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82" r:id="rId2"/>
    <p:sldId id="491" r:id="rId3"/>
    <p:sldId id="481" r:id="rId4"/>
    <p:sldId id="492" r:id="rId5"/>
    <p:sldId id="483" r:id="rId6"/>
    <p:sldId id="516" r:id="rId7"/>
    <p:sldId id="493" r:id="rId8"/>
    <p:sldId id="494" r:id="rId9"/>
    <p:sldId id="495" r:id="rId10"/>
    <p:sldId id="496" r:id="rId11"/>
    <p:sldId id="497" r:id="rId12"/>
    <p:sldId id="498" r:id="rId13"/>
    <p:sldId id="499" r:id="rId14"/>
    <p:sldId id="517" r:id="rId15"/>
    <p:sldId id="500" r:id="rId16"/>
    <p:sldId id="501" r:id="rId17"/>
    <p:sldId id="502" r:id="rId18"/>
    <p:sldId id="503" r:id="rId19"/>
    <p:sldId id="518" r:id="rId20"/>
    <p:sldId id="504" r:id="rId21"/>
    <p:sldId id="519" r:id="rId22"/>
    <p:sldId id="505" r:id="rId23"/>
    <p:sldId id="506" r:id="rId24"/>
    <p:sldId id="520" r:id="rId25"/>
    <p:sldId id="507" r:id="rId26"/>
    <p:sldId id="508" r:id="rId27"/>
    <p:sldId id="509" r:id="rId28"/>
    <p:sldId id="510" r:id="rId29"/>
    <p:sldId id="511" r:id="rId30"/>
    <p:sldId id="512" r:id="rId31"/>
    <p:sldId id="513" r:id="rId32"/>
    <p:sldId id="514" r:id="rId33"/>
    <p:sldId id="515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40" autoAdjust="0"/>
    <p:restoredTop sz="99504" autoAdjust="0"/>
  </p:normalViewPr>
  <p:slideViewPr>
    <p:cSldViewPr>
      <p:cViewPr varScale="1">
        <p:scale>
          <a:sx n="119" d="100"/>
          <a:sy n="119" d="100"/>
        </p:scale>
        <p:origin x="-120" y="-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584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8C3D-1D40-5842-8926-8321D93EF0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February </a:t>
            </a:r>
            <a:r>
              <a:rPr lang="en-US" sz="1000" baseline="0" dirty="0" smtClean="0"/>
              <a:t>12</a:t>
            </a:r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23921" y="6263609"/>
            <a:ext cx="177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149: Operating Systems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7157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dirty="0" smtClean="0"/>
              <a:t>Department of Computer Science Spring 2015: February 12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Peterson's_algorithm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February </a:t>
            </a:r>
            <a:r>
              <a:rPr lang="en-US" sz="2400" dirty="0" smtClean="0"/>
              <a:t>12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BDACE-F84A-4D46-B989-BFDC72B99846}" type="slidenum">
              <a:rPr lang="en-US"/>
              <a:pPr/>
              <a:t>10</a:t>
            </a:fld>
            <a:endParaRPr lang="en-US"/>
          </a:p>
        </p:txBody>
      </p:sp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Peterson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Solution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9" y="1325562"/>
            <a:ext cx="8869582" cy="1737681"/>
          </a:xfrm>
        </p:spPr>
        <p:txBody>
          <a:bodyPr/>
          <a:lstStyle/>
          <a:p>
            <a:r>
              <a:rPr lang="en-US" dirty="0"/>
              <a:t>Suppose we have two processes, P0 and P1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 smtClean="0"/>
              <a:t>Share integer </a:t>
            </a:r>
            <a:r>
              <a:rPr lang="en-US" dirty="0"/>
              <a:t>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turn</a:t>
            </a:r>
            <a:r>
              <a:rPr lang="en-US" dirty="0"/>
              <a:t> and boolean array 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flag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flag[n] == true</a:t>
            </a:r>
            <a:r>
              <a:rPr lang="en-US" dirty="0"/>
              <a:t> : </a:t>
            </a:r>
            <a:r>
              <a:rPr lang="en-US" dirty="0" err="1"/>
              <a:t>P</a:t>
            </a:r>
            <a:r>
              <a:rPr lang="en-US" i="1" dirty="0" err="1"/>
              <a:t>n</a:t>
            </a:r>
            <a:r>
              <a:rPr lang="en-US" dirty="0"/>
              <a:t> wants to enter its critical region.</a:t>
            </a:r>
          </a:p>
        </p:txBody>
      </p:sp>
      <p:sp>
        <p:nvSpPr>
          <p:cNvPr id="665604" name="Text Box 4"/>
          <p:cNvSpPr txBox="1">
            <a:spLocks noChangeArrowheads="1"/>
          </p:cNvSpPr>
          <p:nvPr/>
        </p:nvSpPr>
        <p:spPr bwMode="auto">
          <a:xfrm>
            <a:off x="731562" y="3223773"/>
            <a:ext cx="3878586" cy="2308324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P0: flag[0] = true; </a:t>
            </a:r>
          </a:p>
          <a:p>
            <a:r>
              <a:rPr lang="en-US" b="1" dirty="0">
                <a:latin typeface="Courier New" charset="0"/>
              </a:rPr>
              <a:t>    turn = 1; // other process</a:t>
            </a:r>
          </a:p>
          <a:p>
            <a:r>
              <a:rPr lang="en-US" b="1" dirty="0">
                <a:latin typeface="Courier New" charset="0"/>
              </a:rPr>
              <a:t>    while (flag[1] == true </a:t>
            </a:r>
          </a:p>
          <a:p>
            <a:r>
              <a:rPr lang="en-US" b="1" dirty="0">
                <a:latin typeface="Courier New" charset="0"/>
              </a:rPr>
              <a:t>           &amp;&amp; turn == 1) { </a:t>
            </a:r>
          </a:p>
          <a:p>
            <a:r>
              <a:rPr lang="en-US" b="1" dirty="0">
                <a:latin typeface="Courier New" charset="0"/>
              </a:rPr>
              <a:t>        // busy wait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 </a:t>
            </a:r>
          </a:p>
          <a:p>
            <a:r>
              <a:rPr lang="en-US" b="1" dirty="0" smtClean="0">
                <a:latin typeface="Courier New" charset="0"/>
              </a:rPr>
              <a:t>    </a:t>
            </a:r>
            <a:r>
              <a:rPr lang="en-US" b="1" dirty="0" smtClean="0">
                <a:solidFill>
                  <a:srgbClr val="B23300"/>
                </a:solidFill>
                <a:latin typeface="Courier New" charset="0"/>
              </a:rPr>
              <a:t>critical_region_P0();</a:t>
            </a:r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flag[0] = false; </a:t>
            </a:r>
          </a:p>
        </p:txBody>
      </p:sp>
      <p:sp>
        <p:nvSpPr>
          <p:cNvPr id="665605" name="Text Box 5"/>
          <p:cNvSpPr txBox="1">
            <a:spLocks noChangeArrowheads="1"/>
          </p:cNvSpPr>
          <p:nvPr/>
        </p:nvSpPr>
        <p:spPr bwMode="auto">
          <a:xfrm>
            <a:off x="4743450" y="3215485"/>
            <a:ext cx="3878586" cy="2308324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P1: flag[1] = true; </a:t>
            </a:r>
          </a:p>
          <a:p>
            <a:r>
              <a:rPr lang="en-US" b="1" dirty="0">
                <a:latin typeface="Courier New" charset="0"/>
              </a:rPr>
              <a:t>    turn = 0; // other process</a:t>
            </a:r>
          </a:p>
          <a:p>
            <a:r>
              <a:rPr lang="en-US" b="1" dirty="0">
                <a:latin typeface="Courier New" charset="0"/>
              </a:rPr>
              <a:t>    while (flag[0] == true </a:t>
            </a:r>
          </a:p>
          <a:p>
            <a:r>
              <a:rPr lang="en-US" b="1" dirty="0">
                <a:latin typeface="Courier New" charset="0"/>
              </a:rPr>
              <a:t>           &amp;&amp; turn == 0) { </a:t>
            </a:r>
          </a:p>
          <a:p>
            <a:r>
              <a:rPr lang="en-US" b="1" dirty="0">
                <a:latin typeface="Courier New" charset="0"/>
              </a:rPr>
              <a:t>        // busy wait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smtClean="0">
                <a:solidFill>
                  <a:srgbClr val="B23300"/>
                </a:solidFill>
                <a:latin typeface="Courier New" charset="0"/>
              </a:rPr>
              <a:t>critical_region_P1();</a:t>
            </a:r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flag[1] = false; </a:t>
            </a:r>
          </a:p>
        </p:txBody>
      </p:sp>
      <p:sp>
        <p:nvSpPr>
          <p:cNvPr id="665606" name="Text Box 6"/>
          <p:cNvSpPr txBox="1">
            <a:spLocks noChangeArrowheads="1"/>
          </p:cNvSpPr>
          <p:nvPr/>
        </p:nvSpPr>
        <p:spPr bwMode="auto">
          <a:xfrm>
            <a:off x="1554513" y="5714975"/>
            <a:ext cx="6296025" cy="3365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  <a:hlinkClick r:id="rId2"/>
              </a:rPr>
              <a:t>http://en.wikipedia.org/wiki/Peterson's_algorithm</a:t>
            </a:r>
            <a:r>
              <a:rPr lang="en-US" b="1" dirty="0">
                <a:latin typeface="Courier New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0954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04" grpId="0" animBg="1"/>
      <p:bldP spid="66560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14BF-4BCF-C248-93BF-79A16353E33A}" type="slidenum">
              <a:rPr lang="en-US"/>
              <a:pPr/>
              <a:t>11</a:t>
            </a:fld>
            <a:endParaRPr lang="en-US"/>
          </a:p>
        </p:txBody>
      </p:sp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Peterson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Solution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20439"/>
            <a:ext cx="8229600" cy="256029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folHlink"/>
                </a:solidFill>
              </a:rPr>
              <a:t>P0 and P1 can never be in their critical regions at the same time</a:t>
            </a:r>
            <a:r>
              <a:rPr lang="en-US" sz="2000" dirty="0" smtClean="0">
                <a:solidFill>
                  <a:schemeClr val="folHlink"/>
                </a:solidFill>
              </a:rPr>
              <a:t>.</a:t>
            </a:r>
          </a:p>
          <a:p>
            <a:pPr lvl="4">
              <a:lnSpc>
                <a:spcPct val="90000"/>
              </a:lnSpc>
            </a:pPr>
            <a:endParaRPr lang="en-US" sz="250" dirty="0" smtClean="0">
              <a:solidFill>
                <a:schemeClr val="folHlink"/>
              </a:solidFill>
            </a:endParaRPr>
          </a:p>
          <a:p>
            <a:pPr lvl="6">
              <a:lnSpc>
                <a:spcPct val="90000"/>
              </a:lnSpc>
            </a:pPr>
            <a:endParaRPr lang="en-US" sz="200" dirty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dirty="0"/>
              <a:t>If P0 is in its critical region, then either</a:t>
            </a:r>
            <a:r>
              <a:rPr lang="en-US" sz="2000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sz="250" dirty="0"/>
          </a:p>
          <a:p>
            <a:pPr lvl="1">
              <a:lnSpc>
                <a:spcPct val="90000"/>
              </a:lnSpc>
            </a:pP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flag[1]</a:t>
            </a:r>
            <a:r>
              <a:rPr lang="en-US" sz="1800" dirty="0"/>
              <a:t> is false (P1 has left its critical region</a:t>
            </a:r>
            <a:r>
              <a:rPr lang="en-US" sz="1800" dirty="0" smtClean="0"/>
              <a:t>), </a:t>
            </a:r>
            <a:r>
              <a:rPr lang="en-US" sz="1800" dirty="0"/>
              <a:t>or </a:t>
            </a:r>
          </a:p>
          <a:p>
            <a:pPr lvl="1">
              <a:lnSpc>
                <a:spcPct val="90000"/>
              </a:lnSpc>
            </a:pP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turn</a:t>
            </a:r>
            <a:r>
              <a:rPr lang="en-US" sz="1800" dirty="0"/>
              <a:t> is 0 (P1 is just now trying to enter the critical region, </a:t>
            </a:r>
            <a:br>
              <a:rPr lang="en-US" sz="1800" dirty="0"/>
            </a:br>
            <a:r>
              <a:rPr lang="en-US" sz="1800" dirty="0"/>
              <a:t>but it is currently waiting its turn). </a:t>
            </a:r>
            <a:endParaRPr lang="en-US" sz="1800" dirty="0" smtClean="0"/>
          </a:p>
          <a:p>
            <a:pPr lvl="4">
              <a:lnSpc>
                <a:spcPct val="90000"/>
              </a:lnSpc>
            </a:pPr>
            <a:endParaRPr lang="en-US" sz="450" dirty="0"/>
          </a:p>
          <a:p>
            <a:pPr>
              <a:lnSpc>
                <a:spcPct val="90000"/>
              </a:lnSpc>
            </a:pPr>
            <a:r>
              <a:rPr lang="en-US" sz="2000" dirty="0"/>
              <a:t>In both cases, P1 cannot be in its critical region </a:t>
            </a:r>
            <a:br>
              <a:rPr lang="en-US" sz="2000" dirty="0"/>
            </a:br>
            <a:r>
              <a:rPr lang="en-US" sz="2000" dirty="0"/>
              <a:t>when P0 is in its critical region (and vice versa). </a:t>
            </a:r>
          </a:p>
        </p:txBody>
      </p:sp>
      <p:sp>
        <p:nvSpPr>
          <p:cNvPr id="666628" name="Text Box 4"/>
          <p:cNvSpPr txBox="1">
            <a:spLocks noChangeArrowheads="1"/>
          </p:cNvSpPr>
          <p:nvPr/>
        </p:nvSpPr>
        <p:spPr bwMode="auto">
          <a:xfrm>
            <a:off x="922338" y="1241425"/>
            <a:ext cx="3416846" cy="20313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P0: flag[0] = true; </a:t>
            </a:r>
          </a:p>
          <a:p>
            <a:r>
              <a:rPr lang="en-US" sz="1400" b="1" dirty="0">
                <a:latin typeface="Courier New" charset="0"/>
              </a:rPr>
              <a:t>    turn = 1; // other process</a:t>
            </a:r>
          </a:p>
          <a:p>
            <a:r>
              <a:rPr lang="en-US" sz="1400" b="1" dirty="0">
                <a:latin typeface="Courier New" charset="0"/>
              </a:rPr>
              <a:t>    while (flag[1] == true </a:t>
            </a:r>
          </a:p>
          <a:p>
            <a:r>
              <a:rPr lang="en-US" sz="1400" b="1" dirty="0">
                <a:latin typeface="Courier New" charset="0"/>
              </a:rPr>
              <a:t>           &amp;&amp; turn == 1) { </a:t>
            </a:r>
          </a:p>
          <a:p>
            <a:r>
              <a:rPr lang="en-US" sz="1400" b="1" dirty="0">
                <a:latin typeface="Courier New" charset="0"/>
              </a:rPr>
              <a:t>        // busy wait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 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smtClean="0">
                <a:solidFill>
                  <a:srgbClr val="B23300"/>
                </a:solidFill>
                <a:latin typeface="Courier New" charset="0"/>
              </a:rPr>
              <a:t>critical_region_P0(</a:t>
            </a:r>
            <a:r>
              <a:rPr lang="en-US" sz="1400" b="1" dirty="0">
                <a:solidFill>
                  <a:srgbClr val="B23300"/>
                </a:solidFill>
                <a:latin typeface="Courier New" charset="0"/>
              </a:rPr>
              <a:t>);</a:t>
            </a:r>
            <a:r>
              <a:rPr lang="en-US" sz="1400" b="1" dirty="0" smtClean="0">
                <a:latin typeface="Courier New" charset="0"/>
              </a:rPr>
              <a:t> </a:t>
            </a:r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flag[0] = false; </a:t>
            </a:r>
          </a:p>
        </p:txBody>
      </p:sp>
      <p:sp>
        <p:nvSpPr>
          <p:cNvPr id="666629" name="Text Box 5"/>
          <p:cNvSpPr txBox="1">
            <a:spLocks noChangeArrowheads="1"/>
          </p:cNvSpPr>
          <p:nvPr/>
        </p:nvSpPr>
        <p:spPr bwMode="auto">
          <a:xfrm>
            <a:off x="4846638" y="1241425"/>
            <a:ext cx="3416846" cy="203132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P1: flag[1] = true; </a:t>
            </a:r>
          </a:p>
          <a:p>
            <a:r>
              <a:rPr lang="en-US" sz="1400" b="1" dirty="0">
                <a:latin typeface="Courier New" charset="0"/>
              </a:rPr>
              <a:t>    turn = 0; // other process</a:t>
            </a:r>
          </a:p>
          <a:p>
            <a:r>
              <a:rPr lang="en-US" sz="1400" b="1" dirty="0">
                <a:latin typeface="Courier New" charset="0"/>
              </a:rPr>
              <a:t>    while (flag[0] == true </a:t>
            </a:r>
          </a:p>
          <a:p>
            <a:r>
              <a:rPr lang="en-US" sz="1400" b="1" dirty="0">
                <a:latin typeface="Courier New" charset="0"/>
              </a:rPr>
              <a:t>           &amp;&amp; turn == 0) { </a:t>
            </a:r>
          </a:p>
          <a:p>
            <a:r>
              <a:rPr lang="en-US" sz="1400" b="1" dirty="0">
                <a:latin typeface="Courier New" charset="0"/>
              </a:rPr>
              <a:t>        // busy wait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 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smtClean="0">
                <a:solidFill>
                  <a:srgbClr val="B23300"/>
                </a:solidFill>
                <a:latin typeface="Courier New" charset="0"/>
              </a:rPr>
              <a:t>critical_region_P1(</a:t>
            </a:r>
            <a:r>
              <a:rPr lang="en-US" sz="1400" b="1" dirty="0">
                <a:solidFill>
                  <a:srgbClr val="B23300"/>
                </a:solidFill>
                <a:latin typeface="Courier New" charset="0"/>
              </a:rPr>
              <a:t>)</a:t>
            </a:r>
            <a:r>
              <a:rPr lang="en-US" sz="1400" b="1" dirty="0" smtClean="0">
                <a:solidFill>
                  <a:srgbClr val="B23300"/>
                </a:solidFill>
                <a:latin typeface="Courier New" charset="0"/>
              </a:rPr>
              <a:t>;</a:t>
            </a:r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flag[1] = false; </a:t>
            </a:r>
          </a:p>
        </p:txBody>
      </p:sp>
    </p:spTree>
    <p:extLst>
      <p:ext uri="{BB962C8B-B14F-4D97-AF65-F5344CB8AC3E}">
        <p14:creationId xmlns:p14="http://schemas.microsoft.com/office/powerpoint/2010/main" val="3726040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6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62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0D61-B077-1A4B-AED9-FCF012D3DB28}" type="slidenum">
              <a:rPr lang="en-US"/>
              <a:pPr/>
              <a:t>12</a:t>
            </a:fld>
            <a:endParaRPr lang="en-US"/>
          </a:p>
        </p:txBody>
      </p:sp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 and Set Lock Instruction</a:t>
            </a:r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25"/>
            <a:ext cx="8229600" cy="521202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Suppose this routine: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be incorporated into a single </a:t>
            </a:r>
            <a:r>
              <a:rPr lang="en-US" dirty="0">
                <a:solidFill>
                  <a:schemeClr val="folHlink"/>
                </a:solidFill>
              </a:rPr>
              <a:t>atomic</a:t>
            </a:r>
            <a:r>
              <a:rPr lang="en-US" dirty="0"/>
              <a:t> instruction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TSL</a:t>
            </a:r>
            <a:r>
              <a:rPr lang="en-US" dirty="0"/>
              <a:t> that </a:t>
            </a:r>
            <a:r>
              <a:rPr lang="en-US" dirty="0">
                <a:solidFill>
                  <a:schemeClr val="folHlink"/>
                </a:solidFill>
              </a:rPr>
              <a:t>cannot be interrupted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Set a boolean variable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TRUE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Return its original value.</a:t>
            </a:r>
          </a:p>
          <a:p>
            <a:pPr>
              <a:lnSpc>
                <a:spcPct val="90000"/>
              </a:lnSpc>
            </a:pPr>
            <a:r>
              <a:rPr lang="en-US" dirty="0"/>
              <a:t>If the original value </a:t>
            </a:r>
            <a:r>
              <a:rPr lang="en-US" dirty="0" smtClean="0"/>
              <a:t>was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TRUE</a:t>
            </a:r>
            <a:r>
              <a:rPr lang="en-US" dirty="0"/>
              <a:t>, </a:t>
            </a:r>
            <a:r>
              <a:rPr lang="en-US" dirty="0" smtClean="0"/>
              <a:t>a </a:t>
            </a:r>
            <a:r>
              <a:rPr lang="en-US" dirty="0"/>
              <a:t>process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folHlink"/>
                </a:solidFill>
              </a:rPr>
              <a:t>is not allowed to enter </a:t>
            </a:r>
            <a:r>
              <a:rPr lang="en-US" dirty="0" smtClean="0"/>
              <a:t>its </a:t>
            </a:r>
            <a:r>
              <a:rPr lang="en-US" dirty="0"/>
              <a:t>critical region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67652" name="Text Box 4"/>
          <p:cNvSpPr txBox="1">
            <a:spLocks noChangeArrowheads="1"/>
          </p:cNvSpPr>
          <p:nvPr/>
        </p:nvSpPr>
        <p:spPr bwMode="auto">
          <a:xfrm>
            <a:off x="1493640" y="1783098"/>
            <a:ext cx="6187286" cy="1938992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sz="2000" b="1" dirty="0">
                <a:latin typeface="Courier New" charset="0"/>
              </a:rPr>
              <a:t>boolean </a:t>
            </a:r>
            <a:r>
              <a:rPr kumimoji="1" lang="en-US" sz="2000" b="1" dirty="0" err="1">
                <a:latin typeface="Courier New" charset="0"/>
              </a:rPr>
              <a:t>TestAndSetLock</a:t>
            </a:r>
            <a:r>
              <a:rPr kumimoji="1" lang="en-US" sz="2000" b="1" dirty="0">
                <a:latin typeface="Courier New" charset="0"/>
              </a:rPr>
              <a:t>(boolean *target)</a:t>
            </a:r>
          </a:p>
          <a:p>
            <a:r>
              <a:rPr kumimoji="1" lang="en-US" sz="2000" b="1" dirty="0">
                <a:latin typeface="Courier New" charset="0"/>
              </a:rPr>
              <a:t>{</a:t>
            </a:r>
          </a:p>
          <a:p>
            <a:r>
              <a:rPr kumimoji="1" lang="en-US" sz="2000" b="1" dirty="0">
                <a:latin typeface="Courier New" charset="0"/>
              </a:rPr>
              <a:t>    boolean </a:t>
            </a:r>
            <a:r>
              <a:rPr kumimoji="1" lang="en-US" sz="2000" b="1" dirty="0" err="1">
                <a:latin typeface="Courier New" charset="0"/>
              </a:rPr>
              <a:t>original_value</a:t>
            </a:r>
            <a:r>
              <a:rPr kumimoji="1" lang="en-US" sz="2000" b="1" dirty="0">
                <a:latin typeface="Courier New" charset="0"/>
              </a:rPr>
              <a:t> = *target;</a:t>
            </a:r>
          </a:p>
          <a:p>
            <a:r>
              <a:rPr kumimoji="1" lang="en-US" sz="2000" b="1" dirty="0">
                <a:latin typeface="Courier New" charset="0"/>
              </a:rPr>
              <a:t>    *target = TRUE;</a:t>
            </a:r>
          </a:p>
          <a:p>
            <a:r>
              <a:rPr kumimoji="1" lang="en-US" sz="2000" b="1" dirty="0">
                <a:latin typeface="Courier New" charset="0"/>
              </a:rPr>
              <a:t>    return </a:t>
            </a:r>
            <a:r>
              <a:rPr kumimoji="1" lang="en-US" sz="2000" b="1" dirty="0" err="1">
                <a:latin typeface="Courier New" charset="0"/>
              </a:rPr>
              <a:t>original_value</a:t>
            </a:r>
            <a:r>
              <a:rPr kumimoji="1" lang="en-US" sz="2000" b="1" dirty="0">
                <a:latin typeface="Courier New" charset="0"/>
              </a:rPr>
              <a:t>;</a:t>
            </a:r>
          </a:p>
          <a:p>
            <a:r>
              <a:rPr kumimoji="1" lang="en-US" sz="20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09465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6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9CDB-B16E-4442-A0FA-699B3EC4E4DF}" type="slidenum">
              <a:rPr lang="en-US"/>
              <a:pPr/>
              <a:t>13</a:t>
            </a:fld>
            <a:endParaRPr lang="en-US"/>
          </a:p>
        </p:txBody>
      </p:sp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 and Set Lock Instruction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86196"/>
            <a:ext cx="8229600" cy="2285974"/>
          </a:xfrm>
        </p:spPr>
        <p:txBody>
          <a:bodyPr/>
          <a:lstStyle/>
          <a:p>
            <a:r>
              <a:rPr lang="en-US" dirty="0"/>
              <a:t>Eventually, the original value of the lock will be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FALSE</a:t>
            </a:r>
            <a:r>
              <a:rPr lang="en-US" dirty="0"/>
              <a:t>, allowing entry into the critical region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 smtClean="0"/>
              <a:t>Why must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TSL</a:t>
            </a:r>
            <a:r>
              <a:rPr lang="en-US" dirty="0"/>
              <a:t> </a:t>
            </a:r>
            <a:r>
              <a:rPr lang="en-US" dirty="0" smtClean="0"/>
              <a:t>be atomic?</a:t>
            </a:r>
          </a:p>
          <a:p>
            <a:pPr lvl="1"/>
            <a:r>
              <a:rPr lang="en-US" dirty="0" smtClean="0"/>
              <a:t>To </a:t>
            </a:r>
            <a:r>
              <a:rPr lang="en-US" dirty="0">
                <a:solidFill>
                  <a:schemeClr val="folHlink"/>
                </a:solidFill>
              </a:rPr>
              <a:t>avoid a race condition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68676" name="Text Box 4"/>
          <p:cNvSpPr txBox="1">
            <a:spLocks noChangeArrowheads="1"/>
          </p:cNvSpPr>
          <p:nvPr/>
        </p:nvSpPr>
        <p:spPr bwMode="auto">
          <a:xfrm>
            <a:off x="2078038" y="1325563"/>
            <a:ext cx="5032936" cy="2308324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for (;;) {</a:t>
            </a:r>
          </a:p>
          <a:p>
            <a:r>
              <a:rPr lang="en-US" sz="1800" b="1" dirty="0">
                <a:latin typeface="Courier New" charset="0"/>
              </a:rPr>
              <a:t>    while (</a:t>
            </a:r>
            <a:r>
              <a:rPr lang="en-US" sz="1800" b="1" dirty="0" err="1">
                <a:solidFill>
                  <a:srgbClr val="B23300"/>
                </a:solidFill>
                <a:latin typeface="Courier New" charset="0"/>
              </a:rPr>
              <a:t>TestAndSetLock</a:t>
            </a:r>
            <a:r>
              <a:rPr lang="en-US" sz="1800" b="1" dirty="0">
                <a:latin typeface="Courier New" charset="0"/>
              </a:rPr>
              <a:t>(&amp;lock)) {</a:t>
            </a:r>
          </a:p>
          <a:p>
            <a:r>
              <a:rPr lang="en-US" sz="1800" b="1" dirty="0">
                <a:latin typeface="Courier New" charset="0"/>
              </a:rPr>
              <a:t>        // busy wait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 smtClean="0">
                <a:solidFill>
                  <a:srgbClr val="B23300"/>
                </a:solidFill>
                <a:latin typeface="Courier New" charset="0"/>
              </a:rPr>
              <a:t>critical_region</a:t>
            </a:r>
            <a:r>
              <a:rPr lang="en-US" sz="1800" b="1" dirty="0" smtClean="0">
                <a:solidFill>
                  <a:srgbClr val="B23300"/>
                </a:solidFill>
                <a:latin typeface="Courier New" charset="0"/>
              </a:rPr>
              <a:t>(); </a:t>
            </a:r>
            <a:endParaRPr lang="en-US" sz="1800" b="1" dirty="0">
              <a:solidFill>
                <a:srgbClr val="B23300"/>
              </a:solidFill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lock = FALSE;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51849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867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157B8-E2FA-E94C-975A-84A4022ABEA7}" type="slidenum">
              <a:rPr lang="en-US"/>
              <a:pPr/>
              <a:t>14</a:t>
            </a:fld>
            <a:endParaRPr lang="en-US"/>
          </a:p>
        </p:txBody>
      </p:sp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Busy Waiting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All the solutions so far to mutual exclusion, including </a:t>
            </a:r>
            <a:r>
              <a:rPr lang="en-US" dirty="0" smtClean="0"/>
              <a:t>Peterson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Solution and TSL, require busy waiting.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folHlink"/>
                </a:solidFill>
              </a:rPr>
              <a:t>Problems with busy waiting: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Wastes CPU time.</a:t>
            </a:r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234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96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157B8-E2FA-E94C-975A-84A4022ABEA7}" type="slidenum">
              <a:rPr lang="en-US"/>
              <a:pPr/>
              <a:t>15</a:t>
            </a:fld>
            <a:endParaRPr lang="en-US"/>
          </a:p>
        </p:txBody>
      </p:sp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Inversion Problem</a:t>
            </a:r>
            <a:endParaRPr lang="en-US" dirty="0"/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Suppose </a:t>
            </a:r>
            <a:r>
              <a:rPr lang="en-US" dirty="0"/>
              <a:t>a preemptive process scheduling algorithm </a:t>
            </a:r>
            <a:r>
              <a:rPr lang="en-US" dirty="0" smtClean="0"/>
              <a:t>always </a:t>
            </a:r>
            <a:r>
              <a:rPr lang="en-US" dirty="0"/>
              <a:t>runs a high priority process H whenever H is ready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 low priority process L is in its critical </a:t>
            </a:r>
            <a:r>
              <a:rPr lang="en-US" dirty="0" smtClean="0"/>
              <a:t>region to access a resource that it shares with H.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Process </a:t>
            </a:r>
            <a:r>
              <a:rPr lang="en-US" dirty="0" smtClean="0"/>
              <a:t>H goes </a:t>
            </a:r>
            <a:r>
              <a:rPr lang="en-US" dirty="0"/>
              <a:t>into a busy wait </a:t>
            </a:r>
            <a:r>
              <a:rPr lang="en-US" dirty="0" smtClean="0"/>
              <a:t>loop before entering its critical region.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Because H is running, L </a:t>
            </a:r>
            <a:r>
              <a:rPr lang="en-US" dirty="0" smtClean="0"/>
              <a:t>never gets </a:t>
            </a:r>
            <a:r>
              <a:rPr lang="en-US" dirty="0"/>
              <a:t>a chance </a:t>
            </a:r>
            <a:br>
              <a:rPr lang="en-US" dirty="0"/>
            </a:br>
            <a:r>
              <a:rPr lang="en-US" dirty="0"/>
              <a:t>to leave its critical region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Both processes </a:t>
            </a:r>
            <a:r>
              <a:rPr lang="en-US" dirty="0"/>
              <a:t>hang with H </a:t>
            </a:r>
            <a:r>
              <a:rPr lang="en-US" dirty="0" smtClean="0"/>
              <a:t>forever </a:t>
            </a:r>
            <a:r>
              <a:rPr lang="en-US" dirty="0"/>
              <a:t>busy waiting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276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6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6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96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AF960-5B2A-5443-8433-C006D46E00E9}" type="slidenum">
              <a:rPr lang="en-US"/>
              <a:pPr/>
              <a:t>16</a:t>
            </a:fld>
            <a:endParaRPr lang="en-US"/>
          </a:p>
        </p:txBody>
      </p:sp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Sleep and Wakeup</a:t>
            </a:r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978275"/>
            <a:ext cx="8229600" cy="2152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A </a:t>
            </a:r>
            <a:r>
              <a:rPr lang="en-US" sz="2000">
                <a:solidFill>
                  <a:schemeClr val="folHlink"/>
                </a:solidFill>
              </a:rPr>
              <a:t>race condition</a:t>
            </a:r>
            <a:r>
              <a:rPr lang="en-US" sz="2000"/>
              <a:t> with shared variable </a:t>
            </a:r>
            <a:r>
              <a:rPr lang="en-US" sz="2000" b="1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sz="2000"/>
              <a:t>: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buffer is empty, so the consumer sees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sz="1800"/>
              <a:t> to be 0.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Right then, the producer runs, increments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sz="1800"/>
              <a:t> to 1, </a:t>
            </a:r>
            <a:br>
              <a:rPr lang="en-US" sz="1800"/>
            </a:br>
            <a:r>
              <a:rPr lang="en-US" sz="1800"/>
              <a:t>and tries to wake up the consumer.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consumer is already awake, so the wakeup call is lost.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consumer runs again. It saw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sz="1800"/>
              <a:t> was 0, and so goes to sleep.</a:t>
            </a:r>
          </a:p>
          <a:p>
            <a:pPr lvl="1">
              <a:lnSpc>
                <a:spcPct val="90000"/>
              </a:lnSpc>
            </a:pPr>
            <a:r>
              <a:rPr lang="en-US" sz="1800">
                <a:solidFill>
                  <a:schemeClr val="folHlink"/>
                </a:solidFill>
              </a:rPr>
              <a:t>The producer fills up the buffer and never wakes up the consumer.</a:t>
            </a:r>
          </a:p>
        </p:txBody>
      </p:sp>
      <p:sp>
        <p:nvSpPr>
          <p:cNvPr id="670724" name="Text Box 4"/>
          <p:cNvSpPr txBox="1">
            <a:spLocks noChangeArrowheads="1"/>
          </p:cNvSpPr>
          <p:nvPr/>
        </p:nvSpPr>
        <p:spPr bwMode="auto">
          <a:xfrm>
            <a:off x="801688" y="1306513"/>
            <a:ext cx="3587750" cy="26447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void producer()</a:t>
            </a:r>
            <a:br>
              <a:rPr lang="en-US" sz="1400" b="1" dirty="0">
                <a:latin typeface="Courier New" charset="0"/>
              </a:rPr>
            </a:br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for (;;) {</a:t>
            </a:r>
          </a:p>
          <a:p>
            <a:r>
              <a:rPr lang="en-US" sz="1400" b="1" dirty="0">
                <a:latin typeface="Courier New" charset="0"/>
              </a:rPr>
              <a:t>        item =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produce_item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</a:rPr>
              <a:t>        if (count == N)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sleep();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latin typeface="Courier New" charset="0"/>
              </a:rPr>
              <a:t>insert_item</a:t>
            </a:r>
            <a:r>
              <a:rPr lang="en-US" sz="1400" b="1" dirty="0">
                <a:latin typeface="Courier New" charset="0"/>
              </a:rPr>
              <a:t>(item);</a:t>
            </a:r>
          </a:p>
          <a:p>
            <a:r>
              <a:rPr lang="en-US" sz="1400" b="1" dirty="0">
                <a:latin typeface="Courier New" charset="0"/>
              </a:rPr>
              <a:t>        count++;</a:t>
            </a:r>
          </a:p>
          <a:p>
            <a:r>
              <a:rPr lang="en-US" sz="1400" b="1" dirty="0">
                <a:latin typeface="Courier New" charset="0"/>
              </a:rPr>
              <a:t>        if (count == 1) {</a:t>
            </a:r>
          </a:p>
          <a:p>
            <a:r>
              <a:rPr lang="en-US" sz="1400" b="1" dirty="0">
                <a:latin typeface="Courier New" charset="0"/>
              </a:rPr>
              <a:t>           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wakeup(consumer);</a:t>
            </a:r>
          </a:p>
          <a:p>
            <a:r>
              <a:rPr lang="en-US" sz="1400" b="1" dirty="0"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670725" name="Text Box 5"/>
          <p:cNvSpPr txBox="1">
            <a:spLocks noChangeArrowheads="1"/>
          </p:cNvSpPr>
          <p:nvPr/>
        </p:nvSpPr>
        <p:spPr bwMode="auto">
          <a:xfrm>
            <a:off x="4754563" y="1306513"/>
            <a:ext cx="3587750" cy="26447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void consumer()</a:t>
            </a:r>
            <a:br>
              <a:rPr lang="en-US" sz="1400" b="1" dirty="0">
                <a:latin typeface="Courier New" charset="0"/>
              </a:rPr>
            </a:br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for (;;) {</a:t>
            </a:r>
          </a:p>
          <a:p>
            <a:r>
              <a:rPr lang="en-US" sz="1400" b="1" dirty="0">
                <a:latin typeface="Courier New" charset="0"/>
              </a:rPr>
              <a:t>        if (count == 0)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sleep();</a:t>
            </a:r>
          </a:p>
          <a:p>
            <a:r>
              <a:rPr lang="en-US" sz="1400" b="1" dirty="0">
                <a:latin typeface="Courier New" charset="0"/>
              </a:rPr>
              <a:t>        item = </a:t>
            </a:r>
            <a:r>
              <a:rPr lang="en-US" sz="1400" b="1" dirty="0" err="1">
                <a:latin typeface="Courier New" charset="0"/>
              </a:rPr>
              <a:t>remove_item</a:t>
            </a:r>
            <a:r>
              <a:rPr lang="en-US" sz="1400" b="1" dirty="0">
                <a:latin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</a:rPr>
              <a:t>        count--;</a:t>
            </a:r>
          </a:p>
          <a:p>
            <a:r>
              <a:rPr lang="en-US" sz="1400" b="1" dirty="0">
                <a:latin typeface="Courier New" charset="0"/>
              </a:rPr>
              <a:t>        if (count == N-1) {</a:t>
            </a:r>
          </a:p>
          <a:p>
            <a:r>
              <a:rPr lang="en-US" sz="1400" b="1" dirty="0">
                <a:latin typeface="Courier New" charset="0"/>
              </a:rPr>
              <a:t>           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wakeup(producer);</a:t>
            </a:r>
          </a:p>
          <a:p>
            <a:r>
              <a:rPr lang="en-US" sz="1400" b="1" dirty="0"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consume_item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(item)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26488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7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7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7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7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072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9F74-08F2-0744-A6E1-DF2A2654C224}" type="slidenum">
              <a:rPr lang="en-US"/>
              <a:pPr/>
              <a:t>17</a:t>
            </a:fld>
            <a:endParaRPr lang="en-US"/>
          </a:p>
        </p:txBody>
      </p:sp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4725"/>
          </a:xfrm>
        </p:spPr>
        <p:txBody>
          <a:bodyPr/>
          <a:lstStyle/>
          <a:p>
            <a:r>
              <a:rPr lang="en-US" dirty="0"/>
              <a:t>We need a way to keep track of wakeup calls </a:t>
            </a:r>
            <a:br>
              <a:rPr lang="en-US" dirty="0"/>
            </a:br>
            <a:r>
              <a:rPr lang="en-US" dirty="0"/>
              <a:t>so that we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lose them.</a:t>
            </a:r>
          </a:p>
          <a:p>
            <a:pPr lvl="4"/>
            <a:endParaRPr lang="en-US" dirty="0"/>
          </a:p>
          <a:p>
            <a:r>
              <a:rPr lang="en-US" dirty="0"/>
              <a:t>A </a:t>
            </a:r>
            <a:r>
              <a:rPr lang="en-US" dirty="0">
                <a:solidFill>
                  <a:srgbClr val="B23300"/>
                </a:solidFill>
              </a:rPr>
              <a:t>semaphore </a:t>
            </a:r>
            <a:r>
              <a:rPr lang="en-US" dirty="0"/>
              <a:t>is a shared variable that holds </a:t>
            </a:r>
            <a:br>
              <a:rPr lang="en-US" dirty="0"/>
            </a:br>
            <a:r>
              <a:rPr lang="en-US" dirty="0"/>
              <a:t>an integer value and has </a:t>
            </a:r>
            <a:r>
              <a:rPr lang="en-US" dirty="0">
                <a:solidFill>
                  <a:srgbClr val="B23300"/>
                </a:solidFill>
              </a:rPr>
              <a:t>atomic actions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 lvl="4"/>
            <a:endParaRPr lang="en-US" dirty="0">
              <a:solidFill>
                <a:srgbClr val="0033CC"/>
              </a:solidFill>
            </a:endParaRPr>
          </a:p>
          <a:p>
            <a:pPr lvl="1"/>
            <a:r>
              <a:rPr lang="en-US" dirty="0"/>
              <a:t>Testing and modifying a semaphore’s value </a:t>
            </a:r>
            <a:br>
              <a:rPr lang="en-US" dirty="0"/>
            </a:br>
            <a:r>
              <a:rPr lang="en-US" dirty="0"/>
              <a:t>must all be done </a:t>
            </a:r>
            <a:r>
              <a:rPr lang="en-US" dirty="0">
                <a:solidFill>
                  <a:srgbClr val="B23300"/>
                </a:solidFill>
              </a:rPr>
              <a:t>without interruption</a:t>
            </a:r>
            <a:r>
              <a:rPr lang="en-US" dirty="0"/>
              <a:t>.</a:t>
            </a:r>
          </a:p>
        </p:txBody>
      </p:sp>
      <p:sp>
        <p:nvSpPr>
          <p:cNvPr id="671748" name="Text Box 4"/>
          <p:cNvSpPr txBox="1">
            <a:spLocks noChangeArrowheads="1"/>
          </p:cNvSpPr>
          <p:nvPr/>
        </p:nvSpPr>
        <p:spPr bwMode="auto">
          <a:xfrm>
            <a:off x="1371635" y="3429000"/>
            <a:ext cx="4032499" cy="163121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 charset="0"/>
              </a:rPr>
              <a:t>wait(s)</a:t>
            </a:r>
          </a:p>
          <a:p>
            <a:r>
              <a:rPr lang="en-US" sz="2000" b="1" dirty="0">
                <a:latin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</a:rPr>
              <a:t>    while (s &lt;= 0) block;</a:t>
            </a:r>
          </a:p>
          <a:p>
            <a:r>
              <a:rPr lang="en-US" sz="2000" b="1" dirty="0">
                <a:latin typeface="Courier New" charset="0"/>
              </a:rPr>
              <a:t>    s--; </a:t>
            </a:r>
          </a:p>
          <a:p>
            <a:r>
              <a:rPr lang="en-US" sz="2000" b="1" dirty="0">
                <a:latin typeface="Courier New" charset="0"/>
              </a:rPr>
              <a:t>}</a:t>
            </a:r>
          </a:p>
        </p:txBody>
      </p:sp>
      <p:sp>
        <p:nvSpPr>
          <p:cNvPr id="671749" name="Text Box 5"/>
          <p:cNvSpPr txBox="1">
            <a:spLocks noChangeArrowheads="1"/>
          </p:cNvSpPr>
          <p:nvPr/>
        </p:nvSpPr>
        <p:spPr bwMode="auto">
          <a:xfrm>
            <a:off x="5653845" y="3451225"/>
            <a:ext cx="1569886" cy="1323439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signal(s)</a:t>
            </a:r>
          </a:p>
          <a:p>
            <a:r>
              <a:rPr lang="en-US" sz="2000" b="1">
                <a:latin typeface="Courier New" charset="0"/>
              </a:rPr>
              <a:t>{</a:t>
            </a:r>
          </a:p>
          <a:p>
            <a:r>
              <a:rPr lang="en-US" sz="2000" b="1">
                <a:latin typeface="Courier New" charset="0"/>
              </a:rPr>
              <a:t>    s++;</a:t>
            </a:r>
          </a:p>
          <a:p>
            <a:r>
              <a:rPr lang="en-US" sz="2000" b="1">
                <a:latin typeface="Courier New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988635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7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1747" grpId="0" uiExpand="1" build="p"/>
      <p:bldP spid="671748" grpId="0" animBg="1"/>
      <p:bldP spid="67174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3FF8-92E5-3742-9414-FB58FCD6F7CD}" type="slidenum">
              <a:rPr lang="en-US"/>
              <a:pPr/>
              <a:t>18</a:t>
            </a:fld>
            <a:endParaRPr lang="en-US"/>
          </a:p>
        </p:txBody>
      </p:sp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054475"/>
          </a:xfrm>
        </p:spPr>
        <p:txBody>
          <a:bodyPr/>
          <a:lstStyle/>
          <a:p>
            <a:r>
              <a:rPr lang="en-US" dirty="0"/>
              <a:t>A semaphore that can have any integer value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a </a:t>
            </a:r>
            <a:r>
              <a:rPr lang="en-US" dirty="0">
                <a:solidFill>
                  <a:srgbClr val="B23300"/>
                </a:solidFill>
              </a:rPr>
              <a:t>counting semaphore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to ensure processes that depend on each other will </a:t>
            </a:r>
            <a:r>
              <a:rPr lang="en-US" dirty="0">
                <a:solidFill>
                  <a:srgbClr val="B23300"/>
                </a:solidFill>
              </a:rPr>
              <a:t>execute in the proper sequence</a:t>
            </a:r>
            <a:r>
              <a:rPr lang="en-US" dirty="0"/>
              <a:t>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4"/>
            <a:endParaRPr lang="en-US" dirty="0"/>
          </a:p>
          <a:p>
            <a:pPr lvl="1"/>
            <a:r>
              <a:rPr lang="en-US" dirty="0"/>
              <a:t>Statement S2 can only execute after statement S1.</a:t>
            </a:r>
          </a:p>
          <a:p>
            <a:pPr lvl="4"/>
            <a:endParaRPr lang="en-US" dirty="0"/>
          </a:p>
        </p:txBody>
      </p:sp>
      <p:sp>
        <p:nvSpPr>
          <p:cNvPr id="672772" name="Text Box 4"/>
          <p:cNvSpPr txBox="1">
            <a:spLocks noChangeArrowheads="1"/>
          </p:cNvSpPr>
          <p:nvPr/>
        </p:nvSpPr>
        <p:spPr bwMode="auto">
          <a:xfrm>
            <a:off x="2651781" y="3520439"/>
            <a:ext cx="1723799" cy="70788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 charset="0"/>
              </a:rPr>
              <a:t>S1;</a:t>
            </a:r>
          </a:p>
          <a:p>
            <a:r>
              <a:rPr lang="en-US" sz="2000" b="1" dirty="0">
                <a:latin typeface="Courier New" charset="0"/>
              </a:rPr>
              <a:t>signal(s);</a:t>
            </a:r>
          </a:p>
        </p:txBody>
      </p:sp>
      <p:sp>
        <p:nvSpPr>
          <p:cNvPr id="672773" name="Text Box 5"/>
          <p:cNvSpPr txBox="1">
            <a:spLocks noChangeArrowheads="1"/>
          </p:cNvSpPr>
          <p:nvPr/>
        </p:nvSpPr>
        <p:spPr bwMode="auto">
          <a:xfrm>
            <a:off x="4710490" y="3520439"/>
            <a:ext cx="1415973" cy="707886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wait(s);</a:t>
            </a:r>
          </a:p>
          <a:p>
            <a:r>
              <a:rPr lang="en-US" sz="2000" b="1">
                <a:latin typeface="Courier New" charset="0"/>
              </a:rPr>
              <a:t>S2;</a:t>
            </a:r>
          </a:p>
        </p:txBody>
      </p:sp>
    </p:spTree>
    <p:extLst>
      <p:ext uri="{BB962C8B-B14F-4D97-AF65-F5344CB8AC3E}">
        <p14:creationId xmlns:p14="http://schemas.microsoft.com/office/powerpoint/2010/main" val="56855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7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2771" grpId="0" uiExpand="1" build="p"/>
      <p:bldP spid="672772" grpId="0" animBg="1"/>
      <p:bldP spid="67277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3FF8-92E5-3742-9414-FB58FCD6F7CD}" type="slidenum">
              <a:rPr lang="en-US"/>
              <a:pPr/>
              <a:t>19</a:t>
            </a:fld>
            <a:endParaRPr lang="en-US"/>
          </a:p>
        </p:txBody>
      </p:sp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236696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>
                <a:solidFill>
                  <a:srgbClr val="B23300"/>
                </a:solidFill>
              </a:rPr>
              <a:t>binary semaphore </a:t>
            </a:r>
            <a:r>
              <a:rPr lang="en-US" dirty="0"/>
              <a:t>only has the values 0 or 1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Also called a </a:t>
            </a:r>
            <a:r>
              <a:rPr lang="en-US" dirty="0" err="1">
                <a:solidFill>
                  <a:srgbClr val="B23300"/>
                </a:solidFill>
              </a:rPr>
              <a:t>mutex</a:t>
            </a:r>
            <a:r>
              <a:rPr lang="en-US" dirty="0"/>
              <a:t>, to implement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smtClean="0">
                <a:solidFill>
                  <a:srgbClr val="B23300"/>
                </a:solidFill>
              </a:rPr>
              <a:t>mut</a:t>
            </a:r>
            <a:r>
              <a:rPr lang="en-US" dirty="0" smtClean="0">
                <a:solidFill>
                  <a:srgbClr val="B23300"/>
                </a:solidFill>
              </a:rPr>
              <a:t>ual </a:t>
            </a:r>
            <a:r>
              <a:rPr lang="en-US" u="sng" dirty="0">
                <a:solidFill>
                  <a:srgbClr val="B23300"/>
                </a:solidFill>
              </a:rPr>
              <a:t>ex</a:t>
            </a:r>
            <a:r>
              <a:rPr lang="en-US" dirty="0">
                <a:solidFill>
                  <a:srgbClr val="B23300"/>
                </a:solidFill>
              </a:rPr>
              <a:t>clusion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A counting semaphore is usually just called a semaphore.</a:t>
            </a:r>
            <a:endParaRPr lang="en-US" dirty="0"/>
          </a:p>
        </p:txBody>
      </p:sp>
      <p:sp>
        <p:nvSpPr>
          <p:cNvPr id="672774" name="Text Box 6"/>
          <p:cNvSpPr txBox="1">
            <a:spLocks noChangeArrowheads="1"/>
          </p:cNvSpPr>
          <p:nvPr/>
        </p:nvSpPr>
        <p:spPr bwMode="auto">
          <a:xfrm>
            <a:off x="2988479" y="3154683"/>
            <a:ext cx="2955106" cy="10156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 charset="0"/>
              </a:rPr>
              <a:t>wait(m);</a:t>
            </a:r>
          </a:p>
          <a:p>
            <a:r>
              <a:rPr lang="en-US" sz="2000" b="1" dirty="0" err="1" smtClean="0">
                <a:solidFill>
                  <a:srgbClr val="B23300"/>
                </a:solidFill>
                <a:latin typeface="Courier New" charset="0"/>
              </a:rPr>
              <a:t>critical_region</a:t>
            </a:r>
            <a:r>
              <a:rPr lang="en-US" sz="2000" b="1" dirty="0" smtClean="0">
                <a:solidFill>
                  <a:srgbClr val="B23300"/>
                </a:solidFill>
                <a:latin typeface="Courier New" charset="0"/>
              </a:rPr>
              <a:t>();</a:t>
            </a:r>
            <a:endParaRPr lang="en-US" sz="2000" b="1" dirty="0">
              <a:solidFill>
                <a:srgbClr val="B23300"/>
              </a:solidFill>
              <a:latin typeface="Courier New" charset="0"/>
            </a:endParaRPr>
          </a:p>
          <a:p>
            <a:r>
              <a:rPr lang="en-US" sz="2000" b="1" dirty="0">
                <a:latin typeface="Courier New" charset="0"/>
              </a:rPr>
              <a:t>signal(m);</a:t>
            </a:r>
          </a:p>
        </p:txBody>
      </p:sp>
    </p:spTree>
    <p:extLst>
      <p:ext uri="{BB962C8B-B14F-4D97-AF65-F5344CB8AC3E}">
        <p14:creationId xmlns:p14="http://schemas.microsoft.com/office/powerpoint/2010/main" val="1454248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7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2771" grpId="0" uiExpand="1" build="p"/>
      <p:bldP spid="6727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EE4D-FDD0-9C4D-9EF5-2EB550209CEC}" type="slidenum">
              <a:rPr lang="en-US"/>
              <a:pPr/>
              <a:t>2</a:t>
            </a:fld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way to avoid race conditions is to </a:t>
            </a:r>
            <a:br>
              <a:rPr lang="en-US" dirty="0"/>
            </a:br>
            <a:r>
              <a:rPr lang="en-US" dirty="0"/>
              <a:t>prevent more than one process from reading and writing the shared data at the same time.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This is called </a:t>
            </a:r>
            <a:r>
              <a:rPr lang="en-US" dirty="0">
                <a:solidFill>
                  <a:srgbClr val="B23300"/>
                </a:solidFill>
              </a:rPr>
              <a:t>mutual exclusion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Operating systems provide different primitives </a:t>
            </a:r>
            <a:br>
              <a:rPr lang="en-US" dirty="0"/>
            </a:br>
            <a:r>
              <a:rPr lang="en-US" dirty="0"/>
              <a:t>to </a:t>
            </a:r>
            <a:r>
              <a:rPr lang="en-US" dirty="0" smtClean="0"/>
              <a:t>enforce mutual exclusion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8054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CCBA-CBFA-F74F-8DFE-023C61660F92}" type="slidenum">
              <a:rPr lang="en-US"/>
              <a:pPr/>
              <a:t>20</a:t>
            </a:fld>
            <a:endParaRPr lang="en-US"/>
          </a:p>
        </p:txBody>
      </p:sp>
      <p:sp>
        <p:nvSpPr>
          <p:cNvPr id="67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Synchronized </a:t>
            </a:r>
            <a:r>
              <a:rPr lang="en-US" dirty="0" smtClean="0"/>
              <a:t>Producers </a:t>
            </a:r>
            <a:r>
              <a:rPr lang="en-US" dirty="0"/>
              <a:t>and Consumers</a:t>
            </a:r>
          </a:p>
        </p:txBody>
      </p:sp>
      <p:sp>
        <p:nvSpPr>
          <p:cNvPr id="67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Use </a:t>
            </a:r>
            <a:r>
              <a:rPr lang="en-US" dirty="0" smtClean="0"/>
              <a:t>semaphores to ensure producers and consumers execute in the </a:t>
            </a:r>
            <a:r>
              <a:rPr lang="en-US" dirty="0" smtClean="0">
                <a:solidFill>
                  <a:srgbClr val="B23300"/>
                </a:solidFill>
              </a:rPr>
              <a:t>proper sequence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Semaphore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emptySlotsAvailable</a:t>
            </a:r>
            <a:endParaRPr lang="en-US" b="1" dirty="0" smtClean="0">
              <a:solidFill>
                <a:srgbClr val="0033CC"/>
              </a:solidFill>
              <a:latin typeface="Courier New" charset="0"/>
            </a:endParaRP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Keeps </a:t>
            </a:r>
            <a:r>
              <a:rPr lang="en-US" dirty="0"/>
              <a:t>track of the number of </a:t>
            </a:r>
            <a:r>
              <a:rPr lang="en-US" dirty="0" smtClean="0">
                <a:solidFill>
                  <a:srgbClr val="B23300"/>
                </a:solidFill>
              </a:rPr>
              <a:t>empty </a:t>
            </a:r>
            <a:r>
              <a:rPr lang="en-US" dirty="0">
                <a:solidFill>
                  <a:srgbClr val="B23300"/>
                </a:solidFill>
              </a:rPr>
              <a:t>slots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shared buffer. 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Initialize </a:t>
            </a:r>
            <a:r>
              <a:rPr lang="en-US" dirty="0"/>
              <a:t>to the buffer size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Semaphore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filledSlotsAvailable</a:t>
            </a:r>
            <a:endParaRPr lang="en-US" b="1" dirty="0" smtClean="0">
              <a:solidFill>
                <a:srgbClr val="0033CC"/>
              </a:solidFill>
              <a:latin typeface="Courier New" charset="0"/>
            </a:endParaRP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Keeps </a:t>
            </a:r>
            <a:r>
              <a:rPr lang="en-US" dirty="0"/>
              <a:t>track of the number of </a:t>
            </a:r>
            <a:r>
              <a:rPr lang="en-US" dirty="0" smtClean="0">
                <a:solidFill>
                  <a:srgbClr val="B23300"/>
                </a:solidFill>
              </a:rPr>
              <a:t>filled </a:t>
            </a:r>
            <a:r>
              <a:rPr lang="en-US" dirty="0">
                <a:solidFill>
                  <a:srgbClr val="B23300"/>
                </a:solidFill>
              </a:rPr>
              <a:t>slots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shared buffer. 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Initialize </a:t>
            </a:r>
            <a:r>
              <a:rPr lang="en-US" dirty="0"/>
              <a:t>to 0.</a:t>
            </a:r>
          </a:p>
          <a:p>
            <a:pPr lvl="3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57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7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7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7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79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533E-2F64-A34B-8EEA-5653094C4983}" type="slidenum">
              <a:rPr lang="en-US"/>
              <a:pPr/>
              <a:t>21</a:t>
            </a:fld>
            <a:endParaRPr lang="en-US"/>
          </a:p>
        </p:txBody>
      </p:sp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2075" y="411163"/>
            <a:ext cx="8959850" cy="655637"/>
          </a:xfrm>
        </p:spPr>
        <p:txBody>
          <a:bodyPr/>
          <a:lstStyle/>
          <a:p>
            <a:r>
              <a:rPr lang="en-US" dirty="0"/>
              <a:t>Synchronized </a:t>
            </a:r>
            <a:r>
              <a:rPr lang="en-US" dirty="0" smtClean="0"/>
              <a:t>Producers</a:t>
            </a:r>
            <a:endParaRPr lang="en-US" i="1" dirty="0"/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Before adding an </a:t>
            </a:r>
            <a:r>
              <a:rPr lang="en-US" dirty="0"/>
              <a:t>item</a:t>
            </a:r>
            <a:r>
              <a:rPr lang="en-US" dirty="0" smtClean="0"/>
              <a:t>: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Wait </a:t>
            </a:r>
            <a:r>
              <a:rPr lang="en-US" dirty="0"/>
              <a:t>on semaphore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emptySlotsAvailable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If the count is </a:t>
            </a:r>
            <a:r>
              <a:rPr lang="en-US" dirty="0" smtClean="0"/>
              <a:t>equal to the buffer size, </a:t>
            </a:r>
            <a:br>
              <a:rPr lang="en-US" dirty="0" smtClean="0"/>
            </a:br>
            <a:r>
              <a:rPr lang="en-US" dirty="0" smtClean="0"/>
              <a:t>the producer must </a:t>
            </a:r>
            <a:r>
              <a:rPr lang="en-US" dirty="0" smtClean="0">
                <a:solidFill>
                  <a:srgbClr val="B23300"/>
                </a:solidFill>
              </a:rPr>
              <a:t>block </a:t>
            </a:r>
            <a:br>
              <a:rPr lang="en-US" dirty="0" smtClean="0">
                <a:solidFill>
                  <a:srgbClr val="B23300"/>
                </a:solidFill>
              </a:rPr>
            </a:br>
            <a:r>
              <a:rPr lang="en-US" dirty="0" smtClean="0"/>
              <a:t>until an empty slot becomes </a:t>
            </a:r>
            <a:r>
              <a:rPr lang="en-US" dirty="0"/>
              <a:t>available</a:t>
            </a:r>
            <a:r>
              <a:rPr lang="en-US" dirty="0" smtClean="0"/>
              <a:t>.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 smtClean="0"/>
              <a:t>Decrease count </a:t>
            </a:r>
            <a:r>
              <a:rPr lang="en-US" dirty="0"/>
              <a:t>of </a:t>
            </a:r>
            <a:r>
              <a:rPr lang="en-US" dirty="0" smtClean="0"/>
              <a:t>empty slots</a:t>
            </a:r>
            <a:r>
              <a:rPr lang="en-US" dirty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After adding an </a:t>
            </a:r>
            <a:r>
              <a:rPr lang="en-US" dirty="0"/>
              <a:t>item</a:t>
            </a:r>
            <a:r>
              <a:rPr lang="en-US" dirty="0" smtClean="0"/>
              <a:t>:</a:t>
            </a:r>
          </a:p>
          <a:p>
            <a:pPr lvl="5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B23300"/>
                </a:solidFill>
              </a:rPr>
              <a:t>Signal </a:t>
            </a:r>
            <a:r>
              <a:rPr lang="en-US" dirty="0"/>
              <a:t>semaphore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filledSlotsAvailable</a:t>
            </a:r>
            <a:r>
              <a:rPr lang="en-US" dirty="0" smtClean="0"/>
              <a:t>.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Increase the count of </a:t>
            </a:r>
            <a:r>
              <a:rPr lang="en-US" dirty="0" smtClean="0"/>
              <a:t>filled slots.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405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481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533E-2F64-A34B-8EEA-5653094C4983}" type="slidenum">
              <a:rPr lang="en-US"/>
              <a:pPr/>
              <a:t>22</a:t>
            </a:fld>
            <a:endParaRPr lang="en-US"/>
          </a:p>
        </p:txBody>
      </p:sp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2075" y="411163"/>
            <a:ext cx="8959850" cy="655637"/>
          </a:xfrm>
        </p:spPr>
        <p:txBody>
          <a:bodyPr/>
          <a:lstStyle/>
          <a:p>
            <a:r>
              <a:rPr lang="en-US" dirty="0"/>
              <a:t>Synchronized </a:t>
            </a:r>
            <a:r>
              <a:rPr lang="en-US" dirty="0" smtClean="0"/>
              <a:t>Consumers</a:t>
            </a:r>
            <a:endParaRPr lang="en-US" i="1" dirty="0"/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Before </a:t>
            </a:r>
            <a:r>
              <a:rPr lang="en-US" dirty="0"/>
              <a:t>removing an item</a:t>
            </a:r>
            <a:r>
              <a:rPr lang="en-US" dirty="0" smtClean="0"/>
              <a:t>: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Wait </a:t>
            </a:r>
            <a:r>
              <a:rPr lang="en-US" dirty="0"/>
              <a:t>on semaphore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filledSlotsAvailable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If the count is 0 or negative,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consumer must </a:t>
            </a:r>
            <a:r>
              <a:rPr lang="en-US" dirty="0" smtClean="0">
                <a:solidFill>
                  <a:srgbClr val="B23300"/>
                </a:solidFill>
              </a:rPr>
              <a:t>block </a:t>
            </a:r>
            <a:br>
              <a:rPr lang="en-US" dirty="0" smtClean="0">
                <a:solidFill>
                  <a:srgbClr val="B23300"/>
                </a:solidFill>
              </a:rPr>
            </a:br>
            <a:r>
              <a:rPr lang="en-US" dirty="0" smtClean="0"/>
              <a:t>until </a:t>
            </a:r>
            <a:r>
              <a:rPr lang="en-US" dirty="0"/>
              <a:t>a filled slot </a:t>
            </a:r>
            <a:r>
              <a:rPr lang="en-US" dirty="0" smtClean="0"/>
              <a:t>becomes </a:t>
            </a:r>
            <a:r>
              <a:rPr lang="en-US" dirty="0"/>
              <a:t>available</a:t>
            </a:r>
            <a:r>
              <a:rPr lang="en-US" dirty="0" smtClean="0"/>
              <a:t>.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Decrease the count of filled slots.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After </a:t>
            </a:r>
            <a:r>
              <a:rPr lang="en-US" dirty="0"/>
              <a:t>removing an item</a:t>
            </a:r>
            <a:r>
              <a:rPr lang="en-US" dirty="0" smtClean="0"/>
              <a:t>:</a:t>
            </a:r>
          </a:p>
          <a:p>
            <a:pPr lvl="5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B23300"/>
                </a:solidFill>
              </a:rPr>
              <a:t>Signal </a:t>
            </a:r>
            <a:r>
              <a:rPr lang="en-US" dirty="0"/>
              <a:t>semaphore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emptySlots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Available</a:t>
            </a:r>
            <a:r>
              <a:rPr lang="en-US" dirty="0" smtClean="0"/>
              <a:t>.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Increase the count of empty slots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302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481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8FE59-ED4D-8347-8EC1-270185CFF08E}" type="slidenum">
              <a:rPr lang="en-US"/>
              <a:pPr/>
              <a:t>23</a:t>
            </a:fld>
            <a:endParaRPr lang="en-US"/>
          </a:p>
        </p:txBody>
      </p:sp>
      <p:sp>
        <p:nvSpPr>
          <p:cNvPr id="67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Semaphores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emptySlotsAvailable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filledSlots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Available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keep the producer and consumer processes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operating in proper sequence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let a producer insert into a full buffer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let a consumer remove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/>
              <a:t>empty buffer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7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411163"/>
            <a:ext cx="9051925" cy="655637"/>
          </a:xfrm>
          <a:noFill/>
          <a:ln/>
        </p:spPr>
        <p:txBody>
          <a:bodyPr/>
          <a:lstStyle/>
          <a:p>
            <a:r>
              <a:rPr lang="en-US" dirty="0"/>
              <a:t>Synchronized Producers and Consumers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29729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4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8FE59-ED4D-8347-8EC1-270185CFF08E}" type="slidenum">
              <a:rPr lang="en-US"/>
              <a:pPr/>
              <a:t>24</a:t>
            </a:fld>
            <a:endParaRPr lang="en-US"/>
          </a:p>
        </p:txBody>
      </p:sp>
      <p:sp>
        <p:nvSpPr>
          <p:cNvPr id="67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154683"/>
            <a:ext cx="8229600" cy="3108925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buffer</a:t>
            </a:r>
            <a:r>
              <a:rPr lang="en-US" dirty="0" smtClean="0"/>
              <a:t> and </a:t>
            </a:r>
            <a:r>
              <a:rPr lang="en-US" dirty="0"/>
              <a:t>its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in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out</a:t>
            </a:r>
            <a:r>
              <a:rPr lang="en-US" dirty="0"/>
              <a:t> pointers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>
                <a:solidFill>
                  <a:srgbClr val="B23300"/>
                </a:solidFill>
              </a:rPr>
              <a:t>shared data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Use a </a:t>
            </a:r>
            <a:r>
              <a:rPr lang="en-US" dirty="0" err="1" smtClean="0">
                <a:solidFill>
                  <a:srgbClr val="B23300"/>
                </a:solidFill>
              </a:rPr>
              <a:t>mutex</a:t>
            </a:r>
            <a:r>
              <a:rPr lang="en-US" dirty="0" smtClean="0">
                <a:solidFill>
                  <a:srgbClr val="B23300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/>
              <a:t>enforce </a:t>
            </a:r>
            <a:r>
              <a:rPr lang="en-US" dirty="0">
                <a:solidFill>
                  <a:srgbClr val="B23300"/>
                </a:solidFill>
              </a:rPr>
              <a:t>mutual exclusion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Each process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critical region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operates </a:t>
            </a:r>
            <a:r>
              <a:rPr lang="en-US" dirty="0"/>
              <a:t>on the shared data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7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411163"/>
            <a:ext cx="9051925" cy="655637"/>
          </a:xfrm>
          <a:noFill/>
          <a:ln/>
        </p:spPr>
        <p:txBody>
          <a:bodyPr/>
          <a:lstStyle/>
          <a:p>
            <a:r>
              <a:rPr lang="en-US" dirty="0"/>
              <a:t>Synchronized Producers and Consumers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grpSp>
        <p:nvGrpSpPr>
          <p:cNvPr id="675840" name="Group 675839"/>
          <p:cNvGrpSpPr/>
          <p:nvPr/>
        </p:nvGrpSpPr>
        <p:grpSpPr>
          <a:xfrm>
            <a:off x="914440" y="1691659"/>
            <a:ext cx="7315120" cy="1070066"/>
            <a:chOff x="823001" y="2057415"/>
            <a:chExt cx="7315120" cy="1070066"/>
          </a:xfrm>
        </p:grpSpPr>
        <p:sp>
          <p:nvSpPr>
            <p:cNvPr id="2" name="Rectangle 1"/>
            <p:cNvSpPr/>
            <p:nvPr/>
          </p:nvSpPr>
          <p:spPr bwMode="auto">
            <a:xfrm>
              <a:off x="3022069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x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387825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x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753581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x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114805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x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1554513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1920269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286025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x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651781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x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5943585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309341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6675097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7040853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4476029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x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4841785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x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5207541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5573297" y="2057415"/>
              <a:ext cx="365756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 bwMode="auto">
            <a:xfrm>
              <a:off x="7406609" y="2057415"/>
              <a:ext cx="731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/>
            <p:nvPr/>
          </p:nvCxnSpPr>
          <p:spPr bwMode="auto">
            <a:xfrm>
              <a:off x="7406609" y="2423171"/>
              <a:ext cx="731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23001" y="2423171"/>
              <a:ext cx="731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823001" y="2057415"/>
              <a:ext cx="731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1920269" y="2788927"/>
              <a:ext cx="344365" cy="338554"/>
            </a:xfrm>
            <a:prstGeom prst="rect">
              <a:avLst/>
            </a:prstGeom>
            <a:solidFill>
              <a:srgbClr val="006600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in</a:t>
              </a:r>
              <a:endParaRPr lang="en-US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28" name="Straight Arrow Connector 27"/>
            <p:cNvCxnSpPr>
              <a:stCxn id="23" idx="0"/>
              <a:endCxn id="12" idx="2"/>
            </p:cNvCxnSpPr>
            <p:nvPr/>
          </p:nvCxnSpPr>
          <p:spPr bwMode="auto">
            <a:xfrm flipV="1">
              <a:off x="2092452" y="2423171"/>
              <a:ext cx="10695" cy="365756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66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9" name="TextBox 28"/>
            <p:cNvSpPr txBox="1"/>
            <p:nvPr/>
          </p:nvSpPr>
          <p:spPr>
            <a:xfrm>
              <a:off x="4786577" y="2788927"/>
              <a:ext cx="469900" cy="338554"/>
            </a:xfrm>
            <a:prstGeom prst="rect">
              <a:avLst/>
            </a:prstGeom>
            <a:solidFill>
              <a:srgbClr val="B23300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FF47"/>
                  </a:solidFill>
                </a:rPr>
                <a:t>out</a:t>
              </a:r>
              <a:endParaRPr lang="en-US" dirty="0">
                <a:solidFill>
                  <a:srgbClr val="FFFF47"/>
                </a:solidFill>
              </a:endParaRPr>
            </a:p>
          </p:txBody>
        </p:sp>
        <p:cxnSp>
          <p:nvCxnSpPr>
            <p:cNvPr id="31" name="Straight Arrow Connector 30"/>
            <p:cNvCxnSpPr>
              <a:stCxn id="29" idx="0"/>
              <a:endCxn id="20" idx="2"/>
            </p:cNvCxnSpPr>
            <p:nvPr/>
          </p:nvCxnSpPr>
          <p:spPr bwMode="auto">
            <a:xfrm flipV="1">
              <a:off x="5021527" y="2423171"/>
              <a:ext cx="3136" cy="365756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B233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75841" name="TextBox 675840"/>
          <p:cNvSpPr txBox="1"/>
          <p:nvPr/>
        </p:nvSpPr>
        <p:spPr>
          <a:xfrm>
            <a:off x="1580383" y="1325903"/>
            <a:ext cx="705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buffer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223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7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7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4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1A9A5-56FD-8646-98C2-8618A9EA410D}" type="slidenum">
              <a:rPr lang="en-US"/>
              <a:pPr/>
              <a:t>25</a:t>
            </a:fld>
            <a:endParaRPr lang="en-US"/>
          </a:p>
        </p:txBody>
      </p:sp>
      <p:sp>
        <p:nvSpPr>
          <p:cNvPr id="676867" name="Text Box 3"/>
          <p:cNvSpPr txBox="1">
            <a:spLocks noChangeArrowheads="1"/>
          </p:cNvSpPr>
          <p:nvPr/>
        </p:nvSpPr>
        <p:spPr bwMode="auto">
          <a:xfrm>
            <a:off x="823001" y="1431925"/>
            <a:ext cx="7449375" cy="4708982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main(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argc</a:t>
            </a:r>
            <a:r>
              <a:rPr lang="en-US" b="1" dirty="0">
                <a:latin typeface="Courier New" charset="0"/>
              </a:rPr>
              <a:t>, char *</a:t>
            </a:r>
            <a:r>
              <a:rPr lang="en-US" b="1" dirty="0" err="1">
                <a:latin typeface="Courier New" charset="0"/>
              </a:rPr>
              <a:t>argv</a:t>
            </a:r>
            <a:r>
              <a:rPr lang="en-US" b="1" dirty="0">
                <a:latin typeface="Courier New" charset="0"/>
              </a:rPr>
              <a:t>[])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producerIds</a:t>
            </a:r>
            <a:r>
              <a:rPr lang="en-US" b="1" dirty="0">
                <a:latin typeface="Courier New" charset="0"/>
              </a:rPr>
              <a:t>[</a:t>
            </a:r>
            <a:r>
              <a:rPr lang="en-US" b="1" dirty="0" err="1">
                <a:latin typeface="Courier New" charset="0"/>
              </a:rPr>
              <a:t>producerThreadCount</a:t>
            </a:r>
            <a:r>
              <a:rPr lang="en-US" b="1" dirty="0">
                <a:latin typeface="Courier New" charset="0"/>
              </a:rPr>
              <a:t>];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consumerIds</a:t>
            </a:r>
            <a:r>
              <a:rPr lang="en-US" b="1" dirty="0">
                <a:latin typeface="Courier New" charset="0"/>
              </a:rPr>
              <a:t>[</a:t>
            </a:r>
            <a:r>
              <a:rPr lang="en-US" b="1" dirty="0" err="1">
                <a:latin typeface="Courier New" charset="0"/>
              </a:rPr>
              <a:t>consumerThreadCount</a:t>
            </a:r>
            <a:r>
              <a:rPr lang="en-US" b="1" dirty="0">
                <a:latin typeface="Courier New" charset="0"/>
              </a:rPr>
              <a:t>];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// Initialize the the locks.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        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init</a:t>
            </a:r>
            <a:r>
              <a:rPr lang="en-US" b="1" dirty="0">
                <a:latin typeface="Courier New" charset="0"/>
              </a:rPr>
              <a:t>: %d\n",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   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pthread_mutex_init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(&amp;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mutex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, NULL));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("Empty </a:t>
            </a:r>
            <a:r>
              <a:rPr lang="en-US" b="1" dirty="0" err="1">
                <a:latin typeface="Courier New" charset="0"/>
              </a:rPr>
              <a:t>semaphor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init</a:t>
            </a:r>
            <a:r>
              <a:rPr lang="en-US" b="1" dirty="0">
                <a:latin typeface="Courier New" charset="0"/>
              </a:rPr>
              <a:t>: %d\n",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   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sem_init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(&amp;</a:t>
            </a:r>
            <a:r>
              <a:rPr lang="en-US" b="1" dirty="0" err="1" smtClean="0">
                <a:solidFill>
                  <a:schemeClr val="folHlink"/>
                </a:solidFill>
                <a:latin typeface="Courier New" charset="0"/>
              </a:rPr>
              <a:t>emptySlotsAvailable</a:t>
            </a:r>
            <a:r>
              <a:rPr lang="en-US" b="1" dirty="0" smtClean="0">
                <a:solidFill>
                  <a:schemeClr val="folHlink"/>
                </a:solidFill>
                <a:latin typeface="Courier New" charset="0"/>
              </a:rPr>
              <a:t>,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0, BUFFER_SIZE));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 Full </a:t>
            </a:r>
            <a:r>
              <a:rPr lang="en-US" b="1" dirty="0" err="1">
                <a:latin typeface="Courier New" charset="0"/>
              </a:rPr>
              <a:t>semaphor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init</a:t>
            </a:r>
            <a:r>
              <a:rPr lang="en-US" b="1" dirty="0">
                <a:latin typeface="Courier New" charset="0"/>
              </a:rPr>
              <a:t>: %d\n",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   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sem_init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(&amp;</a:t>
            </a:r>
            <a:r>
              <a:rPr lang="en-US" b="1" dirty="0" err="1" smtClean="0">
                <a:solidFill>
                  <a:schemeClr val="folHlink"/>
                </a:solidFill>
                <a:latin typeface="Courier New" charset="0"/>
              </a:rPr>
              <a:t>filledSlots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Available</a:t>
            </a:r>
            <a:r>
              <a:rPr lang="en-US" b="1" dirty="0" smtClean="0">
                <a:solidFill>
                  <a:schemeClr val="folHlink"/>
                </a:solidFill>
                <a:latin typeface="Courier New" charset="0"/>
              </a:rPr>
              <a:t>,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0, 0));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("\n");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  <a:p>
            <a:endParaRPr lang="en-US" sz="1200" b="1" dirty="0">
              <a:latin typeface="Courier New" charset="0"/>
            </a:endParaRPr>
          </a:p>
        </p:txBody>
      </p:sp>
      <p:sp>
        <p:nvSpPr>
          <p:cNvPr id="676869" name="Rectangle 5"/>
          <p:cNvSpPr>
            <a:spLocks noGrp="1" noChangeArrowheads="1"/>
          </p:cNvSpPr>
          <p:nvPr>
            <p:ph type="title"/>
          </p:nvPr>
        </p:nvSpPr>
        <p:spPr>
          <a:xfrm>
            <a:off x="92075" y="411163"/>
            <a:ext cx="8959850" cy="655637"/>
          </a:xfrm>
          <a:noFill/>
          <a:ln/>
        </p:spPr>
        <p:txBody>
          <a:bodyPr/>
          <a:lstStyle/>
          <a:p>
            <a:r>
              <a:rPr lang="en-US" dirty="0"/>
              <a:t>Producers and Consumers Example</a:t>
            </a:r>
          </a:p>
        </p:txBody>
      </p:sp>
      <p:sp>
        <p:nvSpPr>
          <p:cNvPr id="676870" name="Text Box 6"/>
          <p:cNvSpPr txBox="1">
            <a:spLocks noChangeArrowheads="1"/>
          </p:cNvSpPr>
          <p:nvPr/>
        </p:nvSpPr>
        <p:spPr bwMode="auto">
          <a:xfrm>
            <a:off x="7448825" y="1325563"/>
            <a:ext cx="963613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procon.c</a:t>
            </a:r>
          </a:p>
        </p:txBody>
      </p:sp>
    </p:spTree>
    <p:extLst>
      <p:ext uri="{BB962C8B-B14F-4D97-AF65-F5344CB8AC3E}">
        <p14:creationId xmlns:p14="http://schemas.microsoft.com/office/powerpoint/2010/main" val="1176514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76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76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6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68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3C2B-D8A0-974A-BF91-7D4D1E80F382}" type="slidenum">
              <a:rPr lang="en-US"/>
              <a:pPr/>
              <a:t>26</a:t>
            </a:fld>
            <a:endParaRPr lang="en-US"/>
          </a:p>
        </p:txBody>
      </p:sp>
      <p:sp>
        <p:nvSpPr>
          <p:cNvPr id="677891" name="Text Box 3"/>
          <p:cNvSpPr txBox="1">
            <a:spLocks noChangeArrowheads="1"/>
          </p:cNvSpPr>
          <p:nvPr/>
        </p:nvSpPr>
        <p:spPr bwMode="auto">
          <a:xfrm>
            <a:off x="365125" y="1254125"/>
            <a:ext cx="7885113" cy="54705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</a:rPr>
              <a:t>int main(int argc, char *argv[])</a:t>
            </a:r>
          </a:p>
          <a:p>
            <a:r>
              <a:rPr lang="en-US" b="1">
                <a:latin typeface="Courier New" charset="0"/>
              </a:rPr>
              <a:t>{</a:t>
            </a:r>
          </a:p>
          <a:p>
            <a:r>
              <a:rPr lang="en-US" b="1">
                <a:latin typeface="Courier New" charset="0"/>
              </a:rPr>
              <a:t>    ...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// Create the producer threads.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for (i = 0; i &lt; producerThreadCount; i++) {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producerIds[i] = i+1;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pthread_t tid;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pthread_attr_t attr;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pthread_attr_init(&amp;attr);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pthread_create(&amp;tid, &amp;attr, producer, &amp;producerIds[i]);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}</a:t>
            </a:r>
          </a:p>
          <a:p>
            <a:endParaRPr lang="en-US" b="1">
              <a:solidFill>
                <a:srgbClr val="006600"/>
              </a:solidFill>
              <a:latin typeface="Courier New" charset="0"/>
            </a:endParaRP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// Create the consumer threads.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for (j = 0; j &lt; consumerThreadCount; j++) {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consumerIds[j] = j+1;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pthread_t tid;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pthread_attr_t attr;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pthread_attr_init(&amp;attr);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pthread_create(&amp;tid, &amp;attr, consumer, &amp;consumerIds[j]);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}</a:t>
            </a:r>
          </a:p>
          <a:p>
            <a:r>
              <a:rPr lang="en-US" b="1">
                <a:latin typeface="Courier New" charset="0"/>
              </a:rPr>
              <a:t>    ...</a:t>
            </a:r>
          </a:p>
          <a:p>
            <a:r>
              <a:rPr lang="en-US" b="1">
                <a:latin typeface="Courier New" charset="0"/>
              </a:rPr>
              <a:t>}</a:t>
            </a:r>
            <a:endParaRPr lang="en-US" sz="1200" b="1">
              <a:latin typeface="Courier New" charset="0"/>
            </a:endParaRPr>
          </a:p>
        </p:txBody>
      </p:sp>
      <p:sp>
        <p:nvSpPr>
          <p:cNvPr id="677893" name="Rectangle 5"/>
          <p:cNvSpPr>
            <a:spLocks noGrp="1" noChangeArrowheads="1"/>
          </p:cNvSpPr>
          <p:nvPr>
            <p:ph type="title"/>
          </p:nvPr>
        </p:nvSpPr>
        <p:spPr>
          <a:xfrm>
            <a:off x="92075" y="411163"/>
            <a:ext cx="8959850" cy="655637"/>
          </a:xfrm>
          <a:noFill/>
          <a:ln/>
        </p:spPr>
        <p:txBody>
          <a:bodyPr/>
          <a:lstStyle/>
          <a:p>
            <a:r>
              <a:rPr lang="en-US" dirty="0"/>
              <a:t>Producers and Consumers </a:t>
            </a:r>
            <a:r>
              <a:rPr lang="en-US" dirty="0" smtClean="0"/>
              <a:t>Example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77894" name="Text Box 6"/>
          <p:cNvSpPr txBox="1">
            <a:spLocks noChangeArrowheads="1"/>
          </p:cNvSpPr>
          <p:nvPr/>
        </p:nvSpPr>
        <p:spPr bwMode="auto">
          <a:xfrm>
            <a:off x="7589838" y="1417638"/>
            <a:ext cx="963612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procon.c</a:t>
            </a:r>
          </a:p>
        </p:txBody>
      </p:sp>
    </p:spTree>
    <p:extLst>
      <p:ext uri="{BB962C8B-B14F-4D97-AF65-F5344CB8AC3E}">
        <p14:creationId xmlns:p14="http://schemas.microsoft.com/office/powerpoint/2010/main" val="147252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7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7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77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77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77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77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78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778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7789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7789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E210-B35E-BA4A-9F63-0EA25D4DAEF3}" type="slidenum">
              <a:rPr lang="en-US"/>
              <a:pPr/>
              <a:t>27</a:t>
            </a:fld>
            <a:endParaRPr lang="en-US"/>
          </a:p>
        </p:txBody>
      </p:sp>
      <p:sp>
        <p:nvSpPr>
          <p:cNvPr id="678915" name="Text Box 3"/>
          <p:cNvSpPr txBox="1">
            <a:spLocks noChangeArrowheads="1"/>
          </p:cNvSpPr>
          <p:nvPr/>
        </p:nvSpPr>
        <p:spPr bwMode="auto">
          <a:xfrm>
            <a:off x="1005879" y="1572507"/>
            <a:ext cx="7264679" cy="2862322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int main(int argc, char *argv[])</a:t>
            </a:r>
          </a:p>
          <a:p>
            <a:r>
              <a:rPr lang="en-US" sz="2000" b="1">
                <a:latin typeface="Courier New" charset="0"/>
              </a:rPr>
              <a:t>{</a:t>
            </a:r>
          </a:p>
          <a:p>
            <a:r>
              <a:rPr lang="en-US" sz="2000" b="1">
                <a:latin typeface="Courier New" charset="0"/>
              </a:rPr>
              <a:t>    ...</a:t>
            </a:r>
          </a:p>
          <a:p>
            <a:endParaRPr lang="en-US" sz="2000" b="1">
              <a:latin typeface="Courier New" charset="0"/>
            </a:endParaRPr>
          </a:p>
          <a:p>
            <a:r>
              <a:rPr lang="en-US" sz="2000" b="1">
                <a:latin typeface="Courier New" charset="0"/>
              </a:rPr>
              <a:t>    // Sleep for user-specified time while the</a:t>
            </a:r>
          </a:p>
          <a:p>
            <a:r>
              <a:rPr lang="en-US" sz="2000" b="1">
                <a:latin typeface="Courier New" charset="0"/>
              </a:rPr>
              <a:t>    // producer and consumer threads run.</a:t>
            </a:r>
          </a:p>
          <a:p>
            <a:r>
              <a:rPr lang="en-US" sz="2000" b="1">
                <a:latin typeface="Courier New" charset="0"/>
              </a:rPr>
              <a:t>    </a:t>
            </a:r>
            <a:r>
              <a:rPr lang="en-US" sz="2000" b="1">
                <a:solidFill>
                  <a:schemeClr val="folHlink"/>
                </a:solidFill>
                <a:latin typeface="Courier New" charset="0"/>
              </a:rPr>
              <a:t>sleep(sleepTime);</a:t>
            </a:r>
          </a:p>
          <a:p>
            <a:r>
              <a:rPr lang="en-US" sz="2000" b="1">
                <a:latin typeface="Courier New" charset="0"/>
              </a:rPr>
              <a:t>    return 0;</a:t>
            </a:r>
          </a:p>
          <a:p>
            <a:r>
              <a:rPr lang="en-US" sz="2000" b="1">
                <a:latin typeface="Courier New" charset="0"/>
              </a:rPr>
              <a:t>}</a:t>
            </a:r>
            <a:endParaRPr lang="en-US" b="1">
              <a:latin typeface="Courier New" charset="0"/>
            </a:endParaRPr>
          </a:p>
        </p:txBody>
      </p:sp>
      <p:sp>
        <p:nvSpPr>
          <p:cNvPr id="678917" name="Rectangle 5"/>
          <p:cNvSpPr>
            <a:spLocks noGrp="1" noChangeArrowheads="1"/>
          </p:cNvSpPr>
          <p:nvPr>
            <p:ph type="title"/>
          </p:nvPr>
        </p:nvSpPr>
        <p:spPr>
          <a:xfrm>
            <a:off x="92075" y="411163"/>
            <a:ext cx="8959850" cy="655637"/>
          </a:xfrm>
          <a:noFill/>
          <a:ln/>
        </p:spPr>
        <p:txBody>
          <a:bodyPr/>
          <a:lstStyle/>
          <a:p>
            <a:r>
              <a:rPr lang="en-US" dirty="0"/>
              <a:t>Producers and Consumers Example</a:t>
            </a:r>
            <a:r>
              <a:rPr lang="en-US" i="1" dirty="0"/>
              <a:t>, cont’d</a:t>
            </a:r>
          </a:p>
        </p:txBody>
      </p:sp>
      <p:sp>
        <p:nvSpPr>
          <p:cNvPr id="678918" name="Text Box 6"/>
          <p:cNvSpPr txBox="1">
            <a:spLocks noChangeArrowheads="1"/>
          </p:cNvSpPr>
          <p:nvPr/>
        </p:nvSpPr>
        <p:spPr bwMode="auto">
          <a:xfrm>
            <a:off x="7498048" y="1508781"/>
            <a:ext cx="963613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procon.c</a:t>
            </a:r>
          </a:p>
        </p:txBody>
      </p:sp>
    </p:spTree>
    <p:extLst>
      <p:ext uri="{BB962C8B-B14F-4D97-AF65-F5344CB8AC3E}">
        <p14:creationId xmlns:p14="http://schemas.microsoft.com/office/powerpoint/2010/main" val="3053596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2092-C7F1-534E-9398-FA61260BA374}" type="slidenum">
              <a:rPr lang="en-US"/>
              <a:pPr/>
              <a:t>28</a:t>
            </a:fld>
            <a:endParaRPr lang="en-US"/>
          </a:p>
        </p:txBody>
      </p:sp>
      <p:sp>
        <p:nvSpPr>
          <p:cNvPr id="679939" name="Text Box 3"/>
          <p:cNvSpPr txBox="1">
            <a:spLocks noChangeArrowheads="1"/>
          </p:cNvSpPr>
          <p:nvPr/>
        </p:nvSpPr>
        <p:spPr bwMode="auto">
          <a:xfrm>
            <a:off x="600458" y="1325903"/>
            <a:ext cx="7903419" cy="4801314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700" b="1">
                <a:latin typeface="Courier New" charset="0"/>
              </a:rPr>
              <a:t>void *</a:t>
            </a:r>
            <a:r>
              <a:rPr lang="en-US" sz="1700" b="1">
                <a:solidFill>
                  <a:schemeClr val="folHlink"/>
                </a:solidFill>
                <a:latin typeface="Courier New" charset="0"/>
              </a:rPr>
              <a:t>producer</a:t>
            </a:r>
            <a:r>
              <a:rPr lang="en-US" sz="1700" b="1">
                <a:latin typeface="Courier New" charset="0"/>
              </a:rPr>
              <a:t>(void *param)</a:t>
            </a:r>
          </a:p>
          <a:p>
            <a:r>
              <a:rPr lang="en-US" sz="1700" b="1">
                <a:latin typeface="Courier New" charset="0"/>
              </a:rPr>
              <a:t>{</a:t>
            </a:r>
          </a:p>
          <a:p>
            <a:r>
              <a:rPr lang="en-US" sz="1700" b="1">
                <a:latin typeface="Courier New" charset="0"/>
              </a:rPr>
              <a:t>    int id = *((int *) param);</a:t>
            </a:r>
          </a:p>
          <a:p>
            <a:r>
              <a:rPr lang="en-US" sz="1700" b="1">
                <a:latin typeface="Courier New" charset="0"/>
              </a:rPr>
              <a:t>    int i = 0;</a:t>
            </a:r>
          </a:p>
          <a:p>
            <a:r>
              <a:rPr lang="en-US" sz="1700" b="1">
                <a:latin typeface="Courier New" charset="0"/>
              </a:rPr>
              <a:t>    buffer_item item = 0;</a:t>
            </a:r>
          </a:p>
          <a:p>
            <a:endParaRPr lang="en-US" sz="1700" b="1">
              <a:latin typeface="Courier New" charset="0"/>
            </a:endParaRPr>
          </a:p>
          <a:p>
            <a:r>
              <a:rPr lang="en-US" sz="1700" b="1">
                <a:latin typeface="Courier New" charset="0"/>
              </a:rPr>
              <a:t>    for (;;) {</a:t>
            </a:r>
          </a:p>
          <a:p>
            <a:r>
              <a:rPr lang="en-US" sz="1700" b="1">
                <a:latin typeface="Courier New" charset="0"/>
              </a:rPr>
              <a:t>        sleep(rand()%5);</a:t>
            </a:r>
          </a:p>
          <a:p>
            <a:r>
              <a:rPr lang="en-US" sz="1700" b="1">
                <a:latin typeface="Courier New" charset="0"/>
              </a:rPr>
              <a:t>        item = 100*id + i++;</a:t>
            </a:r>
          </a:p>
          <a:p>
            <a:endParaRPr lang="en-US" sz="1700" b="1">
              <a:latin typeface="Courier New" charset="0"/>
            </a:endParaRPr>
          </a:p>
          <a:p>
            <a:r>
              <a:rPr lang="en-US" sz="1700" b="1">
                <a:latin typeface="Courier New" charset="0"/>
              </a:rPr>
              <a:t>        if (</a:t>
            </a:r>
            <a:r>
              <a:rPr lang="en-US" sz="1700" b="1">
                <a:solidFill>
                  <a:schemeClr val="folHlink"/>
                </a:solidFill>
                <a:latin typeface="Courier New" charset="0"/>
              </a:rPr>
              <a:t>insert_item(item)</a:t>
            </a:r>
            <a:r>
              <a:rPr lang="en-US" sz="1700" b="1">
                <a:latin typeface="Courier New" charset="0"/>
              </a:rPr>
              <a:t>) {</a:t>
            </a:r>
          </a:p>
          <a:p>
            <a:r>
              <a:rPr lang="en-US" sz="1700" b="1">
                <a:latin typeface="Courier New" charset="0"/>
              </a:rPr>
              <a:t>            fprintf(stderr, "Production error");</a:t>
            </a:r>
          </a:p>
          <a:p>
            <a:r>
              <a:rPr lang="en-US" sz="1700" b="1">
                <a:latin typeface="Courier New" charset="0"/>
              </a:rPr>
              <a:t>        }</a:t>
            </a:r>
          </a:p>
          <a:p>
            <a:r>
              <a:rPr lang="en-US" sz="1700" b="1">
                <a:latin typeface="Courier New" charset="0"/>
              </a:rPr>
              <a:t>        else {</a:t>
            </a:r>
          </a:p>
          <a:p>
            <a:r>
              <a:rPr lang="en-US" sz="1700" b="1">
                <a:latin typeface="Courier New" charset="0"/>
              </a:rPr>
              <a:t>            printf("Producer %d produced %d \n", id, item);</a:t>
            </a:r>
          </a:p>
          <a:p>
            <a:r>
              <a:rPr lang="en-US" sz="1700" b="1">
                <a:latin typeface="Courier New" charset="0"/>
              </a:rPr>
              <a:t>        }</a:t>
            </a:r>
          </a:p>
          <a:p>
            <a:r>
              <a:rPr lang="en-US" sz="1700" b="1">
                <a:latin typeface="Courier New" charset="0"/>
              </a:rPr>
              <a:t>    }</a:t>
            </a:r>
          </a:p>
          <a:p>
            <a:r>
              <a:rPr lang="en-US" sz="1700" b="1">
                <a:latin typeface="Courier New" charset="0"/>
              </a:rPr>
              <a:t>}</a:t>
            </a:r>
          </a:p>
        </p:txBody>
      </p:sp>
      <p:sp>
        <p:nvSpPr>
          <p:cNvPr id="679941" name="Rectangle 5"/>
          <p:cNvSpPr>
            <a:spLocks noGrp="1" noChangeArrowheads="1"/>
          </p:cNvSpPr>
          <p:nvPr>
            <p:ph type="title"/>
          </p:nvPr>
        </p:nvSpPr>
        <p:spPr>
          <a:xfrm>
            <a:off x="92075" y="411163"/>
            <a:ext cx="8959850" cy="655637"/>
          </a:xfrm>
          <a:noFill/>
          <a:ln/>
        </p:spPr>
        <p:txBody>
          <a:bodyPr/>
          <a:lstStyle/>
          <a:p>
            <a:r>
              <a:rPr lang="en-US" dirty="0"/>
              <a:t>Producers and Consumers Example</a:t>
            </a:r>
            <a:r>
              <a:rPr lang="en-US" i="1" dirty="0"/>
              <a:t>, cont’d</a:t>
            </a:r>
          </a:p>
        </p:txBody>
      </p:sp>
      <p:sp>
        <p:nvSpPr>
          <p:cNvPr id="679942" name="Text Box 6"/>
          <p:cNvSpPr txBox="1">
            <a:spLocks noChangeArrowheads="1"/>
          </p:cNvSpPr>
          <p:nvPr/>
        </p:nvSpPr>
        <p:spPr bwMode="auto">
          <a:xfrm>
            <a:off x="7589487" y="1508781"/>
            <a:ext cx="963613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procon.c</a:t>
            </a:r>
          </a:p>
        </p:txBody>
      </p:sp>
    </p:spTree>
    <p:extLst>
      <p:ext uri="{BB962C8B-B14F-4D97-AF65-F5344CB8AC3E}">
        <p14:creationId xmlns:p14="http://schemas.microsoft.com/office/powerpoint/2010/main" val="2495171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79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79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99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99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99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799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2318-3162-C849-A340-7B920B51F159}" type="slidenum">
              <a:rPr lang="en-US"/>
              <a:pPr/>
              <a:t>29</a:t>
            </a:fld>
            <a:endParaRPr lang="en-US"/>
          </a:p>
        </p:txBody>
      </p:sp>
      <p:sp>
        <p:nvSpPr>
          <p:cNvPr id="680963" name="Text Box 3"/>
          <p:cNvSpPr txBox="1">
            <a:spLocks noChangeArrowheads="1"/>
          </p:cNvSpPr>
          <p:nvPr/>
        </p:nvSpPr>
        <p:spPr bwMode="auto">
          <a:xfrm>
            <a:off x="1280196" y="1325903"/>
            <a:ext cx="6595156" cy="4801314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700" b="1" dirty="0">
                <a:latin typeface="Courier New" charset="0"/>
              </a:rPr>
              <a:t>void *</a:t>
            </a:r>
            <a:r>
              <a:rPr lang="en-US" sz="1700" b="1" dirty="0">
                <a:solidFill>
                  <a:schemeClr val="folHlink"/>
                </a:solidFill>
                <a:latin typeface="Courier New" charset="0"/>
              </a:rPr>
              <a:t>consumer</a:t>
            </a:r>
            <a:r>
              <a:rPr lang="en-US" sz="1700" b="1" dirty="0">
                <a:latin typeface="Courier New" charset="0"/>
              </a:rPr>
              <a:t>(void *</a:t>
            </a:r>
            <a:r>
              <a:rPr lang="en-US" sz="1700" b="1" dirty="0" err="1">
                <a:latin typeface="Courier New" charset="0"/>
              </a:rPr>
              <a:t>param</a:t>
            </a:r>
            <a:r>
              <a:rPr lang="en-US" sz="1700" b="1" dirty="0">
                <a:latin typeface="Courier New" charset="0"/>
              </a:rPr>
              <a:t>)</a:t>
            </a:r>
          </a:p>
          <a:p>
            <a:r>
              <a:rPr lang="en-US" sz="1700" b="1" dirty="0">
                <a:latin typeface="Courier New" charset="0"/>
              </a:rPr>
              <a:t>{</a:t>
            </a:r>
          </a:p>
          <a:p>
            <a:r>
              <a:rPr lang="en-US" sz="1700" b="1" dirty="0">
                <a:latin typeface="Courier New" charset="0"/>
              </a:rPr>
              <a:t>    </a:t>
            </a:r>
            <a:r>
              <a:rPr lang="en-US" sz="1700" b="1" dirty="0" err="1">
                <a:latin typeface="Courier New" charset="0"/>
              </a:rPr>
              <a:t>int</a:t>
            </a:r>
            <a:r>
              <a:rPr lang="en-US" sz="1700" b="1" dirty="0">
                <a:latin typeface="Courier New" charset="0"/>
              </a:rPr>
              <a:t> id = *((</a:t>
            </a:r>
            <a:r>
              <a:rPr lang="en-US" sz="1700" b="1" dirty="0" err="1">
                <a:latin typeface="Courier New" charset="0"/>
              </a:rPr>
              <a:t>int</a:t>
            </a:r>
            <a:r>
              <a:rPr lang="en-US" sz="1700" b="1" dirty="0">
                <a:latin typeface="Courier New" charset="0"/>
              </a:rPr>
              <a:t> *) </a:t>
            </a:r>
            <a:r>
              <a:rPr lang="en-US" sz="1700" b="1" dirty="0" err="1">
                <a:latin typeface="Courier New" charset="0"/>
              </a:rPr>
              <a:t>param</a:t>
            </a:r>
            <a:r>
              <a:rPr lang="en-US" sz="1700" b="1" dirty="0">
                <a:latin typeface="Courier New" charset="0"/>
              </a:rPr>
              <a:t>);</a:t>
            </a:r>
          </a:p>
          <a:p>
            <a:r>
              <a:rPr lang="en-US" sz="1700" b="1" dirty="0">
                <a:latin typeface="Courier New" charset="0"/>
              </a:rPr>
              <a:t>    </a:t>
            </a:r>
            <a:r>
              <a:rPr lang="en-US" sz="1700" b="1" dirty="0" err="1">
                <a:latin typeface="Courier New" charset="0"/>
              </a:rPr>
              <a:t>buffer_item</a:t>
            </a:r>
            <a:r>
              <a:rPr lang="en-US" sz="1700" b="1" dirty="0">
                <a:latin typeface="Courier New" charset="0"/>
              </a:rPr>
              <a:t> item;</a:t>
            </a:r>
          </a:p>
          <a:p>
            <a:r>
              <a:rPr lang="en-US" sz="1700" b="1" dirty="0">
                <a:latin typeface="Courier New" charset="0"/>
              </a:rPr>
              <a:t>    </a:t>
            </a:r>
            <a:r>
              <a:rPr lang="en-US" sz="1700" b="1" dirty="0" err="1">
                <a:latin typeface="Courier New" charset="0"/>
              </a:rPr>
              <a:t>int</a:t>
            </a:r>
            <a:r>
              <a:rPr lang="en-US" sz="1700" b="1" dirty="0">
                <a:latin typeface="Courier New" charset="0"/>
              </a:rPr>
              <a:t> r;</a:t>
            </a:r>
          </a:p>
          <a:p>
            <a:endParaRPr lang="en-US" sz="1700" b="1" dirty="0">
              <a:latin typeface="Courier New" charset="0"/>
            </a:endParaRPr>
          </a:p>
          <a:p>
            <a:r>
              <a:rPr lang="en-US" sz="1700" b="1" dirty="0">
                <a:latin typeface="Courier New" charset="0"/>
              </a:rPr>
              <a:t>    for (;;) {</a:t>
            </a:r>
          </a:p>
          <a:p>
            <a:r>
              <a:rPr lang="en-US" sz="1700" b="1" dirty="0">
                <a:latin typeface="Courier New" charset="0"/>
              </a:rPr>
              <a:t>        sleep(rand()%2);</a:t>
            </a:r>
          </a:p>
          <a:p>
            <a:endParaRPr lang="en-US" sz="1700" b="1" dirty="0">
              <a:latin typeface="Courier New" charset="0"/>
            </a:endParaRPr>
          </a:p>
          <a:p>
            <a:r>
              <a:rPr lang="en-US" sz="1700" b="1" dirty="0">
                <a:latin typeface="Courier New" charset="0"/>
              </a:rPr>
              <a:t>        if (</a:t>
            </a:r>
            <a:r>
              <a:rPr lang="en-US" sz="1700" b="1" dirty="0" err="1">
                <a:solidFill>
                  <a:schemeClr val="folHlink"/>
                </a:solidFill>
                <a:latin typeface="Courier New" charset="0"/>
              </a:rPr>
              <a:t>remove_item</a:t>
            </a:r>
            <a:r>
              <a:rPr lang="en-US" sz="1700" b="1" dirty="0">
                <a:solidFill>
                  <a:schemeClr val="folHlink"/>
                </a:solidFill>
                <a:latin typeface="Courier New" charset="0"/>
              </a:rPr>
              <a:t>(&amp;item)</a:t>
            </a:r>
            <a:r>
              <a:rPr lang="en-US" sz="1700" b="1" dirty="0">
                <a:latin typeface="Courier New" charset="0"/>
              </a:rPr>
              <a:t>) {</a:t>
            </a:r>
          </a:p>
          <a:p>
            <a:r>
              <a:rPr lang="en-US" sz="1700" b="1" dirty="0">
                <a:latin typeface="Courier New" charset="0"/>
              </a:rPr>
              <a:t>            </a:t>
            </a:r>
            <a:r>
              <a:rPr lang="en-US" sz="1700" b="1" dirty="0" err="1">
                <a:latin typeface="Courier New" charset="0"/>
              </a:rPr>
              <a:t>fprintf</a:t>
            </a:r>
            <a:r>
              <a:rPr lang="en-US" sz="1700" b="1" dirty="0">
                <a:latin typeface="Courier New" charset="0"/>
              </a:rPr>
              <a:t>(</a:t>
            </a:r>
            <a:r>
              <a:rPr lang="en-US" sz="1700" b="1" dirty="0" err="1">
                <a:latin typeface="Courier New" charset="0"/>
              </a:rPr>
              <a:t>stderr</a:t>
            </a:r>
            <a:r>
              <a:rPr lang="en-US" sz="1700" b="1" dirty="0">
                <a:latin typeface="Courier New" charset="0"/>
              </a:rPr>
              <a:t>, "Consumption error");</a:t>
            </a:r>
          </a:p>
          <a:p>
            <a:r>
              <a:rPr lang="en-US" sz="1700" b="1" dirty="0">
                <a:latin typeface="Courier New" charset="0"/>
              </a:rPr>
              <a:t>        }</a:t>
            </a:r>
          </a:p>
          <a:p>
            <a:r>
              <a:rPr lang="en-US" sz="1700" b="1" dirty="0">
                <a:latin typeface="Courier New" charset="0"/>
              </a:rPr>
              <a:t>        else {</a:t>
            </a:r>
          </a:p>
          <a:p>
            <a:r>
              <a:rPr lang="en-US" sz="1700" b="1" dirty="0">
                <a:latin typeface="Courier New" charset="0"/>
              </a:rPr>
              <a:t>            </a:t>
            </a:r>
            <a:r>
              <a:rPr lang="en-US" sz="1700" b="1" dirty="0" err="1">
                <a:latin typeface="Courier New" charset="0"/>
              </a:rPr>
              <a:t>printf</a:t>
            </a:r>
            <a:r>
              <a:rPr lang="en-US" sz="1700" b="1" dirty="0">
                <a:latin typeface="Courier New" charset="0"/>
              </a:rPr>
              <a:t>("%40s %d consumed %d \n", </a:t>
            </a:r>
            <a:br>
              <a:rPr lang="en-US" sz="1700" b="1" dirty="0">
                <a:latin typeface="Courier New" charset="0"/>
              </a:rPr>
            </a:br>
            <a:r>
              <a:rPr lang="en-US" sz="1700" b="1" dirty="0">
                <a:latin typeface="Courier New" charset="0"/>
              </a:rPr>
              <a:t>                   "Consumer", id, item);</a:t>
            </a:r>
          </a:p>
          <a:p>
            <a:r>
              <a:rPr lang="en-US" sz="1700" b="1" dirty="0">
                <a:latin typeface="Courier New" charset="0"/>
              </a:rPr>
              <a:t>        }</a:t>
            </a:r>
          </a:p>
          <a:p>
            <a:r>
              <a:rPr lang="en-US" sz="1700" b="1" dirty="0">
                <a:latin typeface="Courier New" charset="0"/>
              </a:rPr>
              <a:t>    }</a:t>
            </a:r>
          </a:p>
          <a:p>
            <a:r>
              <a:rPr lang="en-US" sz="1700" b="1" dirty="0">
                <a:latin typeface="Courier New" charset="0"/>
              </a:rPr>
              <a:t>}</a:t>
            </a:r>
          </a:p>
        </p:txBody>
      </p:sp>
      <p:sp>
        <p:nvSpPr>
          <p:cNvPr id="680965" name="Rectangle 5"/>
          <p:cNvSpPr>
            <a:spLocks noGrp="1" noChangeArrowheads="1"/>
          </p:cNvSpPr>
          <p:nvPr>
            <p:ph type="title"/>
          </p:nvPr>
        </p:nvSpPr>
        <p:spPr>
          <a:xfrm>
            <a:off x="92075" y="411163"/>
            <a:ext cx="8959850" cy="655637"/>
          </a:xfrm>
          <a:noFill/>
          <a:ln/>
        </p:spPr>
        <p:txBody>
          <a:bodyPr/>
          <a:lstStyle/>
          <a:p>
            <a:r>
              <a:rPr lang="en-US" dirty="0"/>
              <a:t>Producers and Consumers Example</a:t>
            </a:r>
            <a:r>
              <a:rPr lang="en-US" i="1" dirty="0"/>
              <a:t>, cont’d</a:t>
            </a:r>
          </a:p>
        </p:txBody>
      </p:sp>
      <p:sp>
        <p:nvSpPr>
          <p:cNvPr id="680966" name="Text Box 6"/>
          <p:cNvSpPr txBox="1">
            <a:spLocks noChangeArrowheads="1"/>
          </p:cNvSpPr>
          <p:nvPr/>
        </p:nvSpPr>
        <p:spPr bwMode="auto">
          <a:xfrm>
            <a:off x="7083069" y="1537987"/>
            <a:ext cx="963613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procon.c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882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8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8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809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809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809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EE4D-FDD0-9C4D-9EF5-2EB550209CEC}" type="slidenum">
              <a:rPr lang="en-US"/>
              <a:pPr/>
              <a:t>3</a:t>
            </a:fld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Region</a:t>
            </a:r>
            <a:endParaRPr lang="en-US" i="1" dirty="0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>
                <a:solidFill>
                  <a:srgbClr val="B23300"/>
                </a:solidFill>
              </a:rPr>
              <a:t>critical region </a:t>
            </a:r>
            <a:r>
              <a:rPr lang="en-US" dirty="0"/>
              <a:t>(AKA </a:t>
            </a:r>
            <a:r>
              <a:rPr lang="en-US" dirty="0">
                <a:solidFill>
                  <a:srgbClr val="B23300"/>
                </a:solidFill>
              </a:rPr>
              <a:t>critical section</a:t>
            </a:r>
            <a:r>
              <a:rPr lang="en-US" dirty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the </a:t>
            </a:r>
            <a:r>
              <a:rPr lang="en-US" dirty="0"/>
              <a:t>part of a </a:t>
            </a:r>
            <a:r>
              <a:rPr lang="en-US" dirty="0" smtClean="0">
                <a:solidFill>
                  <a:srgbClr val="B23300"/>
                </a:solidFill>
              </a:rPr>
              <a:t>process</a:t>
            </a:r>
            <a:r>
              <a:rPr lang="en-US" dirty="0" smtClean="0">
                <a:solidFill>
                  <a:srgbClr val="B233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300"/>
                </a:solidFill>
              </a:rPr>
              <a:t>s </a:t>
            </a:r>
            <a:r>
              <a:rPr lang="en-US" dirty="0">
                <a:solidFill>
                  <a:srgbClr val="B23300"/>
                </a:solidFill>
              </a:rPr>
              <a:t>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operates </a:t>
            </a:r>
            <a:r>
              <a:rPr lang="en-US" dirty="0" smtClean="0"/>
              <a:t>on some </a:t>
            </a:r>
            <a:r>
              <a:rPr lang="en-US" dirty="0"/>
              <a:t>shared data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NOTE: A critical region is code, not data.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We </a:t>
            </a:r>
            <a:r>
              <a:rPr lang="en-US" dirty="0" smtClean="0"/>
              <a:t>must prevent </a:t>
            </a:r>
            <a:r>
              <a:rPr lang="en-US" dirty="0"/>
              <a:t>two processes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being </a:t>
            </a:r>
            <a:r>
              <a:rPr lang="en-US" dirty="0" smtClean="0"/>
              <a:t>in </a:t>
            </a:r>
            <a:r>
              <a:rPr lang="en-US" dirty="0"/>
              <a:t>their critical </a:t>
            </a:r>
            <a:r>
              <a:rPr lang="en-US" dirty="0" smtClean="0"/>
              <a:t>regions</a:t>
            </a:r>
            <a:br>
              <a:rPr lang="en-US" dirty="0" smtClean="0"/>
            </a:br>
            <a:r>
              <a:rPr lang="en-US" dirty="0" smtClean="0"/>
              <a:t>for the same shared data </a:t>
            </a:r>
            <a:br>
              <a:rPr lang="en-US" dirty="0" smtClean="0"/>
            </a:br>
            <a:r>
              <a:rPr lang="en-US" dirty="0" smtClean="0">
                <a:solidFill>
                  <a:srgbClr val="B23300"/>
                </a:solidFill>
              </a:rPr>
              <a:t>at </a:t>
            </a:r>
            <a:r>
              <a:rPr lang="en-US" dirty="0">
                <a:solidFill>
                  <a:srgbClr val="B23300"/>
                </a:solidFill>
              </a:rPr>
              <a:t>the same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106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909B-B7D5-E94E-8966-D39525A4C013}" type="slidenum">
              <a:rPr lang="en-US"/>
              <a:pPr/>
              <a:t>30</a:t>
            </a:fld>
            <a:endParaRPr lang="en-US"/>
          </a:p>
        </p:txBody>
      </p:sp>
      <p:sp>
        <p:nvSpPr>
          <p:cNvPr id="681987" name="Text Box 3"/>
          <p:cNvSpPr txBox="1">
            <a:spLocks noChangeArrowheads="1"/>
          </p:cNvSpPr>
          <p:nvPr/>
        </p:nvSpPr>
        <p:spPr bwMode="auto">
          <a:xfrm>
            <a:off x="1005879" y="1281113"/>
            <a:ext cx="7203114" cy="50167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insert_item</a:t>
            </a:r>
            <a:r>
              <a:rPr lang="en-US" b="1" dirty="0">
                <a:latin typeface="Courier New" charset="0"/>
              </a:rPr>
              <a:t>(</a:t>
            </a:r>
            <a:r>
              <a:rPr lang="en-US" b="1" dirty="0" err="1">
                <a:latin typeface="Courier New" charset="0"/>
              </a:rPr>
              <a:t>buffer_item</a:t>
            </a:r>
            <a:r>
              <a:rPr lang="en-US" b="1" dirty="0">
                <a:latin typeface="Courier New" charset="0"/>
              </a:rPr>
              <a:t> item)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// Wait on the "</a:t>
            </a:r>
            <a:r>
              <a:rPr lang="en-US" b="1" dirty="0" err="1" smtClean="0">
                <a:latin typeface="Courier New" charset="0"/>
              </a:rPr>
              <a:t>emptySlotsAvailable</a:t>
            </a:r>
            <a:r>
              <a:rPr lang="en-US" b="1" dirty="0" smtClean="0">
                <a:latin typeface="Courier New" charset="0"/>
              </a:rPr>
              <a:t>" </a:t>
            </a:r>
            <a:r>
              <a:rPr lang="en-US" b="1" dirty="0">
                <a:latin typeface="Courier New" charset="0"/>
              </a:rPr>
              <a:t>semaphore.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sem_wait</a:t>
            </a:r>
            <a:r>
              <a:rPr lang="en-US" b="1" dirty="0">
                <a:latin typeface="Courier New" charset="0"/>
              </a:rPr>
              <a:t>(&amp;</a:t>
            </a:r>
            <a:r>
              <a:rPr lang="en-US" b="1" dirty="0" err="1" smtClean="0">
                <a:latin typeface="Courier New" charset="0"/>
              </a:rPr>
              <a:t>emptySlots</a:t>
            </a:r>
            <a:r>
              <a:rPr lang="en-US" b="1" dirty="0" err="1">
                <a:latin typeface="Courier New" charset="0"/>
              </a:rPr>
              <a:t>Available</a:t>
            </a:r>
            <a:r>
              <a:rPr lang="en-US" b="1" dirty="0" smtClean="0">
                <a:latin typeface="Courier New" charset="0"/>
              </a:rPr>
              <a:t>)</a:t>
            </a:r>
            <a:r>
              <a:rPr lang="en-US" b="1" dirty="0">
                <a:latin typeface="Courier New" charset="0"/>
              </a:rPr>
              <a:t>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// Acquire the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lock to protect the buffer.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pthread_mutex_lock</a:t>
            </a:r>
            <a:r>
              <a:rPr lang="en-US" b="1" dirty="0">
                <a:latin typeface="Courier New" charset="0"/>
              </a:rPr>
              <a:t>(&amp;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// Critical region: Insert an item into the buffer.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buffer[in] = item;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in = (in+1)%BUFFER_SIZE;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// Release the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lock.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pthread_mutex_unlock</a:t>
            </a:r>
            <a:r>
              <a:rPr lang="en-US" b="1" dirty="0">
                <a:latin typeface="Courier New" charset="0"/>
              </a:rPr>
              <a:t>(&amp;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// Signal the "</a:t>
            </a:r>
            <a:r>
              <a:rPr lang="en-US" b="1" dirty="0" err="1" smtClean="0">
                <a:latin typeface="Courier New" charset="0"/>
              </a:rPr>
              <a:t>filledSlots</a:t>
            </a:r>
            <a:r>
              <a:rPr lang="en-US" b="1" dirty="0" err="1">
                <a:latin typeface="Courier New" charset="0"/>
              </a:rPr>
              <a:t>Available</a:t>
            </a:r>
            <a:r>
              <a:rPr lang="en-US" b="1" dirty="0" smtClean="0">
                <a:latin typeface="Courier New" charset="0"/>
              </a:rPr>
              <a:t>" </a:t>
            </a:r>
            <a:r>
              <a:rPr lang="en-US" b="1" dirty="0">
                <a:latin typeface="Courier New" charset="0"/>
              </a:rPr>
              <a:t>semaphore.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sem_post</a:t>
            </a:r>
            <a:r>
              <a:rPr lang="en-US" b="1" dirty="0">
                <a:latin typeface="Courier New" charset="0"/>
              </a:rPr>
              <a:t>(&amp;</a:t>
            </a:r>
            <a:r>
              <a:rPr lang="en-US" b="1" dirty="0" err="1" smtClean="0">
                <a:latin typeface="Courier New" charset="0"/>
              </a:rPr>
              <a:t>filledSlots</a:t>
            </a:r>
            <a:r>
              <a:rPr lang="en-US" b="1" dirty="0" err="1">
                <a:latin typeface="Courier New" charset="0"/>
              </a:rPr>
              <a:t>Available</a:t>
            </a:r>
            <a:r>
              <a:rPr lang="en-US" b="1" dirty="0" smtClean="0">
                <a:latin typeface="Courier New" charset="0"/>
              </a:rPr>
              <a:t>)</a:t>
            </a:r>
            <a:r>
              <a:rPr lang="en-US" b="1" dirty="0">
                <a:latin typeface="Courier New" charset="0"/>
              </a:rPr>
              <a:t>;  // wake up consumer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return 0;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681989" name="Rectangle 5"/>
          <p:cNvSpPr>
            <a:spLocks noGrp="1" noChangeArrowheads="1"/>
          </p:cNvSpPr>
          <p:nvPr>
            <p:ph type="title"/>
          </p:nvPr>
        </p:nvSpPr>
        <p:spPr>
          <a:xfrm>
            <a:off x="92075" y="411163"/>
            <a:ext cx="8959850" cy="655637"/>
          </a:xfrm>
          <a:noFill/>
          <a:ln/>
        </p:spPr>
        <p:txBody>
          <a:bodyPr/>
          <a:lstStyle/>
          <a:p>
            <a:r>
              <a:rPr lang="en-US" dirty="0"/>
              <a:t>Producers and Consumers Example</a:t>
            </a:r>
            <a:r>
              <a:rPr lang="en-US" i="1" dirty="0"/>
              <a:t>, cont’d</a:t>
            </a: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7448826" y="1446213"/>
            <a:ext cx="963612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procon.c</a:t>
            </a:r>
          </a:p>
        </p:txBody>
      </p:sp>
    </p:spTree>
    <p:extLst>
      <p:ext uri="{BB962C8B-B14F-4D97-AF65-F5344CB8AC3E}">
        <p14:creationId xmlns:p14="http://schemas.microsoft.com/office/powerpoint/2010/main" val="2290204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8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8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8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8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8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8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819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819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819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819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2DE1-E1D3-A14C-87BD-09AC619863F6}" type="slidenum">
              <a:rPr lang="en-US"/>
              <a:pPr/>
              <a:t>31</a:t>
            </a:fld>
            <a:endParaRPr lang="en-US"/>
          </a:p>
        </p:txBody>
      </p:sp>
      <p:sp>
        <p:nvSpPr>
          <p:cNvPr id="683011" name="Text Box 3"/>
          <p:cNvSpPr txBox="1">
            <a:spLocks noChangeArrowheads="1"/>
          </p:cNvSpPr>
          <p:nvPr/>
        </p:nvSpPr>
        <p:spPr bwMode="auto">
          <a:xfrm>
            <a:off x="1139825" y="1282700"/>
            <a:ext cx="7079983" cy="50167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remove_item</a:t>
            </a:r>
            <a:r>
              <a:rPr lang="en-US" b="1" dirty="0">
                <a:latin typeface="Courier New" charset="0"/>
              </a:rPr>
              <a:t>(</a:t>
            </a:r>
            <a:r>
              <a:rPr lang="en-US" b="1" dirty="0" err="1">
                <a:latin typeface="Courier New" charset="0"/>
              </a:rPr>
              <a:t>buffer_item</a:t>
            </a:r>
            <a:r>
              <a:rPr lang="en-US" b="1" dirty="0">
                <a:latin typeface="Courier New" charset="0"/>
              </a:rPr>
              <a:t> *item)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// Wait on the "</a:t>
            </a:r>
            <a:r>
              <a:rPr lang="en-US" b="1" dirty="0" err="1" smtClean="0">
                <a:latin typeface="Courier New" charset="0"/>
              </a:rPr>
              <a:t>filledSlots</a:t>
            </a:r>
            <a:r>
              <a:rPr lang="en-US" b="1" dirty="0" err="1">
                <a:latin typeface="Courier New" charset="0"/>
              </a:rPr>
              <a:t>Available</a:t>
            </a:r>
            <a:r>
              <a:rPr lang="en-US" b="1" dirty="0" smtClean="0">
                <a:latin typeface="Courier New" charset="0"/>
              </a:rPr>
              <a:t>" </a:t>
            </a:r>
            <a:r>
              <a:rPr lang="en-US" b="1" dirty="0">
                <a:latin typeface="Courier New" charset="0"/>
              </a:rPr>
              <a:t>semaphore.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sem_wait</a:t>
            </a:r>
            <a:r>
              <a:rPr lang="en-US" b="1" dirty="0">
                <a:latin typeface="Courier New" charset="0"/>
              </a:rPr>
              <a:t>(&amp;</a:t>
            </a:r>
            <a:r>
              <a:rPr lang="en-US" b="1" dirty="0" err="1" smtClean="0">
                <a:latin typeface="Courier New" charset="0"/>
              </a:rPr>
              <a:t>filledSlots</a:t>
            </a:r>
            <a:r>
              <a:rPr lang="en-US" b="1" dirty="0" err="1">
                <a:latin typeface="Courier New" charset="0"/>
              </a:rPr>
              <a:t>Available</a:t>
            </a:r>
            <a:r>
              <a:rPr lang="en-US" b="1" dirty="0" smtClean="0">
                <a:latin typeface="Courier New" charset="0"/>
              </a:rPr>
              <a:t>)</a:t>
            </a:r>
            <a:r>
              <a:rPr lang="en-US" b="1" dirty="0">
                <a:latin typeface="Courier New" charset="0"/>
              </a:rPr>
              <a:t>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// Acquire the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lock to protect the buffer.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pthread_mutex_lock</a:t>
            </a:r>
            <a:r>
              <a:rPr lang="en-US" b="1" dirty="0">
                <a:latin typeface="Courier New" charset="0"/>
              </a:rPr>
              <a:t>(&amp;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// Critical region: Remove an item from the buffer.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*item = buffer[out];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out = (out+1)%BUFFER_SIZE;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// Release the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lock.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pthread_mutex_unlock</a:t>
            </a:r>
            <a:r>
              <a:rPr lang="en-US" b="1" dirty="0">
                <a:latin typeface="Courier New" charset="0"/>
              </a:rPr>
              <a:t>(&amp;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// Signal the "</a:t>
            </a:r>
            <a:r>
              <a:rPr lang="en-US" b="1" dirty="0" err="1" smtClean="0">
                <a:latin typeface="Courier New" charset="0"/>
              </a:rPr>
              <a:t>emptySlots</a:t>
            </a:r>
            <a:r>
              <a:rPr lang="en-US" b="1" dirty="0" err="1">
                <a:latin typeface="Courier New" charset="0"/>
              </a:rPr>
              <a:t>Available</a:t>
            </a:r>
            <a:r>
              <a:rPr lang="en-US" b="1" dirty="0" smtClean="0">
                <a:latin typeface="Courier New" charset="0"/>
              </a:rPr>
              <a:t>" </a:t>
            </a:r>
            <a:r>
              <a:rPr lang="en-US" b="1" dirty="0">
                <a:latin typeface="Courier New" charset="0"/>
              </a:rPr>
              <a:t>semaphore.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sem_post</a:t>
            </a:r>
            <a:r>
              <a:rPr lang="en-US" b="1" dirty="0">
                <a:latin typeface="Courier New" charset="0"/>
              </a:rPr>
              <a:t>(&amp;</a:t>
            </a:r>
            <a:r>
              <a:rPr lang="en-US" b="1" dirty="0" err="1" smtClean="0">
                <a:latin typeface="Courier New" charset="0"/>
              </a:rPr>
              <a:t>emptySlots</a:t>
            </a:r>
            <a:r>
              <a:rPr lang="en-US" b="1" dirty="0" err="1">
                <a:latin typeface="Courier New" charset="0"/>
              </a:rPr>
              <a:t>Available</a:t>
            </a:r>
            <a:r>
              <a:rPr lang="en-US" b="1" dirty="0" smtClean="0">
                <a:latin typeface="Courier New" charset="0"/>
              </a:rPr>
              <a:t>)</a:t>
            </a:r>
            <a:r>
              <a:rPr lang="en-US" b="1" dirty="0">
                <a:latin typeface="Courier New" charset="0"/>
              </a:rPr>
              <a:t>;  // wake up producer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return 0;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683012" name="Text Box 4"/>
          <p:cNvSpPr txBox="1">
            <a:spLocks noChangeArrowheads="1"/>
          </p:cNvSpPr>
          <p:nvPr/>
        </p:nvSpPr>
        <p:spPr bwMode="auto">
          <a:xfrm>
            <a:off x="6858000" y="6080125"/>
            <a:ext cx="803275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683014" name="Rectangle 6"/>
          <p:cNvSpPr>
            <a:spLocks noGrp="1" noChangeArrowheads="1"/>
          </p:cNvSpPr>
          <p:nvPr>
            <p:ph type="title"/>
          </p:nvPr>
        </p:nvSpPr>
        <p:spPr>
          <a:xfrm>
            <a:off x="92075" y="411163"/>
            <a:ext cx="8959850" cy="655637"/>
          </a:xfrm>
          <a:noFill/>
          <a:ln/>
        </p:spPr>
        <p:txBody>
          <a:bodyPr/>
          <a:lstStyle/>
          <a:p>
            <a:r>
              <a:rPr lang="en-US" dirty="0"/>
              <a:t>Producers and Consumers Example</a:t>
            </a:r>
            <a:r>
              <a:rPr lang="en-US" i="1" dirty="0"/>
              <a:t>, cont’d</a:t>
            </a:r>
          </a:p>
        </p:txBody>
      </p:sp>
      <p:sp>
        <p:nvSpPr>
          <p:cNvPr id="683015" name="Text Box 7"/>
          <p:cNvSpPr txBox="1">
            <a:spLocks noChangeArrowheads="1"/>
          </p:cNvSpPr>
          <p:nvPr/>
        </p:nvSpPr>
        <p:spPr bwMode="auto">
          <a:xfrm>
            <a:off x="7448826" y="1446213"/>
            <a:ext cx="963612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procon.c</a:t>
            </a:r>
          </a:p>
        </p:txBody>
      </p:sp>
    </p:spTree>
    <p:extLst>
      <p:ext uri="{BB962C8B-B14F-4D97-AF65-F5344CB8AC3E}">
        <p14:creationId xmlns:p14="http://schemas.microsoft.com/office/powerpoint/2010/main" val="676533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8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8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8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8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8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8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8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830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830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830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8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8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30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4BCC-D93C-984C-A8CF-CA155A41F53A}" type="slidenum">
              <a:rPr lang="en-US"/>
              <a:pPr/>
              <a:t>32</a:t>
            </a:fld>
            <a:endParaRPr lang="en-US"/>
          </a:p>
        </p:txBody>
      </p:sp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 with Semaphores</a:t>
            </a:r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You must be </a:t>
            </a:r>
            <a:r>
              <a:rPr lang="en-US" dirty="0">
                <a:solidFill>
                  <a:srgbClr val="B23300"/>
                </a:solidFill>
              </a:rPr>
              <a:t>very careful </a:t>
            </a:r>
            <a:r>
              <a:rPr lang="en-US" dirty="0"/>
              <a:t>when </a:t>
            </a:r>
            <a:br>
              <a:rPr lang="en-US" dirty="0"/>
            </a:br>
            <a:r>
              <a:rPr lang="en-US" dirty="0"/>
              <a:t>programming with semaphores.</a:t>
            </a:r>
          </a:p>
          <a:p>
            <a:pPr lvl="1"/>
            <a:r>
              <a:rPr lang="en-US" dirty="0"/>
              <a:t>Coding errors can be very hard to detect.</a:t>
            </a:r>
          </a:p>
          <a:p>
            <a:pPr lvl="4"/>
            <a:endParaRPr lang="en-US" dirty="0"/>
          </a:p>
          <a:p>
            <a:r>
              <a:rPr lang="en-US" dirty="0"/>
              <a:t>Example errors: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Exchange the order of calling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wait()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signal()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chemeClr val="folHlink"/>
                </a:solidFill>
              </a:rPr>
              <a:t>Multiple </a:t>
            </a:r>
            <a:r>
              <a:rPr lang="en-US" dirty="0">
                <a:solidFill>
                  <a:schemeClr val="folHlink"/>
                </a:solidFill>
              </a:rPr>
              <a:t>processes will execute their critical regions simultaneously.</a:t>
            </a:r>
          </a:p>
        </p:txBody>
      </p:sp>
      <p:sp>
        <p:nvSpPr>
          <p:cNvPr id="684036" name="Text Box 4"/>
          <p:cNvSpPr txBox="1">
            <a:spLocks noChangeArrowheads="1"/>
          </p:cNvSpPr>
          <p:nvPr/>
        </p:nvSpPr>
        <p:spPr bwMode="auto">
          <a:xfrm>
            <a:off x="3213080" y="4067476"/>
            <a:ext cx="3187700" cy="915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signal(mutex);</a:t>
            </a:r>
          </a:p>
          <a:p>
            <a:r>
              <a:rPr lang="en-US" sz="1800" b="1">
                <a:latin typeface="Courier New" charset="0"/>
              </a:rPr>
              <a:t>    // critical region</a:t>
            </a:r>
          </a:p>
          <a:p>
            <a:r>
              <a:rPr lang="en-US" sz="1800" b="1">
                <a:latin typeface="Courier New" charset="0"/>
              </a:rPr>
              <a:t>wait(mutex);</a:t>
            </a:r>
          </a:p>
        </p:txBody>
      </p:sp>
    </p:spTree>
    <p:extLst>
      <p:ext uri="{BB962C8B-B14F-4D97-AF65-F5344CB8AC3E}">
        <p14:creationId xmlns:p14="http://schemas.microsoft.com/office/powerpoint/2010/main" val="3166991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8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4035" grpId="0" build="p"/>
      <p:bldP spid="68403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90C29-8F99-BE4F-BA64-610EFBD37636}" type="slidenum">
              <a:rPr lang="en-US"/>
              <a:pPr/>
              <a:t>33</a:t>
            </a:fld>
            <a:endParaRPr lang="en-US"/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Semaphores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Example errors: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Replace a call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signal()</a:t>
            </a:r>
            <a:r>
              <a:rPr lang="en-US" dirty="0"/>
              <a:t> with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wait()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chemeClr val="folHlink"/>
                </a:solidFill>
              </a:rPr>
              <a:t>Your </a:t>
            </a:r>
            <a:r>
              <a:rPr lang="en-US" dirty="0">
                <a:solidFill>
                  <a:schemeClr val="folHlink"/>
                </a:solidFill>
              </a:rPr>
              <a:t>program will hang.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Omit a call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signal()</a:t>
            </a:r>
            <a:r>
              <a:rPr lang="en-US" dirty="0"/>
              <a:t> or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wait()</a:t>
            </a:r>
            <a:r>
              <a:rPr lang="en-US" dirty="0"/>
              <a:t>: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/>
            </a:r>
            <a:br>
              <a:rPr lang="en-US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dirty="0"/>
              <a:t>Either multiple processes will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folHlink"/>
                </a:solidFill>
              </a:rPr>
              <a:t>violate </a:t>
            </a:r>
            <a:r>
              <a:rPr lang="en-US" dirty="0">
                <a:solidFill>
                  <a:schemeClr val="folHlink"/>
                </a:solidFill>
              </a:rPr>
              <a:t>mutual exclusion</a:t>
            </a:r>
            <a:r>
              <a:rPr lang="en-US" dirty="0"/>
              <a:t>,</a:t>
            </a:r>
            <a:r>
              <a:rPr lang="en-US" dirty="0">
                <a:solidFill>
                  <a:schemeClr val="folHlink"/>
                </a:solidFill>
              </a:rPr>
              <a:t> </a:t>
            </a:r>
            <a:br>
              <a:rPr lang="en-US" dirty="0">
                <a:solidFill>
                  <a:schemeClr val="folHlink"/>
                </a:solidFill>
              </a:rPr>
            </a:br>
            <a:r>
              <a:rPr lang="en-US" dirty="0"/>
              <a:t>or </a:t>
            </a:r>
            <a:r>
              <a:rPr lang="en-US" dirty="0">
                <a:solidFill>
                  <a:schemeClr val="folHlink"/>
                </a:solidFill>
              </a:rPr>
              <a:t>your program will hang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85060" name="Text Box 4"/>
          <p:cNvSpPr txBox="1">
            <a:spLocks noChangeArrowheads="1"/>
          </p:cNvSpPr>
          <p:nvPr/>
        </p:nvSpPr>
        <p:spPr bwMode="auto">
          <a:xfrm>
            <a:off x="2938463" y="2514610"/>
            <a:ext cx="3187700" cy="915987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wait(mutex);</a:t>
            </a:r>
          </a:p>
          <a:p>
            <a:r>
              <a:rPr lang="en-US" sz="1800" b="1">
                <a:latin typeface="Courier New" charset="0"/>
              </a:rPr>
              <a:t>    // critical region</a:t>
            </a:r>
          </a:p>
          <a:p>
            <a:r>
              <a:rPr lang="en-US" sz="1800" b="1">
                <a:latin typeface="Courier New" charset="0"/>
              </a:rPr>
              <a:t>wait(mutex);</a:t>
            </a:r>
          </a:p>
        </p:txBody>
      </p:sp>
    </p:spTree>
    <p:extLst>
      <p:ext uri="{BB962C8B-B14F-4D97-AF65-F5344CB8AC3E}">
        <p14:creationId xmlns:p14="http://schemas.microsoft.com/office/powerpoint/2010/main" val="781917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505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1FC5-CEEE-7847-A22E-ADDC355ECA1C}" type="slidenum">
              <a:rPr lang="en-US"/>
              <a:pPr/>
              <a:t>4</a:t>
            </a:fld>
            <a:endParaRPr lang="en-US"/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Prevent Race Conditions</a:t>
            </a:r>
            <a:endParaRPr lang="en-US" dirty="0"/>
          </a:p>
        </p:txBody>
      </p:sp>
      <p:sp>
        <p:nvSpPr>
          <p:cNvPr id="65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300"/>
                </a:solidFill>
              </a:rPr>
              <a:t>Mutual </a:t>
            </a:r>
            <a:r>
              <a:rPr lang="en-US" dirty="0">
                <a:solidFill>
                  <a:srgbClr val="B23300"/>
                </a:solidFill>
              </a:rPr>
              <a:t>exclusion: </a:t>
            </a:r>
            <a:r>
              <a:rPr lang="en-US" dirty="0"/>
              <a:t>No two processes may be simultaneously inside their critical </a:t>
            </a:r>
            <a:r>
              <a:rPr lang="en-US" dirty="0" smtClean="0"/>
              <a:t>regions</a:t>
            </a:r>
            <a:br>
              <a:rPr lang="en-US" dirty="0" smtClean="0"/>
            </a:br>
            <a:r>
              <a:rPr lang="en-US" dirty="0" smtClean="0"/>
              <a:t>for the same shared data.</a:t>
            </a:r>
            <a:endParaRPr lang="en-US" dirty="0"/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Progress: </a:t>
            </a:r>
            <a:r>
              <a:rPr lang="en-US" dirty="0"/>
              <a:t>No process running outside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its </a:t>
            </a:r>
            <a:r>
              <a:rPr lang="en-US" dirty="0"/>
              <a:t>critical region </a:t>
            </a:r>
            <a:r>
              <a:rPr lang="en-US" dirty="0" smtClean="0"/>
              <a:t>may </a:t>
            </a:r>
            <a:r>
              <a:rPr lang="en-US" dirty="0"/>
              <a:t>block other processes.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Bounded waiting: </a:t>
            </a:r>
            <a:r>
              <a:rPr lang="en-US" dirty="0"/>
              <a:t>No process should have to wait forever </a:t>
            </a:r>
            <a:r>
              <a:rPr lang="en-US" dirty="0" smtClean="0"/>
              <a:t>to </a:t>
            </a:r>
            <a:r>
              <a:rPr lang="en-US" dirty="0"/>
              <a:t>enter its critical </a:t>
            </a:r>
            <a:r>
              <a:rPr lang="en-US" dirty="0" smtClean="0"/>
              <a:t>region</a:t>
            </a:r>
            <a:r>
              <a:rPr lang="en-US" dirty="0"/>
              <a:t>.</a:t>
            </a:r>
            <a:endParaRPr lang="en-US" dirty="0" smtClean="0"/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090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E892-BC3C-AE4D-B062-CB89923074FE}" type="slidenum">
              <a:rPr lang="en-US"/>
              <a:pPr/>
              <a:t>5</a:t>
            </a:fld>
            <a:endParaRPr lang="en-US"/>
          </a:p>
        </p:txBody>
      </p:sp>
      <p:sp>
        <p:nvSpPr>
          <p:cNvPr id="65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Region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pic>
        <p:nvPicPr>
          <p:cNvPr id="659459" name="Picture 3" descr="2-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1565275"/>
            <a:ext cx="7742237" cy="375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9461" name="Rectangle 5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053538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00FE-0DFA-7442-AAC2-D7A3C61B6CC1}" type="slidenum">
              <a:rPr lang="en-US"/>
              <a:pPr/>
              <a:t>6</a:t>
            </a:fld>
            <a:endParaRPr lang="en-US"/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Lock Variables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shared </a:t>
            </a:r>
            <a:r>
              <a:rPr lang="en-US" dirty="0">
                <a:solidFill>
                  <a:srgbClr val="B23300"/>
                </a:solidFill>
              </a:rPr>
              <a:t>lock variable </a:t>
            </a:r>
            <a:r>
              <a:rPr lang="en-US" dirty="0"/>
              <a:t>is one way </a:t>
            </a:r>
            <a:br>
              <a:rPr lang="en-US" dirty="0"/>
            </a:br>
            <a:r>
              <a:rPr lang="en-US" dirty="0"/>
              <a:t>to implement a critical region.</a:t>
            </a:r>
          </a:p>
          <a:p>
            <a:pPr lvl="1"/>
            <a:r>
              <a:rPr lang="en-US" dirty="0"/>
              <a:t>The value of the lock is either 0 or 1.</a:t>
            </a:r>
          </a:p>
          <a:p>
            <a:pPr lvl="4"/>
            <a:endParaRPr lang="en-US" dirty="0"/>
          </a:p>
          <a:p>
            <a:r>
              <a:rPr lang="en-US" dirty="0"/>
              <a:t>If a process wants to enter its critical region</a:t>
            </a:r>
            <a:r>
              <a:rPr lang="en-US" dirty="0" smtClean="0"/>
              <a:t>: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It first tests the lock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If the lock is 0, the process sets the lock to 1 </a:t>
            </a:r>
            <a:br>
              <a:rPr lang="en-US" dirty="0"/>
            </a:br>
            <a:r>
              <a:rPr lang="en-US" dirty="0"/>
              <a:t>and enters its critical region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If the lock is already 1, the process waits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until the lock becomes </a:t>
            </a:r>
            <a:r>
              <a:rPr lang="en-US" dirty="0"/>
              <a:t>0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260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00FE-0DFA-7442-AAC2-D7A3C61B6CC1}" type="slidenum">
              <a:rPr lang="en-US"/>
              <a:pPr/>
              <a:t>7</a:t>
            </a:fld>
            <a:endParaRPr lang="en-US"/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Lock Variables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Therefore: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Lock value 0 means no process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in its critical region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Lock value 1 means a </a:t>
            </a:r>
            <a:r>
              <a:rPr lang="en-US" dirty="0" smtClean="0"/>
              <a:t>process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is in its critical region.</a:t>
            </a:r>
          </a:p>
          <a:p>
            <a:pPr lvl="4"/>
            <a:endParaRPr lang="en-US" dirty="0"/>
          </a:p>
          <a:p>
            <a:r>
              <a:rPr lang="en-US" dirty="0"/>
              <a:t>What is the problem with this solution?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rgbClr val="B23300"/>
                </a:solidFill>
              </a:rPr>
              <a:t>race condition </a:t>
            </a:r>
            <a:r>
              <a:rPr lang="en-US" dirty="0"/>
              <a:t>testing and setting the lock.</a:t>
            </a:r>
          </a:p>
        </p:txBody>
      </p:sp>
    </p:spTree>
    <p:extLst>
      <p:ext uri="{BB962C8B-B14F-4D97-AF65-F5344CB8AC3E}">
        <p14:creationId xmlns:p14="http://schemas.microsoft.com/office/powerpoint/2010/main" val="3604060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5440653"/>
            <a:ext cx="1905000" cy="457200"/>
          </a:xfrm>
        </p:spPr>
        <p:txBody>
          <a:bodyPr/>
          <a:lstStyle/>
          <a:p>
            <a:fld id="{09388CB1-ACE7-8B4F-BCBA-7720DF652EC6}" type="slidenum">
              <a:rPr lang="en-US"/>
              <a:pPr/>
              <a:t>8</a:t>
            </a:fld>
            <a:endParaRPr lang="en-US"/>
          </a:p>
        </p:txBody>
      </p:sp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Busy Waiting</a:t>
            </a:r>
          </a:p>
        </p:txBody>
      </p:sp>
      <p:sp>
        <p:nvSpPr>
          <p:cNvPr id="66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93838"/>
          </a:xfrm>
        </p:spPr>
        <p:txBody>
          <a:bodyPr/>
          <a:lstStyle/>
          <a:p>
            <a:r>
              <a:rPr lang="en-US" dirty="0"/>
              <a:t>Suppose we </a:t>
            </a:r>
            <a:r>
              <a:rPr lang="en-US" dirty="0" smtClean="0"/>
              <a:t>have a </a:t>
            </a:r>
            <a:r>
              <a:rPr lang="en-US" dirty="0"/>
              <a:t>shared 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turn</a:t>
            </a:r>
            <a:r>
              <a:rPr lang="en-US" dirty="0" smtClean="0"/>
              <a:t> </a:t>
            </a:r>
            <a:r>
              <a:rPr lang="en-US" dirty="0"/>
              <a:t>variable.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turn == 0</a:t>
            </a:r>
            <a:r>
              <a:rPr lang="en-US" dirty="0"/>
              <a:t>: Process P0 can enter its critical region.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turn == 1</a:t>
            </a:r>
            <a:r>
              <a:rPr lang="en-US" dirty="0"/>
              <a:t>: Process P1 can enter its critical region. </a:t>
            </a:r>
            <a:br>
              <a:rPr lang="en-US" dirty="0"/>
            </a:br>
            <a:endParaRPr lang="en-US" dirty="0"/>
          </a:p>
        </p:txBody>
      </p:sp>
      <p:sp>
        <p:nvSpPr>
          <p:cNvPr id="663556" name="Text Box 4"/>
          <p:cNvSpPr txBox="1">
            <a:spLocks noChangeArrowheads="1"/>
          </p:cNvSpPr>
          <p:nvPr/>
        </p:nvSpPr>
        <p:spPr bwMode="auto">
          <a:xfrm>
            <a:off x="722313" y="2948879"/>
            <a:ext cx="3606800" cy="27813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// Process P0 loops forever.</a:t>
            </a:r>
          </a:p>
          <a:p>
            <a:r>
              <a:rPr lang="en-US" b="1" dirty="0">
                <a:latin typeface="Courier New" charset="0"/>
              </a:rPr>
              <a:t>for (;;) {</a:t>
            </a:r>
          </a:p>
          <a:p>
            <a:r>
              <a:rPr lang="en-US" b="1" dirty="0">
                <a:latin typeface="Courier New" charset="0"/>
              </a:rPr>
              <a:t>    // Wait for my turn.</a:t>
            </a:r>
          </a:p>
          <a:p>
            <a:r>
              <a:rPr lang="en-US" b="1" dirty="0">
                <a:latin typeface="Courier New" charset="0"/>
              </a:rPr>
              <a:t>    while (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turn != 0</a:t>
            </a:r>
            <a:r>
              <a:rPr lang="en-US" b="1" dirty="0">
                <a:latin typeface="Courier New" charset="0"/>
              </a:rPr>
              <a:t>) {</a:t>
            </a:r>
          </a:p>
          <a:p>
            <a:r>
              <a:rPr lang="en-US" b="1" dirty="0">
                <a:latin typeface="Courier New" charset="0"/>
              </a:rPr>
              <a:t>        // do nothing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smtClean="0">
                <a:solidFill>
                  <a:srgbClr val="B23300"/>
                </a:solidFill>
                <a:latin typeface="Courier New" charset="0"/>
              </a:rPr>
              <a:t>critical_region_P0(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    turn = 1;  // your turn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smtClean="0">
                <a:latin typeface="Courier New" charset="0"/>
              </a:rPr>
              <a:t>noncritical_region_P0(</a:t>
            </a:r>
            <a:r>
              <a:rPr lang="en-US" b="1" dirty="0"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663557" name="Text Box 5"/>
          <p:cNvSpPr txBox="1">
            <a:spLocks noChangeArrowheads="1"/>
          </p:cNvSpPr>
          <p:nvPr/>
        </p:nvSpPr>
        <p:spPr bwMode="auto">
          <a:xfrm>
            <a:off x="4846638" y="2948879"/>
            <a:ext cx="3606800" cy="27813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// Process P1 loops forever.</a:t>
            </a:r>
          </a:p>
          <a:p>
            <a:r>
              <a:rPr lang="en-US" b="1" dirty="0">
                <a:latin typeface="Courier New" charset="0"/>
              </a:rPr>
              <a:t>for (;;) {</a:t>
            </a:r>
          </a:p>
          <a:p>
            <a:r>
              <a:rPr lang="en-US" b="1" dirty="0">
                <a:latin typeface="Courier New" charset="0"/>
              </a:rPr>
              <a:t>    // Wait for my turn.</a:t>
            </a:r>
          </a:p>
          <a:p>
            <a:r>
              <a:rPr lang="en-US" b="1" dirty="0">
                <a:latin typeface="Courier New" charset="0"/>
              </a:rPr>
              <a:t>    while (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turn != 1</a:t>
            </a:r>
            <a:r>
              <a:rPr lang="en-US" b="1" dirty="0">
                <a:latin typeface="Courier New" charset="0"/>
              </a:rPr>
              <a:t>) {</a:t>
            </a:r>
          </a:p>
          <a:p>
            <a:r>
              <a:rPr lang="en-US" b="1" dirty="0">
                <a:latin typeface="Courier New" charset="0"/>
              </a:rPr>
              <a:t>        // do nothing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smtClean="0">
                <a:solidFill>
                  <a:srgbClr val="B23300"/>
                </a:solidFill>
                <a:latin typeface="Courier New" charset="0"/>
              </a:rPr>
              <a:t>critical_region_P1(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    turn = 0;  // your turn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smtClean="0">
                <a:latin typeface="Courier New" charset="0"/>
              </a:rPr>
              <a:t>noncritical_region_P1(</a:t>
            </a:r>
            <a:r>
              <a:rPr lang="en-US" b="1" dirty="0"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943585" y="5806414"/>
            <a:ext cx="2152650" cy="64135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FF00"/>
                </a:solidFill>
              </a:rPr>
              <a:t>What can go wrong</a:t>
            </a:r>
          </a:p>
          <a:p>
            <a:r>
              <a:rPr lang="en-US" sz="1800" dirty="0">
                <a:solidFill>
                  <a:srgbClr val="FFFF00"/>
                </a:solidFill>
              </a:rPr>
              <a:t>with taking turns?</a:t>
            </a:r>
          </a:p>
        </p:txBody>
      </p:sp>
    </p:spTree>
    <p:extLst>
      <p:ext uri="{BB962C8B-B14F-4D97-AF65-F5344CB8AC3E}">
        <p14:creationId xmlns:p14="http://schemas.microsoft.com/office/powerpoint/2010/main" val="579484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6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6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3555" grpId="0" uiExpand="1" build="p"/>
      <p:bldP spid="663556" grpId="0" animBg="1"/>
      <p:bldP spid="66355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29E2C-752F-214C-8D86-BD731E0AEFCF}" type="slidenum">
              <a:rPr lang="en-US"/>
              <a:pPr/>
              <a:t>9</a:t>
            </a:fld>
            <a:endParaRPr lang="en-US"/>
          </a:p>
        </p:txBody>
      </p:sp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Busy Waiting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9" y="4069073"/>
            <a:ext cx="8869582" cy="210309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folHlink"/>
                </a:solidFill>
              </a:rPr>
              <a:t>Busy waiting</a:t>
            </a:r>
            <a:r>
              <a:rPr lang="en-US" dirty="0"/>
              <a:t>: Continuously test a variable </a:t>
            </a:r>
            <a:br>
              <a:rPr lang="en-US" dirty="0"/>
            </a:br>
            <a:r>
              <a:rPr lang="en-US" dirty="0"/>
              <a:t>until it has some value.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lock that uses busy waiting is called a </a:t>
            </a:r>
            <a:r>
              <a:rPr lang="en-US" dirty="0">
                <a:solidFill>
                  <a:schemeClr val="folHlink"/>
                </a:solidFill>
              </a:rPr>
              <a:t>spin lock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Wastes CPU time: Use only when the wait will be short.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Poor choice if one process is much slower than the other.</a:t>
            </a:r>
          </a:p>
        </p:txBody>
      </p:sp>
      <p:sp>
        <p:nvSpPr>
          <p:cNvPr id="664580" name="Text Box 4"/>
          <p:cNvSpPr txBox="1">
            <a:spLocks noChangeArrowheads="1"/>
          </p:cNvSpPr>
          <p:nvPr/>
        </p:nvSpPr>
        <p:spPr bwMode="auto">
          <a:xfrm>
            <a:off x="722313" y="1234464"/>
            <a:ext cx="3606800" cy="27813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// Process P0 loops forever.</a:t>
            </a:r>
          </a:p>
          <a:p>
            <a:r>
              <a:rPr lang="en-US" b="1" dirty="0">
                <a:latin typeface="Courier New" charset="0"/>
              </a:rPr>
              <a:t>for (;;) {</a:t>
            </a:r>
          </a:p>
          <a:p>
            <a:r>
              <a:rPr lang="en-US" b="1" dirty="0">
                <a:latin typeface="Courier New" charset="0"/>
              </a:rPr>
              <a:t>    // Wait for my turn.</a:t>
            </a:r>
          </a:p>
          <a:p>
            <a:r>
              <a:rPr lang="en-US" b="1" dirty="0">
                <a:latin typeface="Courier New" charset="0"/>
              </a:rPr>
              <a:t>    while (turn != 0) {</a:t>
            </a:r>
          </a:p>
          <a:p>
            <a:r>
              <a:rPr lang="en-US" b="1" dirty="0">
                <a:latin typeface="Courier New" charset="0"/>
              </a:rPr>
              <a:t>        // do nothing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smtClean="0">
                <a:solidFill>
                  <a:srgbClr val="B23300"/>
                </a:solidFill>
                <a:latin typeface="Courier New" charset="0"/>
              </a:rPr>
              <a:t>critical_region_P0(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    turn = 1;  // your turn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smtClean="0">
                <a:latin typeface="Courier New" charset="0"/>
              </a:rPr>
              <a:t>noncritical_region_P0(</a:t>
            </a:r>
            <a:r>
              <a:rPr lang="en-US" b="1" dirty="0"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664581" name="Text Box 5"/>
          <p:cNvSpPr txBox="1">
            <a:spLocks noChangeArrowheads="1"/>
          </p:cNvSpPr>
          <p:nvPr/>
        </p:nvSpPr>
        <p:spPr bwMode="auto">
          <a:xfrm>
            <a:off x="4846638" y="1234464"/>
            <a:ext cx="3606800" cy="27813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// Process P1 loops forever.</a:t>
            </a:r>
          </a:p>
          <a:p>
            <a:r>
              <a:rPr lang="en-US" b="1" dirty="0">
                <a:latin typeface="Courier New" charset="0"/>
              </a:rPr>
              <a:t>for (;;) {</a:t>
            </a:r>
          </a:p>
          <a:p>
            <a:r>
              <a:rPr lang="en-US" b="1" dirty="0">
                <a:latin typeface="Courier New" charset="0"/>
              </a:rPr>
              <a:t>    // Wait for my turn.</a:t>
            </a:r>
          </a:p>
          <a:p>
            <a:r>
              <a:rPr lang="en-US" b="1" dirty="0">
                <a:latin typeface="Courier New" charset="0"/>
              </a:rPr>
              <a:t>    while (turn != 1) {</a:t>
            </a:r>
          </a:p>
          <a:p>
            <a:r>
              <a:rPr lang="en-US" b="1" dirty="0">
                <a:latin typeface="Courier New" charset="0"/>
              </a:rPr>
              <a:t>        // do nothing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smtClean="0">
                <a:solidFill>
                  <a:srgbClr val="B23300"/>
                </a:solidFill>
                <a:latin typeface="Courier New" charset="0"/>
              </a:rPr>
              <a:t>critical_region_P1(</a:t>
            </a:r>
            <a:r>
              <a:rPr lang="en-US" b="1" dirty="0">
                <a:solidFill>
                  <a:srgbClr val="B23300"/>
                </a:solidFill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    turn = 0;  // your turn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smtClean="0">
                <a:latin typeface="Courier New" charset="0"/>
              </a:rPr>
              <a:t>noncritical_region_P1(</a:t>
            </a:r>
            <a:r>
              <a:rPr lang="en-US" b="1" dirty="0"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60415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4579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29598</TotalTime>
  <Words>2093</Words>
  <Application>Microsoft Macintosh PowerPoint</Application>
  <PresentationFormat>On-screen Show (4:3)</PresentationFormat>
  <Paragraphs>507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Quadrant</vt:lpstr>
      <vt:lpstr>CS 149: Operating Systems February 12 Class Meeting</vt:lpstr>
      <vt:lpstr>Mutual Exclusion</vt:lpstr>
      <vt:lpstr>Critical Region</vt:lpstr>
      <vt:lpstr>To Prevent Race Conditions</vt:lpstr>
      <vt:lpstr>Critical Region, cont’d</vt:lpstr>
      <vt:lpstr>Lock Variables</vt:lpstr>
      <vt:lpstr>Lock Variables</vt:lpstr>
      <vt:lpstr>Busy Waiting</vt:lpstr>
      <vt:lpstr>Busy Waiting, cont’d</vt:lpstr>
      <vt:lpstr>Peterson’s Solution</vt:lpstr>
      <vt:lpstr>Peterson’s Solution, cont’d</vt:lpstr>
      <vt:lpstr>Test and Set Lock Instruction</vt:lpstr>
      <vt:lpstr>Test and Set Lock Instruction</vt:lpstr>
      <vt:lpstr>Busy Waiting</vt:lpstr>
      <vt:lpstr>Priority Inversion Problem</vt:lpstr>
      <vt:lpstr>Sleep and Wakeup</vt:lpstr>
      <vt:lpstr>Semaphores</vt:lpstr>
      <vt:lpstr>Semaphores, cont’d</vt:lpstr>
      <vt:lpstr>Semaphores, cont’d</vt:lpstr>
      <vt:lpstr>Synchronized Producers and Consumers</vt:lpstr>
      <vt:lpstr>Synchronized Producers</vt:lpstr>
      <vt:lpstr>Synchronized Consumers</vt:lpstr>
      <vt:lpstr>Synchronized Producers and Consumers, cont’d</vt:lpstr>
      <vt:lpstr>Synchronized Producers and Consumers, cont’d</vt:lpstr>
      <vt:lpstr>Producers and Consumers Example</vt:lpstr>
      <vt:lpstr>Producers and Consumers Example, cont’d</vt:lpstr>
      <vt:lpstr>Producers and Consumers Example, cont’d</vt:lpstr>
      <vt:lpstr>Producers and Consumers Example, cont’d</vt:lpstr>
      <vt:lpstr>Producers and Consumers Example, cont’d</vt:lpstr>
      <vt:lpstr>Producers and Consumers Example, cont’d</vt:lpstr>
      <vt:lpstr>Producers and Consumers Example, cont’d</vt:lpstr>
      <vt:lpstr>Problems with Semaphores</vt:lpstr>
      <vt:lpstr>Problems with Semaphores, cont’d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559</cp:revision>
  <cp:lastPrinted>2015-02-03T07:34:34Z</cp:lastPrinted>
  <dcterms:created xsi:type="dcterms:W3CDTF">2008-01-12T03:52:55Z</dcterms:created>
  <dcterms:modified xsi:type="dcterms:W3CDTF">2015-02-13T04:23:03Z</dcterms:modified>
</cp:coreProperties>
</file>