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4"/>
  </p:notesMasterIdLst>
  <p:handoutMasterIdLst>
    <p:handoutMasterId r:id="rId45"/>
  </p:handoutMasterIdLst>
  <p:sldIdLst>
    <p:sldId id="282" r:id="rId2"/>
    <p:sldId id="425" r:id="rId3"/>
    <p:sldId id="430" r:id="rId4"/>
    <p:sldId id="462" r:id="rId5"/>
    <p:sldId id="432" r:id="rId6"/>
    <p:sldId id="433" r:id="rId7"/>
    <p:sldId id="434" r:id="rId8"/>
    <p:sldId id="463" r:id="rId9"/>
    <p:sldId id="435" r:id="rId10"/>
    <p:sldId id="436" r:id="rId11"/>
    <p:sldId id="491" r:id="rId12"/>
    <p:sldId id="437" r:id="rId13"/>
    <p:sldId id="466" r:id="rId14"/>
    <p:sldId id="475" r:id="rId15"/>
    <p:sldId id="467" r:id="rId16"/>
    <p:sldId id="468" r:id="rId17"/>
    <p:sldId id="476" r:id="rId18"/>
    <p:sldId id="469" r:id="rId19"/>
    <p:sldId id="477" r:id="rId20"/>
    <p:sldId id="470" r:id="rId21"/>
    <p:sldId id="478" r:id="rId22"/>
    <p:sldId id="471" r:id="rId23"/>
    <p:sldId id="480" r:id="rId24"/>
    <p:sldId id="472" r:id="rId25"/>
    <p:sldId id="481" r:id="rId26"/>
    <p:sldId id="479" r:id="rId27"/>
    <p:sldId id="482" r:id="rId28"/>
    <p:sldId id="474" r:id="rId29"/>
    <p:sldId id="438" r:id="rId30"/>
    <p:sldId id="439" r:id="rId31"/>
    <p:sldId id="464" r:id="rId32"/>
    <p:sldId id="440" r:id="rId33"/>
    <p:sldId id="441" r:id="rId34"/>
    <p:sldId id="442" r:id="rId35"/>
    <p:sldId id="483" r:id="rId36"/>
    <p:sldId id="484" r:id="rId37"/>
    <p:sldId id="490" r:id="rId38"/>
    <p:sldId id="485" r:id="rId39"/>
    <p:sldId id="486" r:id="rId40"/>
    <p:sldId id="487" r:id="rId41"/>
    <p:sldId id="488" r:id="rId42"/>
    <p:sldId id="489" r:id="rId4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23300"/>
    <a:srgbClr val="006600"/>
    <a:srgbClr val="D60093"/>
    <a:srgbClr val="FFFF00"/>
    <a:srgbClr val="EAEAEA"/>
    <a:srgbClr val="0033CC"/>
    <a:srgbClr val="CCFFFF"/>
    <a:srgbClr val="5F5F5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647" autoAdjust="0"/>
    <p:restoredTop sz="99504" autoAdjust="0"/>
  </p:normalViewPr>
  <p:slideViewPr>
    <p:cSldViewPr>
      <p:cViewPr varScale="1">
        <p:scale>
          <a:sx n="98" d="100"/>
          <a:sy n="98" d="100"/>
        </p:scale>
        <p:origin x="-55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2880" y="-77"/>
      </p:cViewPr>
      <p:guideLst>
        <p:guide orient="horz" pos="2880"/>
        <p:guide pos="2160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interSettings" Target="printerSettings/printerSettings1.bin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B06F63C-3D3B-3649-90F7-26A44BADE3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661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F3E7694-D114-4B4C-A050-9BFCAFAB85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5372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C8C3D-1D40-5842-8926-8321D93EF02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2015: February 5</a:t>
            </a:r>
            <a:endParaRPr lang="en-US" sz="10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823921" y="6263609"/>
            <a:ext cx="1774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149: Operating Systems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71571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95400"/>
            <a:ext cx="4038600" cy="2341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89363"/>
            <a:ext cx="4038600" cy="23415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006475" y="6248400"/>
            <a:ext cx="210185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Department of Computer Science Spring 2014: February 12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3292475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7AF9641-723D-6F42-8A92-4F2AE4A118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38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95400"/>
            <a:ext cx="4038600" cy="2341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89363"/>
            <a:ext cx="4038600" cy="23415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006475" y="6248400"/>
            <a:ext cx="210185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Department of Computer Science Spring 2014: February 12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3292475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E748268-AE38-9246-880C-8A7CA27E26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31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06475" y="6248400"/>
            <a:ext cx="210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r>
              <a:rPr lang="en-US" smtClean="0"/>
              <a:t>Department of Computer Science Spring 2014: February 12</a:t>
            </a:r>
            <a:endParaRPr lang="en-US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2963" y="6248400"/>
            <a:ext cx="329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r>
              <a:rPr lang="en-US" smtClean="0"/>
              <a:t>CS 149: Operating Systems © R. Mak</a:t>
            </a:r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B03E17C-55C6-CC4E-AD90-98713021E87B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5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ocs.oracle.com/javase/6/docs/api/java/util/Random.html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on.mak@sjsu.edu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Relationship Id="rId3" Type="http://schemas.openxmlformats.org/officeDocument/2006/relationships/image" Target="../media/image12.jpe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b="1" dirty="0"/>
              <a:t>CS 149: Operating Systems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February 5 Class </a:t>
            </a:r>
            <a:r>
              <a:rPr lang="en-US" sz="2400" dirty="0"/>
              <a:t>Meeting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03438" y="3765550"/>
            <a:ext cx="4846637" cy="2224088"/>
          </a:xfrm>
        </p:spPr>
        <p:txBody>
          <a:bodyPr/>
          <a:lstStyle/>
          <a:p>
            <a:pPr algn="ctr"/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000" dirty="0"/>
              <a:t/>
            </a:r>
            <a:br>
              <a:rPr lang="en-US" sz="1000" dirty="0"/>
            </a:br>
            <a:r>
              <a:rPr lang="en-US" dirty="0"/>
              <a:t>Spring </a:t>
            </a:r>
            <a:r>
              <a:rPr lang="en-US" dirty="0" smtClean="0"/>
              <a:t>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/>
            <a:r>
              <a:rPr lang="en-US" dirty="0">
                <a:hlinkClick r:id="rId2"/>
              </a:rPr>
              <a:t>www.cs.sjsu.edu/~mak</a:t>
            </a:r>
            <a:r>
              <a:rPr lang="en-US" dirty="0"/>
              <a:t> </a:t>
            </a:r>
          </a:p>
        </p:txBody>
      </p:sp>
      <p:pic>
        <p:nvPicPr>
          <p:cNvPr id="313348" name="Picture 4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563" y="4689475"/>
            <a:ext cx="1189037" cy="111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3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708525"/>
            <a:ext cx="106680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3C535-91AB-284F-91BB-1259B9C1293A}" type="slidenum">
              <a:rPr lang="en-US"/>
              <a:pPr/>
              <a:t>10</a:t>
            </a:fld>
            <a:endParaRPr lang="en-US"/>
          </a:p>
        </p:txBody>
      </p:sp>
      <p:sp>
        <p:nvSpPr>
          <p:cNvPr id="591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Scheduling an Interrupt Routine</a:t>
            </a:r>
          </a:p>
        </p:txBody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Part of a process </a:t>
            </a:r>
            <a:r>
              <a:rPr lang="en-US" dirty="0" smtClean="0"/>
              <a:t>scheduler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job is to </a:t>
            </a:r>
            <a:br>
              <a:rPr lang="en-US" dirty="0"/>
            </a:br>
            <a:r>
              <a:rPr lang="en-US" dirty="0">
                <a:solidFill>
                  <a:srgbClr val="B23300"/>
                </a:solidFill>
              </a:rPr>
              <a:t>handle interrupts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Each I/O device class (e.g., hard disk, </a:t>
            </a:r>
            <a:br>
              <a:rPr lang="en-US" dirty="0"/>
            </a:br>
            <a:r>
              <a:rPr lang="en-US" dirty="0"/>
              <a:t>CD ROM drive, terminal, etc.) has an </a:t>
            </a:r>
            <a:br>
              <a:rPr lang="en-US" dirty="0"/>
            </a:br>
            <a:r>
              <a:rPr lang="en-US" dirty="0">
                <a:solidFill>
                  <a:srgbClr val="B23300"/>
                </a:solidFill>
              </a:rPr>
              <a:t>interrupt descriptor table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One table entry is the </a:t>
            </a:r>
            <a:r>
              <a:rPr lang="en-US" dirty="0">
                <a:solidFill>
                  <a:srgbClr val="B23300"/>
                </a:solidFill>
              </a:rPr>
              <a:t>interrupt vector </a:t>
            </a:r>
            <a:r>
              <a:rPr lang="en-US" dirty="0" smtClean="0">
                <a:solidFill>
                  <a:srgbClr val="B23300"/>
                </a:solidFill>
              </a:rPr>
              <a:t/>
            </a:r>
            <a:br>
              <a:rPr lang="en-US" dirty="0" smtClean="0">
                <a:solidFill>
                  <a:srgbClr val="B23300"/>
                </a:solidFill>
              </a:rPr>
            </a:br>
            <a:r>
              <a:rPr lang="en-US" dirty="0" smtClean="0"/>
              <a:t>that contains </a:t>
            </a:r>
            <a:r>
              <a:rPr lang="en-US" dirty="0"/>
              <a:t>the address of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300"/>
                </a:solidFill>
              </a:rPr>
              <a:t>interrupt </a:t>
            </a:r>
            <a:r>
              <a:rPr lang="en-US" dirty="0">
                <a:solidFill>
                  <a:srgbClr val="B23300"/>
                </a:solidFill>
              </a:rPr>
              <a:t>service routine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00052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1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91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187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6C1F4-7C51-6D4D-B2C2-FA0BBA068AE3}" type="slidenum">
              <a:rPr lang="en-US"/>
              <a:pPr/>
              <a:t>11</a:t>
            </a:fld>
            <a:endParaRPr lang="en-US"/>
          </a:p>
        </p:txBody>
      </p:sp>
      <p:sp>
        <p:nvSpPr>
          <p:cNvPr id="592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 an Interrupt Routine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79438"/>
          </a:xfrm>
        </p:spPr>
        <p:txBody>
          <a:bodyPr/>
          <a:lstStyle/>
          <a:p>
            <a:r>
              <a:rPr lang="en-US" dirty="0"/>
              <a:t>When an interrupt occurs:</a:t>
            </a:r>
          </a:p>
        </p:txBody>
      </p:sp>
      <p:sp>
        <p:nvSpPr>
          <p:cNvPr id="592902" name="Rectangle 6"/>
          <p:cNvSpPr>
            <a:spLocks noChangeArrowheads="1"/>
          </p:cNvSpPr>
          <p:nvPr/>
        </p:nvSpPr>
        <p:spPr bwMode="auto">
          <a:xfrm>
            <a:off x="6126163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669268" y="1455038"/>
            <a:ext cx="3017537" cy="4351376"/>
            <a:chOff x="5669268" y="1600220"/>
            <a:chExt cx="3017537" cy="4351376"/>
          </a:xfrm>
        </p:grpSpPr>
        <p:pic>
          <p:nvPicPr>
            <p:cNvPr id="3" name="Picture 2" descr="Screen Shot 2015-02-05 at 11.20.04 AM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9268" y="1600220"/>
              <a:ext cx="3017537" cy="4351376"/>
            </a:xfrm>
            <a:prstGeom prst="rect">
              <a:avLst/>
            </a:prstGeom>
          </p:spPr>
        </p:pic>
        <p:cxnSp>
          <p:nvCxnSpPr>
            <p:cNvPr id="5" name="Straight Connector 4"/>
            <p:cNvCxnSpPr/>
            <p:nvPr/>
          </p:nvCxnSpPr>
          <p:spPr bwMode="auto">
            <a:xfrm>
              <a:off x="5719234" y="1625600"/>
              <a:ext cx="2959100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16" name="Group 15"/>
          <p:cNvGrpSpPr/>
          <p:nvPr/>
        </p:nvGrpSpPr>
        <p:grpSpPr>
          <a:xfrm>
            <a:off x="457245" y="1715535"/>
            <a:ext cx="4647426" cy="4443737"/>
            <a:chOff x="457245" y="1715535"/>
            <a:chExt cx="4647426" cy="4443737"/>
          </a:xfrm>
        </p:grpSpPr>
        <p:pic>
          <p:nvPicPr>
            <p:cNvPr id="2" name="Picture 1" descr="Screen Shot 2015-02-05 at 11.19.16 AM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45" y="1715535"/>
              <a:ext cx="4328232" cy="2627855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457245" y="4343390"/>
              <a:ext cx="4647426" cy="18158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42900" indent="-342900">
                <a:buFont typeface="+mj-lt"/>
                <a:buAutoNum type="arabicPeriod"/>
              </a:pPr>
              <a:r>
                <a:rPr lang="en-US" dirty="0" smtClean="0"/>
                <a:t>The driver tells the disk controller what to do.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 smtClean="0"/>
                <a:t>After the disk controller is done, </a:t>
              </a:r>
              <a:br>
                <a:rPr lang="en-US" dirty="0" smtClean="0"/>
              </a:br>
              <a:r>
                <a:rPr lang="en-US" dirty="0" smtClean="0"/>
                <a:t>it signals the interrupt controller.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 smtClean="0"/>
                <a:t>If the interrupt controller accepts the interrupt, </a:t>
              </a:r>
              <a:br>
                <a:rPr lang="en-US" dirty="0" smtClean="0"/>
              </a:br>
              <a:r>
                <a:rPr lang="en-US" dirty="0" smtClean="0"/>
                <a:t>it informs the CPU.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 smtClean="0"/>
                <a:t>The interrupt controller puts the</a:t>
              </a:r>
              <a:br>
                <a:rPr lang="en-US" dirty="0" smtClean="0"/>
              </a:br>
              <a:r>
                <a:rPr lang="en-US" dirty="0" smtClean="0"/>
                <a:t> device number on the bus.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579047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6C1F4-7C51-6D4D-B2C2-FA0BBA068AE3}" type="slidenum">
              <a:rPr lang="en-US"/>
              <a:pPr/>
              <a:t>12</a:t>
            </a:fld>
            <a:endParaRPr lang="en-US"/>
          </a:p>
        </p:txBody>
      </p:sp>
      <p:sp>
        <p:nvSpPr>
          <p:cNvPr id="592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 an Interrupt Routine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79438"/>
          </a:xfrm>
        </p:spPr>
        <p:txBody>
          <a:bodyPr/>
          <a:lstStyle/>
          <a:p>
            <a:r>
              <a:rPr lang="en-US" dirty="0"/>
              <a:t>When an interrupt </a:t>
            </a:r>
            <a:r>
              <a:rPr lang="en-US" dirty="0" smtClean="0"/>
              <a:t>occurs</a:t>
            </a:r>
            <a:r>
              <a:rPr lang="en-US" i="1" dirty="0" smtClean="0"/>
              <a:t>, cont’d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5929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65976"/>
            <a:ext cx="8180388" cy="337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92902" name="Rectangle 6"/>
          <p:cNvSpPr>
            <a:spLocks noChangeArrowheads="1"/>
          </p:cNvSpPr>
          <p:nvPr/>
        </p:nvSpPr>
        <p:spPr bwMode="auto">
          <a:xfrm>
            <a:off x="6126163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196717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21837-B3DB-F547-BB5D-9B0818C5ED46}" type="slidenum">
              <a:rPr lang="en-US"/>
              <a:pPr/>
              <a:t>13</a:t>
            </a:fld>
            <a:endParaRPr lang="en-US"/>
          </a:p>
        </p:txBody>
      </p:sp>
      <p:sp>
        <p:nvSpPr>
          <p:cNvPr id="64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 #2</a:t>
            </a:r>
          </a:p>
        </p:txBody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45" y="1234464"/>
            <a:ext cx="8229600" cy="4846267"/>
          </a:xfrm>
        </p:spPr>
        <p:txBody>
          <a:bodyPr/>
          <a:lstStyle/>
          <a:p>
            <a:r>
              <a:rPr lang="en-US" dirty="0"/>
              <a:t>Write a program in Java or C that runs </a:t>
            </a:r>
            <a:br>
              <a:rPr lang="en-US" dirty="0"/>
            </a:br>
            <a:r>
              <a:rPr lang="en-US" dirty="0">
                <a:solidFill>
                  <a:srgbClr val="B23300"/>
                </a:solidFill>
              </a:rPr>
              <a:t>process scheduling algorithms</a:t>
            </a:r>
            <a:r>
              <a:rPr lang="en-US" dirty="0"/>
              <a:t>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First-come first-served (</a:t>
            </a:r>
            <a:r>
              <a:rPr lang="en-US" dirty="0">
                <a:solidFill>
                  <a:srgbClr val="B23300"/>
                </a:solidFill>
              </a:rPr>
              <a:t>FCFS</a:t>
            </a:r>
            <a:r>
              <a:rPr lang="en-US" dirty="0"/>
              <a:t>) [nonpreemptive]</a:t>
            </a:r>
          </a:p>
          <a:p>
            <a:pPr lvl="1"/>
            <a:r>
              <a:rPr lang="en-US" dirty="0"/>
              <a:t>Shortest job first (</a:t>
            </a:r>
            <a:r>
              <a:rPr lang="en-US" dirty="0">
                <a:solidFill>
                  <a:srgbClr val="B23300"/>
                </a:solidFill>
              </a:rPr>
              <a:t>SJF</a:t>
            </a:r>
            <a:r>
              <a:rPr lang="en-US" dirty="0"/>
              <a:t>) [nonpreemptive]</a:t>
            </a:r>
          </a:p>
          <a:p>
            <a:pPr lvl="1"/>
            <a:r>
              <a:rPr lang="en-US" dirty="0"/>
              <a:t>Shortest remaining time (</a:t>
            </a:r>
            <a:r>
              <a:rPr lang="en-US" dirty="0">
                <a:solidFill>
                  <a:srgbClr val="B23300"/>
                </a:solidFill>
              </a:rPr>
              <a:t>SRT</a:t>
            </a:r>
            <a:r>
              <a:rPr lang="en-US" dirty="0"/>
              <a:t>) [preemptive]</a:t>
            </a:r>
          </a:p>
          <a:p>
            <a:pPr lvl="1"/>
            <a:r>
              <a:rPr lang="en-US" dirty="0"/>
              <a:t>Round robin (</a:t>
            </a:r>
            <a:r>
              <a:rPr lang="en-US" dirty="0">
                <a:solidFill>
                  <a:srgbClr val="B23300"/>
                </a:solidFill>
              </a:rPr>
              <a:t>RR</a:t>
            </a:r>
            <a:r>
              <a:rPr lang="en-US" dirty="0"/>
              <a:t>) [preemptive]</a:t>
            </a:r>
          </a:p>
          <a:p>
            <a:pPr lvl="1"/>
            <a:r>
              <a:rPr lang="en-US" dirty="0"/>
              <a:t>Highest priority first (</a:t>
            </a:r>
            <a:r>
              <a:rPr lang="en-US" dirty="0">
                <a:solidFill>
                  <a:srgbClr val="B23300"/>
                </a:solidFill>
              </a:rPr>
              <a:t>HPF</a:t>
            </a:r>
            <a:r>
              <a:rPr lang="en-US" dirty="0"/>
              <a:t>) [nonpreemptive and preemptive</a:t>
            </a:r>
            <a:r>
              <a:rPr lang="en-US" dirty="0" smtClean="0"/>
              <a:t>] with </a:t>
            </a:r>
            <a:r>
              <a:rPr lang="en-US" dirty="0"/>
              <a:t>4 levels of priority</a:t>
            </a:r>
          </a:p>
          <a:p>
            <a:pPr lvl="4"/>
            <a:endParaRPr lang="en-US" dirty="0"/>
          </a:p>
          <a:p>
            <a:r>
              <a:rPr lang="en-US" dirty="0"/>
              <a:t>Run each scheduling algorithm for </a:t>
            </a:r>
            <a:r>
              <a:rPr lang="en-US" dirty="0">
                <a:solidFill>
                  <a:srgbClr val="B23300"/>
                </a:solidFill>
              </a:rPr>
              <a:t>100 quanta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(time slices)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373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1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9A563-B9A0-A443-8C7E-F9A383F5ECC5}" type="slidenum">
              <a:rPr lang="en-US"/>
              <a:pPr/>
              <a:t>14</a:t>
            </a:fld>
            <a:endParaRPr lang="en-US"/>
          </a:p>
        </p:txBody>
      </p:sp>
      <p:sp>
        <p:nvSpPr>
          <p:cNvPr id="64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altLang="ja-JP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4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4937706"/>
          </a:xfrm>
        </p:spPr>
        <p:txBody>
          <a:bodyPr/>
          <a:lstStyle/>
          <a:p>
            <a:r>
              <a:rPr lang="en-US" dirty="0"/>
              <a:t>Before each run of an algorithm, </a:t>
            </a:r>
            <a:br>
              <a:rPr lang="en-US" dirty="0"/>
            </a:br>
            <a:r>
              <a:rPr lang="en-US" dirty="0"/>
              <a:t>create a set of </a:t>
            </a:r>
            <a:r>
              <a:rPr lang="en-US" dirty="0">
                <a:solidFill>
                  <a:srgbClr val="B23300"/>
                </a:solidFill>
              </a:rPr>
              <a:t>simulated processes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</a:t>
            </a:r>
            <a:r>
              <a:rPr lang="en-US" u="sng" dirty="0" smtClean="0"/>
              <a:t>simulated</a:t>
            </a:r>
            <a:r>
              <a:rPr lang="en-US" dirty="0" smtClean="0"/>
              <a:t> process is simply a data structure that stores information about the process.</a:t>
            </a:r>
            <a:endParaRPr lang="en-US" dirty="0"/>
          </a:p>
          <a:p>
            <a:pPr lvl="5"/>
            <a:endParaRPr lang="en-US" dirty="0" smtClean="0"/>
          </a:p>
          <a:p>
            <a:r>
              <a:rPr lang="en-US" dirty="0" smtClean="0"/>
              <a:t>For each simulated process, </a:t>
            </a:r>
            <a:br>
              <a:rPr lang="en-US" dirty="0" smtClean="0"/>
            </a:br>
            <a:r>
              <a:rPr lang="en-US" dirty="0" smtClean="0">
                <a:solidFill>
                  <a:srgbClr val="B23300"/>
                </a:solidFill>
              </a:rPr>
              <a:t>randomly generate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An </a:t>
            </a:r>
            <a:r>
              <a:rPr lang="en-US" dirty="0" smtClean="0">
                <a:solidFill>
                  <a:srgbClr val="B23300"/>
                </a:solidFill>
              </a:rPr>
              <a:t>arrival time</a:t>
            </a:r>
            <a:r>
              <a:rPr lang="en-US" dirty="0" smtClean="0"/>
              <a:t>: a float value </a:t>
            </a:r>
            <a:br>
              <a:rPr lang="en-US" dirty="0" smtClean="0"/>
            </a:br>
            <a:r>
              <a:rPr lang="en-US" dirty="0" smtClean="0"/>
              <a:t>from 0 through 99 (quanta).</a:t>
            </a:r>
          </a:p>
          <a:p>
            <a:pPr lvl="1"/>
            <a:r>
              <a:rPr lang="en-US" dirty="0" smtClean="0"/>
              <a:t>An </a:t>
            </a:r>
            <a:r>
              <a:rPr lang="en-US" dirty="0">
                <a:solidFill>
                  <a:srgbClr val="B23300"/>
                </a:solidFill>
              </a:rPr>
              <a:t>expected run time</a:t>
            </a:r>
            <a:r>
              <a:rPr lang="en-US" dirty="0"/>
              <a:t>: a float value </a:t>
            </a:r>
            <a:br>
              <a:rPr lang="en-US" dirty="0"/>
            </a:br>
            <a:r>
              <a:rPr lang="en-US" dirty="0"/>
              <a:t>from 0.1 through 10 quanta.</a:t>
            </a:r>
          </a:p>
          <a:p>
            <a:pPr lvl="1"/>
            <a:r>
              <a:rPr lang="en-US" dirty="0"/>
              <a:t>A </a:t>
            </a:r>
            <a:r>
              <a:rPr lang="en-US" dirty="0">
                <a:solidFill>
                  <a:srgbClr val="B23300"/>
                </a:solidFill>
              </a:rPr>
              <a:t>priority</a:t>
            </a:r>
            <a:r>
              <a:rPr lang="en-US" dirty="0"/>
              <a:t>: integer 1, 2, 3, or 4 (1 is highest)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638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4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9A563-B9A0-A443-8C7E-F9A383F5ECC5}" type="slidenum">
              <a:rPr lang="en-US"/>
              <a:pPr/>
              <a:t>15</a:t>
            </a:fld>
            <a:endParaRPr lang="en-US"/>
          </a:p>
        </p:txBody>
      </p:sp>
      <p:sp>
        <p:nvSpPr>
          <p:cNvPr id="64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</a:t>
            </a:r>
            <a:r>
              <a:rPr lang="en-US" i="1" dirty="0"/>
              <a:t>, cont</a:t>
            </a:r>
            <a:r>
              <a:rPr lang="en-US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64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B23300"/>
                </a:solidFill>
              </a:rPr>
              <a:t>Tip</a:t>
            </a:r>
            <a:r>
              <a:rPr lang="en-US" b="1" dirty="0">
                <a:solidFill>
                  <a:srgbClr val="B23300"/>
                </a:solidFill>
              </a:rPr>
              <a:t>:</a:t>
            </a:r>
            <a:r>
              <a:rPr lang="en-US" dirty="0"/>
              <a:t> For debugging, you may want the same </a:t>
            </a:r>
            <a:br>
              <a:rPr lang="en-US" dirty="0"/>
            </a:br>
            <a:r>
              <a:rPr lang="en-US" dirty="0"/>
              <a:t>(pseudo) random numbers each time. </a:t>
            </a:r>
            <a:endParaRPr lang="en-US" dirty="0" smtClean="0"/>
          </a:p>
          <a:p>
            <a:pPr lvl="5"/>
            <a:endParaRPr lang="en-US" dirty="0"/>
          </a:p>
          <a:p>
            <a:r>
              <a:rPr lang="en-US" dirty="0"/>
              <a:t>For this to happen, you should set the </a:t>
            </a:r>
            <a:r>
              <a:rPr lang="en-US" dirty="0">
                <a:solidFill>
                  <a:srgbClr val="B23300"/>
                </a:solidFill>
              </a:rPr>
              <a:t>seed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the random number generator to a value, such as 0</a:t>
            </a:r>
            <a:r>
              <a:rPr lang="en-US" dirty="0" smtClean="0"/>
              <a:t>.</a:t>
            </a:r>
          </a:p>
          <a:p>
            <a:pPr lvl="4"/>
            <a:r>
              <a:rPr lang="en-US" dirty="0" smtClean="0"/>
              <a:t> </a:t>
            </a:r>
          </a:p>
          <a:p>
            <a:r>
              <a:rPr lang="en-US" dirty="0" smtClean="0"/>
              <a:t>For </a:t>
            </a:r>
            <a:r>
              <a:rPr lang="en-US" dirty="0"/>
              <a:t>Java, see </a:t>
            </a:r>
            <a:r>
              <a:rPr lang="en-US" dirty="0">
                <a:hlinkClick r:id="rId2"/>
              </a:rPr>
              <a:t>http://docs.oracle.com/javase/6/docs/api/java/util/Random.html</a:t>
            </a:r>
            <a:r>
              <a:rPr lang="en-US" dirty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26942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89D5B-84D6-8A4F-8BC5-AFD1A4E38259}" type="slidenum">
              <a:rPr lang="en-US"/>
              <a:pPr/>
              <a:t>16</a:t>
            </a:fld>
            <a:endParaRPr lang="en-US"/>
          </a:p>
        </p:txBody>
      </p:sp>
      <p:sp>
        <p:nvSpPr>
          <p:cNvPr id="64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</a:t>
            </a:r>
            <a:r>
              <a:rPr lang="en-US" i="1" dirty="0"/>
              <a:t>, cont</a:t>
            </a:r>
            <a:r>
              <a:rPr lang="en-US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64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209"/>
          </a:xfrm>
        </p:spPr>
        <p:txBody>
          <a:bodyPr/>
          <a:lstStyle/>
          <a:p>
            <a:r>
              <a:rPr lang="en-US" sz="2800" dirty="0"/>
              <a:t>Assume only </a:t>
            </a:r>
            <a:r>
              <a:rPr lang="en-US" sz="2800" dirty="0">
                <a:solidFill>
                  <a:srgbClr val="B23300"/>
                </a:solidFill>
              </a:rPr>
              <a:t>one </a:t>
            </a:r>
            <a:r>
              <a:rPr lang="en-US" sz="2800" dirty="0" smtClean="0">
                <a:solidFill>
                  <a:srgbClr val="B23300"/>
                </a:solidFill>
              </a:rPr>
              <a:t>ready queue</a:t>
            </a:r>
            <a:r>
              <a:rPr lang="en-US" sz="2800" dirty="0"/>
              <a:t>.</a:t>
            </a:r>
          </a:p>
          <a:p>
            <a:pPr lvl="1"/>
            <a:r>
              <a:rPr lang="en-US" altLang="ja-JP" dirty="0">
                <a:cs typeface="ＭＳ Ｐゴシック" charset="0"/>
              </a:rPr>
              <a:t>Sort the simulated processes so that they </a:t>
            </a:r>
            <a:r>
              <a:rPr lang="en-US" altLang="ja-JP" dirty="0" smtClean="0">
                <a:cs typeface="ＭＳ Ｐゴシック" charset="0"/>
              </a:rPr>
              <a:t/>
            </a:r>
            <a:br>
              <a:rPr lang="en-US" altLang="ja-JP" dirty="0" smtClean="0">
                <a:cs typeface="ＭＳ Ｐゴシック" charset="0"/>
              </a:rPr>
            </a:br>
            <a:r>
              <a:rPr lang="en-US" altLang="ja-JP" dirty="0" smtClean="0">
                <a:cs typeface="ＭＳ Ｐゴシック" charset="0"/>
              </a:rPr>
              <a:t>enter </a:t>
            </a:r>
            <a:r>
              <a:rPr lang="en-US" altLang="ja-JP" dirty="0">
                <a:cs typeface="ＭＳ Ｐゴシック" charset="0"/>
              </a:rPr>
              <a:t>the queue </a:t>
            </a:r>
            <a:r>
              <a:rPr lang="en-US" altLang="ja-JP" dirty="0" smtClean="0">
                <a:cs typeface="ＭＳ Ｐゴシック" charset="0"/>
              </a:rPr>
              <a:t>in </a:t>
            </a:r>
            <a:r>
              <a:rPr lang="en-US" altLang="ja-JP" dirty="0">
                <a:cs typeface="ＭＳ Ｐゴシック" charset="0"/>
              </a:rPr>
              <a:t>arrival time order.</a:t>
            </a:r>
          </a:p>
          <a:p>
            <a:pPr lvl="4"/>
            <a:endParaRPr lang="en-US" altLang="ja-JP" dirty="0">
              <a:cs typeface="ＭＳ Ｐゴシック" charset="0"/>
            </a:endParaRPr>
          </a:p>
          <a:p>
            <a:r>
              <a:rPr lang="en-US" altLang="ja-JP" dirty="0">
                <a:cs typeface="ＭＳ Ｐゴシック" charset="0"/>
              </a:rPr>
              <a:t>Your process scheduler can do </a:t>
            </a:r>
            <a:r>
              <a:rPr lang="en-US" altLang="ja-JP" dirty="0" smtClean="0">
                <a:cs typeface="ＭＳ Ｐゴシック" charset="0"/>
              </a:rPr>
              <a:t/>
            </a:r>
            <a:br>
              <a:rPr lang="en-US" altLang="ja-JP" dirty="0" smtClean="0">
                <a:cs typeface="ＭＳ Ｐゴシック" charset="0"/>
              </a:rPr>
            </a:br>
            <a:r>
              <a:rPr lang="en-US" altLang="ja-JP" dirty="0" smtClean="0">
                <a:solidFill>
                  <a:srgbClr val="B23300"/>
                </a:solidFill>
                <a:cs typeface="ＭＳ Ｐゴシック" charset="0"/>
              </a:rPr>
              <a:t>process </a:t>
            </a:r>
            <a:r>
              <a:rPr lang="en-US" altLang="ja-JP" dirty="0">
                <a:solidFill>
                  <a:srgbClr val="B23300"/>
                </a:solidFill>
                <a:cs typeface="ＭＳ Ｐゴシック" charset="0"/>
              </a:rPr>
              <a:t>switching </a:t>
            </a:r>
            <a:r>
              <a:rPr lang="en-US" altLang="ja-JP" dirty="0" smtClean="0">
                <a:cs typeface="ＭＳ Ｐゴシック" charset="0"/>
              </a:rPr>
              <a:t>only </a:t>
            </a:r>
            <a:r>
              <a:rPr lang="en-US" altLang="ja-JP" dirty="0">
                <a:cs typeface="ＭＳ Ｐゴシック" charset="0"/>
              </a:rPr>
              <a:t>at the </a:t>
            </a:r>
            <a:r>
              <a:rPr lang="en-US" altLang="ja-JP" dirty="0" smtClean="0">
                <a:cs typeface="ＭＳ Ｐゴシック" charset="0"/>
              </a:rPr>
              <a:t/>
            </a:r>
            <a:br>
              <a:rPr lang="en-US" altLang="ja-JP" dirty="0" smtClean="0">
                <a:cs typeface="ＭＳ Ｐゴシック" charset="0"/>
              </a:rPr>
            </a:br>
            <a:r>
              <a:rPr lang="en-US" altLang="ja-JP" dirty="0" smtClean="0">
                <a:cs typeface="ＭＳ Ｐゴシック" charset="0"/>
              </a:rPr>
              <a:t>start of </a:t>
            </a:r>
            <a:r>
              <a:rPr lang="en-US" altLang="ja-JP" dirty="0">
                <a:cs typeface="ＭＳ Ｐゴシック" charset="0"/>
              </a:rPr>
              <a:t>each time quantum. </a:t>
            </a:r>
            <a:endParaRPr lang="en-US" altLang="ja-JP" dirty="0" smtClean="0">
              <a:cs typeface="ＭＳ Ｐゴシック" charset="0"/>
            </a:endParaRPr>
          </a:p>
          <a:p>
            <a:pPr lvl="4"/>
            <a:endParaRPr lang="en-US" altLang="ja-JP" dirty="0">
              <a:cs typeface="ＭＳ Ｐゴシック" charset="0"/>
            </a:endParaRPr>
          </a:p>
          <a:p>
            <a:r>
              <a:rPr lang="en-US" altLang="ja-JP" dirty="0">
                <a:cs typeface="ＭＳ Ｐゴシック" charset="0"/>
              </a:rPr>
              <a:t>For this assignment, only consider CPU time </a:t>
            </a:r>
            <a:r>
              <a:rPr lang="en-US" altLang="ja-JP" dirty="0" smtClean="0">
                <a:cs typeface="ＭＳ Ｐゴシック" charset="0"/>
              </a:rPr>
              <a:t/>
            </a:r>
            <a:br>
              <a:rPr lang="en-US" altLang="ja-JP" dirty="0" smtClean="0">
                <a:cs typeface="ＭＳ Ｐゴシック" charset="0"/>
              </a:rPr>
            </a:br>
            <a:r>
              <a:rPr lang="en-US" altLang="ja-JP" dirty="0" smtClean="0">
                <a:cs typeface="ＭＳ Ｐゴシック" charset="0"/>
              </a:rPr>
              <a:t>for </a:t>
            </a:r>
            <a:r>
              <a:rPr lang="en-US" altLang="ja-JP" dirty="0">
                <a:cs typeface="ＭＳ Ｐゴシック" charset="0"/>
              </a:rPr>
              <a:t>each </a:t>
            </a:r>
            <a:r>
              <a:rPr lang="en-US" altLang="ja-JP" dirty="0" smtClean="0">
                <a:cs typeface="ＭＳ Ｐゴシック" charset="0"/>
              </a:rPr>
              <a:t>process</a:t>
            </a:r>
          </a:p>
          <a:p>
            <a:pPr lvl="1"/>
            <a:r>
              <a:rPr lang="en-US" altLang="ja-JP" dirty="0" smtClean="0">
                <a:cs typeface="ＭＳ Ｐゴシック" charset="0"/>
              </a:rPr>
              <a:t>no </a:t>
            </a:r>
            <a:r>
              <a:rPr lang="en-US" altLang="ja-JP" dirty="0">
                <a:cs typeface="ＭＳ Ｐゴシック" charset="0"/>
              </a:rPr>
              <a:t>I/O wait </a:t>
            </a:r>
            <a:r>
              <a:rPr lang="en-US" altLang="ja-JP" dirty="0" smtClean="0">
                <a:cs typeface="ＭＳ Ｐゴシック" charset="0"/>
              </a:rPr>
              <a:t>times</a:t>
            </a:r>
            <a:endParaRPr lang="en-US" altLang="ja-JP" dirty="0">
              <a:cs typeface="ＭＳ Ｐゴシック" charset="0"/>
            </a:endParaRPr>
          </a:p>
          <a:p>
            <a:pPr lvl="1"/>
            <a:r>
              <a:rPr lang="en-US" altLang="ja-JP" dirty="0" smtClean="0">
                <a:cs typeface="ＭＳ Ｐゴシック" charset="0"/>
              </a:rPr>
              <a:t>no process switching overhead</a:t>
            </a:r>
            <a:endParaRPr lang="en-US" altLang="ja-JP" dirty="0">
              <a:cs typeface="ＭＳ Ｐゴシック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780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4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379C1-8B75-644F-8BE1-A3FCCFBF345B}" type="slidenum">
              <a:rPr lang="en-US"/>
              <a:pPr/>
              <a:t>17</a:t>
            </a:fld>
            <a:endParaRPr lang="en-US"/>
          </a:p>
        </p:txBody>
      </p:sp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</a:t>
            </a:r>
            <a:r>
              <a:rPr lang="en-US" i="1" dirty="0"/>
              <a:t>, cont</a:t>
            </a:r>
            <a:r>
              <a:rPr lang="en-US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64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dirty="0">
                <a:cs typeface="ＭＳ Ｐゴシック" charset="0"/>
              </a:rPr>
              <a:t>For RR, use a time slice of 1 quantum.</a:t>
            </a:r>
          </a:p>
          <a:p>
            <a:pPr lvl="4">
              <a:lnSpc>
                <a:spcPct val="90000"/>
              </a:lnSpc>
            </a:pPr>
            <a:endParaRPr lang="en-US" altLang="ja-JP" dirty="0"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altLang="ja-JP" dirty="0">
                <a:cs typeface="ＭＳ Ｐゴシック" charset="0"/>
              </a:rPr>
              <a:t>For HPF, use 4 priority queues. </a:t>
            </a:r>
            <a:endParaRPr lang="en-US" altLang="ja-JP" dirty="0" smtClean="0">
              <a:cs typeface="ＭＳ Ｐゴシック" charset="0"/>
            </a:endParaRPr>
          </a:p>
          <a:p>
            <a:pPr lvl="4">
              <a:lnSpc>
                <a:spcPct val="90000"/>
              </a:lnSpc>
            </a:pPr>
            <a:endParaRPr lang="en-US" altLang="ja-JP" dirty="0"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altLang="ja-JP" dirty="0">
                <a:cs typeface="ＭＳ Ｐゴシック" charset="0"/>
              </a:rPr>
              <a:t>Do separate runs for nonpreemptive scheduling </a:t>
            </a:r>
            <a:br>
              <a:rPr lang="en-US" altLang="ja-JP" dirty="0">
                <a:cs typeface="ＭＳ Ｐゴシック" charset="0"/>
              </a:rPr>
            </a:br>
            <a:r>
              <a:rPr lang="en-US" altLang="ja-JP" dirty="0">
                <a:cs typeface="ＭＳ Ｐゴシック" charset="0"/>
              </a:rPr>
              <a:t>and for preemptive scheduling</a:t>
            </a:r>
            <a:r>
              <a:rPr lang="en-US" altLang="ja-JP" dirty="0" smtClean="0">
                <a:cs typeface="ＭＳ Ｐゴシック" charset="0"/>
              </a:rPr>
              <a:t>.</a:t>
            </a:r>
          </a:p>
          <a:p>
            <a:pPr lvl="5">
              <a:lnSpc>
                <a:spcPct val="90000"/>
              </a:lnSpc>
            </a:pPr>
            <a:endParaRPr lang="en-US" altLang="ja-JP" dirty="0"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altLang="ja-JP" dirty="0">
                <a:cs typeface="ＭＳ Ｐゴシック" charset="0"/>
              </a:rPr>
              <a:t>Consider HPF to be two algorithms,</a:t>
            </a:r>
            <a:br>
              <a:rPr lang="en-US" altLang="ja-JP" dirty="0">
                <a:cs typeface="ＭＳ Ｐゴシック" charset="0"/>
              </a:rPr>
            </a:br>
            <a:r>
              <a:rPr lang="en-US" altLang="ja-JP" dirty="0">
                <a:cs typeface="ＭＳ Ｐゴシック" charset="0"/>
              </a:rPr>
              <a:t>giving 6 algorithms altogether</a:t>
            </a:r>
            <a:r>
              <a:rPr lang="en-US" altLang="ja-JP" dirty="0" smtClean="0">
                <a:cs typeface="ＭＳ Ｐゴシック" charset="0"/>
              </a:rPr>
              <a:t>.</a:t>
            </a:r>
          </a:p>
          <a:p>
            <a:pPr lvl="5">
              <a:lnSpc>
                <a:spcPct val="90000"/>
              </a:lnSpc>
            </a:pPr>
            <a:endParaRPr lang="en-US" altLang="ja-JP" dirty="0"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altLang="ja-JP" dirty="0" smtClean="0">
                <a:cs typeface="ＭＳ Ｐゴシック" charset="0"/>
              </a:rPr>
              <a:t>For </a:t>
            </a:r>
            <a:r>
              <a:rPr lang="en-US" altLang="ja-JP" dirty="0">
                <a:cs typeface="ＭＳ Ｐゴシック" charset="0"/>
              </a:rPr>
              <a:t>preemptive scheduling, use RR with a </a:t>
            </a:r>
            <a:r>
              <a:rPr lang="en-US" altLang="ja-JP" dirty="0" smtClean="0">
                <a:cs typeface="ＭＳ Ｐゴシック" charset="0"/>
              </a:rPr>
              <a:t/>
            </a:r>
            <a:br>
              <a:rPr lang="en-US" altLang="ja-JP" dirty="0" smtClean="0">
                <a:cs typeface="ＭＳ Ｐゴシック" charset="0"/>
              </a:rPr>
            </a:br>
            <a:r>
              <a:rPr lang="en-US" altLang="ja-JP" dirty="0" smtClean="0">
                <a:cs typeface="ＭＳ Ｐゴシック" charset="0"/>
              </a:rPr>
              <a:t>time </a:t>
            </a:r>
            <a:r>
              <a:rPr lang="en-US" altLang="ja-JP" dirty="0">
                <a:cs typeface="ＭＳ Ｐゴシック" charset="0"/>
              </a:rPr>
              <a:t>slice of </a:t>
            </a:r>
            <a:r>
              <a:rPr lang="en-US" altLang="ja-JP" dirty="0" smtClean="0">
                <a:cs typeface="ＭＳ Ｐゴシック" charset="0"/>
              </a:rPr>
              <a:t>1 </a:t>
            </a:r>
            <a:r>
              <a:rPr lang="en-US" altLang="ja-JP" dirty="0">
                <a:cs typeface="ＭＳ Ｐゴシック" charset="0"/>
              </a:rPr>
              <a:t>quantum for each priority queue</a:t>
            </a:r>
            <a:r>
              <a:rPr lang="en-US" altLang="ja-JP" dirty="0" smtClean="0">
                <a:cs typeface="ＭＳ Ｐゴシック" charset="0"/>
              </a:rPr>
              <a:t>.</a:t>
            </a:r>
          </a:p>
          <a:p>
            <a:pPr lvl="5">
              <a:lnSpc>
                <a:spcPct val="90000"/>
              </a:lnSpc>
            </a:pPr>
            <a:endParaRPr lang="en-US" altLang="ja-JP" dirty="0"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altLang="ja-JP" dirty="0">
                <a:cs typeface="ＭＳ Ｐゴシック" charset="0"/>
              </a:rPr>
              <a:t>For nonpreemptive scheduling, use FCFS</a:t>
            </a:r>
            <a:r>
              <a:rPr lang="en-US" altLang="ja-JP" dirty="0" smtClean="0">
                <a:cs typeface="ＭＳ Ｐゴシック" charset="0"/>
              </a:rPr>
              <a:t>.</a:t>
            </a:r>
            <a:endParaRPr lang="en-US" altLang="ja-JP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175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4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379C1-8B75-644F-8BE1-A3FCCFBF345B}" type="slidenum">
              <a:rPr lang="en-US"/>
              <a:pPr/>
              <a:t>18</a:t>
            </a:fld>
            <a:endParaRPr lang="en-US"/>
          </a:p>
        </p:txBody>
      </p:sp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</a:t>
            </a:r>
            <a:r>
              <a:rPr lang="en-US" i="1" dirty="0"/>
              <a:t>, cont</a:t>
            </a:r>
            <a:r>
              <a:rPr lang="en-US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64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dirty="0" smtClean="0">
                <a:cs typeface="ＭＳ Ｐゴシック" charset="0"/>
              </a:rPr>
              <a:t>Each </a:t>
            </a:r>
            <a:r>
              <a:rPr lang="en-US" altLang="ja-JP" dirty="0">
                <a:cs typeface="ＭＳ Ｐゴシック" charset="0"/>
              </a:rPr>
              <a:t>simulation run should last until the completion </a:t>
            </a:r>
            <a:r>
              <a:rPr lang="en-US" altLang="ja-JP" dirty="0" smtClean="0">
                <a:cs typeface="ＭＳ Ｐゴシック" charset="0"/>
              </a:rPr>
              <a:t>of </a:t>
            </a:r>
            <a:r>
              <a:rPr lang="en-US" altLang="ja-JP" dirty="0">
                <a:cs typeface="ＭＳ Ｐゴシック" charset="0"/>
              </a:rPr>
              <a:t>the last process, </a:t>
            </a:r>
            <a:r>
              <a:rPr lang="en-US" altLang="ja-JP" dirty="0" smtClean="0">
                <a:cs typeface="ＭＳ Ｐゴシック" charset="0"/>
              </a:rPr>
              <a:t/>
            </a:r>
            <a:br>
              <a:rPr lang="en-US" altLang="ja-JP" dirty="0" smtClean="0">
                <a:cs typeface="ＭＳ Ｐゴシック" charset="0"/>
              </a:rPr>
            </a:br>
            <a:r>
              <a:rPr lang="en-US" altLang="ja-JP" dirty="0" smtClean="0">
                <a:cs typeface="ＭＳ Ｐゴシック" charset="0"/>
              </a:rPr>
              <a:t>even </a:t>
            </a:r>
            <a:r>
              <a:rPr lang="en-US" altLang="ja-JP" dirty="0">
                <a:cs typeface="ＭＳ Ｐゴシック" charset="0"/>
              </a:rPr>
              <a:t>if it goes beyond 100 quanta. </a:t>
            </a:r>
            <a:endParaRPr lang="en-US" altLang="ja-JP" dirty="0" smtClean="0">
              <a:cs typeface="ＭＳ Ｐゴシック" charset="0"/>
            </a:endParaRPr>
          </a:p>
          <a:p>
            <a:pPr lvl="5">
              <a:lnSpc>
                <a:spcPct val="90000"/>
              </a:lnSpc>
            </a:pPr>
            <a:endParaRPr lang="en-US" altLang="ja-JP" dirty="0"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altLang="ja-JP" dirty="0">
                <a:cs typeface="ＭＳ Ｐゴシック" charset="0"/>
              </a:rPr>
              <a:t>No process should get the CPU for the first time </a:t>
            </a:r>
            <a:br>
              <a:rPr lang="en-US" altLang="ja-JP" dirty="0">
                <a:cs typeface="ＭＳ Ｐゴシック" charset="0"/>
              </a:rPr>
            </a:br>
            <a:r>
              <a:rPr lang="en-US" altLang="ja-JP" dirty="0">
                <a:cs typeface="ＭＳ Ｐゴシック" charset="0"/>
              </a:rPr>
              <a:t>after time quantum 99.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300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52BA-AF97-1C46-BC7C-6A69DD97A3EF}" type="slidenum">
              <a:rPr lang="en-US"/>
              <a:pPr/>
              <a:t>19</a:t>
            </a:fld>
            <a:endParaRPr lang="en-US"/>
          </a:p>
        </p:txBody>
      </p:sp>
      <p:sp>
        <p:nvSpPr>
          <p:cNvPr id="65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</a:t>
            </a:r>
            <a:r>
              <a:rPr lang="en-US" i="1" dirty="0"/>
              <a:t>, cont</a:t>
            </a:r>
            <a:r>
              <a:rPr lang="en-US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65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>
                <a:cs typeface="ＭＳ Ｐゴシック" charset="0"/>
              </a:rPr>
              <a:t>How many simulated processes should you create before each algorithm run?</a:t>
            </a:r>
          </a:p>
          <a:p>
            <a:pPr lvl="4"/>
            <a:endParaRPr lang="en-US" altLang="ja-JP" dirty="0">
              <a:cs typeface="ＭＳ Ｐゴシック" charset="0"/>
            </a:endParaRPr>
          </a:p>
          <a:p>
            <a:r>
              <a:rPr lang="en-US" altLang="ja-JP" dirty="0">
                <a:cs typeface="ＭＳ Ｐゴシック" charset="0"/>
              </a:rPr>
              <a:t>Create enough so that the CPU is never idle </a:t>
            </a:r>
            <a:br>
              <a:rPr lang="en-US" altLang="ja-JP" dirty="0">
                <a:cs typeface="ＭＳ Ｐゴシック" charset="0"/>
              </a:rPr>
            </a:br>
            <a:r>
              <a:rPr lang="en-US" altLang="ja-JP" dirty="0">
                <a:cs typeface="ＭＳ Ｐゴシック" charset="0"/>
              </a:rPr>
              <a:t>for more than 2 consecutive quanta waiting for work to do. </a:t>
            </a:r>
          </a:p>
          <a:p>
            <a:pPr lvl="1"/>
            <a:r>
              <a:rPr lang="en-US" altLang="ja-JP" dirty="0">
                <a:cs typeface="ＭＳ Ｐゴシック" charset="0"/>
              </a:rPr>
              <a:t>Except possibly at the very beginning of each run. </a:t>
            </a:r>
          </a:p>
          <a:p>
            <a:pPr lvl="3"/>
            <a:endParaRPr lang="en-US" altLang="ja-JP" dirty="0">
              <a:cs typeface="ＭＳ Ｐゴシック" charset="0"/>
            </a:endParaRPr>
          </a:p>
          <a:p>
            <a:r>
              <a:rPr lang="en-US" altLang="ja-JP" dirty="0">
                <a:cs typeface="ＭＳ Ｐゴシック" charset="0"/>
              </a:rPr>
              <a:t>It’s OK to create more processes for a run than you can actually use</a:t>
            </a:r>
            <a:r>
              <a:rPr lang="en-US" altLang="ja-JP" dirty="0" smtClean="0">
                <a:cs typeface="ＭＳ Ｐゴシック" charset="0"/>
              </a:rPr>
              <a:t>.</a:t>
            </a:r>
            <a:endParaRPr lang="en-US" altLang="ja-JP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507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5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5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024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649BA-7C6A-1048-AA7C-0B8315C9C101}" type="slidenum">
              <a:rPr lang="en-US"/>
              <a:pPr/>
              <a:t>2</a:t>
            </a:fld>
            <a:endParaRPr lang="en-US"/>
          </a:p>
        </p:txBody>
      </p:sp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Practice Problem #2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Assume: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Draw </a:t>
            </a:r>
            <a:r>
              <a:rPr lang="en-US" sz="2000" dirty="0" smtClean="0">
                <a:solidFill>
                  <a:srgbClr val="B23300"/>
                </a:solidFill>
              </a:rPr>
              <a:t>timelines </a:t>
            </a:r>
            <a:r>
              <a:rPr lang="en-US" sz="2000" dirty="0" smtClean="0"/>
              <a:t>for </a:t>
            </a:r>
            <a:r>
              <a:rPr lang="en-US" sz="2000" dirty="0"/>
              <a:t>the scheduling algorithms </a:t>
            </a:r>
            <a:br>
              <a:rPr lang="en-US" sz="2000" dirty="0"/>
            </a:br>
            <a:r>
              <a:rPr lang="en-US" sz="2000" dirty="0"/>
              <a:t>FCFS, SJF, HPF (nonpreemptive), and RR.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What is the </a:t>
            </a:r>
            <a:r>
              <a:rPr lang="en-US" sz="2000" dirty="0">
                <a:solidFill>
                  <a:srgbClr val="B23300"/>
                </a:solidFill>
              </a:rPr>
              <a:t>turnaround time </a:t>
            </a:r>
            <a:r>
              <a:rPr lang="en-US" sz="2000" dirty="0"/>
              <a:t>of each process for each </a:t>
            </a:r>
            <a:br>
              <a:rPr lang="en-US" sz="2000" dirty="0"/>
            </a:br>
            <a:r>
              <a:rPr lang="en-US" sz="2000" dirty="0"/>
              <a:t>of these scheduling algorithms?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What is the </a:t>
            </a:r>
            <a:r>
              <a:rPr lang="en-US" sz="2000" dirty="0">
                <a:solidFill>
                  <a:srgbClr val="B23300"/>
                </a:solidFill>
              </a:rPr>
              <a:t>total waiting time </a:t>
            </a:r>
            <a:r>
              <a:rPr lang="en-US" sz="2000" dirty="0"/>
              <a:t>for each process for each </a:t>
            </a:r>
            <a:br>
              <a:rPr lang="en-US" sz="2000" dirty="0"/>
            </a:br>
            <a:r>
              <a:rPr lang="en-US" sz="2000" dirty="0"/>
              <a:t>of these scheduling algorithms?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Which of these scheduling algorithms results in the </a:t>
            </a:r>
            <a:br>
              <a:rPr lang="en-US" sz="2000" dirty="0"/>
            </a:br>
            <a:r>
              <a:rPr lang="en-US" sz="2000" dirty="0">
                <a:solidFill>
                  <a:srgbClr val="B23300"/>
                </a:solidFill>
              </a:rPr>
              <a:t>minimum average waiting time </a:t>
            </a:r>
            <a:r>
              <a:rPr lang="en-US" sz="2000" dirty="0"/>
              <a:t>over all the processes?</a:t>
            </a:r>
          </a:p>
        </p:txBody>
      </p:sp>
      <p:graphicFrame>
        <p:nvGraphicFramePr>
          <p:cNvPr id="558084" name="Group 4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305652756"/>
              </p:ext>
            </p:extLst>
          </p:nvPr>
        </p:nvGraphicFramePr>
        <p:xfrm>
          <a:off x="2468903" y="1295400"/>
          <a:ext cx="3567112" cy="2133600"/>
        </p:xfrm>
        <a:graphic>
          <a:graphicData uri="http://schemas.openxmlformats.org/drawingml/2006/table">
            <a:tbl>
              <a:tblPr/>
              <a:tblGrid>
                <a:gridCol w="1138237"/>
                <a:gridCol w="1443038"/>
                <a:gridCol w="985837"/>
              </a:tblGrid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Process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Burst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Priority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58114" name="Text Box 34"/>
          <p:cNvSpPr txBox="1">
            <a:spLocks noChangeArrowheads="1"/>
          </p:cNvSpPr>
          <p:nvPr/>
        </p:nvSpPr>
        <p:spPr bwMode="auto">
          <a:xfrm>
            <a:off x="6035675" y="1325563"/>
            <a:ext cx="27622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All arrived at time 0 in the</a:t>
            </a:r>
          </a:p>
          <a:p>
            <a:r>
              <a:rPr lang="en-US" sz="1800"/>
              <a:t>order P1, P2, P3, P4, P5.</a:t>
            </a:r>
          </a:p>
          <a:p>
            <a:r>
              <a:rPr lang="en-US" sz="1800"/>
              <a:t>Highest priority = 1</a:t>
            </a:r>
          </a:p>
          <a:p>
            <a:r>
              <a:rPr lang="en-US" sz="1800"/>
              <a:t>Time quantum = 1</a:t>
            </a:r>
          </a:p>
        </p:txBody>
      </p:sp>
    </p:spTree>
    <p:extLst>
      <p:ext uri="{BB962C8B-B14F-4D97-AF65-F5344CB8AC3E}">
        <p14:creationId xmlns:p14="http://schemas.microsoft.com/office/powerpoint/2010/main" val="1885554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52BA-AF97-1C46-BC7C-6A69DD97A3EF}" type="slidenum">
              <a:rPr lang="en-US"/>
              <a:pPr/>
              <a:t>20</a:t>
            </a:fld>
            <a:endParaRPr lang="en-US"/>
          </a:p>
        </p:txBody>
      </p:sp>
      <p:sp>
        <p:nvSpPr>
          <p:cNvPr id="65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</a:t>
            </a:r>
            <a:r>
              <a:rPr lang="en-US" i="1" dirty="0"/>
              <a:t>, cont</a:t>
            </a:r>
            <a:r>
              <a:rPr lang="en-US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65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Run </a:t>
            </a:r>
            <a:r>
              <a:rPr lang="en-US" dirty="0"/>
              <a:t>each scheduling algorithm simulation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folHlink"/>
                </a:solidFill>
              </a:rPr>
              <a:t>5 </a:t>
            </a:r>
            <a:r>
              <a:rPr lang="en-US" dirty="0">
                <a:solidFill>
                  <a:schemeClr val="folHlink"/>
                </a:solidFill>
              </a:rPr>
              <a:t>times</a:t>
            </a:r>
            <a:r>
              <a:rPr lang="en-US" dirty="0"/>
              <a:t> </a:t>
            </a:r>
            <a:r>
              <a:rPr lang="en-US" dirty="0" smtClean="0"/>
              <a:t>to </a:t>
            </a:r>
            <a:r>
              <a:rPr lang="en-US" dirty="0"/>
              <a:t>get averages for the output statistics (next slide)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Clear the </a:t>
            </a:r>
            <a:r>
              <a:rPr lang="en-US" dirty="0" smtClean="0"/>
              <a:t>ready queue </a:t>
            </a:r>
            <a:r>
              <a:rPr lang="en-US" dirty="0"/>
              <a:t>before each run </a:t>
            </a:r>
            <a:br>
              <a:rPr lang="en-US" dirty="0"/>
            </a:br>
            <a:r>
              <a:rPr lang="en-US" dirty="0"/>
              <a:t>and </a:t>
            </a:r>
            <a:r>
              <a:rPr lang="en-US" altLang="ja-JP" dirty="0">
                <a:cs typeface="ＭＳ Ｐゴシック" charset="0"/>
              </a:rPr>
              <a:t>create a new set of simulated processes</a:t>
            </a:r>
            <a:r>
              <a:rPr lang="en-US" altLang="ja-JP" dirty="0" smtClean="0">
                <a:cs typeface="ＭＳ Ｐゴシック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898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BEAC7-247C-1946-BDEE-AB343592B7CE}" type="slidenum">
              <a:rPr lang="en-US"/>
              <a:pPr/>
              <a:t>21</a:t>
            </a:fld>
            <a:endParaRPr lang="en-US"/>
          </a:p>
        </p:txBody>
      </p:sp>
      <p:sp>
        <p:nvSpPr>
          <p:cNvPr id="64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</a:t>
            </a:r>
            <a:r>
              <a:rPr lang="en-US" i="1" dirty="0"/>
              <a:t>, cont</a:t>
            </a:r>
            <a:r>
              <a:rPr lang="en-US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64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Output for </a:t>
            </a:r>
            <a:r>
              <a:rPr lang="en-US" dirty="0">
                <a:solidFill>
                  <a:schemeClr val="folHlink"/>
                </a:solidFill>
              </a:rPr>
              <a:t>each algorithm run</a:t>
            </a:r>
            <a:r>
              <a:rPr lang="en-US" dirty="0"/>
              <a:t> (total 30 runs):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Each created </a:t>
            </a:r>
            <a:r>
              <a:rPr lang="en-US" dirty="0" smtClean="0"/>
              <a:t>process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name (such as A, B, C, ...), </a:t>
            </a:r>
            <a:br>
              <a:rPr lang="en-US" dirty="0"/>
            </a:br>
            <a:r>
              <a:rPr lang="en-US" dirty="0"/>
              <a:t>arrival time, expected run time, and priority.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 </a:t>
            </a:r>
            <a:r>
              <a:rPr lang="en-US" dirty="0">
                <a:solidFill>
                  <a:schemeClr val="folHlink"/>
                </a:solidFill>
              </a:rPr>
              <a:t>time </a:t>
            </a:r>
            <a:r>
              <a:rPr lang="en-US" dirty="0" smtClean="0">
                <a:solidFill>
                  <a:schemeClr val="folHlink"/>
                </a:solidFill>
              </a:rPr>
              <a:t>line </a:t>
            </a:r>
            <a:r>
              <a:rPr lang="en-US" dirty="0" smtClean="0"/>
              <a:t>of </a:t>
            </a:r>
            <a:r>
              <a:rPr lang="en-US" dirty="0"/>
              <a:t>the 100+ quanta, such as ABCDABCD ..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Show a </a:t>
            </a:r>
            <a:r>
              <a:rPr lang="en-US" dirty="0" smtClean="0"/>
              <a:t>process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name in a quantum even if </a:t>
            </a:r>
            <a:br>
              <a:rPr lang="en-US" dirty="0"/>
            </a:br>
            <a:r>
              <a:rPr lang="en-US" dirty="0"/>
              <a:t>it completed execution before the end of that quantum.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Then the CPU is idle at least until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start of the next quantum.</a:t>
            </a:r>
          </a:p>
          <a:p>
            <a:pPr lvl="4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334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BEAC7-247C-1946-BDEE-AB343592B7CE}" type="slidenum">
              <a:rPr lang="en-US"/>
              <a:pPr/>
              <a:t>22</a:t>
            </a:fld>
            <a:endParaRPr lang="en-US"/>
          </a:p>
        </p:txBody>
      </p:sp>
      <p:sp>
        <p:nvSpPr>
          <p:cNvPr id="64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</a:t>
            </a:r>
            <a:r>
              <a:rPr lang="en-US" i="1" dirty="0"/>
              <a:t>, cont</a:t>
            </a:r>
            <a:r>
              <a:rPr lang="en-US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64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Output for </a:t>
            </a:r>
            <a:r>
              <a:rPr lang="en-US" dirty="0">
                <a:solidFill>
                  <a:schemeClr val="folHlink"/>
                </a:solidFill>
              </a:rPr>
              <a:t>each algorithm </a:t>
            </a:r>
            <a:r>
              <a:rPr lang="en-US" dirty="0" smtClean="0">
                <a:solidFill>
                  <a:schemeClr val="folHlink"/>
                </a:solidFill>
              </a:rPr>
              <a:t>run</a:t>
            </a:r>
            <a:r>
              <a:rPr lang="en-US" i="1" dirty="0" smtClean="0"/>
              <a:t>, cont’d</a:t>
            </a:r>
            <a:r>
              <a:rPr lang="en-US" dirty="0" smtClean="0"/>
              <a:t>:</a:t>
            </a:r>
            <a:endParaRPr lang="en-US" dirty="0"/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Calculated statistics for the processes </a:t>
            </a:r>
            <a:r>
              <a:rPr lang="en-US" dirty="0" smtClean="0"/>
              <a:t>for the </a:t>
            </a:r>
            <a:r>
              <a:rPr lang="en-US" dirty="0"/>
              <a:t>run</a:t>
            </a:r>
            <a:r>
              <a:rPr lang="en-US" dirty="0" smtClean="0"/>
              <a:t>: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2">
              <a:lnSpc>
                <a:spcPct val="90000"/>
              </a:lnSpc>
            </a:pPr>
            <a:r>
              <a:rPr lang="en-US" dirty="0"/>
              <a:t>Average turnaround time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Average waiting time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Average response time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Calculated statistic for the algorithm for the run: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Throughput </a:t>
            </a:r>
          </a:p>
        </p:txBody>
      </p:sp>
    </p:spTree>
    <p:extLst>
      <p:ext uri="{BB962C8B-B14F-4D97-AF65-F5344CB8AC3E}">
        <p14:creationId xmlns:p14="http://schemas.microsoft.com/office/powerpoint/2010/main" val="1007427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A4463-4C93-9545-97AF-FB3D8CC3CB01}" type="slidenum">
              <a:rPr lang="en-US"/>
              <a:pPr/>
              <a:t>23</a:t>
            </a:fld>
            <a:endParaRPr lang="en-US"/>
          </a:p>
        </p:txBody>
      </p:sp>
      <p:sp>
        <p:nvSpPr>
          <p:cNvPr id="65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</a:t>
            </a:r>
            <a:r>
              <a:rPr lang="en-US" i="1" dirty="0"/>
              <a:t>, cont</a:t>
            </a:r>
            <a:r>
              <a:rPr lang="en-US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65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each run of HPF</a:t>
            </a:r>
            <a:r>
              <a:rPr lang="en-US" dirty="0" smtClean="0"/>
              <a:t>: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Compute the averages and throughput separately </a:t>
            </a:r>
            <a:br>
              <a:rPr lang="en-US" dirty="0"/>
            </a:br>
            <a:r>
              <a:rPr lang="en-US" dirty="0"/>
              <a:t>for each priority queue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Compute the overall averages and throughput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/>
              <a:t>the run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57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A4463-4C93-9545-97AF-FB3D8CC3CB01}" type="slidenum">
              <a:rPr lang="en-US"/>
              <a:pPr/>
              <a:t>24</a:t>
            </a:fld>
            <a:endParaRPr lang="en-US"/>
          </a:p>
        </p:txBody>
      </p:sp>
      <p:sp>
        <p:nvSpPr>
          <p:cNvPr id="65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</a:t>
            </a:r>
            <a:r>
              <a:rPr lang="en-US" i="1" dirty="0"/>
              <a:t>, cont</a:t>
            </a:r>
            <a:r>
              <a:rPr lang="en-US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65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>
                <a:cs typeface="ＭＳ Ｐゴシック" charset="0"/>
              </a:rPr>
              <a:t>Your </a:t>
            </a:r>
            <a:r>
              <a:rPr lang="en-US" altLang="ja-JP" dirty="0">
                <a:cs typeface="ＭＳ Ｐゴシック" charset="0"/>
              </a:rPr>
              <a:t>statistics should only include </a:t>
            </a:r>
            <a:br>
              <a:rPr lang="en-US" altLang="ja-JP" dirty="0">
                <a:cs typeface="ＭＳ Ｐゴシック" charset="0"/>
              </a:rPr>
            </a:br>
            <a:r>
              <a:rPr lang="en-US" altLang="ja-JP" dirty="0" smtClean="0">
                <a:cs typeface="ＭＳ Ｐゴシック" charset="0"/>
              </a:rPr>
              <a:t>the simulated </a:t>
            </a:r>
            <a:r>
              <a:rPr lang="en-US" altLang="ja-JP" dirty="0">
                <a:cs typeface="ＭＳ Ｐゴシック" charset="0"/>
              </a:rPr>
              <a:t>processes that actually ran.</a:t>
            </a:r>
          </a:p>
          <a:p>
            <a:pPr lvl="4"/>
            <a:endParaRPr lang="en-US" altLang="ja-JP" dirty="0">
              <a:cs typeface="ＭＳ Ｐゴシック" charset="0"/>
            </a:endParaRPr>
          </a:p>
          <a:p>
            <a:pPr lvl="1"/>
            <a:r>
              <a:rPr lang="en-US" dirty="0"/>
              <a:t>If you created too </a:t>
            </a:r>
            <a:r>
              <a:rPr lang="en-US" dirty="0" smtClean="0"/>
              <a:t>many simulated </a:t>
            </a:r>
            <a:r>
              <a:rPr lang="en-US" dirty="0"/>
              <a:t>processes, </a:t>
            </a:r>
            <a:br>
              <a:rPr lang="en-US" dirty="0"/>
            </a:br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count the ones that never started.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For HPF, </a:t>
            </a:r>
            <a:r>
              <a:rPr lang="en-US" altLang="ja-JP" dirty="0">
                <a:cs typeface="ＭＳ Ｐゴシック" charset="0"/>
              </a:rPr>
              <a:t>if a priority queue has </a:t>
            </a:r>
            <a:r>
              <a:rPr lang="en-US" altLang="ja-JP" dirty="0" smtClean="0">
                <a:cs typeface="ＭＳ Ｐゴシック" charset="0"/>
              </a:rPr>
              <a:t>a low throughput, </a:t>
            </a:r>
            <a:r>
              <a:rPr lang="en-US" altLang="ja-JP" dirty="0">
                <a:cs typeface="ＭＳ Ｐゴシック" charset="0"/>
              </a:rPr>
              <a:t/>
            </a:r>
            <a:br>
              <a:rPr lang="en-US" altLang="ja-JP" dirty="0">
                <a:cs typeface="ＭＳ Ｐゴシック" charset="0"/>
              </a:rPr>
            </a:br>
            <a:r>
              <a:rPr lang="en-US" altLang="ja-JP" dirty="0">
                <a:cs typeface="ＭＳ Ｐゴシック" charset="0"/>
              </a:rPr>
              <a:t>starvation probably occurred but you </a:t>
            </a:r>
            <a:r>
              <a:rPr lang="en-US" altLang="ja-JP" dirty="0" smtClean="0">
                <a:cs typeface="ＭＳ Ｐゴシック" charset="0"/>
              </a:rPr>
              <a:t>might not know </a:t>
            </a:r>
            <a:r>
              <a:rPr lang="en-US" altLang="ja-JP" dirty="0">
                <a:cs typeface="ＭＳ Ｐゴシック" charset="0"/>
              </a:rPr>
              <a:t/>
            </a:r>
            <a:br>
              <a:rPr lang="en-US" altLang="ja-JP" dirty="0">
                <a:cs typeface="ＭＳ Ｐゴシック" charset="0"/>
              </a:rPr>
            </a:br>
            <a:r>
              <a:rPr lang="en-US" altLang="ja-JP" dirty="0">
                <a:cs typeface="ＭＳ Ｐゴシック" charset="0"/>
              </a:rPr>
              <a:t>how many processes starved.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508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E41F-4E9C-6E42-B760-9F2AD1387A6B}" type="slidenum">
              <a:rPr lang="en-US"/>
              <a:pPr/>
              <a:t>25</a:t>
            </a:fld>
            <a:endParaRPr lang="en-US"/>
          </a:p>
        </p:txBody>
      </p:sp>
      <p:sp>
        <p:nvSpPr>
          <p:cNvPr id="65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</a:t>
            </a:r>
            <a:r>
              <a:rPr lang="en-US" i="1" dirty="0"/>
              <a:t>, cont</a:t>
            </a:r>
            <a:r>
              <a:rPr lang="en-US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Final output and report</a:t>
            </a:r>
          </a:p>
          <a:p>
            <a:pPr lvl="4"/>
            <a:endParaRPr lang="en-US" dirty="0"/>
          </a:p>
          <a:p>
            <a:pPr lvl="1"/>
            <a:r>
              <a:rPr lang="en-US" altLang="ja-JP" dirty="0">
                <a:cs typeface="ＭＳ Ｐゴシック" charset="0"/>
              </a:rPr>
              <a:t>The average statistics over 5 runs </a:t>
            </a:r>
            <a:br>
              <a:rPr lang="en-US" altLang="ja-JP" dirty="0">
                <a:cs typeface="ＭＳ Ｐゴシック" charset="0"/>
              </a:rPr>
            </a:br>
            <a:r>
              <a:rPr lang="en-US" altLang="ja-JP" dirty="0">
                <a:cs typeface="ＭＳ Ｐゴシック" charset="0"/>
              </a:rPr>
              <a:t>for each scheduling algorithm.</a:t>
            </a:r>
          </a:p>
          <a:p>
            <a:pPr lvl="4"/>
            <a:endParaRPr lang="en-US" altLang="ja-JP" dirty="0">
              <a:cs typeface="ＭＳ Ｐゴシック" charset="0"/>
            </a:endParaRPr>
          </a:p>
          <a:p>
            <a:pPr lvl="1"/>
            <a:r>
              <a:rPr lang="en-US" altLang="ja-JP" dirty="0">
                <a:cs typeface="ＭＳ Ｐゴシック" charset="0"/>
              </a:rPr>
              <a:t>A short report (1 or 2 pages) that discusses </a:t>
            </a:r>
            <a:r>
              <a:rPr lang="en-US" altLang="ja-JP" dirty="0" smtClean="0">
                <a:cs typeface="ＭＳ Ｐゴシック" charset="0"/>
              </a:rPr>
              <a:t/>
            </a:r>
            <a:br>
              <a:rPr lang="en-US" altLang="ja-JP" dirty="0" smtClean="0">
                <a:cs typeface="ＭＳ Ｐゴシック" charset="0"/>
              </a:rPr>
            </a:br>
            <a:r>
              <a:rPr lang="en-US" altLang="ja-JP" dirty="0" smtClean="0">
                <a:cs typeface="ＭＳ Ｐゴシック" charset="0"/>
              </a:rPr>
              <a:t>which </a:t>
            </a:r>
            <a:r>
              <a:rPr lang="en-US" altLang="ja-JP" dirty="0">
                <a:cs typeface="ＭＳ Ｐゴシック" charset="0"/>
              </a:rPr>
              <a:t>algorithm appears to be best </a:t>
            </a:r>
            <a:r>
              <a:rPr lang="en-US" altLang="ja-JP" dirty="0" smtClean="0">
                <a:cs typeface="ＭＳ Ｐゴシック" charset="0"/>
              </a:rPr>
              <a:t/>
            </a:r>
            <a:br>
              <a:rPr lang="en-US" altLang="ja-JP" dirty="0" smtClean="0">
                <a:cs typeface="ＭＳ Ｐゴシック" charset="0"/>
              </a:rPr>
            </a:br>
            <a:r>
              <a:rPr lang="en-US" altLang="ja-JP" dirty="0" smtClean="0">
                <a:cs typeface="ＭＳ Ｐゴシック" charset="0"/>
              </a:rPr>
              <a:t>for </a:t>
            </a:r>
            <a:r>
              <a:rPr lang="en-US" altLang="ja-JP" dirty="0">
                <a:cs typeface="ＭＳ Ｐゴシック" charset="0"/>
              </a:rPr>
              <a:t>each of the calculated statistics.</a:t>
            </a:r>
          </a:p>
          <a:p>
            <a:pPr lvl="4"/>
            <a:endParaRPr lang="en-US" altLang="ja-JP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543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E41F-4E9C-6E42-B760-9F2AD1387A6B}" type="slidenum">
              <a:rPr lang="en-US"/>
              <a:pPr/>
              <a:t>26</a:t>
            </a:fld>
            <a:endParaRPr lang="en-US"/>
          </a:p>
        </p:txBody>
      </p:sp>
      <p:sp>
        <p:nvSpPr>
          <p:cNvPr id="65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</a:t>
            </a:r>
            <a:r>
              <a:rPr lang="en-US" i="1" dirty="0"/>
              <a:t>, cont</a:t>
            </a:r>
            <a:r>
              <a:rPr lang="en-US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>
                <a:cs typeface="ＭＳ Ｐゴシック" charset="0"/>
              </a:rPr>
              <a:t>Extra </a:t>
            </a:r>
            <a:r>
              <a:rPr lang="en-US" altLang="ja-JP" dirty="0">
                <a:cs typeface="ＭＳ Ｐゴシック" charset="0"/>
              </a:rPr>
              <a:t>credit (up to 15 points)</a:t>
            </a:r>
          </a:p>
          <a:p>
            <a:pPr lvl="4"/>
            <a:endParaRPr lang="en-US" altLang="ja-JP" dirty="0">
              <a:cs typeface="ＭＳ Ｐゴシック" charset="0"/>
            </a:endParaRPr>
          </a:p>
          <a:p>
            <a:pPr lvl="1"/>
            <a:r>
              <a:rPr lang="en-US" dirty="0"/>
              <a:t>Add </a:t>
            </a:r>
            <a:r>
              <a:rPr lang="en-US" dirty="0">
                <a:solidFill>
                  <a:srgbClr val="B23300"/>
                </a:solidFill>
              </a:rPr>
              <a:t>aging</a:t>
            </a:r>
            <a:r>
              <a:rPr lang="en-US" dirty="0"/>
              <a:t> to both HPF nonpreemptive and HPF preemptive. 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After a process has waited for 5 quanta at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priority </a:t>
            </a:r>
            <a:r>
              <a:rPr lang="en-US" dirty="0"/>
              <a:t>level, </a:t>
            </a:r>
            <a:r>
              <a:rPr lang="en-US" dirty="0" smtClean="0"/>
              <a:t>bump </a:t>
            </a:r>
            <a:r>
              <a:rPr lang="en-US" dirty="0"/>
              <a:t>it up to the next higher level</a:t>
            </a:r>
            <a:r>
              <a:rPr lang="en-US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88746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2DAA-B3E5-F748-B5ED-9E5EF6AC73C3}" type="slidenum">
              <a:rPr lang="en-US"/>
              <a:pPr/>
              <a:t>27</a:t>
            </a:fld>
            <a:endParaRPr lang="en-US"/>
          </a:p>
        </p:txBody>
      </p:sp>
      <p:sp>
        <p:nvSpPr>
          <p:cNvPr id="64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</a:t>
            </a:r>
            <a:r>
              <a:rPr lang="en-US" i="1" dirty="0"/>
              <a:t>, cont</a:t>
            </a:r>
            <a:r>
              <a:rPr lang="en-US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64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Create a zip file containing</a:t>
            </a:r>
            <a:r>
              <a:rPr lang="en-US" dirty="0" smtClean="0"/>
              <a:t>: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Your Java or C </a:t>
            </a:r>
            <a:r>
              <a:rPr lang="en-US" dirty="0">
                <a:solidFill>
                  <a:schemeClr val="folHlink"/>
                </a:solidFill>
              </a:rPr>
              <a:t>source files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altLang="ja-JP" dirty="0">
                <a:cs typeface="ＭＳ Ｐゴシック" charset="0"/>
              </a:rPr>
              <a:t>A text file containing output from </a:t>
            </a:r>
            <a:r>
              <a:rPr lang="en-US" altLang="ja-JP" dirty="0" smtClean="0">
                <a:cs typeface="ＭＳ Ｐゴシック" charset="0"/>
              </a:rPr>
              <a:t/>
            </a:r>
            <a:br>
              <a:rPr lang="en-US" altLang="ja-JP" dirty="0" smtClean="0">
                <a:cs typeface="ＭＳ Ｐゴシック" charset="0"/>
              </a:rPr>
            </a:br>
            <a:r>
              <a:rPr lang="en-US" altLang="ja-JP" dirty="0" smtClean="0">
                <a:cs typeface="ＭＳ Ｐゴシック" charset="0"/>
              </a:rPr>
              <a:t>your </a:t>
            </a:r>
            <a:r>
              <a:rPr lang="en-US" altLang="ja-JP" dirty="0">
                <a:cs typeface="ＭＳ Ｐゴシック" charset="0"/>
              </a:rPr>
              <a:t>simulation runs.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report as a </a:t>
            </a:r>
            <a:r>
              <a:rPr lang="en-US" dirty="0" smtClean="0"/>
              <a:t>Word document </a:t>
            </a:r>
            <a:r>
              <a:rPr lang="en-US" dirty="0"/>
              <a:t>or PDF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Name the zip file after your team name,</a:t>
            </a:r>
            <a:br>
              <a:rPr lang="en-US" dirty="0" smtClean="0"/>
            </a:br>
            <a:r>
              <a:rPr lang="en-US" dirty="0" smtClean="0"/>
              <a:t>for example, </a:t>
            </a:r>
            <a:r>
              <a:rPr lang="en-US" b="1" dirty="0" err="1" smtClean="0">
                <a:solidFill>
                  <a:srgbClr val="0033CC"/>
                </a:solidFill>
                <a:latin typeface="Courier"/>
                <a:cs typeface="Courier"/>
              </a:rPr>
              <a:t>supercoders.zip</a:t>
            </a:r>
            <a:endParaRPr lang="en-US" b="1" dirty="0">
              <a:solidFill>
                <a:srgbClr val="0033CC"/>
              </a:solidFill>
              <a:latin typeface="Courier"/>
              <a:cs typeface="Courier"/>
            </a:endParaRPr>
          </a:p>
          <a:p>
            <a:pPr lvl="4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105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2DAA-B3E5-F748-B5ED-9E5EF6AC73C3}" type="slidenum">
              <a:rPr lang="en-US"/>
              <a:pPr/>
              <a:t>28</a:t>
            </a:fld>
            <a:endParaRPr lang="en-US"/>
          </a:p>
        </p:txBody>
      </p:sp>
      <p:sp>
        <p:nvSpPr>
          <p:cNvPr id="64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</a:t>
            </a:r>
            <a:r>
              <a:rPr lang="en-US" i="1" dirty="0"/>
              <a:t>, cont</a:t>
            </a:r>
            <a:r>
              <a:rPr lang="en-US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64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Email </a:t>
            </a:r>
            <a:r>
              <a:rPr lang="en-US" dirty="0"/>
              <a:t>the zip file to </a:t>
            </a:r>
            <a:r>
              <a:rPr lang="en-US" dirty="0">
                <a:hlinkClick r:id="rId2"/>
              </a:rPr>
              <a:t>ron.mak@sjsu.edu</a:t>
            </a:r>
            <a:r>
              <a:rPr lang="en-US" dirty="0"/>
              <a:t>. </a:t>
            </a:r>
            <a:endParaRPr lang="en-US" dirty="0" smtClean="0"/>
          </a:p>
          <a:p>
            <a:pPr lvl="6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altLang="ja-JP" dirty="0" smtClean="0">
                <a:cs typeface="ＭＳ Ｐゴシック" charset="0"/>
              </a:rPr>
              <a:t>Subject </a:t>
            </a:r>
            <a:r>
              <a:rPr lang="en-US" altLang="ja-JP" dirty="0">
                <a:cs typeface="ＭＳ Ｐゴシック" charset="0"/>
              </a:rPr>
              <a:t>line should be: </a:t>
            </a:r>
            <a:r>
              <a:rPr lang="en-US" altLang="ja-JP" dirty="0" smtClean="0">
                <a:cs typeface="ＭＳ Ｐゴシック" charset="0"/>
              </a:rPr>
              <a:t/>
            </a:r>
            <a:br>
              <a:rPr lang="en-US" altLang="ja-JP" dirty="0" smtClean="0">
                <a:cs typeface="ＭＳ Ｐゴシック" charset="0"/>
              </a:rPr>
            </a:br>
            <a:r>
              <a:rPr lang="en-US" altLang="ja-JP" dirty="0" smtClean="0">
                <a:cs typeface="ＭＳ Ｐゴシック" charset="0"/>
              </a:rPr>
              <a:t>     </a:t>
            </a:r>
            <a:r>
              <a:rPr lang="en-US" altLang="ja-JP" b="1" dirty="0" smtClean="0">
                <a:latin typeface="Courier New"/>
                <a:cs typeface="Courier New"/>
              </a:rPr>
              <a:t>CS </a:t>
            </a:r>
            <a:r>
              <a:rPr lang="en-US" altLang="ja-JP" b="1" dirty="0">
                <a:latin typeface="Courier New"/>
                <a:cs typeface="Courier New"/>
              </a:rPr>
              <a:t>149-</a:t>
            </a:r>
            <a:r>
              <a:rPr lang="en-US" altLang="ja-JP" b="1" i="1" dirty="0">
                <a:latin typeface="Times New Roman" charset="0"/>
                <a:cs typeface="ＭＳ Ｐゴシック" charset="0"/>
              </a:rPr>
              <a:t>n</a:t>
            </a:r>
            <a:r>
              <a:rPr lang="en-US" altLang="ja-JP" b="1" dirty="0">
                <a:cs typeface="ＭＳ Ｐゴシック" charset="0"/>
              </a:rPr>
              <a:t> </a:t>
            </a:r>
            <a:r>
              <a:rPr lang="en-US" altLang="ja-JP" b="1" dirty="0">
                <a:latin typeface="Courier New"/>
                <a:cs typeface="Courier New"/>
              </a:rPr>
              <a:t>Assignment #</a:t>
            </a:r>
            <a:r>
              <a:rPr lang="en-US" altLang="ja-JP" b="1" dirty="0" smtClean="0">
                <a:latin typeface="Courier New"/>
                <a:cs typeface="Courier New"/>
              </a:rPr>
              <a:t>2</a:t>
            </a:r>
            <a:r>
              <a:rPr lang="en-US" altLang="ja-JP" b="1" dirty="0" smtClean="0">
                <a:cs typeface="ＭＳ Ｐゴシック" charset="0"/>
              </a:rPr>
              <a:t> </a:t>
            </a:r>
            <a:r>
              <a:rPr lang="en-US" altLang="ja-JP" b="1" i="1" dirty="0">
                <a:latin typeface="Times New Roman" charset="0"/>
                <a:cs typeface="ＭＳ Ｐゴシック" charset="0"/>
              </a:rPr>
              <a:t>team </a:t>
            </a:r>
            <a:r>
              <a:rPr lang="en-US" altLang="ja-JP" b="1" i="1" dirty="0" smtClean="0">
                <a:latin typeface="Times New Roman" charset="0"/>
                <a:cs typeface="ＭＳ Ｐゴシック" charset="0"/>
              </a:rPr>
              <a:t>name</a:t>
            </a:r>
          </a:p>
          <a:p>
            <a:pPr lvl="6">
              <a:lnSpc>
                <a:spcPct val="90000"/>
              </a:lnSpc>
            </a:pPr>
            <a:endParaRPr lang="en-US" altLang="ja-JP" b="1" i="1" dirty="0" smtClean="0">
              <a:latin typeface="Times New Roman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altLang="ja-JP" dirty="0" smtClean="0">
                <a:cs typeface="ＭＳ Ｐゴシック" charset="0"/>
              </a:rPr>
              <a:t>CC </a:t>
            </a:r>
            <a:r>
              <a:rPr lang="en-US" altLang="ja-JP" dirty="0">
                <a:cs typeface="ＭＳ Ｐゴシック" charset="0"/>
              </a:rPr>
              <a:t>all your team members</a:t>
            </a:r>
            <a:r>
              <a:rPr lang="en-US" altLang="ja-JP" dirty="0" smtClean="0">
                <a:cs typeface="ＭＳ Ｐゴシック" charset="0"/>
              </a:rPr>
              <a:t>.</a:t>
            </a:r>
          </a:p>
          <a:p>
            <a:pPr lvl="1">
              <a:lnSpc>
                <a:spcPct val="90000"/>
              </a:lnSpc>
            </a:pPr>
            <a:endParaRPr lang="en-US" altLang="ja-JP" dirty="0"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altLang="ja-JP" dirty="0" smtClean="0">
                <a:cs typeface="ＭＳ Ｐゴシック" charset="0"/>
              </a:rPr>
              <a:t>Due Monday, February 16.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350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E992-23EB-D644-AFEA-7464B1E79A48}" type="slidenum">
              <a:rPr lang="en-US"/>
              <a:pPr/>
              <a:t>29</a:t>
            </a:fld>
            <a:endParaRPr lang="en-US"/>
          </a:p>
        </p:txBody>
      </p:sp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</a:t>
            </a:r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036638"/>
          </a:xfrm>
        </p:spPr>
        <p:txBody>
          <a:bodyPr/>
          <a:lstStyle/>
          <a:p>
            <a:r>
              <a:rPr lang="en-US" dirty="0"/>
              <a:t>Traditionally, each process has its own </a:t>
            </a:r>
            <a:br>
              <a:rPr lang="en-US" dirty="0"/>
            </a:br>
            <a:r>
              <a:rPr lang="en-US" dirty="0"/>
              <a:t>address space and a </a:t>
            </a:r>
            <a:r>
              <a:rPr lang="en-US" dirty="0">
                <a:solidFill>
                  <a:srgbClr val="B23300"/>
                </a:solidFill>
              </a:rPr>
              <a:t>single thread of control</a:t>
            </a:r>
            <a:r>
              <a:rPr lang="en-US" dirty="0"/>
              <a:t>.</a:t>
            </a:r>
          </a:p>
        </p:txBody>
      </p:sp>
      <p:grpSp>
        <p:nvGrpSpPr>
          <p:cNvPr id="593924" name="Group 4"/>
          <p:cNvGrpSpPr>
            <a:grpSpLocks/>
          </p:cNvGrpSpPr>
          <p:nvPr/>
        </p:nvGrpSpPr>
        <p:grpSpPr bwMode="auto">
          <a:xfrm>
            <a:off x="2395538" y="2506663"/>
            <a:ext cx="4370387" cy="3300412"/>
            <a:chOff x="1509" y="1579"/>
            <a:chExt cx="2753" cy="2079"/>
          </a:xfrm>
        </p:grpSpPr>
        <p:pic>
          <p:nvPicPr>
            <p:cNvPr id="593925" name="Picture 5" descr="2-0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053"/>
            <a:stretch>
              <a:fillRect/>
            </a:stretch>
          </p:blipFill>
          <p:spPr bwMode="auto">
            <a:xfrm>
              <a:off x="1509" y="1579"/>
              <a:ext cx="2753" cy="19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93926" name="Rectangle 6"/>
            <p:cNvSpPr>
              <a:spLocks noChangeArrowheads="1"/>
            </p:cNvSpPr>
            <p:nvPr/>
          </p:nvSpPr>
          <p:spPr bwMode="auto">
            <a:xfrm>
              <a:off x="2938" y="3370"/>
              <a:ext cx="230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93928" name="Rectangle 8"/>
          <p:cNvSpPr>
            <a:spLocks noChangeArrowheads="1"/>
          </p:cNvSpPr>
          <p:nvPr/>
        </p:nvSpPr>
        <p:spPr bwMode="auto">
          <a:xfrm>
            <a:off x="6126163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1729275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3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93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614CF-3BF3-8F47-BCDA-5FEDC0200922}" type="slidenum">
              <a:rPr lang="en-US"/>
              <a:pPr/>
              <a:t>3</a:t>
            </a:fld>
            <a:endParaRPr lang="en-US"/>
          </a:p>
        </p:txBody>
      </p:sp>
      <p:sp>
        <p:nvSpPr>
          <p:cNvPr id="586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Practice Problem #2</a:t>
            </a:r>
          </a:p>
        </p:txBody>
      </p:sp>
      <p:graphicFrame>
        <p:nvGraphicFramePr>
          <p:cNvPr id="586755" name="Group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73899867"/>
              </p:ext>
            </p:extLst>
          </p:nvPr>
        </p:nvGraphicFramePr>
        <p:xfrm>
          <a:off x="457200" y="1782763"/>
          <a:ext cx="8321675" cy="1670050"/>
        </p:xfrm>
        <a:graphic>
          <a:graphicData uri="http://schemas.openxmlformats.org/drawingml/2006/table">
            <a:tbl>
              <a:tblPr/>
              <a:tblGrid>
                <a:gridCol w="533400"/>
                <a:gridCol w="411163"/>
                <a:gridCol w="409575"/>
                <a:gridCol w="409575"/>
                <a:gridCol w="411162"/>
                <a:gridCol w="409575"/>
                <a:gridCol w="407988"/>
                <a:gridCol w="409575"/>
                <a:gridCol w="412750"/>
                <a:gridCol w="407987"/>
                <a:gridCol w="409575"/>
                <a:gridCol w="411163"/>
                <a:gridCol w="409575"/>
                <a:gridCol w="407987"/>
                <a:gridCol w="449263"/>
                <a:gridCol w="376237"/>
                <a:gridCol w="404813"/>
                <a:gridCol w="409575"/>
                <a:gridCol w="411162"/>
                <a:gridCol w="409575"/>
              </a:tblGrid>
              <a:tr h="35877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8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12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13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14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15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16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17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18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19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FCFS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SJF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P3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P3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HPF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P3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P3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P4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RR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P3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P4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P3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86862" name="Group 110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268635385"/>
              </p:ext>
            </p:extLst>
          </p:nvPr>
        </p:nvGraphicFramePr>
        <p:xfrm>
          <a:off x="457200" y="4161468"/>
          <a:ext cx="2833688" cy="1554163"/>
        </p:xfrm>
        <a:graphic>
          <a:graphicData uri="http://schemas.openxmlformats.org/drawingml/2006/table">
            <a:tbl>
              <a:tblPr/>
              <a:tblGrid>
                <a:gridCol w="684213"/>
                <a:gridCol w="430212"/>
                <a:gridCol w="428625"/>
                <a:gridCol w="431800"/>
                <a:gridCol w="428625"/>
                <a:gridCol w="430213"/>
              </a:tblGrid>
              <a:tr h="31115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 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P2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P3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P4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FCFS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11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13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14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19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SJF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19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4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9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HPF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16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18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19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6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RR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19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4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14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86950" name="Text Box 198"/>
          <p:cNvSpPr txBox="1">
            <a:spLocks noChangeArrowheads="1"/>
          </p:cNvSpPr>
          <p:nvPr/>
        </p:nvSpPr>
        <p:spPr bwMode="auto">
          <a:xfrm>
            <a:off x="365125" y="1417638"/>
            <a:ext cx="122792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dirty="0" smtClean="0"/>
              <a:t>Timelines:</a:t>
            </a:r>
            <a:endParaRPr lang="en-US" sz="1800" dirty="0"/>
          </a:p>
        </p:txBody>
      </p:sp>
      <p:sp>
        <p:nvSpPr>
          <p:cNvPr id="586951" name="Text Box 199"/>
          <p:cNvSpPr txBox="1">
            <a:spLocks noChangeArrowheads="1"/>
          </p:cNvSpPr>
          <p:nvPr/>
        </p:nvSpPr>
        <p:spPr bwMode="auto">
          <a:xfrm>
            <a:off x="365125" y="3794756"/>
            <a:ext cx="2038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Turnaround times:</a:t>
            </a:r>
          </a:p>
        </p:txBody>
      </p:sp>
      <p:graphicFrame>
        <p:nvGraphicFramePr>
          <p:cNvPr id="8" name="Group 154"/>
          <p:cNvGraphicFramePr>
            <a:graphicFrameLocks noGrp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471197143"/>
              </p:ext>
            </p:extLst>
          </p:nvPr>
        </p:nvGraphicFramePr>
        <p:xfrm>
          <a:off x="3749675" y="4161468"/>
          <a:ext cx="3016250" cy="1381126"/>
        </p:xfrm>
        <a:graphic>
          <a:graphicData uri="http://schemas.openxmlformats.org/drawingml/2006/table">
            <a:tbl>
              <a:tblPr/>
              <a:tblGrid>
                <a:gridCol w="730250"/>
                <a:gridCol w="458788"/>
                <a:gridCol w="457200"/>
                <a:gridCol w="457200"/>
                <a:gridCol w="455612"/>
                <a:gridCol w="457200"/>
              </a:tblGrid>
              <a:tr h="27463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P2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P3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P4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FCFS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0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11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13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14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SJF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9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0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4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HPF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6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0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16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18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RR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9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5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3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9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 Box 200"/>
          <p:cNvSpPr txBox="1">
            <a:spLocks noChangeArrowheads="1"/>
          </p:cNvSpPr>
          <p:nvPr/>
        </p:nvSpPr>
        <p:spPr bwMode="auto">
          <a:xfrm>
            <a:off x="3735388" y="3794756"/>
            <a:ext cx="2139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Total waiting times:</a:t>
            </a:r>
          </a:p>
        </p:txBody>
      </p:sp>
      <p:grpSp>
        <p:nvGrpSpPr>
          <p:cNvPr id="10" name="Group 201"/>
          <p:cNvGrpSpPr>
            <a:grpSpLocks/>
          </p:cNvGrpSpPr>
          <p:nvPr/>
        </p:nvGrpSpPr>
        <p:grpSpPr bwMode="auto">
          <a:xfrm>
            <a:off x="6853238" y="4618668"/>
            <a:ext cx="1925637" cy="527050"/>
            <a:chOff x="4320" y="2794"/>
            <a:chExt cx="1213" cy="33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1" name="Text Box 202"/>
            <p:cNvSpPr txBox="1">
              <a:spLocks noChangeArrowheads="1"/>
            </p:cNvSpPr>
            <p:nvPr/>
          </p:nvSpPr>
          <p:spPr bwMode="auto">
            <a:xfrm>
              <a:off x="4493" y="2794"/>
              <a:ext cx="1040" cy="332"/>
            </a:xfrm>
            <a:prstGeom prst="rect">
              <a:avLst/>
            </a:prstGeom>
            <a:grpFill/>
            <a:ln w="9525">
              <a:solidFill>
                <a:srgbClr val="B23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rgbClr val="B23300"/>
                  </a:solidFill>
                </a:rPr>
                <a:t>Minimum average </a:t>
              </a:r>
            </a:p>
            <a:p>
              <a:r>
                <a:rPr lang="en-US" sz="1400">
                  <a:solidFill>
                    <a:srgbClr val="B23300"/>
                  </a:solidFill>
                </a:rPr>
                <a:t>waiting time</a:t>
              </a:r>
            </a:p>
          </p:txBody>
        </p:sp>
        <p:sp>
          <p:nvSpPr>
            <p:cNvPr id="12" name="Line 203"/>
            <p:cNvSpPr>
              <a:spLocks noChangeShapeType="1"/>
            </p:cNvSpPr>
            <p:nvPr/>
          </p:nvSpPr>
          <p:spPr bwMode="auto">
            <a:xfrm flipH="1">
              <a:off x="4320" y="2966"/>
              <a:ext cx="173" cy="0"/>
            </a:xfrm>
            <a:prstGeom prst="line">
              <a:avLst/>
            </a:prstGeom>
            <a:grpFill/>
            <a:ln w="9525">
              <a:solidFill>
                <a:srgbClr val="B23C00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24863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4953" name="Picture 9" descr="02-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3063244"/>
            <a:ext cx="5946775" cy="297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E605-25AC-644C-B69A-84C971754DDB}" type="slidenum">
              <a:rPr lang="en-US"/>
              <a:pPr/>
              <a:t>30</a:t>
            </a:fld>
            <a:endParaRPr lang="en-US"/>
          </a:p>
        </p:txBody>
      </p:sp>
      <p:sp>
        <p:nvSpPr>
          <p:cNvPr id="594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225039"/>
          </a:xfrm>
        </p:spPr>
        <p:txBody>
          <a:bodyPr/>
          <a:lstStyle/>
          <a:p>
            <a:r>
              <a:rPr lang="en-US" dirty="0"/>
              <a:t>Operating systems can support a process having </a:t>
            </a:r>
            <a:r>
              <a:rPr lang="en-US" dirty="0">
                <a:solidFill>
                  <a:srgbClr val="B23300"/>
                </a:solidFill>
              </a:rPr>
              <a:t>multiple threads of control </a:t>
            </a:r>
            <a:r>
              <a:rPr lang="en-US" dirty="0"/>
              <a:t>all running in the </a:t>
            </a:r>
            <a:r>
              <a:rPr lang="en-US" dirty="0" smtClean="0">
                <a:solidFill>
                  <a:srgbClr val="B23300"/>
                </a:solidFill>
              </a:rPr>
              <a:t>same </a:t>
            </a:r>
            <a:r>
              <a:rPr lang="en-US" dirty="0">
                <a:solidFill>
                  <a:srgbClr val="B23300"/>
                </a:solidFill>
              </a:rPr>
              <a:t>address space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 word processor process with three threads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control:</a:t>
            </a:r>
          </a:p>
        </p:txBody>
      </p:sp>
      <p:sp>
        <p:nvSpPr>
          <p:cNvPr id="594954" name="Rectangle 10"/>
          <p:cNvSpPr>
            <a:spLocks noChangeArrowheads="1"/>
          </p:cNvSpPr>
          <p:nvPr/>
        </p:nvSpPr>
        <p:spPr bwMode="auto">
          <a:xfrm>
            <a:off x="6126163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425843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4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94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947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DBE95-F13F-0D40-A257-AF3332580FCC}" type="slidenum">
              <a:rPr lang="en-US"/>
              <a:pPr/>
              <a:t>31</a:t>
            </a:fld>
            <a:endParaRPr lang="en-US"/>
          </a:p>
        </p:txBody>
      </p:sp>
      <p:sp>
        <p:nvSpPr>
          <p:cNvPr id="5959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5959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316163"/>
          </a:xfrm>
        </p:spPr>
        <p:txBody>
          <a:bodyPr/>
          <a:lstStyle/>
          <a:p>
            <a:r>
              <a:rPr lang="en-US" dirty="0"/>
              <a:t>Each thread (AKA </a:t>
            </a:r>
            <a:r>
              <a:rPr lang="en-US" dirty="0">
                <a:solidFill>
                  <a:srgbClr val="B23300"/>
                </a:solidFill>
              </a:rPr>
              <a:t>lightweight process</a:t>
            </a:r>
            <a:r>
              <a:rPr lang="en-US" dirty="0"/>
              <a:t>) has</a:t>
            </a:r>
            <a:r>
              <a:rPr lang="en-US" dirty="0" smtClean="0"/>
              <a:t>: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A program counter.</a:t>
            </a:r>
          </a:p>
          <a:p>
            <a:pPr lvl="1"/>
            <a:r>
              <a:rPr lang="en-US" dirty="0"/>
              <a:t>Registers to hold its current working variables.</a:t>
            </a:r>
          </a:p>
          <a:p>
            <a:pPr lvl="1"/>
            <a:r>
              <a:rPr lang="en-US" dirty="0"/>
              <a:t>A runtime stack.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867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DBE95-F13F-0D40-A257-AF3332580FCC}" type="slidenum">
              <a:rPr lang="en-US"/>
              <a:pPr/>
              <a:t>32</a:t>
            </a:fld>
            <a:endParaRPr lang="en-US"/>
          </a:p>
        </p:txBody>
      </p:sp>
      <p:pic>
        <p:nvPicPr>
          <p:cNvPr id="595970" name="Picture 2" descr="2-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137076"/>
            <a:ext cx="8693150" cy="2846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59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5959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 smtClean="0"/>
              <a:t>Additions </a:t>
            </a:r>
            <a:r>
              <a:rPr lang="en-US" dirty="0"/>
              <a:t>to the Process Control Block (PCB) </a:t>
            </a:r>
            <a:br>
              <a:rPr lang="en-US" dirty="0"/>
            </a:br>
            <a:r>
              <a:rPr lang="en-US" dirty="0"/>
              <a:t>to support threads:</a:t>
            </a:r>
          </a:p>
        </p:txBody>
      </p:sp>
      <p:sp>
        <p:nvSpPr>
          <p:cNvPr id="595975" name="Rectangle 7"/>
          <p:cNvSpPr>
            <a:spLocks noChangeArrowheads="1"/>
          </p:cNvSpPr>
          <p:nvPr/>
        </p:nvSpPr>
        <p:spPr bwMode="auto">
          <a:xfrm>
            <a:off x="6126163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2758519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78E36-E126-4E45-B819-A0B6197D3330}" type="slidenum">
              <a:rPr lang="en-US"/>
              <a:pPr/>
              <a:t>33</a:t>
            </a:fld>
            <a:endParaRPr lang="en-US"/>
          </a:p>
        </p:txBody>
      </p:sp>
      <p:sp>
        <p:nvSpPr>
          <p:cNvPr id="596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pic>
        <p:nvPicPr>
          <p:cNvPr id="596995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5725" y="1349375"/>
            <a:ext cx="6600825" cy="436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6996" name="Rectangle 4"/>
          <p:cNvSpPr>
            <a:spLocks noChangeArrowheads="1"/>
          </p:cNvSpPr>
          <p:nvPr/>
        </p:nvSpPr>
        <p:spPr bwMode="auto">
          <a:xfrm>
            <a:off x="3840163" y="6172200"/>
            <a:ext cx="3046412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 Concepts with Java, 8</a:t>
            </a:r>
            <a:r>
              <a:rPr lang="en-US" sz="800" b="1" baseline="30000">
                <a:solidFill>
                  <a:srgbClr val="969696"/>
                </a:solidFill>
              </a:rPr>
              <a:t>th</a:t>
            </a:r>
            <a:r>
              <a:rPr lang="en-US" sz="800" b="1">
                <a:solidFill>
                  <a:srgbClr val="969696"/>
                </a:solidFill>
              </a:rPr>
              <a:t> edition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Silberschatz, Galvin, and Gagne </a:t>
            </a:r>
          </a:p>
          <a:p>
            <a:r>
              <a:rPr lang="en-US" sz="800">
                <a:solidFill>
                  <a:srgbClr val="969696"/>
                </a:solidFill>
              </a:rPr>
              <a:t>(c) 2010 John Wiley &amp; Sons. All rights reserved. 0-13-142938-8</a:t>
            </a:r>
          </a:p>
        </p:txBody>
      </p:sp>
    </p:spTree>
    <p:extLst>
      <p:ext uri="{BB962C8B-B14F-4D97-AF65-F5344CB8AC3E}">
        <p14:creationId xmlns:p14="http://schemas.microsoft.com/office/powerpoint/2010/main" val="1705304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AE221-10D1-CF49-A843-CD847094FFC6}" type="slidenum">
              <a:rPr lang="en-US"/>
              <a:pPr/>
              <a:t>34</a:t>
            </a:fld>
            <a:endParaRPr lang="en-US"/>
          </a:p>
        </p:txBody>
      </p:sp>
      <p:sp>
        <p:nvSpPr>
          <p:cNvPr id="598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Benefits of Threads</a:t>
            </a:r>
          </a:p>
        </p:txBody>
      </p:sp>
      <p:sp>
        <p:nvSpPr>
          <p:cNvPr id="598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Responsiveness</a:t>
            </a:r>
          </a:p>
          <a:p>
            <a:r>
              <a:rPr lang="en-US" dirty="0"/>
              <a:t>Resource Sharing</a:t>
            </a:r>
          </a:p>
          <a:p>
            <a:r>
              <a:rPr lang="en-US" dirty="0"/>
              <a:t>Economy</a:t>
            </a:r>
          </a:p>
          <a:p>
            <a:r>
              <a:rPr lang="en-US" dirty="0" smtClean="0"/>
              <a:t>Scalability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156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AC3F4-D086-CB40-9165-D52BFDE8DAAB}" type="slidenum">
              <a:rPr lang="en-US"/>
              <a:pPr/>
              <a:t>35</a:t>
            </a:fld>
            <a:endParaRPr lang="en-US"/>
          </a:p>
        </p:txBody>
      </p:sp>
      <p:sp>
        <p:nvSpPr>
          <p:cNvPr id="599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 and Multicore Systems</a:t>
            </a:r>
          </a:p>
        </p:txBody>
      </p:sp>
      <p:sp>
        <p:nvSpPr>
          <p:cNvPr id="599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folHlink"/>
                </a:solidFill>
              </a:rPr>
              <a:t>Multicore systems</a:t>
            </a:r>
            <a:r>
              <a:rPr lang="en-US" dirty="0"/>
              <a:t> present additional challenges to programmers, including: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Dividing activities</a:t>
            </a:r>
          </a:p>
          <a:p>
            <a:pPr lvl="1"/>
            <a:r>
              <a:rPr lang="en-US" dirty="0"/>
              <a:t>Balance</a:t>
            </a:r>
          </a:p>
          <a:p>
            <a:pPr lvl="1"/>
            <a:r>
              <a:rPr lang="en-US" dirty="0"/>
              <a:t>Data splitting</a:t>
            </a:r>
          </a:p>
          <a:p>
            <a:pPr lvl="1"/>
            <a:r>
              <a:rPr lang="en-US" dirty="0"/>
              <a:t>Data dependency</a:t>
            </a:r>
          </a:p>
          <a:p>
            <a:pPr lvl="1"/>
            <a:r>
              <a:rPr lang="en-US" dirty="0"/>
              <a:t>Testing and </a:t>
            </a:r>
            <a:r>
              <a:rPr lang="en-US" dirty="0" smtClean="0"/>
              <a:t>debugging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60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9D278-0F46-EC46-A600-60190E08871F}" type="slidenum">
              <a:rPr lang="en-US"/>
              <a:pPr/>
              <a:t>36</a:t>
            </a:fld>
            <a:endParaRPr lang="en-US"/>
          </a:p>
        </p:txBody>
      </p:sp>
      <p:sp>
        <p:nvSpPr>
          <p:cNvPr id="600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Concurrent Execution of Threads</a:t>
            </a:r>
          </a:p>
        </p:txBody>
      </p:sp>
      <p:sp>
        <p:nvSpPr>
          <p:cNvPr id="600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225675"/>
          </a:xfrm>
        </p:spPr>
        <p:txBody>
          <a:bodyPr/>
          <a:lstStyle/>
          <a:p>
            <a:r>
              <a:rPr lang="en-US">
                <a:solidFill>
                  <a:schemeClr val="folHlink"/>
                </a:solidFill>
              </a:rPr>
              <a:t>Single core system:</a:t>
            </a:r>
          </a:p>
          <a:p>
            <a:endParaRPr lang="en-US"/>
          </a:p>
          <a:p>
            <a:endParaRPr lang="en-US"/>
          </a:p>
          <a:p>
            <a:pPr lvl="4"/>
            <a:endParaRPr lang="en-US"/>
          </a:p>
          <a:p>
            <a:pPr lvl="4"/>
            <a:endParaRPr lang="en-US">
              <a:solidFill>
                <a:schemeClr val="folHlink"/>
              </a:solidFill>
            </a:endParaRPr>
          </a:p>
          <a:p>
            <a:r>
              <a:rPr lang="en-US">
                <a:solidFill>
                  <a:schemeClr val="folHlink"/>
                </a:solidFill>
              </a:rPr>
              <a:t>Multicore system:</a:t>
            </a:r>
          </a:p>
        </p:txBody>
      </p:sp>
      <p:pic>
        <p:nvPicPr>
          <p:cNvPr id="600068" name="Picture 4" descr="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38" y="1874838"/>
            <a:ext cx="7615237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0069" name="Picture 4" descr="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163" y="3676650"/>
            <a:ext cx="6097587" cy="213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0071" name="Rectangle 7"/>
          <p:cNvSpPr>
            <a:spLocks noChangeArrowheads="1"/>
          </p:cNvSpPr>
          <p:nvPr/>
        </p:nvSpPr>
        <p:spPr bwMode="auto">
          <a:xfrm>
            <a:off x="3840163" y="6172200"/>
            <a:ext cx="3046412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 Concepts with Java, 8</a:t>
            </a:r>
            <a:r>
              <a:rPr lang="en-US" sz="800" b="1" baseline="30000">
                <a:solidFill>
                  <a:srgbClr val="969696"/>
                </a:solidFill>
              </a:rPr>
              <a:t>th</a:t>
            </a:r>
            <a:r>
              <a:rPr lang="en-US" sz="800" b="1">
                <a:solidFill>
                  <a:srgbClr val="969696"/>
                </a:solidFill>
              </a:rPr>
              <a:t> edition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Silberschatz, Galvin, and Gagne </a:t>
            </a:r>
          </a:p>
          <a:p>
            <a:r>
              <a:rPr lang="en-US" sz="800">
                <a:solidFill>
                  <a:srgbClr val="969696"/>
                </a:solidFill>
              </a:rPr>
              <a:t>(c) 2010 John Wiley &amp; Sons. All rights reserved. 0-13-142938-8</a:t>
            </a:r>
          </a:p>
        </p:txBody>
      </p:sp>
    </p:spTree>
    <p:extLst>
      <p:ext uri="{BB962C8B-B14F-4D97-AF65-F5344CB8AC3E}">
        <p14:creationId xmlns:p14="http://schemas.microsoft.com/office/powerpoint/2010/main" val="3738662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0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00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0067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D3C28-1A89-FA43-BBC6-28D1AC5D8E84}" type="slidenum">
              <a:rPr lang="en-US"/>
              <a:pPr/>
              <a:t>37</a:t>
            </a:fld>
            <a:endParaRPr lang="en-US"/>
          </a:p>
        </p:txBody>
      </p:sp>
      <p:sp>
        <p:nvSpPr>
          <p:cNvPr id="601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 Scheduling</a:t>
            </a:r>
          </a:p>
        </p:txBody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we have </a:t>
            </a:r>
            <a:r>
              <a:rPr lang="en-US" dirty="0">
                <a:solidFill>
                  <a:srgbClr val="B23300"/>
                </a:solidFill>
              </a:rPr>
              <a:t>two levels of concurrency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processes and threads.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chemeClr val="folHlink"/>
                </a:solidFill>
              </a:rPr>
              <a:t>User-level </a:t>
            </a:r>
            <a:r>
              <a:rPr lang="en-US" dirty="0" smtClean="0">
                <a:solidFill>
                  <a:schemeClr val="folHlink"/>
                </a:solidFill>
              </a:rPr>
              <a:t>threads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en-US" dirty="0"/>
              <a:t>The OS kernel </a:t>
            </a:r>
            <a:r>
              <a:rPr lang="en-US" dirty="0" smtClean="0"/>
              <a:t>doesn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know about threads.</a:t>
            </a:r>
          </a:p>
          <a:p>
            <a:pPr lvl="1"/>
            <a:r>
              <a:rPr lang="en-US" dirty="0"/>
              <a:t>The </a:t>
            </a:r>
            <a:r>
              <a:rPr lang="en-US" dirty="0" smtClean="0"/>
              <a:t>process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thread scheduler schedules its threads </a:t>
            </a:r>
            <a:r>
              <a:rPr lang="en-US" dirty="0" smtClean="0"/>
              <a:t>to </a:t>
            </a:r>
            <a:r>
              <a:rPr lang="en-US" dirty="0"/>
              <a:t>run during the each time quantum.</a:t>
            </a:r>
          </a:p>
          <a:p>
            <a:pPr lvl="1"/>
            <a:r>
              <a:rPr lang="en-US" dirty="0"/>
              <a:t>Each process maintains its own </a:t>
            </a:r>
            <a:r>
              <a:rPr lang="en-US" dirty="0">
                <a:solidFill>
                  <a:srgbClr val="B23300"/>
                </a:solidFill>
              </a:rPr>
              <a:t>private thread table</a:t>
            </a:r>
            <a:r>
              <a:rPr lang="en-US" dirty="0"/>
              <a:t>.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491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1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01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01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01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1091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D3C28-1A89-FA43-BBC6-28D1AC5D8E84}" type="slidenum">
              <a:rPr lang="en-US"/>
              <a:pPr/>
              <a:t>38</a:t>
            </a:fld>
            <a:endParaRPr lang="en-US"/>
          </a:p>
        </p:txBody>
      </p:sp>
      <p:sp>
        <p:nvSpPr>
          <p:cNvPr id="601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</a:t>
            </a:r>
            <a:r>
              <a:rPr lang="en-US" dirty="0" smtClean="0"/>
              <a:t>Scheduling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 levels of concurrency</a:t>
            </a:r>
            <a:r>
              <a:rPr lang="en-US" i="1" dirty="0" smtClean="0"/>
              <a:t>, cont’d</a:t>
            </a:r>
            <a:endParaRPr lang="en-US" dirty="0"/>
          </a:p>
          <a:p>
            <a:pPr marL="1828800" lvl="4" indent="0">
              <a:buNone/>
            </a:pPr>
            <a:endParaRPr lang="en-US" dirty="0"/>
          </a:p>
          <a:p>
            <a:r>
              <a:rPr lang="en-US" dirty="0">
                <a:solidFill>
                  <a:schemeClr val="folHlink"/>
                </a:solidFill>
              </a:rPr>
              <a:t>Kernel-level </a:t>
            </a:r>
            <a:r>
              <a:rPr lang="en-US" dirty="0" smtClean="0">
                <a:solidFill>
                  <a:schemeClr val="folHlink"/>
                </a:solidFill>
              </a:rPr>
              <a:t>threads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en-US" dirty="0"/>
              <a:t>The OS kernel picks the threads to run.</a:t>
            </a:r>
          </a:p>
          <a:p>
            <a:pPr lvl="1"/>
            <a:r>
              <a:rPr lang="en-US" dirty="0"/>
              <a:t>It may or may not consider which process </a:t>
            </a:r>
            <a:br>
              <a:rPr lang="en-US" dirty="0"/>
            </a:br>
            <a:r>
              <a:rPr lang="en-US" dirty="0"/>
              <a:t>the thread belongs to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01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72CE-04B9-F948-8853-217EADEED811}" type="slidenum">
              <a:rPr lang="en-US"/>
              <a:pPr/>
              <a:t>39</a:t>
            </a:fld>
            <a:endParaRPr lang="en-US"/>
          </a:p>
        </p:txBody>
      </p:sp>
      <p:sp>
        <p:nvSpPr>
          <p:cNvPr id="602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Scheduling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02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622925"/>
            <a:ext cx="8229600" cy="5508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Possible scheduling of </a:t>
            </a:r>
            <a:r>
              <a:rPr lang="en-US">
                <a:solidFill>
                  <a:schemeClr val="folHlink"/>
                </a:solidFill>
              </a:rPr>
              <a:t>user-level threads</a:t>
            </a:r>
            <a:r>
              <a:rPr lang="en-US"/>
              <a:t>. </a:t>
            </a:r>
          </a:p>
        </p:txBody>
      </p:sp>
      <p:pic>
        <p:nvPicPr>
          <p:cNvPr id="602116" name="Picture 4" descr="2-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225" b="3261"/>
          <a:stretch>
            <a:fillRect/>
          </a:stretch>
        </p:blipFill>
        <p:spPr bwMode="auto">
          <a:xfrm>
            <a:off x="1946275" y="1325563"/>
            <a:ext cx="5276850" cy="415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2118" name="Rectangle 6"/>
          <p:cNvSpPr>
            <a:spLocks noChangeArrowheads="1"/>
          </p:cNvSpPr>
          <p:nvPr/>
        </p:nvSpPr>
        <p:spPr bwMode="auto">
          <a:xfrm>
            <a:off x="3657600" y="6172200"/>
            <a:ext cx="2965450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Systems: Design and Implementation</a:t>
            </a:r>
            <a:r>
              <a:rPr lang="en-US" sz="800">
                <a:solidFill>
                  <a:srgbClr val="969696"/>
                </a:solidFill>
              </a:rPr>
              <a:t> </a:t>
            </a:r>
          </a:p>
          <a:p>
            <a:r>
              <a:rPr lang="en-US" sz="800">
                <a:solidFill>
                  <a:srgbClr val="969696"/>
                </a:solidFill>
              </a:rPr>
              <a:t>Tanenbaum &amp; Woodhull </a:t>
            </a:r>
          </a:p>
          <a:p>
            <a:r>
              <a:rPr lang="en-US" sz="800">
                <a:solidFill>
                  <a:srgbClr val="969696"/>
                </a:solidFill>
              </a:rPr>
              <a:t>(c) 2006 Prentice-Hall, Inc. All rights reserved. 0-13-142938-8</a:t>
            </a:r>
          </a:p>
        </p:txBody>
      </p:sp>
    </p:spTree>
    <p:extLst>
      <p:ext uri="{BB962C8B-B14F-4D97-AF65-F5344CB8AC3E}">
        <p14:creationId xmlns:p14="http://schemas.microsoft.com/office/powerpoint/2010/main" val="3146916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320F-922A-4C42-B9DC-2723E53746C3}" type="slidenum">
              <a:rPr lang="en-US"/>
              <a:pPr/>
              <a:t>4</a:t>
            </a:fld>
            <a:endParaRPr lang="en-US"/>
          </a:p>
        </p:txBody>
      </p:sp>
      <p:sp>
        <p:nvSpPr>
          <p:cNvPr id="587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Shortest Process Next</a:t>
            </a:r>
          </a:p>
        </p:txBody>
      </p:sp>
      <p:sp>
        <p:nvSpPr>
          <p:cNvPr id="587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3230563"/>
          </a:xfrm>
        </p:spPr>
        <p:txBody>
          <a:bodyPr/>
          <a:lstStyle/>
          <a:p>
            <a:r>
              <a:rPr lang="en-US" dirty="0"/>
              <a:t>As in Shortest Job Next in a batch system, </a:t>
            </a:r>
            <a:br>
              <a:rPr lang="en-US" dirty="0"/>
            </a:br>
            <a:r>
              <a:rPr lang="en-US" dirty="0"/>
              <a:t>schedule the shortest interactive process next.</a:t>
            </a:r>
          </a:p>
          <a:p>
            <a:pPr lvl="4"/>
            <a:endParaRPr lang="en-US" dirty="0"/>
          </a:p>
          <a:p>
            <a:r>
              <a:rPr lang="en-US" dirty="0"/>
              <a:t>Use past command run times to </a:t>
            </a:r>
            <a:r>
              <a:rPr lang="en-US" dirty="0">
                <a:solidFill>
                  <a:srgbClr val="B23300"/>
                </a:solidFill>
              </a:rPr>
              <a:t>predict</a:t>
            </a:r>
            <a:r>
              <a:rPr lang="en-US" dirty="0"/>
              <a:t> which interactive process will have the shortest time next.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741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7D30-7527-F14C-B737-D78795352AC4}" type="slidenum">
              <a:rPr lang="en-US"/>
              <a:pPr/>
              <a:t>40</a:t>
            </a:fld>
            <a:endParaRPr lang="en-US"/>
          </a:p>
        </p:txBody>
      </p:sp>
      <p:sp>
        <p:nvSpPr>
          <p:cNvPr id="603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Scheduling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03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532438"/>
            <a:ext cx="8229600" cy="457200"/>
          </a:xfrm>
        </p:spPr>
        <p:txBody>
          <a:bodyPr/>
          <a:lstStyle/>
          <a:p>
            <a:r>
              <a:rPr lang="en-US"/>
              <a:t>Possible scheduling of </a:t>
            </a:r>
            <a:r>
              <a:rPr lang="en-US">
                <a:solidFill>
                  <a:schemeClr val="folHlink"/>
                </a:solidFill>
              </a:rPr>
              <a:t>kernel-level threads</a:t>
            </a:r>
            <a:r>
              <a:rPr lang="en-US"/>
              <a:t>.</a:t>
            </a:r>
          </a:p>
        </p:txBody>
      </p:sp>
      <p:pic>
        <p:nvPicPr>
          <p:cNvPr id="603140" name="Picture 4" descr="2-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241" b="3580"/>
          <a:stretch>
            <a:fillRect/>
          </a:stretch>
        </p:blipFill>
        <p:spPr bwMode="auto">
          <a:xfrm>
            <a:off x="2468563" y="1262063"/>
            <a:ext cx="4133850" cy="417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3142" name="Rectangle 6"/>
          <p:cNvSpPr>
            <a:spLocks noChangeArrowheads="1"/>
          </p:cNvSpPr>
          <p:nvPr/>
        </p:nvSpPr>
        <p:spPr bwMode="auto">
          <a:xfrm>
            <a:off x="3657600" y="6172200"/>
            <a:ext cx="2965450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Systems: Design and Implementation</a:t>
            </a:r>
            <a:r>
              <a:rPr lang="en-US" sz="800">
                <a:solidFill>
                  <a:srgbClr val="969696"/>
                </a:solidFill>
              </a:rPr>
              <a:t> </a:t>
            </a:r>
          </a:p>
          <a:p>
            <a:r>
              <a:rPr lang="en-US" sz="800">
                <a:solidFill>
                  <a:srgbClr val="969696"/>
                </a:solidFill>
              </a:rPr>
              <a:t>Tanenbaum &amp; Woodhull </a:t>
            </a:r>
          </a:p>
          <a:p>
            <a:r>
              <a:rPr lang="en-US" sz="800">
                <a:solidFill>
                  <a:srgbClr val="969696"/>
                </a:solidFill>
              </a:rPr>
              <a:t>(c) 2006 Prentice-Hall, Inc. All rights reserved. 0-13-142938-8</a:t>
            </a:r>
          </a:p>
        </p:txBody>
      </p:sp>
    </p:spTree>
    <p:extLst>
      <p:ext uri="{BB962C8B-B14F-4D97-AF65-F5344CB8AC3E}">
        <p14:creationId xmlns:p14="http://schemas.microsoft.com/office/powerpoint/2010/main" val="694471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4F19D-6774-F443-A76A-BF25981B8164}" type="slidenum">
              <a:rPr lang="en-US"/>
              <a:pPr/>
              <a:t>41</a:t>
            </a:fld>
            <a:endParaRPr lang="en-US"/>
          </a:p>
        </p:txBody>
      </p:sp>
      <p:sp>
        <p:nvSpPr>
          <p:cNvPr id="604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Scheduling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04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Performance differences between user-level and kernel-level threads</a:t>
            </a:r>
            <a:r>
              <a:rPr lang="en-US" dirty="0" smtClean="0"/>
              <a:t>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 thread switch from one user-level thread </a:t>
            </a:r>
            <a:br>
              <a:rPr lang="en-US" dirty="0"/>
            </a:br>
            <a:r>
              <a:rPr lang="en-US" dirty="0"/>
              <a:t>to another within the same process is fast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A thread switch with kernel-level threads </a:t>
            </a:r>
            <a:br>
              <a:rPr lang="en-US" dirty="0"/>
            </a:br>
            <a:r>
              <a:rPr lang="en-US" dirty="0"/>
              <a:t>can involve an complete process switch.</a:t>
            </a:r>
          </a:p>
          <a:p>
            <a:pPr lvl="4"/>
            <a:endParaRPr lang="en-US" dirty="0"/>
          </a:p>
          <a:p>
            <a:r>
              <a:rPr lang="en-US" dirty="0"/>
              <a:t>Kernel-level thread switching is optimized </a:t>
            </a:r>
            <a:br>
              <a:rPr lang="en-US" dirty="0"/>
            </a:br>
            <a:r>
              <a:rPr lang="en-US" dirty="0"/>
              <a:t>if the switches are as much as possible </a:t>
            </a:r>
            <a:br>
              <a:rPr lang="en-US" dirty="0"/>
            </a:br>
            <a:r>
              <a:rPr lang="en-US" dirty="0"/>
              <a:t>among threads within the same process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143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4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63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D455F-2D01-4A4D-BF9E-F33958B01011}" type="slidenum">
              <a:rPr lang="en-US"/>
              <a:pPr/>
              <a:t>42</a:t>
            </a:fld>
            <a:endParaRPr lang="en-US"/>
          </a:p>
        </p:txBody>
      </p:sp>
      <p:sp>
        <p:nvSpPr>
          <p:cNvPr id="607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POSIX Threads</a:t>
            </a:r>
          </a:p>
        </p:txBody>
      </p:sp>
      <p:sp>
        <p:nvSpPr>
          <p:cNvPr id="607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854075"/>
          </a:xfrm>
        </p:spPr>
        <p:txBody>
          <a:bodyPr/>
          <a:lstStyle/>
          <a:p>
            <a:r>
              <a:rPr lang="en-US"/>
              <a:t>The POSIX standard for threads is implemented by the </a:t>
            </a:r>
            <a:r>
              <a:rPr lang="en-US">
                <a:solidFill>
                  <a:schemeClr val="folHlink"/>
                </a:solidFill>
              </a:rPr>
              <a:t>Pthreads package</a:t>
            </a:r>
            <a:r>
              <a:rPr lang="en-US"/>
              <a:t>.</a:t>
            </a:r>
          </a:p>
        </p:txBody>
      </p:sp>
      <p:pic>
        <p:nvPicPr>
          <p:cNvPr id="607236" name="Picture 4" descr="02-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38" y="2311064"/>
            <a:ext cx="7772400" cy="276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7237" name="Rectangle 5"/>
          <p:cNvSpPr>
            <a:spLocks noChangeArrowheads="1"/>
          </p:cNvSpPr>
          <p:nvPr/>
        </p:nvSpPr>
        <p:spPr bwMode="auto">
          <a:xfrm>
            <a:off x="6126163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  <p:sp>
        <p:nvSpPr>
          <p:cNvPr id="607238" name="Text Box 6"/>
          <p:cNvSpPr txBox="1">
            <a:spLocks noChangeArrowheads="1"/>
          </p:cNvSpPr>
          <p:nvPr/>
        </p:nvSpPr>
        <p:spPr bwMode="auto">
          <a:xfrm>
            <a:off x="1189038" y="5155539"/>
            <a:ext cx="6813550" cy="650875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Actually, the PThreads function names are all in lower case:</a:t>
            </a:r>
            <a:r>
              <a:rPr lang="en-US" sz="1800"/>
              <a:t/>
            </a:r>
            <a:br>
              <a:rPr lang="en-US" sz="1800"/>
            </a:b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pthread_create</a:t>
            </a:r>
            <a:r>
              <a:rPr lang="en-US" sz="1800"/>
              <a:t>, </a:t>
            </a: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pthread_exit</a:t>
            </a:r>
            <a:r>
              <a:rPr lang="en-US" sz="1800"/>
              <a:t>, </a:t>
            </a: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pthread_attr_init</a:t>
            </a:r>
            <a:r>
              <a:rPr lang="en-US" sz="1800"/>
              <a:t>, etc.</a:t>
            </a:r>
          </a:p>
        </p:txBody>
      </p:sp>
    </p:spTree>
    <p:extLst>
      <p:ext uri="{BB962C8B-B14F-4D97-AF65-F5344CB8AC3E}">
        <p14:creationId xmlns:p14="http://schemas.microsoft.com/office/powerpoint/2010/main" val="2011958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7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7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72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320F-922A-4C42-B9DC-2723E53746C3}" type="slidenum">
              <a:rPr lang="en-US"/>
              <a:pPr/>
              <a:t>5</a:t>
            </a:fld>
            <a:endParaRPr lang="en-US"/>
          </a:p>
        </p:txBody>
      </p:sp>
      <p:sp>
        <p:nvSpPr>
          <p:cNvPr id="587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Shortest Process </a:t>
            </a:r>
            <a:r>
              <a:rPr lang="en-US" dirty="0" smtClean="0"/>
              <a:t>Next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87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493527"/>
          </a:xfrm>
        </p:spPr>
        <p:txBody>
          <a:bodyPr/>
          <a:lstStyle/>
          <a:p>
            <a:r>
              <a:rPr lang="en-US" dirty="0" smtClean="0"/>
              <a:t>Use </a:t>
            </a:r>
            <a:r>
              <a:rPr lang="en-US" dirty="0">
                <a:solidFill>
                  <a:srgbClr val="B23300"/>
                </a:solidFill>
              </a:rPr>
              <a:t>aging </a:t>
            </a:r>
            <a:r>
              <a:rPr lang="en-US" dirty="0"/>
              <a:t>to compute the weighted sum of </a:t>
            </a:r>
            <a:br>
              <a:rPr lang="en-US" dirty="0"/>
            </a:br>
            <a:r>
              <a:rPr lang="en-US" dirty="0">
                <a:solidFill>
                  <a:srgbClr val="B23300"/>
                </a:solidFill>
              </a:rPr>
              <a:t>past run times </a:t>
            </a:r>
            <a:r>
              <a:rPr lang="en-US" i="1" dirty="0">
                <a:solidFill>
                  <a:srgbClr val="B23300"/>
                </a:solidFill>
                <a:latin typeface="Times New Roman" charset="0"/>
              </a:rPr>
              <a:t>T</a:t>
            </a:r>
            <a:r>
              <a:rPr lang="en-US" baseline="-25000" dirty="0">
                <a:solidFill>
                  <a:srgbClr val="B23300"/>
                </a:solidFill>
                <a:latin typeface="Times New Roman" charset="0"/>
              </a:rPr>
              <a:t>0</a:t>
            </a:r>
            <a:r>
              <a:rPr lang="en-US" dirty="0">
                <a:solidFill>
                  <a:srgbClr val="B23300"/>
                </a:solidFill>
              </a:rPr>
              <a:t>, </a:t>
            </a:r>
            <a:r>
              <a:rPr lang="en-US" i="1" dirty="0">
                <a:solidFill>
                  <a:srgbClr val="B23300"/>
                </a:solidFill>
                <a:latin typeface="Times New Roman" charset="0"/>
              </a:rPr>
              <a:t>T</a:t>
            </a:r>
            <a:r>
              <a:rPr lang="en-US" baseline="-25000" dirty="0">
                <a:solidFill>
                  <a:srgbClr val="B23300"/>
                </a:solidFill>
                <a:latin typeface="Times New Roman" charset="0"/>
              </a:rPr>
              <a:t>1</a:t>
            </a:r>
            <a:r>
              <a:rPr lang="en-US" dirty="0">
                <a:solidFill>
                  <a:srgbClr val="B23300"/>
                </a:solidFill>
              </a:rPr>
              <a:t>, </a:t>
            </a:r>
            <a:r>
              <a:rPr lang="en-US" i="1" dirty="0">
                <a:solidFill>
                  <a:srgbClr val="B23300"/>
                </a:solidFill>
                <a:latin typeface="Times New Roman" charset="0"/>
              </a:rPr>
              <a:t>T</a:t>
            </a:r>
            <a:r>
              <a:rPr lang="en-US" baseline="-25000" dirty="0">
                <a:solidFill>
                  <a:srgbClr val="B23300"/>
                </a:solidFill>
                <a:latin typeface="Times New Roman" charset="0"/>
              </a:rPr>
              <a:t>2</a:t>
            </a:r>
            <a:r>
              <a:rPr lang="en-US" dirty="0">
                <a:solidFill>
                  <a:srgbClr val="B23300"/>
                </a:solidFill>
              </a:rPr>
              <a:t>, etc. </a:t>
            </a:r>
            <a:r>
              <a:rPr lang="en-US" dirty="0"/>
              <a:t>of a process</a:t>
            </a:r>
            <a:br>
              <a:rPr lang="en-US" dirty="0"/>
            </a:br>
            <a:r>
              <a:rPr lang="en-US" dirty="0"/>
              <a:t>by dividing the sums by 2:</a:t>
            </a:r>
            <a:endParaRPr lang="en-US" dirty="0">
              <a:latin typeface="Times New Roman" charset="0"/>
            </a:endParaRPr>
          </a:p>
        </p:txBody>
      </p:sp>
      <p:sp>
        <p:nvSpPr>
          <p:cNvPr id="587781" name="Text Box 5"/>
          <p:cNvSpPr txBox="1">
            <a:spLocks noChangeArrowheads="1"/>
          </p:cNvSpPr>
          <p:nvPr/>
        </p:nvSpPr>
        <p:spPr bwMode="auto">
          <a:xfrm>
            <a:off x="2286000" y="2880366"/>
            <a:ext cx="31877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1" dirty="0">
                <a:latin typeface="Times New Roman" charset="0"/>
              </a:rPr>
              <a:t>T</a:t>
            </a:r>
            <a:r>
              <a:rPr lang="en-US" sz="2400" baseline="-25000" dirty="0">
                <a:latin typeface="Times New Roman" charset="0"/>
              </a:rPr>
              <a:t>0</a:t>
            </a:r>
            <a:endParaRPr lang="en-US" sz="2400" dirty="0">
              <a:latin typeface="Times New Roman" charset="0"/>
            </a:endParaRPr>
          </a:p>
          <a:p>
            <a:r>
              <a:rPr lang="en-US" sz="2400" i="1" dirty="0">
                <a:latin typeface="Times New Roman" charset="0"/>
              </a:rPr>
              <a:t>T</a:t>
            </a:r>
            <a:r>
              <a:rPr lang="en-US" sz="2400" baseline="-25000" dirty="0">
                <a:latin typeface="Times New Roman" charset="0"/>
              </a:rPr>
              <a:t>0</a:t>
            </a:r>
            <a:r>
              <a:rPr lang="en-US" sz="2400" dirty="0">
                <a:latin typeface="Times New Roman" charset="0"/>
              </a:rPr>
              <a:t>/2 + </a:t>
            </a:r>
            <a:r>
              <a:rPr lang="en-US" sz="2400" i="1" dirty="0">
                <a:latin typeface="Times New Roman" charset="0"/>
              </a:rPr>
              <a:t>T</a:t>
            </a:r>
            <a:r>
              <a:rPr lang="en-US" sz="2400" baseline="-25000" dirty="0">
                <a:latin typeface="Times New Roman" charset="0"/>
              </a:rPr>
              <a:t>1</a:t>
            </a:r>
            <a:r>
              <a:rPr lang="en-US" sz="2400" dirty="0">
                <a:latin typeface="Times New Roman" charset="0"/>
              </a:rPr>
              <a:t>/2</a:t>
            </a:r>
          </a:p>
          <a:p>
            <a:r>
              <a:rPr lang="en-US" sz="2400" i="1" dirty="0">
                <a:latin typeface="Times New Roman" charset="0"/>
              </a:rPr>
              <a:t>T</a:t>
            </a:r>
            <a:r>
              <a:rPr lang="en-US" sz="2400" baseline="-25000" dirty="0">
                <a:latin typeface="Times New Roman" charset="0"/>
              </a:rPr>
              <a:t>0</a:t>
            </a:r>
            <a:r>
              <a:rPr lang="en-US" sz="2400" dirty="0">
                <a:latin typeface="Times New Roman" charset="0"/>
              </a:rPr>
              <a:t>/4 + </a:t>
            </a:r>
            <a:r>
              <a:rPr lang="en-US" sz="2400" i="1" dirty="0">
                <a:latin typeface="Times New Roman" charset="0"/>
              </a:rPr>
              <a:t>T</a:t>
            </a:r>
            <a:r>
              <a:rPr lang="en-US" sz="2400" baseline="-25000" dirty="0">
                <a:latin typeface="Times New Roman" charset="0"/>
              </a:rPr>
              <a:t>1</a:t>
            </a:r>
            <a:r>
              <a:rPr lang="en-US" sz="2400" dirty="0">
                <a:latin typeface="Times New Roman" charset="0"/>
              </a:rPr>
              <a:t>/4 + </a:t>
            </a:r>
            <a:r>
              <a:rPr lang="en-US" sz="2400" i="1" dirty="0">
                <a:latin typeface="Times New Roman" charset="0"/>
              </a:rPr>
              <a:t>T</a:t>
            </a:r>
            <a:r>
              <a:rPr lang="en-US" sz="2400" baseline="-25000" dirty="0">
                <a:latin typeface="Times New Roman" charset="0"/>
              </a:rPr>
              <a:t>2</a:t>
            </a:r>
            <a:r>
              <a:rPr lang="en-US" sz="2400" dirty="0">
                <a:latin typeface="Times New Roman" charset="0"/>
              </a:rPr>
              <a:t>/2</a:t>
            </a:r>
          </a:p>
          <a:p>
            <a:r>
              <a:rPr lang="en-US" sz="2400" i="1" dirty="0">
                <a:latin typeface="Times New Roman" charset="0"/>
              </a:rPr>
              <a:t>T</a:t>
            </a:r>
            <a:r>
              <a:rPr lang="en-US" sz="2400" baseline="-25000" dirty="0">
                <a:latin typeface="Times New Roman" charset="0"/>
              </a:rPr>
              <a:t>0</a:t>
            </a:r>
            <a:r>
              <a:rPr lang="en-US" sz="2400" dirty="0">
                <a:latin typeface="Times New Roman" charset="0"/>
              </a:rPr>
              <a:t>/8 + </a:t>
            </a:r>
            <a:r>
              <a:rPr lang="en-US" sz="2400" i="1" dirty="0">
                <a:latin typeface="Times New Roman" charset="0"/>
              </a:rPr>
              <a:t>T</a:t>
            </a:r>
            <a:r>
              <a:rPr lang="en-US" sz="2400" baseline="-25000" dirty="0">
                <a:latin typeface="Times New Roman" charset="0"/>
              </a:rPr>
              <a:t>1</a:t>
            </a:r>
            <a:r>
              <a:rPr lang="en-US" sz="2400" dirty="0">
                <a:latin typeface="Times New Roman" charset="0"/>
              </a:rPr>
              <a:t>/8 + </a:t>
            </a:r>
            <a:r>
              <a:rPr lang="en-US" sz="2400" i="1" dirty="0">
                <a:latin typeface="Times New Roman" charset="0"/>
              </a:rPr>
              <a:t>T</a:t>
            </a:r>
            <a:r>
              <a:rPr lang="en-US" sz="2400" baseline="-25000" dirty="0">
                <a:latin typeface="Times New Roman" charset="0"/>
              </a:rPr>
              <a:t>2</a:t>
            </a:r>
            <a:r>
              <a:rPr lang="en-US" sz="2400" dirty="0">
                <a:latin typeface="Times New Roman" charset="0"/>
              </a:rPr>
              <a:t>/4 + </a:t>
            </a:r>
            <a:r>
              <a:rPr lang="en-US" sz="2400" i="1" dirty="0">
                <a:latin typeface="Times New Roman" charset="0"/>
              </a:rPr>
              <a:t>T</a:t>
            </a:r>
            <a:r>
              <a:rPr lang="en-US" sz="2400" baseline="-25000" dirty="0">
                <a:latin typeface="Times New Roman" charset="0"/>
              </a:rPr>
              <a:t>3</a:t>
            </a:r>
            <a:r>
              <a:rPr lang="en-US" sz="2400" dirty="0">
                <a:latin typeface="Times New Roman" charset="0"/>
              </a:rPr>
              <a:t>/2</a:t>
            </a:r>
          </a:p>
        </p:txBody>
      </p:sp>
      <p:sp>
        <p:nvSpPr>
          <p:cNvPr id="587782" name="Text Box 6"/>
          <p:cNvSpPr txBox="1">
            <a:spLocks noChangeArrowheads="1"/>
          </p:cNvSpPr>
          <p:nvPr/>
        </p:nvSpPr>
        <p:spPr bwMode="auto">
          <a:xfrm>
            <a:off x="5721350" y="3067691"/>
            <a:ext cx="2416175" cy="925513"/>
          </a:xfrm>
          <a:prstGeom prst="rect">
            <a:avLst/>
          </a:prstGeom>
          <a:solidFill>
            <a:srgbClr val="FFFFC2"/>
          </a:solidFill>
          <a:ln w="9525">
            <a:solidFill>
              <a:srgbClr val="B23C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B23300"/>
                </a:solidFill>
              </a:rPr>
              <a:t>The older run times</a:t>
            </a:r>
          </a:p>
          <a:p>
            <a:r>
              <a:rPr lang="en-US" sz="1800">
                <a:solidFill>
                  <a:srgbClr val="B23300"/>
                </a:solidFill>
              </a:rPr>
              <a:t>progressively become</a:t>
            </a:r>
          </a:p>
          <a:p>
            <a:r>
              <a:rPr lang="en-US" sz="1800">
                <a:solidFill>
                  <a:srgbClr val="B23300"/>
                </a:solidFill>
              </a:rPr>
              <a:t>less significant.</a:t>
            </a:r>
          </a:p>
        </p:txBody>
      </p:sp>
    </p:spTree>
    <p:extLst>
      <p:ext uri="{BB962C8B-B14F-4D97-AF65-F5344CB8AC3E}">
        <p14:creationId xmlns:p14="http://schemas.microsoft.com/office/powerpoint/2010/main" val="879823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77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77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877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877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87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87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778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5A0A5-B604-FD4C-B33A-31B7575D24AB}" type="slidenum">
              <a:rPr lang="en-US"/>
              <a:pPr/>
              <a:t>6</a:t>
            </a:fld>
            <a:endParaRPr lang="en-US"/>
          </a:p>
        </p:txBody>
      </p:sp>
      <p:sp>
        <p:nvSpPr>
          <p:cNvPr id="588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Lottery Scheduling</a:t>
            </a:r>
          </a:p>
        </p:txBody>
      </p:sp>
      <p:sp>
        <p:nvSpPr>
          <p:cNvPr id="588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Processes are given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lottery tickets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that enable them to use system resources, such as the CPU.</a:t>
            </a:r>
          </a:p>
          <a:p>
            <a:pPr lvl="4"/>
            <a:endParaRPr lang="en-US" dirty="0"/>
          </a:p>
          <a:p>
            <a:r>
              <a:rPr lang="en-US" dirty="0"/>
              <a:t>Higher priority processes get more lottery tickets.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r>
              <a:rPr lang="en-US" dirty="0"/>
              <a:t>Cooperating processes can exchange tickets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746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8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88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880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0BFE-C87C-D345-BF74-F4FD457A8296}" type="slidenum">
              <a:rPr lang="en-US"/>
              <a:pPr/>
              <a:t>7</a:t>
            </a:fld>
            <a:endParaRPr lang="en-US"/>
          </a:p>
        </p:txBody>
      </p:sp>
      <p:sp>
        <p:nvSpPr>
          <p:cNvPr id="589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Fair-Share Scheduling</a:t>
            </a:r>
          </a:p>
        </p:txBody>
      </p:sp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1101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 scheduler take into account </a:t>
            </a:r>
            <a:br>
              <a:rPr lang="en-US" dirty="0"/>
            </a:br>
            <a:r>
              <a:rPr lang="en-US" dirty="0"/>
              <a:t>who owns a process before scheduling it.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An owner of processes gets a </a:t>
            </a:r>
            <a:r>
              <a:rPr lang="en-US" dirty="0">
                <a:solidFill>
                  <a:srgbClr val="B23300"/>
                </a:solidFill>
              </a:rPr>
              <a:t>fair </a:t>
            </a:r>
            <a:r>
              <a:rPr lang="en-US" dirty="0"/>
              <a:t>share </a:t>
            </a:r>
            <a:br>
              <a:rPr lang="en-US" dirty="0"/>
            </a:br>
            <a:r>
              <a:rPr lang="en-US" dirty="0"/>
              <a:t>of the machine, no matter how many </a:t>
            </a:r>
            <a:br>
              <a:rPr lang="en-US" dirty="0"/>
            </a:br>
            <a:r>
              <a:rPr lang="en-US" dirty="0"/>
              <a:t>processes he owns.</a:t>
            </a:r>
          </a:p>
          <a:p>
            <a:pPr lvl="4">
              <a:lnSpc>
                <a:spcPct val="90000"/>
              </a:lnSpc>
            </a:pPr>
            <a:endParaRPr lang="en-US" dirty="0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/>
              <a:t>Example: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User 1 owns processes A, B, C, and D.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User 2 owns processes 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each user gets an equal share of the machine,</a:t>
            </a:r>
            <a:br>
              <a:rPr lang="en-US" dirty="0"/>
            </a:br>
            <a:r>
              <a:rPr lang="en-US" dirty="0"/>
              <a:t>then with Round Robin scheduling:</a:t>
            </a:r>
          </a:p>
        </p:txBody>
      </p:sp>
      <p:sp>
        <p:nvSpPr>
          <p:cNvPr id="589828" name="Text Box 4"/>
          <p:cNvSpPr txBox="1">
            <a:spLocks noChangeArrowheads="1"/>
          </p:cNvSpPr>
          <p:nvPr/>
        </p:nvSpPr>
        <p:spPr bwMode="auto">
          <a:xfrm>
            <a:off x="2103147" y="5714975"/>
            <a:ext cx="485080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/>
              <a:t>A e B e C e D e A e B e C e D e ...</a:t>
            </a:r>
          </a:p>
        </p:txBody>
      </p:sp>
    </p:spTree>
    <p:extLst>
      <p:ext uri="{BB962C8B-B14F-4D97-AF65-F5344CB8AC3E}">
        <p14:creationId xmlns:p14="http://schemas.microsoft.com/office/powerpoint/2010/main" val="1072732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9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89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89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89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89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9827" grpId="0" build="p"/>
      <p:bldP spid="5898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261D9-A8AF-3443-9372-AF3DBB90959D}" type="slidenum">
              <a:rPr lang="en-US"/>
              <a:pPr/>
              <a:t>8</a:t>
            </a:fld>
            <a:endParaRPr lang="en-US"/>
          </a:p>
        </p:txBody>
      </p:sp>
      <p:sp>
        <p:nvSpPr>
          <p:cNvPr id="590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 Realtime Systems</a:t>
            </a:r>
          </a:p>
        </p:txBody>
      </p:sp>
      <p:sp>
        <p:nvSpPr>
          <p:cNvPr id="590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300"/>
                </a:solidFill>
              </a:rPr>
              <a:t>Time is essential.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r>
              <a:rPr lang="en-US" dirty="0"/>
              <a:t>External physical devices generate events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A process must react to an event</a:t>
            </a:r>
            <a:br>
              <a:rPr lang="en-US" dirty="0"/>
            </a:br>
            <a:r>
              <a:rPr lang="en-US" dirty="0"/>
              <a:t>within a </a:t>
            </a:r>
            <a:r>
              <a:rPr lang="en-US" dirty="0">
                <a:solidFill>
                  <a:srgbClr val="B23300"/>
                </a:solidFill>
              </a:rPr>
              <a:t>fixed amount </a:t>
            </a:r>
            <a:r>
              <a:rPr lang="en-US" dirty="0"/>
              <a:t>of time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Events may be </a:t>
            </a:r>
            <a:r>
              <a:rPr lang="en-US" dirty="0">
                <a:solidFill>
                  <a:srgbClr val="B23300"/>
                </a:solidFill>
              </a:rPr>
              <a:t>periodic </a:t>
            </a:r>
            <a:r>
              <a:rPr lang="en-US" dirty="0"/>
              <a:t>(occur at regular intervals) </a:t>
            </a:r>
            <a:r>
              <a:rPr lang="en-US" dirty="0" smtClean="0"/>
              <a:t>or </a:t>
            </a:r>
            <a:r>
              <a:rPr lang="en-US" dirty="0">
                <a:solidFill>
                  <a:srgbClr val="B23300"/>
                </a:solidFill>
              </a:rPr>
              <a:t>aperiodic </a:t>
            </a:r>
            <a:r>
              <a:rPr lang="en-US" dirty="0"/>
              <a:t>(occur unpredictably)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579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0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261D9-A8AF-3443-9372-AF3DBB90959D}" type="slidenum">
              <a:rPr lang="en-US"/>
              <a:pPr/>
              <a:t>9</a:t>
            </a:fld>
            <a:endParaRPr lang="en-US"/>
          </a:p>
        </p:txBody>
      </p:sp>
      <p:sp>
        <p:nvSpPr>
          <p:cNvPr id="590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 Realtime </a:t>
            </a:r>
            <a:r>
              <a:rPr lang="en-US" dirty="0" smtClean="0"/>
              <a:t>Systems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90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300"/>
                </a:solidFill>
              </a:rPr>
              <a:t>Hard </a:t>
            </a:r>
            <a:r>
              <a:rPr lang="en-US" dirty="0">
                <a:solidFill>
                  <a:srgbClr val="B23300"/>
                </a:solidFill>
              </a:rPr>
              <a:t>real time</a:t>
            </a:r>
          </a:p>
          <a:p>
            <a:pPr lvl="1"/>
            <a:r>
              <a:rPr lang="en-US" dirty="0"/>
              <a:t>Absolute deadlines that must be met.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300"/>
                </a:solidFill>
              </a:rPr>
              <a:t>Soft real time</a:t>
            </a:r>
          </a:p>
          <a:p>
            <a:pPr lvl="1"/>
            <a:r>
              <a:rPr lang="en-US" dirty="0"/>
              <a:t>A small number of deadline misses are tolerable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088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29066</TotalTime>
  <Words>1395</Words>
  <Application>Microsoft Macintosh PowerPoint</Application>
  <PresentationFormat>On-screen Show (4:3)</PresentationFormat>
  <Paragraphs>520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Quadrant</vt:lpstr>
      <vt:lpstr>CS 149: Operating Systems February 5 Class Meeting</vt:lpstr>
      <vt:lpstr>Practice Problem #2</vt:lpstr>
      <vt:lpstr>Practice Problem #2</vt:lpstr>
      <vt:lpstr>Shortest Process Next</vt:lpstr>
      <vt:lpstr>Shortest Process Next, cont’d</vt:lpstr>
      <vt:lpstr>Lottery Scheduling</vt:lpstr>
      <vt:lpstr>Fair-Share Scheduling</vt:lpstr>
      <vt:lpstr>Scheduling Realtime Systems</vt:lpstr>
      <vt:lpstr>Scheduling Realtime Systems, cont’d</vt:lpstr>
      <vt:lpstr>Scheduling an Interrupt Routine</vt:lpstr>
      <vt:lpstr>Scheduling an Interrupt Routine, cont’d</vt:lpstr>
      <vt:lpstr>Scheduling an Interrupt Routine, cont’d</vt:lpstr>
      <vt:lpstr>Assignment #2</vt:lpstr>
      <vt:lpstr>Assignment #2, cont’d</vt:lpstr>
      <vt:lpstr>Assignment #2, cont’d</vt:lpstr>
      <vt:lpstr>Assignment #2, cont’d</vt:lpstr>
      <vt:lpstr>Assignment #2, cont’d</vt:lpstr>
      <vt:lpstr>Assignment #2, cont’d</vt:lpstr>
      <vt:lpstr>Assignment #2, cont’d</vt:lpstr>
      <vt:lpstr>Assignment #2, cont’d</vt:lpstr>
      <vt:lpstr>Assignment #2, cont’d</vt:lpstr>
      <vt:lpstr>Assignment #2, cont’d</vt:lpstr>
      <vt:lpstr>Assignment #2, cont’d</vt:lpstr>
      <vt:lpstr>Assignment #2, cont’d</vt:lpstr>
      <vt:lpstr>Assignment #2, cont’d</vt:lpstr>
      <vt:lpstr>Assignment #2, cont’d</vt:lpstr>
      <vt:lpstr>Assignment #2, cont’d</vt:lpstr>
      <vt:lpstr>Assignment #2, cont’d</vt:lpstr>
      <vt:lpstr>Threads</vt:lpstr>
      <vt:lpstr>Threads, cont’d</vt:lpstr>
      <vt:lpstr>Threads, cont’d</vt:lpstr>
      <vt:lpstr>Threads, cont’d</vt:lpstr>
      <vt:lpstr>Threads, cont’d</vt:lpstr>
      <vt:lpstr>Benefits of Threads</vt:lpstr>
      <vt:lpstr>Threads and Multicore Systems</vt:lpstr>
      <vt:lpstr>Concurrent Execution of Threads</vt:lpstr>
      <vt:lpstr>Thread Scheduling</vt:lpstr>
      <vt:lpstr>Thread Scheduling, cont’d</vt:lpstr>
      <vt:lpstr>Thread Scheduling, cont’d</vt:lpstr>
      <vt:lpstr>Thread Scheduling, cont’d</vt:lpstr>
      <vt:lpstr>Thread Scheduling, cont’d</vt:lpstr>
      <vt:lpstr>POSIX Threads</vt:lpstr>
    </vt:vector>
  </TitlesOfParts>
  <Company>San Jose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146: Data Structures and Algorithms</dc:title>
  <dc:creator>Ronald Mak</dc:creator>
  <cp:lastModifiedBy>Ronald Mak</cp:lastModifiedBy>
  <cp:revision>522</cp:revision>
  <cp:lastPrinted>2015-02-03T07:34:34Z</cp:lastPrinted>
  <dcterms:created xsi:type="dcterms:W3CDTF">2008-01-12T03:52:55Z</dcterms:created>
  <dcterms:modified xsi:type="dcterms:W3CDTF">2015-02-06T04:50:10Z</dcterms:modified>
</cp:coreProperties>
</file>