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282" r:id="rId2"/>
    <p:sldId id="378" r:id="rId3"/>
    <p:sldId id="379" r:id="rId4"/>
    <p:sldId id="380" r:id="rId5"/>
    <p:sldId id="381" r:id="rId6"/>
    <p:sldId id="382" r:id="rId7"/>
    <p:sldId id="377" r:id="rId8"/>
    <p:sldId id="383" r:id="rId9"/>
    <p:sldId id="367" r:id="rId10"/>
    <p:sldId id="301" r:id="rId11"/>
    <p:sldId id="372" r:id="rId12"/>
    <p:sldId id="302" r:id="rId13"/>
    <p:sldId id="386" r:id="rId14"/>
    <p:sldId id="368" r:id="rId15"/>
    <p:sldId id="384" r:id="rId16"/>
    <p:sldId id="369" r:id="rId17"/>
    <p:sldId id="371" r:id="rId18"/>
    <p:sldId id="385" r:id="rId19"/>
    <p:sldId id="303" r:id="rId20"/>
    <p:sldId id="304" r:id="rId21"/>
    <p:sldId id="305" r:id="rId22"/>
    <p:sldId id="307" r:id="rId23"/>
    <p:sldId id="308" r:id="rId24"/>
    <p:sldId id="309" r:id="rId25"/>
    <p:sldId id="310" r:id="rId26"/>
    <p:sldId id="312" r:id="rId27"/>
    <p:sldId id="313" r:id="rId28"/>
    <p:sldId id="315" r:id="rId29"/>
    <p:sldId id="318" r:id="rId30"/>
    <p:sldId id="319" r:id="rId31"/>
    <p:sldId id="325" r:id="rId32"/>
    <p:sldId id="354" r:id="rId33"/>
    <p:sldId id="317" r:id="rId34"/>
    <p:sldId id="330" r:id="rId35"/>
    <p:sldId id="331" r:id="rId36"/>
    <p:sldId id="346" r:id="rId37"/>
    <p:sldId id="350" r:id="rId38"/>
    <p:sldId id="355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A12A09"/>
    <a:srgbClr val="852302"/>
    <a:srgbClr val="8E1A06"/>
    <a:srgbClr val="A12A03"/>
    <a:srgbClr val="006600"/>
    <a:srgbClr val="D60093"/>
    <a:srgbClr val="FFFF00"/>
    <a:srgbClr val="EAEAE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9504" autoAdjust="0"/>
  </p:normalViewPr>
  <p:slideViewPr>
    <p:cSldViewPr>
      <p:cViewPr varScale="1">
        <p:scale>
          <a:sx n="106" d="100"/>
          <a:sy n="106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880" y="-77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3D7EC89-40A4-2C4B-A1BB-86D5F85CB8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1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A55E83C-1CB1-5A46-99D8-F901832FCA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654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6475" y="6248400"/>
            <a:ext cx="210185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32924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C374AF-D011-8E4E-8694-C06390F6A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3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DA98BF8B-AFAA-6F40-93F2-348931D5C6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January 22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823921" y="6263609"/>
            <a:ext cx="1774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</a:t>
            </a:r>
            <a:r>
              <a:rPr lang="en-US" sz="1000" dirty="0" smtClean="0"/>
              <a:t>149: Operating Systems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5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irtualbox.org/" TargetMode="External"/><Relationship Id="rId3" Type="http://schemas.openxmlformats.org/officeDocument/2006/relationships/hyperlink" Target="http://www.debian.org/distrib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sjsu.edu/~mak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on.mak@sjsu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/>
              <a:t>CS 149: Operating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/>
              <a:t>January </a:t>
            </a:r>
            <a:r>
              <a:rPr lang="en-US" sz="2400" dirty="0" smtClean="0"/>
              <a:t>22 </a:t>
            </a:r>
            <a:r>
              <a:rPr lang="en-US" sz="2400" dirty="0"/>
              <a:t>Class Meeting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03438" y="3765550"/>
            <a:ext cx="4846637" cy="2224088"/>
          </a:xfrm>
        </p:spPr>
        <p:txBody>
          <a:bodyPr/>
          <a:lstStyle/>
          <a:p>
            <a:pPr algn="ctr"/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dirty="0"/>
              <a:t>Spring </a:t>
            </a:r>
            <a:r>
              <a:rPr lang="en-US" dirty="0" smtClean="0"/>
              <a:t>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/>
            <a:r>
              <a:rPr lang="en-US" dirty="0">
                <a:hlinkClick r:id="rId2"/>
              </a:rPr>
              <a:t>www.cs.sjsu.edu/~mak</a:t>
            </a:r>
            <a:r>
              <a:rPr lang="en-US" dirty="0"/>
              <a:t> </a:t>
            </a:r>
          </a:p>
        </p:txBody>
      </p:sp>
      <p:pic>
        <p:nvPicPr>
          <p:cNvPr id="313348" name="Picture 4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689475"/>
            <a:ext cx="118903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3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08525"/>
            <a:ext cx="10668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154D-8533-D140-A741-F8965A75209F}" type="slidenum">
              <a:rPr lang="en-US"/>
              <a:pPr/>
              <a:t>10</a:t>
            </a:fld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an Operating System?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1311275"/>
          </a:xfrm>
        </p:spPr>
        <p:txBody>
          <a:bodyPr/>
          <a:lstStyle/>
          <a:p>
            <a:r>
              <a:rPr lang="en-US" sz="2800" dirty="0"/>
              <a:t>The layer of </a:t>
            </a:r>
            <a:r>
              <a:rPr lang="ja-JP" altLang="en-US" sz="2800" dirty="0">
                <a:latin typeface="Arial"/>
              </a:rPr>
              <a:t>“</a:t>
            </a:r>
            <a:r>
              <a:rPr lang="en-US" sz="2800" dirty="0">
                <a:solidFill>
                  <a:srgbClr val="B23C00"/>
                </a:solidFill>
              </a:rPr>
              <a:t>system software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between </a:t>
            </a:r>
            <a:r>
              <a:rPr lang="en-US" sz="2800" dirty="0"/>
              <a:t>the machine hardware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/>
              <a:t>the application programs.</a:t>
            </a:r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788927"/>
            <a:ext cx="5962650" cy="337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93221" name="Rectangle 5"/>
          <p:cNvSpPr>
            <a:spLocks noChangeArrowheads="1"/>
          </p:cNvSpPr>
          <p:nvPr/>
        </p:nvSpPr>
        <p:spPr bwMode="auto">
          <a:xfrm>
            <a:off x="6035675" y="5807075"/>
            <a:ext cx="2973090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&amp; Woodhull 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c) 2006 Prentice-Hall, Inc. All rights reserved. 0-13-142938-8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283B2-FDFC-CE43-9D3B-4C1388461EBC}" type="slidenum">
              <a:rPr lang="en-US"/>
              <a:pPr/>
              <a:t>11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Study Operating Systems?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Become a better programmer.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Your applications can make better use </a:t>
            </a:r>
            <a:br>
              <a:rPr lang="en-US" dirty="0"/>
            </a:br>
            <a:r>
              <a:rPr lang="en-US" dirty="0"/>
              <a:t>of the underlying system.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a </a:t>
            </a:r>
            <a:r>
              <a:rPr lang="en-US" dirty="0">
                <a:solidFill>
                  <a:srgbClr val="B23C00"/>
                </a:solidFill>
              </a:rPr>
              <a:t>systems programmer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Become a power computer user.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Understand how to </a:t>
            </a:r>
            <a:r>
              <a:rPr lang="en-US" dirty="0">
                <a:solidFill>
                  <a:srgbClr val="B23C00"/>
                </a:solidFill>
              </a:rPr>
              <a:t>invoke OS services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 the command line.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Be able to </a:t>
            </a:r>
            <a:r>
              <a:rPr lang="en-US" dirty="0">
                <a:solidFill>
                  <a:srgbClr val="B23C00"/>
                </a:solidFill>
              </a:rPr>
              <a:t>write shell scripts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Become a better computer designer.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Understand hardware and software tradeoffs.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8DCA0-C7E9-9849-9EFE-B83CA6C9EB6E}" type="slidenum">
              <a:rPr lang="en-US"/>
              <a:pPr/>
              <a:t>12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an Operating System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B23C00"/>
                </a:solidFill>
              </a:rPr>
              <a:t>extended machine </a:t>
            </a:r>
            <a:r>
              <a:rPr lang="en-US" dirty="0"/>
              <a:t>or </a:t>
            </a:r>
            <a:r>
              <a:rPr lang="en-US" dirty="0">
                <a:solidFill>
                  <a:srgbClr val="B23C00"/>
                </a:solidFill>
              </a:rPr>
              <a:t>virtual machine</a:t>
            </a:r>
          </a:p>
          <a:p>
            <a:pPr lvl="1"/>
            <a:r>
              <a:rPr lang="en-US" dirty="0"/>
              <a:t>Easier to use and program </a:t>
            </a:r>
            <a:br>
              <a:rPr lang="en-US" dirty="0"/>
            </a:br>
            <a:r>
              <a:rPr lang="en-US" dirty="0"/>
              <a:t>than the underlying hardware.</a:t>
            </a:r>
          </a:p>
          <a:p>
            <a:pPr lvl="4"/>
            <a:endParaRPr lang="en-US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resource manager</a:t>
            </a:r>
          </a:p>
          <a:p>
            <a:pPr lvl="1"/>
            <a:r>
              <a:rPr lang="en-US" dirty="0" smtClean="0"/>
              <a:t>Programs share resources </a:t>
            </a:r>
            <a:r>
              <a:rPr lang="en-US" dirty="0"/>
              <a:t>in time and space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Resources Does an OS Manage?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CPUs</a:t>
            </a:r>
          </a:p>
          <a:p>
            <a:pPr lvl="1"/>
            <a:r>
              <a:rPr lang="en-US" dirty="0" smtClean="0"/>
              <a:t>process management</a:t>
            </a:r>
          </a:p>
          <a:p>
            <a:r>
              <a:rPr lang="en-US" dirty="0" smtClean="0"/>
              <a:t>Main memory</a:t>
            </a:r>
          </a:p>
          <a:p>
            <a:pPr lvl="1"/>
            <a:r>
              <a:rPr lang="en-US" dirty="0" smtClean="0"/>
              <a:t>memory management</a:t>
            </a:r>
          </a:p>
          <a:p>
            <a:r>
              <a:rPr lang="en-US" dirty="0" smtClean="0"/>
              <a:t>Data storage</a:t>
            </a:r>
          </a:p>
          <a:p>
            <a:pPr lvl="1"/>
            <a:r>
              <a:rPr lang="en-US" dirty="0" smtClean="0"/>
              <a:t>disk management</a:t>
            </a:r>
          </a:p>
          <a:p>
            <a:pPr lvl="1"/>
            <a:r>
              <a:rPr lang="en-US" dirty="0" smtClean="0"/>
              <a:t>file management</a:t>
            </a:r>
          </a:p>
          <a:p>
            <a:r>
              <a:rPr lang="en-US" dirty="0" smtClean="0"/>
              <a:t>I/O devices</a:t>
            </a:r>
          </a:p>
          <a:p>
            <a:pPr lvl="1"/>
            <a:r>
              <a:rPr lang="en-US" dirty="0" smtClean="0"/>
              <a:t>I/O management</a:t>
            </a:r>
          </a:p>
          <a:p>
            <a:r>
              <a:rPr lang="en-US" dirty="0" smtClean="0"/>
              <a:t>Networking, virtualization, security,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374AF-D011-8E4E-8694-C06390F6AF6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67C-A4C7-654A-AA1E-143E59A14B94}" type="slidenum">
              <a:rPr lang="en-US"/>
              <a:pPr/>
              <a:t>14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Abstractions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An operating systems provides </a:t>
            </a:r>
            <a:r>
              <a:rPr lang="en-US" dirty="0">
                <a:solidFill>
                  <a:srgbClr val="B23C00"/>
                </a:solidFill>
              </a:rPr>
              <a:t>abstractions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of the computer system</a:t>
            </a:r>
            <a:r>
              <a:rPr lang="en-US" dirty="0" smtClean="0"/>
              <a:t>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Abstractions are useful </a:t>
            </a:r>
            <a:r>
              <a:rPr lang="en-US" dirty="0"/>
              <a:t>for computer users </a:t>
            </a:r>
            <a:br>
              <a:rPr lang="en-US" dirty="0"/>
            </a:br>
            <a:r>
              <a:rPr lang="en-US" dirty="0" smtClean="0"/>
              <a:t>and </a:t>
            </a:r>
            <a:r>
              <a:rPr lang="en-US" dirty="0"/>
              <a:t>for software developers.</a:t>
            </a:r>
          </a:p>
          <a:p>
            <a:pPr marL="2409825" lvl="4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EC67C-A4C7-654A-AA1E-143E59A14B94}" type="slidenum">
              <a:rPr lang="en-US"/>
              <a:pPr/>
              <a:t>15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B23C00"/>
                </a:solidFill>
              </a:rPr>
              <a:t>CPU 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 multiple </a:t>
            </a:r>
            <a:r>
              <a:rPr lang="en-US" dirty="0" smtClean="0">
                <a:solidFill>
                  <a:srgbClr val="B23C00"/>
                </a:solidFill>
                <a:sym typeface="Wingdings" charset="0"/>
              </a:rPr>
              <a:t>p</a:t>
            </a:r>
            <a:r>
              <a:rPr lang="en-US" dirty="0" smtClean="0">
                <a:solidFill>
                  <a:srgbClr val="B23C00"/>
                </a:solidFill>
              </a:rPr>
              <a:t>rocesses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Process: A program that is </a:t>
            </a:r>
            <a:r>
              <a:rPr lang="en-US" dirty="0" smtClean="0"/>
              <a:t>running </a:t>
            </a:r>
            <a:br>
              <a:rPr lang="en-US" dirty="0" smtClean="0"/>
            </a:br>
            <a:r>
              <a:rPr lang="en-US" dirty="0" smtClean="0"/>
              <a:t>locally </a:t>
            </a:r>
            <a:r>
              <a:rPr lang="en-US" dirty="0"/>
              <a:t>or remotely.</a:t>
            </a:r>
          </a:p>
          <a:p>
            <a:pPr marL="1939925"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Physical memory 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 virtual </a:t>
            </a:r>
            <a:r>
              <a:rPr lang="en-US" dirty="0" smtClean="0">
                <a:solidFill>
                  <a:srgbClr val="B23C00"/>
                </a:solidFill>
                <a:sym typeface="Wingdings" charset="0"/>
              </a:rPr>
              <a:t>m</a:t>
            </a:r>
            <a:r>
              <a:rPr lang="en-US" dirty="0" smtClean="0">
                <a:solidFill>
                  <a:srgbClr val="B23C00"/>
                </a:solidFill>
              </a:rPr>
              <a:t>emory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Processes can simultaneously occupy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memory </a:t>
            </a:r>
            <a:r>
              <a:rPr lang="en-US" dirty="0" smtClean="0"/>
              <a:t>than </a:t>
            </a:r>
            <a:r>
              <a:rPr lang="en-US" dirty="0"/>
              <a:t>is physically available.</a:t>
            </a:r>
          </a:p>
          <a:p>
            <a:pPr marL="1939925" lvl="3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B23C00"/>
                </a:solidFill>
              </a:rPr>
              <a:t>Disk storage </a:t>
            </a:r>
            <a:r>
              <a:rPr lang="en-US" dirty="0">
                <a:solidFill>
                  <a:srgbClr val="B23C00"/>
                </a:solidFill>
                <a:sym typeface="Wingdings" charset="0"/>
              </a:rPr>
              <a:t> </a:t>
            </a:r>
            <a:r>
              <a:rPr lang="en-US" dirty="0" smtClean="0">
                <a:solidFill>
                  <a:srgbClr val="B23C00"/>
                </a:solidFill>
                <a:sym typeface="Wingdings" charset="0"/>
              </a:rPr>
              <a:t>f</a:t>
            </a:r>
            <a:r>
              <a:rPr lang="en-US" dirty="0" smtClean="0">
                <a:solidFill>
                  <a:srgbClr val="B23C00"/>
                </a:solidFill>
              </a:rPr>
              <a:t>iles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Don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t worry about allocating space on disk drives </a:t>
            </a:r>
            <a:br>
              <a:rPr lang="en-US" dirty="0"/>
            </a:br>
            <a:r>
              <a:rPr lang="en-US" dirty="0"/>
              <a:t>that are local or on a network server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491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04DDD-DE84-B940-B070-EF367EC638C9}" type="slidenum">
              <a:rPr lang="en-US"/>
              <a:pPr/>
              <a:t>16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UNIX as an Example OS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class, we will use </a:t>
            </a:r>
            <a:r>
              <a:rPr lang="en-US" dirty="0">
                <a:solidFill>
                  <a:srgbClr val="B23C00"/>
                </a:solidFill>
              </a:rPr>
              <a:t>UNIX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 an example operating system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We will write </a:t>
            </a:r>
            <a:r>
              <a:rPr lang="en-US" dirty="0">
                <a:solidFill>
                  <a:srgbClr val="B23C00"/>
                </a:solidFill>
              </a:rPr>
              <a:t>system calls </a:t>
            </a:r>
            <a:r>
              <a:rPr lang="en-US" dirty="0"/>
              <a:t>using the </a:t>
            </a:r>
            <a:r>
              <a:rPr lang="en-US" dirty="0">
                <a:solidFill>
                  <a:srgbClr val="B23C00"/>
                </a:solidFill>
              </a:rPr>
              <a:t>C language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Install </a:t>
            </a:r>
            <a:r>
              <a:rPr lang="en-US" dirty="0" err="1" smtClean="0">
                <a:solidFill>
                  <a:srgbClr val="B23C00"/>
                </a:solidFill>
              </a:rPr>
              <a:t>Debian</a:t>
            </a:r>
            <a:r>
              <a:rPr lang="en-US" dirty="0" smtClean="0">
                <a:solidFill>
                  <a:srgbClr val="B23C00"/>
                </a:solidFill>
              </a:rPr>
              <a:t> Linux </a:t>
            </a:r>
            <a:r>
              <a:rPr lang="en-US" dirty="0" smtClean="0"/>
              <a:t>on </a:t>
            </a:r>
            <a:r>
              <a:rPr lang="en-US" dirty="0"/>
              <a:t>your PC or Mac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 </a:t>
            </a:r>
            <a:r>
              <a:rPr lang="en-US" dirty="0"/>
              <a:t>a virtual machine.</a:t>
            </a:r>
          </a:p>
          <a:p>
            <a:pPr lvl="4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3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7586-51C1-E147-B66C-CC46701EDB50}" type="slidenum">
              <a:rPr lang="en-US"/>
              <a:pPr/>
              <a:t>17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VirtualBox (PC and Mac)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0"/>
            <a:ext cx="8502920" cy="4937731"/>
          </a:xfrm>
        </p:spPr>
        <p:txBody>
          <a:bodyPr/>
          <a:lstStyle/>
          <a:p>
            <a:r>
              <a:rPr lang="en-US" dirty="0"/>
              <a:t>Challenging to set up, but very powerful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Free software from Oracle: </a:t>
            </a:r>
            <a:r>
              <a:rPr lang="en-US" dirty="0">
                <a:hlinkClick r:id="rId2"/>
              </a:rPr>
              <a:t>https://www.virtualbox.org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Latest version is 4.3.20</a:t>
            </a:r>
          </a:p>
          <a:p>
            <a:pPr lvl="5"/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Download the </a:t>
            </a:r>
            <a:r>
              <a:rPr lang="en-US" dirty="0" err="1">
                <a:solidFill>
                  <a:srgbClr val="B23C00"/>
                </a:solidFill>
              </a:rPr>
              <a:t>Debian</a:t>
            </a:r>
            <a:r>
              <a:rPr lang="en-US" dirty="0">
                <a:solidFill>
                  <a:srgbClr val="B23C00"/>
                </a:solidFill>
              </a:rPr>
              <a:t> ISO file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pPr lvl="1"/>
            <a:r>
              <a:rPr lang="en-US" dirty="0" err="1"/>
              <a:t>Debian</a:t>
            </a:r>
            <a:r>
              <a:rPr lang="en-US" dirty="0"/>
              <a:t> Linux </a:t>
            </a:r>
            <a:r>
              <a:rPr lang="en-US" dirty="0" err="1"/>
              <a:t>distro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http://www.debian.org/distrib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Latest version is 7.8.0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Download "small installation image" which is a .</a:t>
            </a:r>
            <a:r>
              <a:rPr lang="en-US" dirty="0" err="1">
                <a:solidFill>
                  <a:schemeClr val="tx1"/>
                </a:solidFill>
                <a:latin typeface="+mn-lt"/>
                <a:ea typeface="+mn-ea"/>
              </a:rPr>
              <a:t>iso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</a:rPr>
              <a:t>file.</a:t>
            </a:r>
            <a:endParaRPr lang="en-US" dirty="0" smtClean="0"/>
          </a:p>
          <a:p>
            <a:pPr lvl="1"/>
            <a:r>
              <a:rPr lang="en-US" dirty="0" smtClean="0"/>
              <a:t>ISO</a:t>
            </a:r>
            <a:r>
              <a:rPr lang="en-US" dirty="0"/>
              <a:t>: optical disk image: a </a:t>
            </a:r>
            <a:r>
              <a:rPr lang="en-US" dirty="0">
                <a:solidFill>
                  <a:srgbClr val="B23C00"/>
                </a:solidFill>
              </a:rPr>
              <a:t>.</a:t>
            </a:r>
            <a:r>
              <a:rPr lang="en-US" dirty="0" err="1">
                <a:solidFill>
                  <a:srgbClr val="B23C00"/>
                </a:solidFill>
              </a:rPr>
              <a:t>iso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 smtClean="0"/>
              <a:t>file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6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7586-51C1-E147-B66C-CC46701EDB50}" type="slidenum">
              <a:rPr lang="en-US"/>
              <a:pPr/>
              <a:t>18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VirtualBox</a:t>
            </a:r>
            <a:r>
              <a:rPr lang="en-US" dirty="0"/>
              <a:t> (PC and Mac</a:t>
            </a:r>
            <a:r>
              <a:rPr lang="en-US" dirty="0" smtClean="0"/>
              <a:t>)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1143001"/>
            <a:ext cx="8412162" cy="5029170"/>
          </a:xfrm>
        </p:spPr>
        <p:txBody>
          <a:bodyPr/>
          <a:lstStyle/>
          <a:p>
            <a:r>
              <a:rPr lang="en-US" dirty="0" smtClean="0"/>
              <a:t>Load the </a:t>
            </a:r>
            <a:r>
              <a:rPr lang="en-US" dirty="0" err="1" smtClean="0"/>
              <a:t>Debian</a:t>
            </a:r>
            <a:r>
              <a:rPr lang="en-US" dirty="0" smtClean="0"/>
              <a:t> </a:t>
            </a:r>
            <a:r>
              <a:rPr lang="en-US" dirty="0"/>
              <a:t>ISO </a:t>
            </a:r>
            <a:r>
              <a:rPr lang="en-US" dirty="0" smtClean="0"/>
              <a:t>file </a:t>
            </a:r>
            <a:r>
              <a:rPr lang="en-US" dirty="0"/>
              <a:t>into </a:t>
            </a:r>
            <a:r>
              <a:rPr lang="en-US" dirty="0" err="1"/>
              <a:t>VirtualBox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smtClean="0"/>
              <a:t>create a </a:t>
            </a:r>
            <a:r>
              <a:rPr lang="en-US" dirty="0" err="1" smtClean="0"/>
              <a:t>Debian</a:t>
            </a:r>
            <a:r>
              <a:rPr lang="en-US" dirty="0" smtClean="0"/>
              <a:t> </a:t>
            </a:r>
            <a:r>
              <a:rPr lang="en-US" dirty="0">
                <a:solidFill>
                  <a:srgbClr val="B23C00"/>
                </a:solidFill>
              </a:rPr>
              <a:t>virtual </a:t>
            </a:r>
            <a:r>
              <a:rPr lang="en-US" dirty="0" smtClean="0">
                <a:solidFill>
                  <a:srgbClr val="B23C00"/>
                </a:solidFill>
              </a:rPr>
              <a:t>machine </a:t>
            </a:r>
            <a:r>
              <a:rPr lang="en-US" dirty="0"/>
              <a:t>(</a:t>
            </a:r>
            <a:r>
              <a:rPr lang="en-US" dirty="0" smtClean="0"/>
              <a:t>VM).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 can run multiple VMs </a:t>
            </a:r>
            <a:r>
              <a:rPr lang="en-US" dirty="0" smtClean="0"/>
              <a:t>simultaneously,</a:t>
            </a:r>
            <a:br>
              <a:rPr lang="en-US" dirty="0" smtClean="0"/>
            </a:br>
            <a:r>
              <a:rPr lang="en-US" dirty="0" smtClean="0"/>
              <a:t>each with a different operating system.</a:t>
            </a:r>
            <a:endParaRPr lang="en-US" dirty="0"/>
          </a:p>
          <a:p>
            <a:pPr lvl="1"/>
            <a:r>
              <a:rPr lang="en-US" dirty="0"/>
              <a:t>Subject to your disk and memory limitations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 smtClean="0"/>
              <a:t>Also </a:t>
            </a:r>
            <a:r>
              <a:rPr lang="en-US" dirty="0"/>
              <a:t>install </a:t>
            </a:r>
            <a:r>
              <a:rPr lang="en-US" dirty="0" err="1"/>
              <a:t>VirtualBox</a:t>
            </a:r>
            <a:r>
              <a:rPr lang="en-US" dirty="0"/>
              <a:t>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guest additions</a:t>
            </a:r>
            <a:r>
              <a:rPr lang="ja-JP" altLang="en-US" dirty="0" smtClean="0">
                <a:latin typeface="Arial"/>
              </a:rPr>
              <a:t>”</a:t>
            </a:r>
            <a:endParaRPr lang="en-US" altLang="ja-JP" dirty="0" smtClean="0">
              <a:latin typeface="Arial"/>
            </a:endParaRPr>
          </a:p>
          <a:p>
            <a:pPr lvl="4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Allows you to mount </a:t>
            </a:r>
            <a:r>
              <a:rPr lang="en-US" dirty="0"/>
              <a:t>a shared folder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that is accessible </a:t>
            </a:r>
            <a:r>
              <a:rPr lang="en-US" dirty="0"/>
              <a:t>by both </a:t>
            </a:r>
            <a:br>
              <a:rPr lang="en-US" dirty="0"/>
            </a:br>
            <a:r>
              <a:rPr lang="en-US" dirty="0"/>
              <a:t>the VM and the host machine.</a:t>
            </a:r>
          </a:p>
        </p:txBody>
      </p:sp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5943585" y="4983463"/>
            <a:ext cx="1735872" cy="584776"/>
          </a:xfrm>
          <a:prstGeom prst="rect">
            <a:avLst/>
          </a:prstGeom>
          <a:solidFill>
            <a:srgbClr val="A12A09"/>
          </a:solidFill>
          <a:ln w="9525">
            <a:solidFill>
              <a:srgbClr val="A12A09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Installation demo </a:t>
            </a:r>
          </a:p>
          <a:p>
            <a:r>
              <a:rPr lang="en-US" sz="1600" dirty="0" smtClean="0">
                <a:solidFill>
                  <a:srgbClr val="FFFF00"/>
                </a:solidFill>
              </a:rPr>
              <a:t>next Tuesday.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4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6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45475-BE4A-0945-A321-C59D3368F2B6}" type="slidenum">
              <a:rPr lang="en-US"/>
              <a:pPr/>
              <a:t>19</a:t>
            </a:fld>
            <a:endParaRPr lang="en-US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System Generations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84" y="1234464"/>
            <a:ext cx="8229600" cy="4835525"/>
          </a:xfrm>
        </p:spPr>
        <p:txBody>
          <a:bodyPr/>
          <a:lstStyle/>
          <a:p>
            <a:r>
              <a:rPr lang="en-US" dirty="0"/>
              <a:t>Generation 1 (1945 – 55) </a:t>
            </a:r>
          </a:p>
          <a:p>
            <a:pPr lvl="1"/>
            <a:r>
              <a:rPr lang="en-US" dirty="0"/>
              <a:t>Vacuum tubes and </a:t>
            </a:r>
            <a:r>
              <a:rPr lang="en-US" dirty="0" err="1"/>
              <a:t>plugboards</a:t>
            </a:r>
            <a:endParaRPr lang="en-US" dirty="0"/>
          </a:p>
          <a:p>
            <a:pPr lvl="4"/>
            <a:endParaRPr lang="en-US" dirty="0"/>
          </a:p>
          <a:p>
            <a:r>
              <a:rPr lang="en-US" dirty="0"/>
              <a:t>Generation 2 (1955 – 65)</a:t>
            </a:r>
          </a:p>
          <a:p>
            <a:pPr lvl="1"/>
            <a:r>
              <a:rPr lang="en-US" dirty="0"/>
              <a:t>Transistors and batch systems</a:t>
            </a:r>
          </a:p>
          <a:p>
            <a:pPr lvl="4"/>
            <a:endParaRPr lang="en-US" dirty="0"/>
          </a:p>
          <a:p>
            <a:r>
              <a:rPr lang="en-US" dirty="0"/>
              <a:t>Generation 3 (1965 – 80)</a:t>
            </a:r>
          </a:p>
          <a:p>
            <a:pPr lvl="1"/>
            <a:r>
              <a:rPr lang="en-US" dirty="0"/>
              <a:t>ICs and multiprogramming</a:t>
            </a:r>
          </a:p>
          <a:p>
            <a:pPr lvl="4"/>
            <a:endParaRPr lang="en-US" dirty="0"/>
          </a:p>
          <a:p>
            <a:r>
              <a:rPr lang="en-US" dirty="0"/>
              <a:t>Generation 4 (1980 – Present)</a:t>
            </a:r>
          </a:p>
          <a:p>
            <a:pPr lvl="1"/>
            <a:r>
              <a:rPr lang="en-US" dirty="0"/>
              <a:t>Personal and mobile computers</a:t>
            </a:r>
            <a:br>
              <a:rPr lang="en-US" dirty="0"/>
            </a:br>
            <a:r>
              <a:rPr lang="en-US" dirty="0"/>
              <a:t>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</a:p>
          <a:p>
            <a:pPr lvl="1"/>
            <a:r>
              <a:rPr lang="en-US" dirty="0" err="1" smtClean="0"/>
              <a:t>TuTh</a:t>
            </a:r>
            <a:r>
              <a:rPr lang="en-US" dirty="0" smtClean="0"/>
              <a:t> 7:30 - 8:30 PM</a:t>
            </a:r>
          </a:p>
          <a:p>
            <a:pPr lvl="1"/>
            <a:r>
              <a:rPr lang="en-US" dirty="0" smtClean="0"/>
              <a:t>MH 413</a:t>
            </a:r>
          </a:p>
          <a:p>
            <a:pPr lvl="1"/>
            <a:endParaRPr lang="en-US" dirty="0"/>
          </a:p>
          <a:p>
            <a:r>
              <a:rPr lang="en-US" dirty="0" smtClean="0"/>
              <a:t>Class website</a:t>
            </a:r>
          </a:p>
          <a:p>
            <a:pPr lvl="1"/>
            <a:r>
              <a:rPr lang="en-US" dirty="0">
                <a:hlinkClick r:id="rId2"/>
              </a:rPr>
              <a:t>http://www.cs.sjsu.edu/~mak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Green sheet</a:t>
            </a:r>
          </a:p>
          <a:p>
            <a:pPr lvl="1"/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Lecture notes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1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2" name="Picture 4" descr="1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4"/>
          <a:stretch>
            <a:fillRect/>
          </a:stretch>
        </p:blipFill>
        <p:spPr bwMode="auto">
          <a:xfrm>
            <a:off x="4922838" y="2514600"/>
            <a:ext cx="3581400" cy="34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A0CC-68EF-8748-A553-5535B9BCB8C8}" type="slidenum">
              <a:rPr lang="en-US"/>
              <a:pPr/>
              <a:t>20</a:t>
            </a:fld>
            <a:endParaRPr lang="en-US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Perspective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84725"/>
          </a:xfrm>
        </p:spPr>
        <p:txBody>
          <a:bodyPr/>
          <a:lstStyle/>
          <a:p>
            <a:r>
              <a:rPr lang="en-US" dirty="0"/>
              <a:t>Early batch computer </a:t>
            </a:r>
            <a:r>
              <a:rPr lang="en-US" dirty="0" smtClean="0"/>
              <a:t>systems</a:t>
            </a:r>
          </a:p>
          <a:p>
            <a:pPr lvl="4"/>
            <a:endParaRPr lang="en-US" dirty="0"/>
          </a:p>
          <a:p>
            <a:pPr marL="928687" lvl="1" indent="-457200">
              <a:buFont typeface="+mj-lt"/>
              <a:buAutoNum type="alphaLcParenR"/>
            </a:pPr>
            <a:r>
              <a:rPr lang="en-US" dirty="0" smtClean="0"/>
              <a:t>Programmers </a:t>
            </a:r>
            <a:r>
              <a:rPr lang="en-US" dirty="0"/>
              <a:t>bring punched cards </a:t>
            </a:r>
            <a:br>
              <a:rPr lang="en-US" dirty="0"/>
            </a:br>
            <a:r>
              <a:rPr lang="en-US" dirty="0"/>
              <a:t>to the </a:t>
            </a:r>
            <a:r>
              <a:rPr lang="en-US" dirty="0">
                <a:solidFill>
                  <a:srgbClr val="B23C00"/>
                </a:solidFill>
              </a:rPr>
              <a:t>IBM 1401 </a:t>
            </a:r>
            <a:r>
              <a:rPr lang="en-US" dirty="0"/>
              <a:t>computer system</a:t>
            </a:r>
            <a:r>
              <a:rPr lang="en-US" dirty="0" smtClean="0"/>
              <a:t>.</a:t>
            </a:r>
          </a:p>
          <a:p>
            <a:pPr marL="2774950" lvl="5" indent="-457200">
              <a:buFont typeface="+mj-lt"/>
              <a:buAutoNum type="alphaLcParenR"/>
            </a:pPr>
            <a:endParaRPr lang="en-US" dirty="0"/>
          </a:p>
          <a:p>
            <a:pPr marL="928687" lvl="1" indent="-457200">
              <a:buFont typeface="+mj-lt"/>
              <a:buAutoNum type="alphaLcParenR"/>
            </a:pPr>
            <a:r>
              <a:rPr lang="en-US" dirty="0" smtClean="0"/>
              <a:t>The1401 </a:t>
            </a:r>
            <a:r>
              <a:rPr lang="en-US" dirty="0"/>
              <a:t>reads a</a:t>
            </a:r>
            <a:br>
              <a:rPr lang="en-US" dirty="0"/>
            </a:br>
            <a:r>
              <a:rPr lang="en-US" dirty="0"/>
              <a:t>batch of jobs onto tape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0123" y="5623536"/>
            <a:ext cx="2973090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&amp; Woodhull 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c) 2006 Prentice-Hall, Inc. All rights reserved. 0-13-142938-8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317" name="Picture 5" descr="1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0" r="30687"/>
          <a:stretch>
            <a:fillRect/>
          </a:stretch>
        </p:blipFill>
        <p:spPr bwMode="auto">
          <a:xfrm>
            <a:off x="4754563" y="2697163"/>
            <a:ext cx="3911600" cy="331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EA6A7-3EDF-FB42-A4EB-C2A7E76E8654}" type="slidenum">
              <a:rPr lang="en-US"/>
              <a:pPr/>
              <a:t>21</a:t>
            </a:fld>
            <a:endParaRPr lang="en-US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</a:t>
            </a:r>
            <a:r>
              <a:rPr lang="en-US" dirty="0" smtClean="0"/>
              <a:t>Perspective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Early batch computer </a:t>
            </a:r>
            <a:r>
              <a:rPr lang="en-US" dirty="0" smtClean="0"/>
              <a:t>systems</a:t>
            </a:r>
          </a:p>
          <a:p>
            <a:pPr lvl="5"/>
            <a:endParaRPr lang="en-US" dirty="0"/>
          </a:p>
          <a:p>
            <a:pPr marL="928687" lvl="1" indent="-457200">
              <a:buFont typeface="+mj-lt"/>
              <a:buAutoNum type="alphaLcParenR" startAt="3"/>
            </a:pPr>
            <a:r>
              <a:rPr lang="en-US" dirty="0" smtClean="0"/>
              <a:t>A </a:t>
            </a:r>
            <a:r>
              <a:rPr lang="en-US" dirty="0"/>
              <a:t>computer operator carries the input tape </a:t>
            </a:r>
            <a:br>
              <a:rPr lang="en-US" dirty="0"/>
            </a:br>
            <a:r>
              <a:rPr lang="en-US" dirty="0"/>
              <a:t>to a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large scale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  <a:r>
              <a:rPr lang="en-US" dirty="0">
                <a:solidFill>
                  <a:srgbClr val="B23C00"/>
                </a:solidFill>
              </a:rPr>
              <a:t>IBM 7094</a:t>
            </a:r>
            <a:r>
              <a:rPr lang="en-US" dirty="0"/>
              <a:t>.</a:t>
            </a:r>
          </a:p>
          <a:p>
            <a:pPr marL="928687" lvl="1" indent="-457200">
              <a:buFont typeface="+mj-lt"/>
              <a:buAutoNum type="alphaLcParenR" startAt="3"/>
            </a:pPr>
            <a:r>
              <a:rPr lang="en-US" dirty="0" smtClean="0"/>
              <a:t>The </a:t>
            </a:r>
            <a:r>
              <a:rPr lang="en-US" dirty="0"/>
              <a:t>7094 does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computing.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0123" y="5623536"/>
            <a:ext cx="2973090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&amp; Woodhull 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c) 2006 Prentice-Hall, Inc. All rights reserved. 0-13-142938-8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145258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Early batch computer </a:t>
            </a:r>
            <a:r>
              <a:rPr lang="en-US" dirty="0" smtClean="0"/>
              <a:t>systems</a:t>
            </a:r>
          </a:p>
          <a:p>
            <a:pPr lvl="4"/>
            <a:endParaRPr lang="en-US" dirty="0"/>
          </a:p>
          <a:p>
            <a:pPr marL="928687" lvl="1" indent="-457200">
              <a:buFont typeface="+mj-lt"/>
              <a:buAutoNum type="alphaLcParenR" startAt="5"/>
            </a:pPr>
            <a:r>
              <a:rPr lang="en-US" dirty="0" smtClean="0"/>
              <a:t>The </a:t>
            </a:r>
            <a:r>
              <a:rPr lang="en-US" dirty="0"/>
              <a:t>operator carries the output tape </a:t>
            </a:r>
            <a:br>
              <a:rPr lang="en-US" dirty="0"/>
            </a:br>
            <a:r>
              <a:rPr lang="en-US" dirty="0"/>
              <a:t>to the </a:t>
            </a:r>
            <a:r>
              <a:rPr lang="en-US" dirty="0">
                <a:solidFill>
                  <a:srgbClr val="B23C00"/>
                </a:solidFill>
              </a:rPr>
              <a:t>IBM 1401</a:t>
            </a:r>
            <a:r>
              <a:rPr lang="en-US" dirty="0"/>
              <a:t>. </a:t>
            </a:r>
          </a:p>
          <a:p>
            <a:pPr marL="928687" lvl="1" indent="-457200">
              <a:buFont typeface="+mj-lt"/>
              <a:buAutoNum type="alphaLcParenR" startAt="5"/>
            </a:pPr>
            <a:r>
              <a:rPr lang="en-US" dirty="0" smtClean="0"/>
              <a:t>The </a:t>
            </a:r>
            <a:r>
              <a:rPr lang="en-US" dirty="0"/>
              <a:t>1401 prints output.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6536" y="6263609"/>
            <a:ext cx="1905000" cy="457200"/>
          </a:xfrm>
        </p:spPr>
        <p:txBody>
          <a:bodyPr/>
          <a:lstStyle/>
          <a:p>
            <a:fld id="{F5BEAA0F-E626-3545-85FA-69016177BB02}" type="slidenum">
              <a:rPr lang="en-US"/>
              <a:pPr/>
              <a:t>22</a:t>
            </a:fld>
            <a:endParaRPr lang="en-US"/>
          </a:p>
        </p:txBody>
      </p:sp>
      <p:pic>
        <p:nvPicPr>
          <p:cNvPr id="399365" name="Picture 5" descr="1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4"/>
          <a:stretch>
            <a:fillRect/>
          </a:stretch>
        </p:blipFill>
        <p:spPr bwMode="auto">
          <a:xfrm>
            <a:off x="5211763" y="2514600"/>
            <a:ext cx="3441700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</a:t>
            </a:r>
            <a:r>
              <a:rPr lang="en-US" i="1" dirty="0" smtClean="0"/>
              <a:t>, cont’d</a:t>
            </a:r>
            <a:endParaRPr lang="en-US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40123" y="5623536"/>
            <a:ext cx="2973090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&amp; Woodhull 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c) 2006 Prentice-Hall, Inc. All rights reserved. 0-13-142938-8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D3CF0-BFD9-A74A-A213-0ECA4AE6DFE7}" type="slidenum">
              <a:rPr lang="en-US"/>
              <a:pPr/>
              <a:t>23</a:t>
            </a:fld>
            <a:endParaRPr lang="en-US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was the IBM 1401?</a:t>
            </a:r>
          </a:p>
        </p:txBody>
      </p:sp>
      <p:pic>
        <p:nvPicPr>
          <p:cNvPr id="400388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168525"/>
            <a:ext cx="8778875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0390" name="Group 6"/>
          <p:cNvGrpSpPr>
            <a:grpSpLocks/>
          </p:cNvGrpSpPr>
          <p:nvPr/>
        </p:nvGrpSpPr>
        <p:grpSpPr bwMode="auto">
          <a:xfrm>
            <a:off x="92075" y="4805363"/>
            <a:ext cx="8764588" cy="1366837"/>
            <a:chOff x="58" y="3019"/>
            <a:chExt cx="5521" cy="861"/>
          </a:xfrm>
        </p:grpSpPr>
        <p:sp>
          <p:nvSpPr>
            <p:cNvPr id="400391" name="Text Box 7"/>
            <p:cNvSpPr txBox="1">
              <a:spLocks noChangeArrowheads="1"/>
            </p:cNvSpPr>
            <p:nvPr/>
          </p:nvSpPr>
          <p:spPr bwMode="auto">
            <a:xfrm>
              <a:off x="2707" y="3674"/>
              <a:ext cx="707" cy="175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2"/>
                  </a:solidFill>
                </a:rPr>
                <a:t>1401 CPU</a:t>
              </a:r>
            </a:p>
          </p:txBody>
        </p:sp>
        <p:sp>
          <p:nvSpPr>
            <p:cNvPr id="400392" name="Text Box 8"/>
            <p:cNvSpPr txBox="1">
              <a:spLocks noChangeArrowheads="1"/>
            </p:cNvSpPr>
            <p:nvPr/>
          </p:nvSpPr>
          <p:spPr bwMode="auto">
            <a:xfrm>
              <a:off x="58" y="3674"/>
              <a:ext cx="1494" cy="175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2"/>
                  </a:solidFill>
                </a:rPr>
                <a:t>1402 Card Read Punch</a:t>
              </a:r>
            </a:p>
          </p:txBody>
        </p:sp>
        <p:sp>
          <p:nvSpPr>
            <p:cNvPr id="400393" name="Text Box 9"/>
            <p:cNvSpPr txBox="1">
              <a:spLocks noChangeArrowheads="1"/>
            </p:cNvSpPr>
            <p:nvPr/>
          </p:nvSpPr>
          <p:spPr bwMode="auto">
            <a:xfrm>
              <a:off x="4733" y="3705"/>
              <a:ext cx="846" cy="175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2"/>
                  </a:solidFill>
                </a:rPr>
                <a:t>1403 Line Printer</a:t>
              </a:r>
            </a:p>
          </p:txBody>
        </p:sp>
        <p:sp>
          <p:nvSpPr>
            <p:cNvPr id="400394" name="Text Box 10"/>
            <p:cNvSpPr txBox="1">
              <a:spLocks noChangeArrowheads="1"/>
            </p:cNvSpPr>
            <p:nvPr/>
          </p:nvSpPr>
          <p:spPr bwMode="auto">
            <a:xfrm>
              <a:off x="3635" y="3705"/>
              <a:ext cx="772" cy="175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solidFill>
                    <a:schemeClr val="bg2"/>
                  </a:solidFill>
                </a:rPr>
                <a:t>729 Tape Drive</a:t>
              </a:r>
            </a:p>
          </p:txBody>
        </p:sp>
        <p:sp>
          <p:nvSpPr>
            <p:cNvPr id="400395" name="Text Box 11"/>
            <p:cNvSpPr txBox="1">
              <a:spLocks noChangeArrowheads="1"/>
            </p:cNvSpPr>
            <p:nvPr/>
          </p:nvSpPr>
          <p:spPr bwMode="auto">
            <a:xfrm>
              <a:off x="1670" y="3674"/>
              <a:ext cx="922" cy="175"/>
            </a:xfrm>
            <a:prstGeom prst="rect">
              <a:avLst/>
            </a:prstGeom>
            <a:noFill/>
            <a:ln w="317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200">
                  <a:solidFill>
                    <a:schemeClr val="bg2"/>
                  </a:solidFill>
                </a:rPr>
                <a:t>1407 Console</a:t>
              </a:r>
            </a:p>
          </p:txBody>
        </p:sp>
        <p:sp>
          <p:nvSpPr>
            <p:cNvPr id="400396" name="Line 12"/>
            <p:cNvSpPr>
              <a:spLocks noChangeShapeType="1"/>
            </p:cNvSpPr>
            <p:nvPr/>
          </p:nvSpPr>
          <p:spPr bwMode="auto">
            <a:xfrm flipV="1">
              <a:off x="576" y="3473"/>
              <a:ext cx="0" cy="199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97" name="Line 13"/>
            <p:cNvSpPr>
              <a:spLocks noChangeShapeType="1"/>
            </p:cNvSpPr>
            <p:nvPr/>
          </p:nvSpPr>
          <p:spPr bwMode="auto">
            <a:xfrm flipV="1">
              <a:off x="2271" y="3187"/>
              <a:ext cx="0" cy="485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98" name="Line 14"/>
            <p:cNvSpPr>
              <a:spLocks noChangeShapeType="1"/>
            </p:cNvSpPr>
            <p:nvPr/>
          </p:nvSpPr>
          <p:spPr bwMode="auto">
            <a:xfrm flipV="1">
              <a:off x="3220" y="3020"/>
              <a:ext cx="0" cy="652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399" name="Line 15"/>
            <p:cNvSpPr>
              <a:spLocks noChangeShapeType="1"/>
            </p:cNvSpPr>
            <p:nvPr/>
          </p:nvSpPr>
          <p:spPr bwMode="auto">
            <a:xfrm flipV="1">
              <a:off x="4179" y="3019"/>
              <a:ext cx="0" cy="653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400" name="Line 16"/>
            <p:cNvSpPr>
              <a:spLocks noChangeShapeType="1"/>
            </p:cNvSpPr>
            <p:nvPr/>
          </p:nvSpPr>
          <p:spPr bwMode="auto">
            <a:xfrm flipV="1">
              <a:off x="5066" y="3209"/>
              <a:ext cx="0" cy="463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040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94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small scale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computer system </a:t>
            </a:r>
            <a:br>
              <a:rPr lang="en-US"/>
            </a:br>
            <a:r>
              <a:rPr lang="en-US"/>
              <a:t>developed by IBM in the late 1950s.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98F6E-45C7-874F-96E1-E3D414D011B6}" type="slidenum">
              <a:rPr lang="en-US"/>
              <a:pPr/>
              <a:t>24</a:t>
            </a:fld>
            <a:endParaRPr lang="en-US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Before the IBM 1401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Business data </a:t>
            </a:r>
            <a:r>
              <a:rPr lang="en-US" dirty="0">
                <a:solidFill>
                  <a:srgbClr val="A12A09"/>
                </a:solidFill>
              </a:rPr>
              <a:t>processing </a:t>
            </a:r>
            <a:r>
              <a:rPr lang="en-US" dirty="0"/>
              <a:t>involved applications that manipulated data records: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Inventory</a:t>
            </a:r>
          </a:p>
          <a:p>
            <a:pPr lvl="1"/>
            <a:r>
              <a:rPr lang="en-US" dirty="0"/>
              <a:t>Billing and receivables</a:t>
            </a:r>
          </a:p>
          <a:p>
            <a:pPr lvl="1"/>
            <a:r>
              <a:rPr lang="en-US" dirty="0" smtClean="0"/>
              <a:t>Payroll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91CA1-42A8-234F-9971-CC61B9A8A3B3}" type="slidenum">
              <a:rPr lang="en-US"/>
              <a:pPr/>
              <a:t>25</a:t>
            </a:fld>
            <a:endParaRPr lang="en-US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Before the IBM 1401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3600" y="1417638"/>
            <a:ext cx="3108325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Data was stored in punched cards called </a:t>
            </a:r>
            <a:r>
              <a:rPr lang="ja-JP" altLang="en-US" sz="1800" dirty="0">
                <a:latin typeface="Arial"/>
              </a:rPr>
              <a:t>“</a:t>
            </a:r>
            <a:r>
              <a:rPr lang="en-US" sz="1800" dirty="0">
                <a:solidFill>
                  <a:srgbClr val="B23C00"/>
                </a:solidFill>
              </a:rPr>
              <a:t>IBM cards</a:t>
            </a:r>
            <a:r>
              <a:rPr lang="ja-JP" altLang="en-US" sz="1800" dirty="0">
                <a:latin typeface="Arial"/>
              </a:rPr>
              <a:t>”</a:t>
            </a:r>
            <a:r>
              <a:rPr lang="en-US" sz="1800" dirty="0"/>
              <a:t> or </a:t>
            </a:r>
            <a:br>
              <a:rPr lang="en-US" sz="1800" dirty="0"/>
            </a:br>
            <a:r>
              <a:rPr lang="ja-JP" altLang="en-US" sz="1800" dirty="0">
                <a:latin typeface="Arial"/>
              </a:rPr>
              <a:t>“</a:t>
            </a:r>
            <a:r>
              <a:rPr lang="en-US" sz="1800" dirty="0">
                <a:solidFill>
                  <a:srgbClr val="B23C00"/>
                </a:solidFill>
              </a:rPr>
              <a:t>Hollerith cards</a:t>
            </a:r>
            <a:r>
              <a:rPr lang="ja-JP" altLang="en-US" sz="1800" dirty="0">
                <a:latin typeface="Arial"/>
              </a:rPr>
              <a:t>”</a:t>
            </a:r>
            <a:endParaRPr lang="en-US" sz="1800" dirty="0"/>
          </a:p>
          <a:p>
            <a:pPr lvl="4">
              <a:lnSpc>
                <a:spcPct val="80000"/>
              </a:lnSpc>
            </a:pPr>
            <a:endParaRPr lang="en-US" sz="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Named after </a:t>
            </a:r>
            <a:br>
              <a:rPr lang="en-US" sz="1600" dirty="0"/>
            </a:br>
            <a:r>
              <a:rPr lang="en-US" sz="1600" dirty="0"/>
              <a:t>Herman Hollerith.</a:t>
            </a:r>
          </a:p>
          <a:p>
            <a:pPr lvl="2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B23C00"/>
                </a:solidFill>
              </a:rPr>
              <a:t>80 columns per card</a:t>
            </a:r>
            <a:r>
              <a:rPr lang="en-US" sz="1800" dirty="0"/>
              <a:t>, one character per column.</a:t>
            </a:r>
          </a:p>
          <a:p>
            <a:pPr lvl="4"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1800" dirty="0"/>
              <a:t>Up to 12 punched holes per column.</a:t>
            </a:r>
          </a:p>
          <a:p>
            <a:pPr lvl="4">
              <a:lnSpc>
                <a:spcPct val="80000"/>
              </a:lnSpc>
            </a:pPr>
            <a:endParaRPr lang="en-US" sz="800" dirty="0"/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rgbClr val="B23C00"/>
                </a:solidFill>
              </a:rPr>
              <a:t>Alphanumeric data</a:t>
            </a:r>
            <a:r>
              <a:rPr lang="en-US" sz="1800" dirty="0"/>
              <a:t>, often grouped </a:t>
            </a:r>
            <a:br>
              <a:rPr lang="en-US" sz="1800" dirty="0"/>
            </a:br>
            <a:r>
              <a:rPr lang="en-US" sz="1800" dirty="0"/>
              <a:t>into fields</a:t>
            </a:r>
            <a:r>
              <a:rPr lang="en-US" sz="1800" dirty="0" smtClean="0"/>
              <a:t>.</a:t>
            </a:r>
            <a:endParaRPr lang="en-US" dirty="0"/>
          </a:p>
        </p:txBody>
      </p:sp>
      <p:pic>
        <p:nvPicPr>
          <p:cNvPr id="403460" name="Picture 4" descr="Punched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0"/>
            <a:ext cx="60356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3461" name="Picture 5" descr="PunchedCardFie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4202113"/>
            <a:ext cx="5851525" cy="251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9E168-1D57-7241-9AE9-EA4513F3916A}" type="slidenum">
              <a:rPr lang="en-US"/>
              <a:pPr/>
              <a:t>26</a:t>
            </a:fld>
            <a:endParaRPr lang="en-US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Before the IBM 1401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6350"/>
            <a:ext cx="8229600" cy="4530725"/>
          </a:xfrm>
        </p:spPr>
        <p:txBody>
          <a:bodyPr/>
          <a:lstStyle/>
          <a:p>
            <a:r>
              <a:rPr lang="en-US" dirty="0"/>
              <a:t>A data processing application involved </a:t>
            </a:r>
            <a:br>
              <a:rPr lang="en-US" dirty="0"/>
            </a:br>
            <a:r>
              <a:rPr lang="en-US" dirty="0"/>
              <a:t>passing decks of punched cards through electromechanical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unit record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machines.</a:t>
            </a:r>
          </a:p>
          <a:p>
            <a:pPr lvl="4"/>
            <a:endParaRPr lang="en-US" dirty="0"/>
          </a:p>
          <a:p>
            <a:r>
              <a:rPr lang="en-US" dirty="0"/>
              <a:t>Repetitive sort, calculate, collate, and tabulate operations ...</a:t>
            </a:r>
          </a:p>
          <a:p>
            <a:pPr lvl="1"/>
            <a:r>
              <a:rPr lang="en-US" dirty="0"/>
              <a:t>... were programmed with hand-wired </a:t>
            </a:r>
            <a:br>
              <a:rPr lang="en-US" dirty="0"/>
            </a:br>
            <a:r>
              <a:rPr lang="en-US" dirty="0" err="1">
                <a:solidFill>
                  <a:srgbClr val="B23C00"/>
                </a:solidFill>
              </a:rPr>
              <a:t>plugboard</a:t>
            </a:r>
            <a:r>
              <a:rPr lang="en-US" dirty="0">
                <a:solidFill>
                  <a:srgbClr val="B23C00"/>
                </a:solidFill>
              </a:rPr>
              <a:t> control panels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_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ECF3-1D63-CA4F-AD2E-F418C3A936DF}" type="slidenum">
              <a:rPr lang="en-US"/>
              <a:pPr/>
              <a:t>27</a:t>
            </a:fld>
            <a:endParaRPr lang="en-US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Plugboard Control Panel</a:t>
            </a:r>
          </a:p>
        </p:txBody>
      </p:sp>
      <p:pic>
        <p:nvPicPr>
          <p:cNvPr id="406531" name="Picture 3" descr="plugboard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1349375"/>
            <a:ext cx="5119687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6532" name="Picture 4" descr="407-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325563"/>
            <a:ext cx="3141662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6533" name="Text Box 5"/>
          <p:cNvSpPr txBox="1">
            <a:spLocks noChangeArrowheads="1"/>
          </p:cNvSpPr>
          <p:nvPr/>
        </p:nvSpPr>
        <p:spPr bwMode="auto">
          <a:xfrm>
            <a:off x="92075" y="5807075"/>
            <a:ext cx="3565525" cy="339725"/>
          </a:xfrm>
          <a:prstGeom prst="rect">
            <a:avLst/>
          </a:prstGeom>
          <a:noFill/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2"/>
                </a:solidFill>
              </a:rPr>
              <a:t>IBM 407 Accounting Machine (1949)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5F3-364A-4949-9ECE-2EAD0F0E373D}" type="slidenum">
              <a:rPr lang="en-US"/>
              <a:pPr/>
              <a:t>28</a:t>
            </a:fld>
            <a:endParaRPr lang="en-US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Programming a Plugboard</a:t>
            </a:r>
          </a:p>
        </p:txBody>
      </p:sp>
      <p:pic>
        <p:nvPicPr>
          <p:cNvPr id="408579" name="Picture 3" descr="plugboard-program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2111375"/>
            <a:ext cx="47148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8580" name="Text Box 4"/>
          <p:cNvSpPr txBox="1">
            <a:spLocks noChangeArrowheads="1"/>
          </p:cNvSpPr>
          <p:nvPr/>
        </p:nvSpPr>
        <p:spPr bwMode="auto">
          <a:xfrm>
            <a:off x="4846638" y="5408613"/>
            <a:ext cx="3475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600">
                <a:latin typeface="Arial"/>
              </a:rPr>
              <a:t>“</a:t>
            </a:r>
            <a:r>
              <a:rPr lang="en-US" sz="1600"/>
              <a:t>Hmm, should I pass this parameter by value or by reference?</a:t>
            </a:r>
            <a:r>
              <a:rPr lang="ja-JP" altLang="en-US" sz="1600">
                <a:latin typeface="Arial"/>
              </a:rPr>
              <a:t>”</a:t>
            </a:r>
            <a:endParaRPr lang="en-US" sz="1600"/>
          </a:p>
        </p:txBody>
      </p:sp>
      <p:sp>
        <p:nvSpPr>
          <p:cNvPr id="408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3382963" cy="3565525"/>
          </a:xfrm>
          <a:noFill/>
          <a:ln/>
        </p:spPr>
        <p:txBody>
          <a:bodyPr/>
          <a:lstStyle/>
          <a:p>
            <a:r>
              <a:rPr lang="ja-JP" altLang="en-US">
                <a:latin typeface="Arial"/>
              </a:rPr>
              <a:t>“</a:t>
            </a:r>
            <a:r>
              <a:rPr lang="en-US"/>
              <a:t>Programming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was hand-wiring plugboards.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677EE-F721-D64D-B046-9B99118BADE7}" type="slidenum">
              <a:rPr lang="en-US"/>
              <a:pPr/>
              <a:t>29</a:t>
            </a:fld>
            <a:endParaRPr lang="en-US"/>
          </a:p>
        </p:txBody>
      </p:sp>
      <p:pic>
        <p:nvPicPr>
          <p:cNvPr id="411650" name="Picture 2" descr="seminar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185863"/>
            <a:ext cx="86868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Processing</a:t>
            </a:r>
            <a:endParaRPr lang="en-US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FF9D-4AD1-E847-9BE7-B46EB8CAFD8F}" type="slidenum">
              <a:rPr lang="en-US"/>
              <a:pPr/>
              <a:t>3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Assignments will </a:t>
            </a:r>
            <a:r>
              <a:rPr lang="en-US" dirty="0"/>
              <a:t>be done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small project teams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Form your own teams of </a:t>
            </a:r>
            <a:r>
              <a:rPr lang="en-US" dirty="0" smtClean="0">
                <a:solidFill>
                  <a:srgbClr val="B23C00"/>
                </a:solidFill>
              </a:rPr>
              <a:t>3 or 4 </a:t>
            </a:r>
            <a:r>
              <a:rPr lang="en-US" dirty="0" smtClean="0">
                <a:solidFill>
                  <a:srgbClr val="B23C00"/>
                </a:solidFill>
              </a:rPr>
              <a:t>members </a:t>
            </a:r>
            <a:r>
              <a:rPr lang="en-US" dirty="0" smtClean="0"/>
              <a:t>each.</a:t>
            </a:r>
          </a:p>
          <a:p>
            <a:pPr lvl="4"/>
            <a:endParaRPr lang="en-US" dirty="0"/>
          </a:p>
          <a:p>
            <a:r>
              <a:rPr lang="en-US" dirty="0"/>
              <a:t>Choose your team members wisely</a:t>
            </a:r>
            <a:r>
              <a:rPr lang="en-US" dirty="0" smtClean="0"/>
              <a:t>!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Be sure </a:t>
            </a:r>
            <a:r>
              <a:rPr lang="en-US" dirty="0" smtClean="0"/>
              <a:t>you’ll </a:t>
            </a:r>
            <a:r>
              <a:rPr lang="en-US" dirty="0"/>
              <a:t>be able to meet and communicate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each other and work together well.</a:t>
            </a:r>
          </a:p>
          <a:p>
            <a:pPr lvl="1"/>
            <a:r>
              <a:rPr lang="en-US" dirty="0"/>
              <a:t>No moving </a:t>
            </a:r>
            <a:r>
              <a:rPr lang="en-US" dirty="0" smtClean="0"/>
              <a:t>from team to team.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8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C379-13E7-8E48-8A57-516046906A13}" type="slidenum">
              <a:rPr lang="en-US"/>
              <a:pPr/>
              <a:t>30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Processing</a:t>
            </a:r>
            <a:endParaRPr lang="en-US" i="1"/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9925" y="1325903"/>
            <a:ext cx="4297363" cy="3840162"/>
          </a:xfrm>
        </p:spPr>
        <p:txBody>
          <a:bodyPr/>
          <a:lstStyle/>
          <a:p>
            <a:r>
              <a:rPr lang="en-US" dirty="0"/>
              <a:t>Cards were punched manually at a </a:t>
            </a:r>
            <a:r>
              <a:rPr lang="en-US" dirty="0">
                <a:solidFill>
                  <a:srgbClr val="B23C00"/>
                </a:solidFill>
              </a:rPr>
              <a:t>keypunch machine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Or they were punched automatically by </a:t>
            </a:r>
            <a:br>
              <a:rPr lang="en-US" dirty="0"/>
            </a:br>
            <a:r>
              <a:rPr lang="en-US" dirty="0"/>
              <a:t>unit-record equipment </a:t>
            </a:r>
            <a:br>
              <a:rPr lang="en-US" dirty="0"/>
            </a:br>
            <a:r>
              <a:rPr lang="en-US" dirty="0"/>
              <a:t>under program control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12676" name="Picture 4" descr="IBM026PrintingCardP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25563"/>
            <a:ext cx="3971925" cy="484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9038-AFD1-C342-BCCD-2C3108CE4E89}" type="slidenum">
              <a:rPr lang="en-US"/>
              <a:pPr/>
              <a:t>31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a Data Processing Application ...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399"/>
            <a:ext cx="8229600" cy="3870941"/>
          </a:xfrm>
        </p:spPr>
        <p:txBody>
          <a:bodyPr/>
          <a:lstStyle/>
          <a:p>
            <a:r>
              <a:rPr lang="en-US" dirty="0"/>
              <a:t>... meant passing decks of cards </a:t>
            </a:r>
            <a:br>
              <a:rPr lang="en-US" dirty="0"/>
            </a:br>
            <a:r>
              <a:rPr lang="en-US" dirty="0"/>
              <a:t>through a sequence of unit-record machines.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Each machine was programmed via its </a:t>
            </a:r>
            <a:r>
              <a:rPr lang="en-US" dirty="0" err="1"/>
              <a:t>plugboard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perform its task for the application.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Each machine had little or no memory.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punched cards stored the data records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data records moved as the cards moved.</a:t>
            </a:r>
            <a:endParaRPr lang="en-US" sz="3200" dirty="0"/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182563" y="5317464"/>
            <a:ext cx="87614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B23C00"/>
                </a:solidFill>
              </a:rPr>
              <a:t>An entire work culture evolved around punched cards!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8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8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8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CEE53-97DD-F44E-B851-BE880C023D55}" type="slidenum">
              <a:rPr lang="en-US"/>
              <a:pPr/>
              <a:t>32</a:t>
            </a:fld>
            <a:endParaRPr lang="en-US"/>
          </a:p>
        </p:txBody>
      </p:sp>
      <p:pic>
        <p:nvPicPr>
          <p:cNvPr id="448516" name="Picture 4" descr="1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92275"/>
            <a:ext cx="7291388" cy="43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Data Processing Job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297363" cy="579438"/>
          </a:xfrm>
        </p:spPr>
        <p:txBody>
          <a:bodyPr/>
          <a:lstStyle/>
          <a:p>
            <a:r>
              <a:rPr lang="en-US" dirty="0"/>
              <a:t>A typical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job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.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669268" y="5714975"/>
            <a:ext cx="2973090" cy="46166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Operating Systems: Design and Implementation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en-US" sz="800" dirty="0" err="1" smtClean="0">
                <a:solidFill>
                  <a:schemeClr val="bg1">
                    <a:lumMod val="65000"/>
                  </a:schemeClr>
                </a:solidFill>
              </a:rPr>
              <a:t>Tanenbaum</a:t>
            </a: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&amp; Woodhull 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c) 2006 Prentice-Hall, Inc. All rights reserved. 0-13-142938-8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5B751-C8B8-D74E-A2AA-9B4C7043DB05}" type="slidenum">
              <a:rPr lang="en-US"/>
              <a:pPr/>
              <a:t>33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Data Processing Program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3292475" cy="1371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Data processing was all about </a:t>
            </a:r>
            <a:r>
              <a:rPr lang="en-US" dirty="0">
                <a:solidFill>
                  <a:srgbClr val="B23C00"/>
                </a:solidFill>
              </a:rPr>
              <a:t>punched cards</a:t>
            </a:r>
            <a:r>
              <a:rPr lang="en-US" dirty="0"/>
              <a:t>.</a:t>
            </a:r>
          </a:p>
        </p:txBody>
      </p:sp>
      <p:pic>
        <p:nvPicPr>
          <p:cNvPr id="410628" name="Picture 4" descr="PunchedCardD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789238"/>
            <a:ext cx="30289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29" name="Picture 5" descr="CardBox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1325563"/>
            <a:ext cx="5029200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4297363" y="5075238"/>
            <a:ext cx="42973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000" dirty="0"/>
              <a:t>My school compiler project: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800" dirty="0"/>
              <a:t>3½ boxes of punched cards</a:t>
            </a:r>
          </a:p>
          <a:p>
            <a:pPr marL="908050" lvl="1" indent="-436563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800" dirty="0"/>
              <a:t>Each box = 2000 cards, 10 lbs.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CBDB-0513-914D-A8FE-51A39E9A7524}" type="slidenum">
              <a:rPr lang="en-US"/>
              <a:pPr/>
              <a:t>34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IBM 1401 Computer System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Memory was a limited resource.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main CPU unit contained up to </a:t>
            </a:r>
            <a:r>
              <a:rPr lang="en-US" dirty="0">
                <a:solidFill>
                  <a:srgbClr val="B23C00"/>
                </a:solidFill>
              </a:rPr>
              <a:t>4K</a:t>
            </a:r>
            <a:r>
              <a:rPr lang="en-US" dirty="0"/>
              <a:t> characters of </a:t>
            </a:r>
            <a:br>
              <a:rPr lang="en-US" dirty="0"/>
            </a:br>
            <a:r>
              <a:rPr lang="en-US" dirty="0"/>
              <a:t>core memory (1 character = 8 bits).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You could add the IBM 1406 memory unit which contained up to </a:t>
            </a:r>
            <a:r>
              <a:rPr lang="en-US" dirty="0">
                <a:solidFill>
                  <a:srgbClr val="B23C00"/>
                </a:solidFill>
              </a:rPr>
              <a:t>12K </a:t>
            </a:r>
            <a:r>
              <a:rPr lang="en-US" dirty="0"/>
              <a:t>of additional memory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Maximum memory was </a:t>
            </a:r>
            <a:r>
              <a:rPr lang="en-US" dirty="0">
                <a:solidFill>
                  <a:srgbClr val="B23C00"/>
                </a:solidFill>
              </a:rPr>
              <a:t>16K</a:t>
            </a:r>
            <a:r>
              <a:rPr lang="en-US" dirty="0"/>
              <a:t>.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5469233" y="4058592"/>
            <a:ext cx="1114425" cy="376237"/>
          </a:xfrm>
          <a:prstGeom prst="rect">
            <a:avLst/>
          </a:prstGeom>
          <a:noFill/>
          <a:ln w="9525">
            <a:solidFill>
              <a:srgbClr val="A12A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B23C00"/>
                </a:solidFill>
              </a:rPr>
              <a:t>K = 1000</a:t>
            </a:r>
          </a:p>
        </p:txBody>
      </p:sp>
      <p:sp>
        <p:nvSpPr>
          <p:cNvPr id="423941" name="Text Box 5"/>
          <p:cNvSpPr txBox="1">
            <a:spLocks noChangeArrowheads="1"/>
          </p:cNvSpPr>
          <p:nvPr/>
        </p:nvSpPr>
        <p:spPr bwMode="auto">
          <a:xfrm>
            <a:off x="2926379" y="4892024"/>
            <a:ext cx="3382962" cy="646331"/>
          </a:xfrm>
          <a:prstGeom prst="rect">
            <a:avLst/>
          </a:prstGeom>
          <a:noFill/>
          <a:ln w="9525">
            <a:solidFill>
              <a:srgbClr val="A12A0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B23C00"/>
                </a:solidFill>
              </a:rPr>
              <a:t>In the 1401, each core bit cost 60¢ ($3/bit in today</a:t>
            </a:r>
            <a:r>
              <a:rPr lang="ja-JP" altLang="en-US" sz="1800">
                <a:solidFill>
                  <a:srgbClr val="B23C00"/>
                </a:solidFill>
                <a:latin typeface="Arial"/>
              </a:rPr>
              <a:t>’</a:t>
            </a:r>
            <a:r>
              <a:rPr lang="en-US" sz="1800">
                <a:solidFill>
                  <a:srgbClr val="B23C00"/>
                </a:solidFill>
              </a:rPr>
              <a:t>s dollars).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0" grpId="0" animBg="1"/>
      <p:bldP spid="42394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7C7A6-32D3-584F-B40C-C1D9EFF8C77B}" type="slidenum">
              <a:rPr lang="en-US"/>
              <a:pPr/>
              <a:t>35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IBM 1401 Computer System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225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1401 computer system had amazing </a:t>
            </a:r>
            <a:r>
              <a:rPr lang="en-US" sz="2400" dirty="0">
                <a:solidFill>
                  <a:srgbClr val="B23C00"/>
                </a:solidFill>
              </a:rPr>
              <a:t>peripherals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I/O devices).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1403 Line Printer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1402 Card Reader Punch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729 Magnetic Tape Drives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Disk drives became available later.</a:t>
            </a:r>
          </a:p>
        </p:txBody>
      </p:sp>
      <p:pic>
        <p:nvPicPr>
          <p:cNvPr id="424964" name="Picture 4" descr="1403Pri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94125"/>
            <a:ext cx="198278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65" name="Picture 5" descr="1402CardReadPun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3338513"/>
            <a:ext cx="2493962" cy="292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4966" name="Picture 6" descr="729Dr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32038"/>
            <a:ext cx="2006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43A14-B9EF-F848-8885-C858F316FB3B}" type="slidenum">
              <a:rPr lang="en-US"/>
              <a:pPr/>
              <a:t>36</a:t>
            </a:fld>
            <a:endParaRPr lang="en-US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1401 Architecture</a:t>
            </a:r>
            <a:endParaRPr lang="en-US" i="1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835525"/>
          </a:xfrm>
        </p:spPr>
        <p:txBody>
          <a:bodyPr/>
          <a:lstStyle/>
          <a:p>
            <a:r>
              <a:rPr lang="en-US" dirty="0">
                <a:solidFill>
                  <a:srgbClr val="B23C00"/>
                </a:solidFill>
              </a:rPr>
              <a:t>11.5 microsecond </a:t>
            </a:r>
            <a:r>
              <a:rPr lang="en-US" dirty="0"/>
              <a:t>clock cycle</a:t>
            </a:r>
          </a:p>
          <a:p>
            <a:pPr lvl="1"/>
            <a:r>
              <a:rPr lang="en-US" dirty="0"/>
              <a:t>Add two decimal digits in one cycle, or</a:t>
            </a:r>
          </a:p>
          <a:p>
            <a:pPr lvl="1"/>
            <a:r>
              <a:rPr lang="en-US" dirty="0"/>
              <a:t>Move one character between memory and a peripheral</a:t>
            </a:r>
          </a:p>
          <a:p>
            <a:pPr lvl="4"/>
            <a:endParaRPr lang="en-US" dirty="0"/>
          </a:p>
          <a:p>
            <a:r>
              <a:rPr lang="en-US" dirty="0">
                <a:solidFill>
                  <a:srgbClr val="B23C00"/>
                </a:solidFill>
              </a:rPr>
              <a:t>87 KHz</a:t>
            </a:r>
          </a:p>
          <a:p>
            <a:pPr lvl="1"/>
            <a:r>
              <a:rPr lang="en-US" dirty="0" smtClean="0"/>
              <a:t>Today</a:t>
            </a:r>
            <a:r>
              <a:rPr lang="en-US" dirty="0" smtClean="0">
                <a:latin typeface="Arial"/>
              </a:rPr>
              <a:t>’</a:t>
            </a:r>
            <a:r>
              <a:rPr lang="en-US" dirty="0" smtClean="0"/>
              <a:t>s </a:t>
            </a:r>
            <a:r>
              <a:rPr lang="en-US" dirty="0"/>
              <a:t>4 GHz PC can add two 20-digit numbers about 1 million times faster than a 1401.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B23C00"/>
                </a:solidFill>
              </a:rPr>
              <a:t>single laptop </a:t>
            </a:r>
            <a:r>
              <a:rPr lang="en-US" dirty="0"/>
              <a:t>computer today has more computing power than </a:t>
            </a:r>
            <a:r>
              <a:rPr lang="en-US" dirty="0">
                <a:solidFill>
                  <a:srgbClr val="B23C00"/>
                </a:solidFill>
              </a:rPr>
              <a:t>all </a:t>
            </a:r>
            <a:r>
              <a:rPr lang="en-US" dirty="0"/>
              <a:t>the 1401 systems ever installed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0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791A2-6DE6-604B-9037-309C58078B32}" type="slidenum">
              <a:rPr lang="en-US"/>
              <a:pPr/>
              <a:t>37</a:t>
            </a:fld>
            <a:endParaRPr lang="en-US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the 1401 Transformed Data Processing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04238" cy="4835525"/>
          </a:xfrm>
        </p:spPr>
        <p:txBody>
          <a:bodyPr/>
          <a:lstStyle/>
          <a:p>
            <a:r>
              <a:rPr lang="en-US" dirty="0"/>
              <a:t>It was cheap enough for small businesses.</a:t>
            </a:r>
          </a:p>
          <a:p>
            <a:pPr lvl="4"/>
            <a:endParaRPr lang="en-US" dirty="0"/>
          </a:p>
          <a:p>
            <a:r>
              <a:rPr lang="en-US" dirty="0"/>
              <a:t>Programs were stored in main memory. </a:t>
            </a:r>
          </a:p>
          <a:p>
            <a:pPr lvl="1"/>
            <a:r>
              <a:rPr lang="en-US" dirty="0">
                <a:solidFill>
                  <a:srgbClr val="B23C00"/>
                </a:solidFill>
              </a:rPr>
              <a:t>No more </a:t>
            </a:r>
            <a:r>
              <a:rPr lang="en-US" dirty="0" err="1">
                <a:solidFill>
                  <a:srgbClr val="B23C00"/>
                </a:solidFill>
              </a:rPr>
              <a:t>plugboards</a:t>
            </a:r>
            <a:r>
              <a:rPr lang="en-US" dirty="0">
                <a:solidFill>
                  <a:srgbClr val="B23C00"/>
                </a:solidFill>
              </a:rPr>
              <a:t>!</a:t>
            </a:r>
          </a:p>
          <a:p>
            <a:pPr lvl="4"/>
            <a:endParaRPr lang="en-US" dirty="0">
              <a:solidFill>
                <a:schemeClr val="folHlink"/>
              </a:solidFill>
            </a:endParaRPr>
          </a:p>
          <a:p>
            <a:r>
              <a:rPr lang="en-US" dirty="0"/>
              <a:t>Transferred data from punched cards </a:t>
            </a:r>
            <a:br>
              <a:rPr lang="en-US" dirty="0"/>
            </a:br>
            <a:r>
              <a:rPr lang="en-US" dirty="0"/>
              <a:t>to magnetic tape and disk.</a:t>
            </a:r>
          </a:p>
          <a:p>
            <a:pPr lvl="4"/>
            <a:endParaRPr lang="en-US" dirty="0"/>
          </a:p>
          <a:p>
            <a:r>
              <a:rPr lang="en-US" dirty="0"/>
              <a:t>Customers could program their own machines.</a:t>
            </a:r>
          </a:p>
          <a:p>
            <a:pPr lvl="1"/>
            <a:r>
              <a:rPr lang="en-US" dirty="0" err="1">
                <a:solidFill>
                  <a:srgbClr val="B23C00"/>
                </a:solidFill>
              </a:rPr>
              <a:t>Autocoder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assembly language.</a:t>
            </a:r>
          </a:p>
          <a:p>
            <a:pPr lvl="1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High level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languages:</a:t>
            </a:r>
          </a:p>
          <a:p>
            <a:pPr lvl="2"/>
            <a:r>
              <a:rPr lang="en-US" dirty="0">
                <a:solidFill>
                  <a:srgbClr val="B23C00"/>
                </a:solidFill>
              </a:rPr>
              <a:t>FORTRAN, COBOL, RPG </a:t>
            </a:r>
            <a:endParaRPr lang="en-US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4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4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808A-E311-444E-A4A9-D750F9507651}" type="slidenum">
              <a:rPr lang="en-US"/>
              <a:pPr/>
              <a:t>38</a:t>
            </a:fld>
            <a:endParaRPr lang="en-US"/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1401 Had No Operating System!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5110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Only </a:t>
            </a:r>
            <a:r>
              <a:rPr lang="en-US" dirty="0">
                <a:solidFill>
                  <a:srgbClr val="B23C00"/>
                </a:solidFill>
              </a:rPr>
              <a:t>one program </a:t>
            </a:r>
            <a:r>
              <a:rPr lang="en-US" dirty="0"/>
              <a:t>ran at a time.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program had </a:t>
            </a:r>
            <a:r>
              <a:rPr lang="en-US" dirty="0">
                <a:solidFill>
                  <a:srgbClr val="B23C00"/>
                </a:solidFill>
              </a:rPr>
              <a:t>full control </a:t>
            </a:r>
            <a:r>
              <a:rPr lang="en-US" dirty="0"/>
              <a:t>of the machine.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Programmers had to know how to code instructions to read and write the I/O devices.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Example: The read instruction read the contents </a:t>
            </a:r>
            <a:br>
              <a:rPr lang="en-US" dirty="0"/>
            </a:br>
            <a:r>
              <a:rPr lang="en-US" dirty="0"/>
              <a:t>of the next card from the card reader into </a:t>
            </a:r>
            <a:br>
              <a:rPr lang="en-US" dirty="0"/>
            </a:br>
            <a:r>
              <a:rPr lang="en-US" dirty="0"/>
              <a:t>memory locations 101-180.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Example: The print instruction printed whatever </a:t>
            </a:r>
            <a:br>
              <a:rPr lang="en-US" dirty="0"/>
            </a:br>
            <a:r>
              <a:rPr lang="en-US" dirty="0"/>
              <a:t>was in memory locations 201-332 to the next line </a:t>
            </a:r>
            <a:br>
              <a:rPr lang="en-US" dirty="0"/>
            </a:br>
            <a:r>
              <a:rPr lang="en-US" dirty="0"/>
              <a:t>of the line printer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6317" y="5532097"/>
            <a:ext cx="3560590" cy="584776"/>
          </a:xfrm>
          <a:prstGeom prst="rect">
            <a:avLst/>
          </a:prstGeom>
          <a:noFill/>
          <a:ln>
            <a:solidFill>
              <a:srgbClr val="A12A09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B23C00"/>
                </a:solidFill>
              </a:rPr>
              <a:t>The </a:t>
            </a:r>
            <a:r>
              <a:rPr lang="en-US" sz="1600" dirty="0" smtClean="0">
                <a:solidFill>
                  <a:srgbClr val="B23C00"/>
                </a:solidFill>
              </a:rPr>
              <a:t>card reader and line printer were </a:t>
            </a:r>
            <a:br>
              <a:rPr lang="en-US" sz="1600" dirty="0" smtClean="0">
                <a:solidFill>
                  <a:srgbClr val="B23C00"/>
                </a:solidFill>
              </a:rPr>
            </a:br>
            <a:r>
              <a:rPr lang="en-US" sz="1600" dirty="0" smtClean="0">
                <a:solidFill>
                  <a:srgbClr val="B23C00"/>
                </a:solidFill>
              </a:rPr>
              <a:t>directly connected to the CPU</a:t>
            </a:r>
            <a:r>
              <a:rPr lang="en-US" sz="1600" dirty="0" smtClean="0">
                <a:solidFill>
                  <a:srgbClr val="B23C00"/>
                </a:solidFill>
              </a:rPr>
              <a:t> </a:t>
            </a:r>
            <a:endParaRPr lang="en-US" sz="1600" dirty="0">
              <a:solidFill>
                <a:srgbClr val="B23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9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9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Each team member will receive the same score </a:t>
            </a:r>
            <a:r>
              <a:rPr lang="en-US" dirty="0" smtClean="0"/>
              <a:t>on each team assignment and team project.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Each team email to </a:t>
            </a:r>
            <a:r>
              <a:rPr lang="en-US" dirty="0" smtClean="0">
                <a:hlinkClick r:id="rId2"/>
              </a:rPr>
              <a:t>ron.mak@sjsu.edu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 smtClean="0">
                <a:solidFill>
                  <a:srgbClr val="B23C00"/>
                </a:solidFill>
              </a:rPr>
              <a:t>Monday, January 26</a:t>
            </a:r>
            <a:r>
              <a:rPr lang="en-US" dirty="0" smtClean="0"/>
              <a:t>:</a:t>
            </a:r>
            <a:endParaRPr lang="en-US" dirty="0" smtClean="0"/>
          </a:p>
          <a:p>
            <a:pPr lvl="7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 smtClean="0">
                <a:solidFill>
                  <a:srgbClr val="B23C00"/>
                </a:solidFill>
              </a:rPr>
              <a:t>team name</a:t>
            </a:r>
          </a:p>
          <a:p>
            <a:pPr lvl="1"/>
            <a:r>
              <a:rPr lang="en-US" dirty="0" smtClean="0"/>
              <a:t>A list of </a:t>
            </a:r>
            <a:r>
              <a:rPr lang="en-US" dirty="0" smtClean="0">
                <a:solidFill>
                  <a:srgbClr val="B23C00"/>
                </a:solidFill>
              </a:rPr>
              <a:t>team members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B23C00"/>
                </a:solidFill>
              </a:rPr>
              <a:t>email addresses</a:t>
            </a:r>
          </a:p>
          <a:p>
            <a:pPr lvl="6"/>
            <a:endParaRPr lang="en-US" dirty="0">
              <a:solidFill>
                <a:schemeClr val="folHlink"/>
              </a:solidFill>
            </a:endParaRPr>
          </a:p>
          <a:p>
            <a:r>
              <a:rPr lang="en-US" dirty="0" smtClean="0">
                <a:solidFill>
                  <a:srgbClr val="B23C00"/>
                </a:solidFill>
              </a:rPr>
              <a:t>Subject:</a:t>
            </a:r>
            <a:r>
              <a:rPr lang="en-US" dirty="0" smtClean="0"/>
              <a:t> </a:t>
            </a:r>
            <a:r>
              <a:rPr lang="en-US" b="1" dirty="0" smtClean="0">
                <a:latin typeface="Courier New"/>
                <a:cs typeface="Courier New"/>
              </a:rPr>
              <a:t>CS </a:t>
            </a:r>
            <a:r>
              <a:rPr lang="en-US" b="1" dirty="0" smtClean="0">
                <a:latin typeface="Courier New"/>
                <a:cs typeface="Courier New"/>
              </a:rPr>
              <a:t>149-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b="1" dirty="0">
                <a:latin typeface="Courier New"/>
                <a:cs typeface="Courier New"/>
              </a:rPr>
              <a:t>Team</a:t>
            </a: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Team Name</a:t>
            </a:r>
            <a:endParaRPr lang="en-US" i="1" dirty="0">
              <a:latin typeface="Times New Roman"/>
              <a:cs typeface="Times New Roman"/>
            </a:endParaRPr>
          </a:p>
          <a:p>
            <a:pPr lvl="1"/>
            <a:r>
              <a:rPr lang="en-US" dirty="0" smtClean="0"/>
              <a:t>Where </a:t>
            </a:r>
            <a:r>
              <a:rPr lang="en-US" i="1" dirty="0" smtClean="0">
                <a:latin typeface="Times New Roman"/>
                <a:cs typeface="Times New Roman"/>
              </a:rPr>
              <a:t>n</a:t>
            </a:r>
            <a:r>
              <a:rPr lang="en-US" dirty="0" smtClean="0"/>
              <a:t> is your section number (2, 3, or 8)</a:t>
            </a:r>
          </a:p>
          <a:p>
            <a:pPr lvl="1"/>
            <a:r>
              <a:rPr lang="en-US" dirty="0" smtClean="0"/>
              <a:t>Example</a:t>
            </a:r>
            <a:r>
              <a:rPr lang="en-US" dirty="0" smtClean="0"/>
              <a:t>: </a:t>
            </a:r>
            <a:r>
              <a:rPr lang="en-US" b="1" dirty="0" smtClean="0">
                <a:latin typeface="Courier New"/>
                <a:cs typeface="Courier New"/>
              </a:rPr>
              <a:t>CS </a:t>
            </a:r>
            <a:r>
              <a:rPr lang="en-US" b="1" dirty="0" smtClean="0">
                <a:latin typeface="Courier New"/>
                <a:cs typeface="Courier New"/>
              </a:rPr>
              <a:t>149-3 </a:t>
            </a:r>
            <a:r>
              <a:rPr lang="en-US" b="1" dirty="0" smtClean="0">
                <a:latin typeface="Courier New"/>
                <a:cs typeface="Courier New"/>
              </a:rPr>
              <a:t>Team Super Coders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3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742CD-3E8A-7144-B073-22D37694D12E}" type="slidenum">
              <a:rPr lang="en-US"/>
              <a:pPr/>
              <a:t>5</a:t>
            </a:fld>
            <a:endParaRPr 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Individual Responsibilities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822325" y="2151063"/>
            <a:ext cx="7589838" cy="1590675"/>
          </a:xfrm>
          <a:prstGeom prst="rect">
            <a:avLst/>
          </a:prstGeom>
          <a:solidFill>
            <a:srgbClr val="FFFF66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114300" indent="1588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/>
            <a:r>
              <a:rPr lang="en-US" sz="2400" dirty="0">
                <a:solidFill>
                  <a:schemeClr val="folHlink"/>
                </a:solidFill>
              </a:rPr>
              <a:t>You are personally responsible for participating </a:t>
            </a:r>
            <a:br>
              <a:rPr lang="en-US" sz="2400" dirty="0">
                <a:solidFill>
                  <a:schemeClr val="folHlink"/>
                </a:solidFill>
              </a:rPr>
            </a:br>
            <a:r>
              <a:rPr lang="en-US" sz="2400" dirty="0">
                <a:solidFill>
                  <a:schemeClr val="folHlink"/>
                </a:solidFill>
              </a:rPr>
              <a:t>and contributing to your </a:t>
            </a:r>
            <a:r>
              <a:rPr lang="en-US" sz="2400" dirty="0" smtClean="0">
                <a:solidFill>
                  <a:schemeClr val="folHlink"/>
                </a:solidFill>
              </a:rPr>
              <a:t>team</a:t>
            </a:r>
            <a:r>
              <a:rPr lang="en-US" sz="2400" dirty="0" smtClean="0">
                <a:solidFill>
                  <a:schemeClr val="folHlink"/>
                </a:solidFill>
                <a:latin typeface="Arial"/>
              </a:rPr>
              <a:t>’</a:t>
            </a:r>
            <a:r>
              <a:rPr lang="en-US" sz="2400" dirty="0" smtClean="0">
                <a:solidFill>
                  <a:schemeClr val="folHlink"/>
                </a:solidFill>
              </a:rPr>
              <a:t>s </a:t>
            </a:r>
            <a:r>
              <a:rPr lang="en-US" sz="2400" dirty="0">
                <a:solidFill>
                  <a:schemeClr val="folHlink"/>
                </a:solidFill>
              </a:rPr>
              <a:t>work, and for </a:t>
            </a:r>
            <a:br>
              <a:rPr lang="en-US" sz="2400" dirty="0">
                <a:solidFill>
                  <a:schemeClr val="folHlink"/>
                </a:solidFill>
              </a:rPr>
            </a:br>
            <a:r>
              <a:rPr lang="en-US" sz="2400" dirty="0">
                <a:solidFill>
                  <a:schemeClr val="folHlink"/>
                </a:solidFill>
              </a:rPr>
              <a:t>understanding each part of the work for every </a:t>
            </a:r>
            <a:br>
              <a:rPr lang="en-US" sz="2400" dirty="0">
                <a:solidFill>
                  <a:schemeClr val="folHlink"/>
                </a:solidFill>
              </a:rPr>
            </a:br>
            <a:r>
              <a:rPr lang="en-US" sz="2400" dirty="0">
                <a:solidFill>
                  <a:schemeClr val="folHlink"/>
                </a:solidFill>
              </a:rPr>
              <a:t>assignment whether or not you worked on that part.</a:t>
            </a:r>
          </a:p>
        </p:txBody>
      </p:sp>
    </p:spTree>
    <p:extLst>
      <p:ext uri="{BB962C8B-B14F-4D97-AF65-F5344CB8AC3E}">
        <p14:creationId xmlns:p14="http://schemas.microsoft.com/office/powerpoint/2010/main" val="137257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80-C591-9948-9B2D-ABC4362CDBAA}" type="slidenum">
              <a:rPr lang="en-US"/>
              <a:pPr/>
              <a:t>6</a:t>
            </a:fld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Postmortem Assessment Report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the end of the semester, each student will </a:t>
            </a:r>
            <a:r>
              <a:rPr lang="en-US" dirty="0">
                <a:solidFill>
                  <a:srgbClr val="B23C00"/>
                </a:solidFill>
              </a:rPr>
              <a:t>individually </a:t>
            </a:r>
            <a:r>
              <a:rPr lang="en-US" dirty="0"/>
              <a:t>turn in a short </a:t>
            </a:r>
            <a:r>
              <a:rPr lang="en-US" dirty="0" smtClean="0"/>
              <a:t>(one page) </a:t>
            </a:r>
            <a:r>
              <a:rPr lang="en-US" dirty="0"/>
              <a:t>report: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 brief description of </a:t>
            </a:r>
            <a:r>
              <a:rPr lang="en-US" dirty="0">
                <a:solidFill>
                  <a:srgbClr val="B23C00"/>
                </a:solidFill>
              </a:rPr>
              <a:t>what you learned </a:t>
            </a:r>
            <a:r>
              <a:rPr lang="en-US" dirty="0"/>
              <a:t>in the course.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An assessment of </a:t>
            </a:r>
            <a:r>
              <a:rPr lang="en-US" dirty="0">
                <a:solidFill>
                  <a:srgbClr val="B23C00"/>
                </a:solidFill>
              </a:rPr>
              <a:t>your personal accomplishments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for your project team. 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An assessment of each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your </a:t>
            </a:r>
            <a:r>
              <a:rPr lang="en-US" dirty="0">
                <a:solidFill>
                  <a:srgbClr val="B23C00"/>
                </a:solidFill>
              </a:rPr>
              <a:t>project team members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96282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C099-7987-E748-9ED0-B48766BE43FB}" type="slidenum">
              <a:rPr lang="en-US"/>
              <a:pPr/>
              <a:t>7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Individual Overall Class Grade</a:t>
            </a:r>
            <a:endParaRPr lang="en-US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65</a:t>
            </a:r>
            <a:r>
              <a:rPr lang="en-US" sz="2800" dirty="0" smtClean="0"/>
              <a:t>% </a:t>
            </a:r>
            <a:r>
              <a:rPr lang="en-US" sz="2800" dirty="0"/>
              <a:t>assignments (team scores)</a:t>
            </a:r>
          </a:p>
          <a:p>
            <a:r>
              <a:rPr lang="en-US" sz="2800" dirty="0"/>
              <a:t>15% midterm exam (individual score)</a:t>
            </a:r>
          </a:p>
          <a:p>
            <a:r>
              <a:rPr lang="en-US" sz="2800" dirty="0" smtClean="0"/>
              <a:t>20% </a:t>
            </a:r>
            <a:r>
              <a:rPr lang="en-US" sz="2800" dirty="0"/>
              <a:t>final exam (individual score</a:t>
            </a:r>
            <a:r>
              <a:rPr lang="en-US" sz="2800" dirty="0" smtClean="0"/>
              <a:t>)</a:t>
            </a:r>
          </a:p>
          <a:p>
            <a:pPr lvl="6"/>
            <a:endParaRPr lang="en-US" dirty="0"/>
          </a:p>
          <a:p>
            <a:r>
              <a:rPr lang="en-US" sz="2800" dirty="0">
                <a:solidFill>
                  <a:srgbClr val="A12A03"/>
                </a:solidFill>
              </a:rPr>
              <a:t>Final letter grade based on the class curve.</a:t>
            </a:r>
          </a:p>
          <a:p>
            <a:pPr lvl="4"/>
            <a:endParaRPr lang="en-US" sz="105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5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81472-C459-A34F-84AF-B644A09DA17F}" type="slidenum">
              <a:rPr lang="en-US"/>
              <a:pPr/>
              <a:t>8</a:t>
            </a:fld>
            <a:endParaRPr 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is Important</a:t>
            </a:r>
            <a:endParaRPr lang="en-US" i="1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Can </a:t>
            </a:r>
            <a:r>
              <a:rPr lang="en-US" sz="2800" dirty="0"/>
              <a:t>move your final grade up or down, </a:t>
            </a:r>
            <a:br>
              <a:rPr lang="en-US" sz="2800" dirty="0"/>
            </a:br>
            <a:r>
              <a:rPr lang="en-US" sz="2800" dirty="0"/>
              <a:t>especially in borderline cases</a:t>
            </a:r>
            <a:r>
              <a:rPr lang="en-US" sz="2800" dirty="0" smtClean="0"/>
              <a:t>.</a:t>
            </a:r>
          </a:p>
          <a:p>
            <a:pPr lvl="5"/>
            <a:endParaRPr lang="en-US" sz="1050" dirty="0"/>
          </a:p>
          <a:p>
            <a:r>
              <a:rPr lang="en-US" sz="2800" dirty="0"/>
              <a:t>Participation in class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Participation in your team.</a:t>
            </a:r>
          </a:p>
          <a:p>
            <a:pPr lvl="1"/>
            <a:r>
              <a:rPr lang="en-US" sz="2400" dirty="0"/>
              <a:t>As reported by the postmortem assessment reports.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8203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E21AF-A7CF-9B49-8929-CA2CA178045A}" type="slidenum">
              <a:rPr lang="en-US"/>
              <a:pPr/>
              <a:t>9</a:t>
            </a:fld>
            <a:endParaRPr lang="en-US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1827" name="Text Box 3"/>
          <p:cNvSpPr txBox="1">
            <a:spLocks noChangeArrowheads="1"/>
          </p:cNvSpPr>
          <p:nvPr/>
        </p:nvSpPr>
        <p:spPr bwMode="auto">
          <a:xfrm>
            <a:off x="3505200" y="1874838"/>
            <a:ext cx="2073275" cy="65087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B23C00"/>
                </a:solidFill>
              </a:rPr>
              <a:t>Take roll!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27145</TotalTime>
  <Words>1061</Words>
  <Application>Microsoft Macintosh PowerPoint</Application>
  <PresentationFormat>On-screen Show (4:3)</PresentationFormat>
  <Paragraphs>314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Times New Roman</vt:lpstr>
      <vt:lpstr>Wingdings</vt:lpstr>
      <vt:lpstr>Quadrant</vt:lpstr>
      <vt:lpstr>CS 149: Operating Systems January 22 Class Meeting</vt:lpstr>
      <vt:lpstr>Basic Info</vt:lpstr>
      <vt:lpstr>Project Teams</vt:lpstr>
      <vt:lpstr>Project Teams, cont’d</vt:lpstr>
      <vt:lpstr>Individual Responsibilities</vt:lpstr>
      <vt:lpstr>Postmortem Assessment Report</vt:lpstr>
      <vt:lpstr>Your Individual Overall Class Grade</vt:lpstr>
      <vt:lpstr>Participation is Important</vt:lpstr>
      <vt:lpstr> </vt:lpstr>
      <vt:lpstr>What is an Operating System?</vt:lpstr>
      <vt:lpstr>Why Study Operating Systems?</vt:lpstr>
      <vt:lpstr>Purpose of an Operating System</vt:lpstr>
      <vt:lpstr>What Resources Does an OS Manage?</vt:lpstr>
      <vt:lpstr>Abstractions</vt:lpstr>
      <vt:lpstr>Abstractions, cont’d</vt:lpstr>
      <vt:lpstr>UNIX as an Example OS</vt:lpstr>
      <vt:lpstr>VirtualBox (PC and Mac)</vt:lpstr>
      <vt:lpstr>VirtualBox (PC and Mac), cont’d</vt:lpstr>
      <vt:lpstr>Operating System Generations</vt:lpstr>
      <vt:lpstr>Historical Perspective</vt:lpstr>
      <vt:lpstr>Historical Perspective, cont’d</vt:lpstr>
      <vt:lpstr>Historical Perspective, cont’d</vt:lpstr>
      <vt:lpstr>What was the IBM 1401?</vt:lpstr>
      <vt:lpstr>Computing Before the IBM 1401</vt:lpstr>
      <vt:lpstr>Computing Before the IBM 1401</vt:lpstr>
      <vt:lpstr>Computing Before the IBM 1401</vt:lpstr>
      <vt:lpstr>Plugboard Control Panel</vt:lpstr>
      <vt:lpstr>Programming a Plugboard</vt:lpstr>
      <vt:lpstr>Data Processing</vt:lpstr>
      <vt:lpstr>Data Processing</vt:lpstr>
      <vt:lpstr>Running a Data Processing Application ...</vt:lpstr>
      <vt:lpstr>A Data Processing Job</vt:lpstr>
      <vt:lpstr>A Data Processing Program</vt:lpstr>
      <vt:lpstr>The IBM 1401 Computer System</vt:lpstr>
      <vt:lpstr>The IBM 1401 Computer System</vt:lpstr>
      <vt:lpstr>The 1401 Architecture</vt:lpstr>
      <vt:lpstr>How the 1401 Transformed Data Processing</vt:lpstr>
      <vt:lpstr>The 1401 Had No Operating System!</vt:lpstr>
    </vt:vector>
  </TitlesOfParts>
  <Company>San Jose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146: Data Structures and Algorithms</dc:title>
  <dc:creator>Ronald Mak</dc:creator>
  <cp:lastModifiedBy>Ronald Mak</cp:lastModifiedBy>
  <cp:revision>480</cp:revision>
  <dcterms:created xsi:type="dcterms:W3CDTF">2008-01-12T03:52:55Z</dcterms:created>
  <dcterms:modified xsi:type="dcterms:W3CDTF">2015-01-23T03:46:30Z</dcterms:modified>
</cp:coreProperties>
</file>