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4"/>
  </p:notesMasterIdLst>
  <p:handoutMasterIdLst>
    <p:handoutMasterId r:id="rId4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95" r:id="rId14"/>
    <p:sldId id="294" r:id="rId15"/>
    <p:sldId id="296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5" r:id="rId24"/>
    <p:sldId id="306" r:id="rId25"/>
    <p:sldId id="297" r:id="rId26"/>
    <p:sldId id="277" r:id="rId27"/>
    <p:sldId id="285" r:id="rId28"/>
    <p:sldId id="278" r:id="rId29"/>
    <p:sldId id="286" r:id="rId30"/>
    <p:sldId id="287" r:id="rId31"/>
    <p:sldId id="288" r:id="rId32"/>
    <p:sldId id="289" r:id="rId33"/>
    <p:sldId id="290" r:id="rId34"/>
    <p:sldId id="279" r:id="rId35"/>
    <p:sldId id="280" r:id="rId36"/>
    <p:sldId id="292" r:id="rId37"/>
    <p:sldId id="291" r:id="rId38"/>
    <p:sldId id="281" r:id="rId39"/>
    <p:sldId id="282" r:id="rId40"/>
    <p:sldId id="283" r:id="rId41"/>
    <p:sldId id="284" r:id="rId42"/>
    <p:sldId id="293" r:id="rId4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1F5FF"/>
    <a:srgbClr val="C6DEFF"/>
    <a:srgbClr val="A12A03"/>
    <a:srgbClr val="B23C00"/>
    <a:srgbClr val="66CCFF"/>
    <a:srgbClr val="A40000"/>
    <a:srgbClr val="0033CC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516" autoAdjust="0"/>
    <p:restoredTop sz="98450" autoAdjust="0"/>
  </p:normalViewPr>
  <p:slideViewPr>
    <p:cSldViewPr>
      <p:cViewPr varScale="1">
        <p:scale>
          <a:sx n="96" d="100"/>
          <a:sy n="96" d="100"/>
        </p:scale>
        <p:origin x="-928" y="-112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640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interSettings" Target="printerSettings/printerSettings1.bin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8/2/15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06475" y="6248400"/>
            <a:ext cx="210185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Department of Computer Science Summer 2013: July 29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3292475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146: Data Structures and Algorithms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1FF9D53-D101-A548-BF94-61AC53A57D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9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Summer 2015: July 28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492427" y="6263609"/>
            <a:ext cx="2437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146: </a:t>
            </a:r>
            <a:r>
              <a:rPr lang="en-US" sz="1000" baseline="0" dirty="0" smtClean="0"/>
              <a:t>Data Structures and Algorithms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hyperlink" Target="http://algs4.cs.princeton.edu/lectures/53SubstringSearch.pdf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hyperlink" Target="http://algs4.cs.princeton.edu/lectures/53SubstringSearch.pdf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hyperlink" Target="http://algs4.cs.princeton.edu/lectures/53SubstringSearch.pdf" TargetMode="Externa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8.png"/><Relationship Id="rId3" Type="http://schemas.openxmlformats.org/officeDocument/2006/relationships/hyperlink" Target="http://algs4.cs.princeton.edu/lectures/53SubstringSearch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146: Data Structures and Algorithms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July 28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Summer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3D44F-7D26-9D48-9DE0-005FCC5C92EC}" type="slidenum">
              <a:rPr lang="en-US"/>
              <a:pPr/>
              <a:t>10</a:t>
            </a:fld>
            <a:endParaRPr lang="en-US"/>
          </a:p>
        </p:txBody>
      </p:sp>
      <p:sp>
        <p:nvSpPr>
          <p:cNvPr id="96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Mergesort with a Linked List</a:t>
            </a:r>
          </a:p>
        </p:txBody>
      </p:sp>
      <p:sp>
        <p:nvSpPr>
          <p:cNvPr id="969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794125"/>
            <a:ext cx="8229600" cy="2336800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Unsorted list: </a:t>
            </a:r>
            <a:r>
              <a:rPr lang="en-US" dirty="0"/>
              <a:t>The number of comparisons and the timing should be similar to </a:t>
            </a:r>
            <a:r>
              <a:rPr lang="en-US" dirty="0" err="1"/>
              <a:t>mergesort</a:t>
            </a:r>
            <a:r>
              <a:rPr lang="en-US" dirty="0"/>
              <a:t> with an array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 number of moves is significantly lower.</a:t>
            </a:r>
          </a:p>
        </p:txBody>
      </p:sp>
      <p:sp>
        <p:nvSpPr>
          <p:cNvPr id="969732" name="Text Box 4"/>
          <p:cNvSpPr txBox="1">
            <a:spLocks noChangeArrowheads="1"/>
          </p:cNvSpPr>
          <p:nvPr/>
        </p:nvSpPr>
        <p:spPr bwMode="auto">
          <a:xfrm>
            <a:off x="731838" y="1325563"/>
            <a:ext cx="7726419" cy="224676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N = 10,000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                ALGORITHM          MOVES       COMPARES   MILLISECONDS</a:t>
            </a:r>
          </a:p>
          <a:p>
            <a:r>
              <a:rPr lang="en-US" sz="1400" b="1" dirty="0">
                <a:latin typeface="Courier New" charset="0"/>
              </a:rPr>
              <a:t>           Insertion sort     25,133,596     25,133,592          3,656</a:t>
            </a:r>
          </a:p>
          <a:p>
            <a:r>
              <a:rPr lang="en-US" sz="1400" b="1" dirty="0">
                <a:latin typeface="Courier New" charset="0"/>
              </a:rPr>
              <a:t>     Shellsort suboptimal        208,811        265,559            140</a:t>
            </a:r>
          </a:p>
          <a:p>
            <a:r>
              <a:rPr lang="en-US" sz="1400" b="1" dirty="0">
                <a:latin typeface="Courier New" charset="0"/>
              </a:rPr>
              <a:t>          Shellsort Knuth        220,569        241,482            125</a:t>
            </a:r>
          </a:p>
          <a:p>
            <a:r>
              <a:rPr lang="en-US" sz="1400" b="1" dirty="0">
                <a:latin typeface="Courier New" charset="0"/>
              </a:rPr>
              <a:t>                Heap sort        148,167        292,365             94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    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Merge sort array        267,232        120,510            125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   Merge sort linked list        150,466        120,469            172</a:t>
            </a:r>
          </a:p>
          <a:p>
            <a:r>
              <a:rPr lang="en-US" sz="1400" b="1" dirty="0">
                <a:latin typeface="Courier New" charset="0"/>
              </a:rPr>
              <a:t>                Quicksort         77,154        138,626             47</a:t>
            </a:r>
          </a:p>
        </p:txBody>
      </p:sp>
    </p:spTree>
    <p:extLst>
      <p:ext uri="{BB962C8B-B14F-4D97-AF65-F5344CB8AC3E}">
        <p14:creationId xmlns:p14="http://schemas.microsoft.com/office/powerpoint/2010/main" val="4073076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5F8D-15B0-CA48-9886-5B70A0ECC18D}" type="slidenum">
              <a:rPr lang="en-US"/>
              <a:pPr/>
              <a:t>11</a:t>
            </a:fld>
            <a:endParaRPr lang="en-US"/>
          </a:p>
        </p:txBody>
      </p:sp>
      <p:sp>
        <p:nvSpPr>
          <p:cNvPr id="970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Mergesort with a Linked List</a:t>
            </a:r>
          </a:p>
        </p:txBody>
      </p:sp>
      <p:sp>
        <p:nvSpPr>
          <p:cNvPr id="970756" name="Text Box 4"/>
          <p:cNvSpPr txBox="1">
            <a:spLocks noChangeArrowheads="1"/>
          </p:cNvSpPr>
          <p:nvPr/>
        </p:nvSpPr>
        <p:spPr bwMode="auto">
          <a:xfrm>
            <a:off x="1057275" y="1235075"/>
            <a:ext cx="7726419" cy="246221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N = 10,000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                ALGORITHM          MOVES       COMPARES   MILLISECONDS</a:t>
            </a:r>
          </a:p>
          <a:p>
            <a:r>
              <a:rPr lang="en-US" sz="1400" b="1" dirty="0">
                <a:latin typeface="Courier New" charset="0"/>
              </a:rPr>
              <a:t>           Insertion sort              0          9,999              0</a:t>
            </a:r>
          </a:p>
          <a:p>
            <a:r>
              <a:rPr lang="en-US" sz="1400" b="1" dirty="0">
                <a:latin typeface="Courier New" charset="0"/>
              </a:rPr>
              <a:t>     Shellsort suboptimal              0        120,005             15</a:t>
            </a:r>
          </a:p>
          <a:p>
            <a:r>
              <a:rPr lang="en-US" sz="1400" b="1" dirty="0">
                <a:latin typeface="Courier New" charset="0"/>
              </a:rPr>
              <a:t>          Shellsort Knuth              0         75,243             31</a:t>
            </a:r>
          </a:p>
          <a:p>
            <a:r>
              <a:rPr lang="en-US" sz="1400" b="1" dirty="0">
                <a:latin typeface="Courier New" charset="0"/>
              </a:rPr>
              <a:t>                Heap sort        156,953        304,386             63</a:t>
            </a:r>
          </a:p>
          <a:p>
            <a:r>
              <a:rPr lang="en-US" sz="1400" b="1" dirty="0">
                <a:latin typeface="Courier New" charset="0"/>
              </a:rPr>
              <a:t>        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Merge sort array        267,232         69,008             94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   Merge sort linked list         94,605         64,608             78</a:t>
            </a:r>
          </a:p>
          <a:p>
            <a:r>
              <a:rPr lang="en-US" sz="1400" b="1" dirty="0">
                <a:latin typeface="Courier New" charset="0"/>
              </a:rPr>
              <a:t>                Quicksort         17,711        122,912             16</a:t>
            </a:r>
          </a:p>
          <a:p>
            <a:endParaRPr lang="en-US" sz="1400" b="1" dirty="0">
              <a:latin typeface="Courier New" charset="0"/>
            </a:endParaRPr>
          </a:p>
        </p:txBody>
      </p:sp>
      <p:sp>
        <p:nvSpPr>
          <p:cNvPr id="970757" name="Text Box 5"/>
          <p:cNvSpPr txBox="1">
            <a:spLocks noChangeArrowheads="1"/>
          </p:cNvSpPr>
          <p:nvPr/>
        </p:nvSpPr>
        <p:spPr bwMode="auto">
          <a:xfrm>
            <a:off x="1057275" y="3794125"/>
            <a:ext cx="7726419" cy="246221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N = 10,000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                ALGORITHM          MOVES       COMPARES   MILLISECONDS</a:t>
            </a:r>
          </a:p>
          <a:p>
            <a:r>
              <a:rPr lang="en-US" sz="1400" b="1" dirty="0">
                <a:latin typeface="Courier New" charset="0"/>
              </a:rPr>
              <a:t>           Insertion sort     50,004,999     49,995,000          6,359</a:t>
            </a:r>
          </a:p>
          <a:p>
            <a:r>
              <a:rPr lang="en-US" sz="1400" b="1" dirty="0">
                <a:latin typeface="Courier New" charset="0"/>
              </a:rPr>
              <a:t>     Shellsort suboptimal        124,592        172,578             63</a:t>
            </a:r>
          </a:p>
          <a:p>
            <a:r>
              <a:rPr lang="en-US" sz="1400" b="1" dirty="0">
                <a:latin typeface="Courier New" charset="0"/>
              </a:rPr>
              <a:t>          Shellsort Knuth         93,666        120,190             31</a:t>
            </a:r>
          </a:p>
          <a:p>
            <a:r>
              <a:rPr lang="en-US" sz="1400" b="1" dirty="0">
                <a:latin typeface="Courier New" charset="0"/>
              </a:rPr>
              <a:t>                Heap sort        136,693        277,845             47</a:t>
            </a:r>
          </a:p>
          <a:p>
            <a:r>
              <a:rPr lang="en-US" sz="1400" b="1" dirty="0">
                <a:latin typeface="Courier New" charset="0"/>
              </a:rPr>
              <a:t>        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Merge sort array        267,232         64,608             78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   Merge sort linked list         99,005         69,008             78</a:t>
            </a:r>
          </a:p>
          <a:p>
            <a:r>
              <a:rPr lang="en-US" sz="1400" b="1" dirty="0">
                <a:latin typeface="Courier New" charset="0"/>
              </a:rPr>
              <a:t>                Quicksort         46,733        193,965             31</a:t>
            </a:r>
          </a:p>
          <a:p>
            <a:endParaRPr lang="en-US" sz="1400" b="1" dirty="0">
              <a:latin typeface="Courier New" charset="0"/>
            </a:endParaRPr>
          </a:p>
        </p:txBody>
      </p:sp>
      <p:sp>
        <p:nvSpPr>
          <p:cNvPr id="970758" name="Text Box 6"/>
          <p:cNvSpPr txBox="1">
            <a:spLocks noChangeArrowheads="1"/>
          </p:cNvSpPr>
          <p:nvPr/>
        </p:nvSpPr>
        <p:spPr bwMode="auto">
          <a:xfrm>
            <a:off x="360363" y="1692275"/>
            <a:ext cx="789198" cy="338554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Sorted</a:t>
            </a:r>
          </a:p>
        </p:txBody>
      </p:sp>
      <p:sp>
        <p:nvSpPr>
          <p:cNvPr id="970759" name="Text Box 7"/>
          <p:cNvSpPr txBox="1">
            <a:spLocks noChangeArrowheads="1"/>
          </p:cNvSpPr>
          <p:nvPr/>
        </p:nvSpPr>
        <p:spPr bwMode="auto">
          <a:xfrm>
            <a:off x="360363" y="4160838"/>
            <a:ext cx="1575972" cy="338554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B23C00"/>
                </a:solidFill>
              </a:rPr>
              <a:t>Reverse sorted</a:t>
            </a:r>
          </a:p>
        </p:txBody>
      </p:sp>
    </p:spTree>
    <p:extLst>
      <p:ext uri="{BB962C8B-B14F-4D97-AF65-F5344CB8AC3E}">
        <p14:creationId xmlns:p14="http://schemas.microsoft.com/office/powerpoint/2010/main" val="3623402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70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0757" grpId="0" animBg="1"/>
      <p:bldP spid="97075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B12F3-BAC2-1945-BE62-48DDB7AA55F4}" type="slidenum">
              <a:rPr lang="en-US"/>
              <a:pPr/>
              <a:t>12</a:t>
            </a:fld>
            <a:endParaRPr lang="en-US"/>
          </a:p>
        </p:txBody>
      </p:sp>
      <p:sp>
        <p:nvSpPr>
          <p:cNvPr id="97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Mergesort with a Linked List</a:t>
            </a:r>
          </a:p>
        </p:txBody>
      </p:sp>
      <p:sp>
        <p:nvSpPr>
          <p:cNvPr id="971780" name="Text Box 4"/>
          <p:cNvSpPr txBox="1">
            <a:spLocks noChangeArrowheads="1"/>
          </p:cNvSpPr>
          <p:nvPr/>
        </p:nvSpPr>
        <p:spPr bwMode="auto">
          <a:xfrm>
            <a:off x="1057275" y="1362075"/>
            <a:ext cx="7726419" cy="246221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N = 10,000</a:t>
            </a:r>
          </a:p>
          <a:p>
            <a:endParaRPr lang="en-US" sz="1400" b="1" dirty="0">
              <a:latin typeface="Courier New" charset="0"/>
            </a:endParaRPr>
          </a:p>
          <a:p>
            <a:r>
              <a:rPr lang="en-US" sz="1400" b="1" dirty="0">
                <a:latin typeface="Courier New" charset="0"/>
              </a:rPr>
              <a:t>                ALGORITHM          MOVES       COMPARES   MILLISECONDS</a:t>
            </a:r>
          </a:p>
          <a:p>
            <a:r>
              <a:rPr lang="en-US" sz="1400" b="1" dirty="0">
                <a:latin typeface="Courier New" charset="0"/>
              </a:rPr>
              <a:t>           Insertion sort              0          9,999              0</a:t>
            </a:r>
          </a:p>
          <a:p>
            <a:r>
              <a:rPr lang="en-US" sz="1400" b="1" dirty="0">
                <a:latin typeface="Courier New" charset="0"/>
              </a:rPr>
              <a:t>     Shellsort suboptimal              0        120,005             31</a:t>
            </a:r>
          </a:p>
          <a:p>
            <a:r>
              <a:rPr lang="en-US" sz="1400" b="1" dirty="0">
                <a:latin typeface="Courier New" charset="0"/>
              </a:rPr>
              <a:t>          Shellsort Knuth              0         75,243             16</a:t>
            </a:r>
          </a:p>
          <a:p>
            <a:r>
              <a:rPr lang="en-US" sz="1400" b="1" dirty="0">
                <a:latin typeface="Courier New" charset="0"/>
              </a:rPr>
              <a:t>                Heap sort         19,998         29,994             15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         Merge sort array        267,232         69,008             78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   Merge sort linked list         94,605         64,608             79</a:t>
            </a:r>
          </a:p>
          <a:p>
            <a:r>
              <a:rPr lang="en-US" sz="1400" b="1" dirty="0">
                <a:latin typeface="Courier New" charset="0"/>
              </a:rPr>
              <a:t>                Quicksort        118,747        120,316             31</a:t>
            </a:r>
          </a:p>
          <a:p>
            <a:endParaRPr lang="en-US" sz="1400" b="1" dirty="0">
              <a:latin typeface="Courier New" charset="0"/>
            </a:endParaRPr>
          </a:p>
        </p:txBody>
      </p:sp>
      <p:sp>
        <p:nvSpPr>
          <p:cNvPr id="971781" name="Text Box 5"/>
          <p:cNvSpPr txBox="1">
            <a:spLocks noChangeArrowheads="1"/>
          </p:cNvSpPr>
          <p:nvPr/>
        </p:nvSpPr>
        <p:spPr bwMode="auto">
          <a:xfrm>
            <a:off x="360363" y="1782763"/>
            <a:ext cx="1196975" cy="376237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All zeroes</a:t>
            </a:r>
          </a:p>
        </p:txBody>
      </p:sp>
    </p:spTree>
    <p:extLst>
      <p:ext uri="{BB962C8B-B14F-4D97-AF65-F5344CB8AC3E}">
        <p14:creationId xmlns:p14="http://schemas.microsoft.com/office/powerpoint/2010/main" val="314585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Algorithms: Important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nformation processing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Communications</a:t>
            </a:r>
          </a:p>
          <a:p>
            <a:pPr lvl="4"/>
            <a:endParaRPr lang="en-US" dirty="0" smtClean="0"/>
          </a:p>
          <a:p>
            <a:r>
              <a:rPr lang="en-US" dirty="0"/>
              <a:t>Word processors and editors</a:t>
            </a:r>
          </a:p>
          <a:p>
            <a:pPr lvl="4"/>
            <a:endParaRPr lang="en-US" dirty="0"/>
          </a:p>
          <a:p>
            <a:r>
              <a:rPr lang="en-US" dirty="0"/>
              <a:t>Programming </a:t>
            </a:r>
            <a:r>
              <a:rPr lang="en-US" dirty="0" smtClean="0"/>
              <a:t>systems</a:t>
            </a:r>
          </a:p>
          <a:p>
            <a:pPr lvl="5"/>
            <a:endParaRPr lang="en-US" dirty="0"/>
          </a:p>
          <a:p>
            <a:r>
              <a:rPr lang="en-US" dirty="0" smtClean="0"/>
              <a:t>Genomics</a:t>
            </a:r>
            <a:endParaRPr lang="en-US" dirty="0"/>
          </a:p>
          <a:p>
            <a:pPr lvl="1"/>
            <a:r>
              <a:rPr lang="en-US" dirty="0"/>
              <a:t>Computational biologists encode strands of DNA as strings over the characters A, C, G, and T (base molecules adenine, cytosine, guanine, and thymine</a:t>
            </a:r>
            <a:r>
              <a:rPr lang="en-US" dirty="0" smtClean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482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Longest Common Subsequence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0"/>
            <a:ext cx="8412433" cy="4835525"/>
          </a:xfrm>
        </p:spPr>
        <p:txBody>
          <a:bodyPr/>
          <a:lstStyle/>
          <a:p>
            <a:r>
              <a:rPr lang="en-US" dirty="0" smtClean="0"/>
              <a:t>Find the </a:t>
            </a:r>
            <a:r>
              <a:rPr lang="en-US" dirty="0" smtClean="0">
                <a:solidFill>
                  <a:srgbClr val="B23C00"/>
                </a:solidFill>
              </a:rPr>
              <a:t>longest common subsequence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B23C00"/>
                </a:solidFill>
              </a:rPr>
              <a:t>LCS</a:t>
            </a:r>
            <a:r>
              <a:rPr lang="en-US" dirty="0" smtClean="0"/>
              <a:t>) </a:t>
            </a:r>
            <a:br>
              <a:rPr lang="en-US" dirty="0" smtClean="0"/>
            </a:br>
            <a:r>
              <a:rPr lang="en-US" dirty="0" smtClean="0"/>
              <a:t>of two strings.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In genomics, the longer a common subsequence </a:t>
            </a:r>
            <a:br>
              <a:rPr lang="en-US" dirty="0" smtClean="0"/>
            </a:br>
            <a:r>
              <a:rPr lang="en-US" dirty="0" smtClean="0"/>
              <a:t>we can find between two stands of DNA, </a:t>
            </a:r>
            <a:br>
              <a:rPr lang="en-US" dirty="0" smtClean="0"/>
            </a:br>
            <a:r>
              <a:rPr lang="en-US" dirty="0" smtClean="0"/>
              <a:t>the more similar they are.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134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Subsequence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937706"/>
          </a:xfrm>
        </p:spPr>
        <p:txBody>
          <a:bodyPr/>
          <a:lstStyle/>
          <a:p>
            <a:r>
              <a:rPr lang="en-US" dirty="0" smtClean="0"/>
              <a:t>A subsequence </a:t>
            </a:r>
            <a:r>
              <a:rPr lang="en-US" i="1" dirty="0" smtClean="0"/>
              <a:t>Z</a:t>
            </a:r>
            <a:r>
              <a:rPr lang="en-US" dirty="0" smtClean="0"/>
              <a:t> of a string </a:t>
            </a:r>
            <a:r>
              <a:rPr lang="en-US" i="1" dirty="0" smtClean="0"/>
              <a:t>X</a:t>
            </a:r>
            <a:r>
              <a:rPr lang="en-US" dirty="0" smtClean="0"/>
              <a:t> is </a:t>
            </a:r>
            <a:r>
              <a:rPr lang="en-US" i="1" dirty="0" smtClean="0"/>
              <a:t>X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possibly with some characters removed.</a:t>
            </a:r>
          </a:p>
          <a:p>
            <a:r>
              <a:rPr lang="en-US" dirty="0" smtClean="0"/>
              <a:t>Subsequences of the string “GAC”</a:t>
            </a:r>
          </a:p>
          <a:p>
            <a:pPr lvl="1"/>
            <a:r>
              <a:rPr lang="en-US" dirty="0" smtClean="0"/>
              <a:t>“GAC” (no characters removed)</a:t>
            </a:r>
          </a:p>
          <a:p>
            <a:pPr lvl="1"/>
            <a:r>
              <a:rPr lang="en-US" dirty="0" smtClean="0"/>
              <a:t>“GA” (C removed)</a:t>
            </a:r>
          </a:p>
          <a:p>
            <a:pPr lvl="1"/>
            <a:r>
              <a:rPr lang="en-US" dirty="0" smtClean="0"/>
              <a:t>“GC” (A removed)</a:t>
            </a:r>
          </a:p>
          <a:p>
            <a:pPr lvl="1"/>
            <a:r>
              <a:rPr lang="en-US" dirty="0" smtClean="0"/>
              <a:t>“AC” (G removed)</a:t>
            </a:r>
          </a:p>
          <a:p>
            <a:pPr lvl="1"/>
            <a:r>
              <a:rPr lang="en-US" dirty="0" smtClean="0"/>
              <a:t>“G” (A and C removed)</a:t>
            </a:r>
          </a:p>
          <a:p>
            <a:pPr lvl="1"/>
            <a:r>
              <a:rPr lang="en-US" dirty="0" smtClean="0"/>
              <a:t>“A” (G and C removed)</a:t>
            </a:r>
          </a:p>
          <a:p>
            <a:pPr lvl="1"/>
            <a:r>
              <a:rPr lang="en-US" dirty="0" smtClean="0"/>
              <a:t>“C” (G and A removed)</a:t>
            </a:r>
          </a:p>
          <a:p>
            <a:pPr lvl="1"/>
            <a:r>
              <a:rPr lang="en-US" dirty="0" smtClean="0"/>
              <a:t>empty string (all characters removed)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03512" y="3520439"/>
            <a:ext cx="2507505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33CC"/>
                </a:solidFill>
              </a:rPr>
              <a:t>A string of length </a:t>
            </a:r>
            <a:r>
              <a:rPr lang="en-US" sz="1800" i="1" dirty="0" smtClean="0">
                <a:solidFill>
                  <a:srgbClr val="0033CC"/>
                </a:solidFill>
              </a:rPr>
              <a:t>n</a:t>
            </a:r>
          </a:p>
          <a:p>
            <a:r>
              <a:rPr lang="en-US" sz="1800" dirty="0" smtClean="0">
                <a:solidFill>
                  <a:srgbClr val="0033CC"/>
                </a:solidFill>
              </a:rPr>
              <a:t>has 2</a:t>
            </a:r>
            <a:r>
              <a:rPr lang="en-US" sz="1800" i="1" baseline="30000" dirty="0" smtClean="0">
                <a:solidFill>
                  <a:srgbClr val="0033CC"/>
                </a:solidFill>
              </a:rPr>
              <a:t>n</a:t>
            </a:r>
            <a:r>
              <a:rPr lang="en-US" sz="1800" dirty="0" smtClean="0">
                <a:solidFill>
                  <a:srgbClr val="0033CC"/>
                </a:solidFill>
              </a:rPr>
              <a:t> subsequences.</a:t>
            </a:r>
            <a:endParaRPr lang="en-US" sz="18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655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Longest Common </a:t>
            </a:r>
            <a:r>
              <a:rPr lang="en-US" dirty="0" smtClean="0"/>
              <a:t>Subsequence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are strings, then </a:t>
            </a:r>
            <a:r>
              <a:rPr lang="en-US" i="1" dirty="0" smtClean="0"/>
              <a:t>Z</a:t>
            </a:r>
            <a:r>
              <a:rPr lang="en-US" dirty="0" smtClean="0"/>
              <a:t> is a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common subsequence </a:t>
            </a:r>
            <a:r>
              <a:rPr lang="en-US" dirty="0" smtClean="0"/>
              <a:t>of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if it is a subsequence of both strings.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Example: </a:t>
            </a:r>
            <a:r>
              <a:rPr lang="en-US" i="1" dirty="0" smtClean="0"/>
              <a:t>X</a:t>
            </a:r>
            <a:r>
              <a:rPr lang="en-US" dirty="0" smtClean="0"/>
              <a:t> = “CATCGA”</a:t>
            </a:r>
            <a:br>
              <a:rPr lang="en-US" dirty="0" smtClean="0"/>
            </a:br>
            <a:r>
              <a:rPr lang="en-US" dirty="0" smtClean="0"/>
              <a:t>                </a:t>
            </a:r>
            <a:r>
              <a:rPr lang="en-US" i="1" dirty="0" smtClean="0"/>
              <a:t>Y</a:t>
            </a:r>
            <a:r>
              <a:rPr lang="en-US" dirty="0" smtClean="0"/>
              <a:t> = “GTACCGTCA”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“CCA” is a common subsequence</a:t>
            </a:r>
          </a:p>
          <a:p>
            <a:pPr lvl="1"/>
            <a:r>
              <a:rPr lang="en-US" dirty="0" smtClean="0"/>
              <a:t>A longest common subsequence (LCS) is “CTCA”</a:t>
            </a:r>
          </a:p>
          <a:p>
            <a:pPr lvl="1"/>
            <a:r>
              <a:rPr lang="en-US" dirty="0" smtClean="0"/>
              <a:t>But it is not unique: “TCGA” is another LCS.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56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Length of the LCS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944893"/>
          </a:xfrm>
        </p:spPr>
        <p:txBody>
          <a:bodyPr/>
          <a:lstStyle/>
          <a:p>
            <a:r>
              <a:rPr lang="en-US" dirty="0" smtClean="0"/>
              <a:t>A recursive algorithm to compute </a:t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 smtClean="0">
                <a:solidFill>
                  <a:srgbClr val="B23C00"/>
                </a:solidFill>
              </a:rPr>
              <a:t>length of the LCS </a:t>
            </a:r>
            <a:r>
              <a:rPr lang="en-US" dirty="0" smtClean="0"/>
              <a:t>of two strings.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2414706"/>
            <a:ext cx="8773030" cy="36933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private static 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lcsLength</a:t>
            </a:r>
            <a:r>
              <a:rPr lang="en-US" sz="1800" b="1" dirty="0">
                <a:latin typeface="Courier New"/>
                <a:cs typeface="Courier New"/>
              </a:rPr>
              <a:t>(String X, String Y, 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m, 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n)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if ((m == 0) || (n == 0)) {</a:t>
            </a:r>
          </a:p>
          <a:p>
            <a:r>
              <a:rPr lang="is-IS" sz="1800" b="1" dirty="0">
                <a:latin typeface="Courier New"/>
                <a:cs typeface="Courier New"/>
              </a:rPr>
              <a:t>        return 0;</a:t>
            </a:r>
          </a:p>
          <a:p>
            <a:r>
              <a:rPr lang="is-I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else if (</a:t>
            </a:r>
            <a:r>
              <a:rPr lang="en-US" sz="1800" b="1" dirty="0" err="1">
                <a:latin typeface="Courier New"/>
                <a:cs typeface="Courier New"/>
              </a:rPr>
              <a:t>X.charAt</a:t>
            </a:r>
            <a:r>
              <a:rPr lang="en-US" sz="1800" b="1" dirty="0">
                <a:latin typeface="Courier New"/>
                <a:cs typeface="Courier New"/>
              </a:rPr>
              <a:t>(m-1) == </a:t>
            </a:r>
            <a:r>
              <a:rPr lang="en-US" sz="1800" b="1" dirty="0" err="1">
                <a:latin typeface="Courier New"/>
                <a:cs typeface="Courier New"/>
              </a:rPr>
              <a:t>Y.charAt</a:t>
            </a:r>
            <a:r>
              <a:rPr lang="en-US" sz="1800" b="1" dirty="0">
                <a:latin typeface="Courier New"/>
                <a:cs typeface="Courier New"/>
              </a:rPr>
              <a:t>(n-1)) {</a:t>
            </a:r>
          </a:p>
          <a:p>
            <a:r>
              <a:rPr lang="hu-HU" sz="1800" b="1" dirty="0">
                <a:latin typeface="Courier New"/>
                <a:cs typeface="Courier New"/>
              </a:rPr>
              <a:t>        return 1 + </a:t>
            </a:r>
            <a:r>
              <a:rPr lang="hu-HU" sz="1800" b="1" dirty="0">
                <a:solidFill>
                  <a:srgbClr val="B23C00"/>
                </a:solidFill>
                <a:latin typeface="Courier New"/>
                <a:cs typeface="Courier New"/>
              </a:rPr>
              <a:t>lcsLength</a:t>
            </a:r>
            <a:r>
              <a:rPr lang="hu-HU" sz="1800" b="1" dirty="0">
                <a:latin typeface="Courier New"/>
                <a:cs typeface="Courier New"/>
              </a:rPr>
              <a:t>(X, Y, m-1, n-1);</a:t>
            </a:r>
          </a:p>
          <a:p>
            <a:r>
              <a:rPr lang="hu-HU" sz="1800" b="1" dirty="0">
                <a:latin typeface="Courier New"/>
                <a:cs typeface="Courier New"/>
              </a:rPr>
              <a:t>    }</a:t>
            </a:r>
          </a:p>
          <a:p>
            <a:r>
              <a:rPr lang="da-DK" sz="1800" b="1" dirty="0">
                <a:latin typeface="Courier New"/>
                <a:cs typeface="Courier New"/>
              </a:rPr>
              <a:t>    </a:t>
            </a:r>
            <a:r>
              <a:rPr lang="da-DK" sz="1800" b="1" dirty="0" err="1">
                <a:latin typeface="Courier New"/>
                <a:cs typeface="Courier New"/>
              </a:rPr>
              <a:t>else</a:t>
            </a:r>
            <a:r>
              <a:rPr lang="da-DK" sz="1800" b="1" dirty="0">
                <a:latin typeface="Courier New"/>
                <a:cs typeface="Courier New"/>
              </a:rPr>
              <a:t> {</a:t>
            </a:r>
          </a:p>
          <a:p>
            <a:r>
              <a:rPr lang="da-DK" sz="1800" b="1" dirty="0">
                <a:latin typeface="Courier New"/>
                <a:cs typeface="Courier New"/>
              </a:rPr>
              <a:t>        </a:t>
            </a:r>
            <a:r>
              <a:rPr lang="da-DK" sz="1800" b="1" dirty="0" err="1">
                <a:latin typeface="Courier New"/>
                <a:cs typeface="Courier New"/>
              </a:rPr>
              <a:t>return</a:t>
            </a:r>
            <a:r>
              <a:rPr lang="da-DK" sz="1800" b="1" dirty="0">
                <a:latin typeface="Courier New"/>
                <a:cs typeface="Courier New"/>
              </a:rPr>
              <a:t> </a:t>
            </a:r>
            <a:r>
              <a:rPr lang="da-DK" sz="1800" b="1" dirty="0" err="1">
                <a:latin typeface="Courier New"/>
                <a:cs typeface="Courier New"/>
              </a:rPr>
              <a:t>Math.max</a:t>
            </a:r>
            <a:r>
              <a:rPr lang="da-DK" sz="1800" b="1" dirty="0">
                <a:latin typeface="Courier New"/>
                <a:cs typeface="Courier New"/>
              </a:rPr>
              <a:t>(</a:t>
            </a:r>
            <a:r>
              <a:rPr lang="da-DK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lcsLength</a:t>
            </a:r>
            <a:r>
              <a:rPr lang="da-DK" sz="1800" b="1" dirty="0">
                <a:latin typeface="Courier New"/>
                <a:cs typeface="Courier New"/>
              </a:rPr>
              <a:t>(X, Y, m, n-1), </a:t>
            </a:r>
          </a:p>
          <a:p>
            <a:r>
              <a:rPr lang="hu-HU" sz="1800" b="1" dirty="0">
                <a:latin typeface="Courier New"/>
                <a:cs typeface="Courier New"/>
              </a:rPr>
              <a:t>                        </a:t>
            </a:r>
            <a:r>
              <a:rPr lang="hu-HU" sz="1800" b="1" dirty="0">
                <a:solidFill>
                  <a:srgbClr val="B23C00"/>
                </a:solidFill>
                <a:latin typeface="Courier New"/>
                <a:cs typeface="Courier New"/>
              </a:rPr>
              <a:t>lcsLength</a:t>
            </a:r>
            <a:r>
              <a:rPr lang="hu-HU" sz="1800" b="1" dirty="0">
                <a:latin typeface="Courier New"/>
                <a:cs typeface="Courier New"/>
              </a:rPr>
              <a:t>(X, Y, m-1, n));</a:t>
            </a:r>
          </a:p>
          <a:p>
            <a:r>
              <a:rPr lang="hu-HU" sz="1800" b="1" dirty="0">
                <a:latin typeface="Courier New"/>
                <a:cs typeface="Courier New"/>
              </a:rPr>
              <a:t>    }</a:t>
            </a:r>
          </a:p>
          <a:p>
            <a:r>
              <a:rPr lang="hu-HU" sz="1800" b="1" dirty="0" smtClean="0">
                <a:latin typeface="Courier New"/>
                <a:cs typeface="Courier New"/>
              </a:rPr>
              <a:t>}</a:t>
            </a:r>
            <a:endParaRPr lang="hu-HU" sz="1800" b="1" dirty="0">
              <a:latin typeface="Courier New"/>
              <a:cs typeface="Courier New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6583658" y="6263609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Demo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8007" y="2788927"/>
            <a:ext cx="2031626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Initially:</a:t>
            </a:r>
          </a:p>
          <a:p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m =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X.length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n =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Y.lengfth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7975" y="5623536"/>
            <a:ext cx="192943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RecursiveLCS.java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317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Length of the </a:t>
            </a:r>
            <a:r>
              <a:rPr lang="en-US" dirty="0" smtClean="0"/>
              <a:t>LCS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r>
              <a:rPr lang="en-US" dirty="0" smtClean="0"/>
              <a:t>A recursive solution is not recommended!</a:t>
            </a:r>
          </a:p>
          <a:p>
            <a:pPr lvl="1"/>
            <a:r>
              <a:rPr lang="en-US" dirty="0" smtClean="0"/>
              <a:t>Worst case: </a:t>
            </a:r>
            <a:r>
              <a:rPr lang="en-US" i="1" dirty="0" smtClean="0"/>
              <a:t>O</a:t>
            </a:r>
            <a:r>
              <a:rPr lang="en-US" dirty="0" smtClean="0"/>
              <a:t>(2</a:t>
            </a:r>
            <a:r>
              <a:rPr lang="en-US" i="1" baseline="30000" dirty="0" smtClean="0"/>
              <a:t>n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An alternative to recursion?</a:t>
            </a:r>
          </a:p>
          <a:p>
            <a:pPr lvl="1"/>
            <a:r>
              <a:rPr lang="en-US" dirty="0" smtClean="0"/>
              <a:t>Dynamic programming</a:t>
            </a:r>
          </a:p>
          <a:p>
            <a:pPr lvl="1"/>
            <a:r>
              <a:rPr lang="en-US" dirty="0" smtClean="0"/>
              <a:t>Use a table instead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5" name="Picture 4" descr="Screen Shot 2015-07-29 at 9.57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11" y="2420612"/>
            <a:ext cx="8801100" cy="173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5499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LCS with Dynamic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 subproblem to finding the </a:t>
            </a:r>
            <a:br>
              <a:rPr lang="en-US" dirty="0" smtClean="0"/>
            </a:br>
            <a:r>
              <a:rPr lang="en-US" dirty="0" smtClean="0"/>
              <a:t>LCS of two strings X and Y?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Consider </a:t>
            </a:r>
            <a:r>
              <a:rPr lang="en-US" i="1" dirty="0" smtClean="0"/>
              <a:t>X</a:t>
            </a:r>
            <a:r>
              <a:rPr lang="en-US" dirty="0" smtClean="0"/>
              <a:t> = 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i="1" dirty="0" smtClean="0"/>
              <a:t>x</a:t>
            </a:r>
            <a:r>
              <a:rPr lang="en-US" baseline="-25000" dirty="0"/>
              <a:t>2</a:t>
            </a:r>
            <a:r>
              <a:rPr lang="en-US" i="1" dirty="0" smtClean="0"/>
              <a:t>x</a:t>
            </a:r>
            <a:r>
              <a:rPr lang="en-US" baseline="-25000" dirty="0"/>
              <a:t>3</a:t>
            </a:r>
            <a:r>
              <a:rPr lang="en-US" dirty="0" smtClean="0"/>
              <a:t>…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m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= </a:t>
            </a:r>
            <a:r>
              <a:rPr lang="en-US" i="1" dirty="0" smtClean="0"/>
              <a:t>y</a:t>
            </a:r>
            <a:r>
              <a:rPr lang="en-US" baseline="-25000" dirty="0"/>
              <a:t>1</a:t>
            </a:r>
            <a:r>
              <a:rPr lang="en-US" i="1" dirty="0" smtClean="0"/>
              <a:t>y</a:t>
            </a:r>
            <a:r>
              <a:rPr lang="en-US" baseline="-25000" dirty="0"/>
              <a:t>2</a:t>
            </a:r>
            <a:r>
              <a:rPr lang="en-US" i="1" dirty="0" smtClean="0"/>
              <a:t>y</a:t>
            </a:r>
            <a:r>
              <a:rPr lang="en-US" baseline="-25000" dirty="0"/>
              <a:t>3</a:t>
            </a:r>
            <a:r>
              <a:rPr lang="en-US" dirty="0" smtClean="0"/>
              <a:t>…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n</a:t>
            </a:r>
            <a:endParaRPr lang="en-US" i="1" baseline="-25000" dirty="0" smtClean="0"/>
          </a:p>
          <a:p>
            <a:pPr lvl="4"/>
            <a:endParaRPr lang="en-US" i="1" dirty="0"/>
          </a:p>
          <a:p>
            <a:r>
              <a:rPr lang="en-US" dirty="0"/>
              <a:t>Let </a:t>
            </a:r>
            <a:r>
              <a:rPr lang="en-US" i="1" dirty="0" smtClean="0"/>
              <a:t>X</a:t>
            </a:r>
            <a:r>
              <a:rPr lang="en-US" i="1" baseline="-25000" dirty="0" smtClean="0"/>
              <a:t>i</a:t>
            </a:r>
            <a:r>
              <a:rPr lang="en-US" dirty="0" smtClean="0"/>
              <a:t> = 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i="1" dirty="0"/>
              <a:t>x</a:t>
            </a:r>
            <a:r>
              <a:rPr lang="en-US" baseline="-25000" dirty="0"/>
              <a:t>2</a:t>
            </a:r>
            <a:r>
              <a:rPr lang="en-US" i="1" dirty="0"/>
              <a:t>x</a:t>
            </a:r>
            <a:r>
              <a:rPr lang="en-US" baseline="-25000" dirty="0"/>
              <a:t>3</a:t>
            </a:r>
            <a:r>
              <a:rPr lang="en-US" dirty="0"/>
              <a:t>…</a:t>
            </a:r>
            <a:r>
              <a:rPr lang="en-US" i="1" dirty="0" smtClean="0"/>
              <a:t>x</a:t>
            </a:r>
            <a:r>
              <a:rPr lang="en-US" i="1" baseline="-25000" dirty="0" smtClean="0"/>
              <a:t>i</a:t>
            </a:r>
            <a:r>
              <a:rPr lang="en-US" dirty="0" smtClean="0"/>
              <a:t> for </a:t>
            </a:r>
            <a:r>
              <a:rPr lang="en-US" i="1" dirty="0" err="1" smtClean="0"/>
              <a:t>i</a:t>
            </a:r>
            <a:r>
              <a:rPr lang="en-US" dirty="0" smtClean="0"/>
              <a:t> = 1…</a:t>
            </a:r>
            <a:r>
              <a:rPr lang="en-US" i="1" dirty="0" smtClean="0"/>
              <a:t>m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be a </a:t>
            </a:r>
            <a:r>
              <a:rPr lang="en-US" dirty="0" smtClean="0">
                <a:solidFill>
                  <a:srgbClr val="B23C00"/>
                </a:solidFill>
              </a:rPr>
              <a:t>prefix</a:t>
            </a:r>
            <a:r>
              <a:rPr lang="en-US" dirty="0" smtClean="0"/>
              <a:t> of string </a:t>
            </a:r>
            <a:r>
              <a:rPr lang="en-US" i="1" dirty="0" smtClean="0"/>
              <a:t>X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Similar notation for a prefix of </a:t>
            </a:r>
            <a:r>
              <a:rPr lang="en-US" i="1" dirty="0" smtClean="0"/>
              <a:t>Y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have an LCS </a:t>
            </a:r>
            <a:r>
              <a:rPr lang="en-US" i="1" dirty="0" smtClean="0"/>
              <a:t>Z </a:t>
            </a:r>
            <a:r>
              <a:rPr lang="en-US" dirty="0" smtClean="0"/>
              <a:t>= </a:t>
            </a:r>
            <a:r>
              <a:rPr lang="en-US" i="1" dirty="0" smtClean="0"/>
              <a:t>z</a:t>
            </a:r>
            <a:r>
              <a:rPr lang="en-US" baseline="-25000" dirty="0" smtClean="0"/>
              <a:t>1</a:t>
            </a:r>
            <a:r>
              <a:rPr lang="en-US" i="1" dirty="0" smtClean="0"/>
              <a:t>z</a:t>
            </a:r>
            <a:r>
              <a:rPr lang="en-US" baseline="-25000" dirty="0"/>
              <a:t>2</a:t>
            </a:r>
            <a:r>
              <a:rPr lang="en-US" i="1" dirty="0" smtClean="0"/>
              <a:t>z</a:t>
            </a:r>
            <a:r>
              <a:rPr lang="en-US" baseline="-25000" dirty="0"/>
              <a:t>3</a:t>
            </a:r>
            <a:r>
              <a:rPr lang="en-US" dirty="0" smtClean="0"/>
              <a:t>…</a:t>
            </a:r>
            <a:r>
              <a:rPr lang="en-US" i="1" dirty="0" err="1" smtClean="0"/>
              <a:t>z</a:t>
            </a:r>
            <a:r>
              <a:rPr lang="en-US" i="1" baseline="-25000" dirty="0" err="1" smtClean="0"/>
              <a:t>k</a:t>
            </a:r>
            <a:r>
              <a:rPr lang="en-US" baseline="-25000" dirty="0"/>
              <a:t> </a:t>
            </a:r>
            <a:r>
              <a:rPr lang="en-US" dirty="0" smtClean="0"/>
              <a:t>for</a:t>
            </a:r>
            <a:r>
              <a:rPr lang="en-US" dirty="0"/>
              <a:t> </a:t>
            </a:r>
            <a:r>
              <a:rPr lang="en-US" dirty="0" smtClean="0"/>
              <a:t>some length </a:t>
            </a:r>
            <a:r>
              <a:rPr lang="en-US" i="1" dirty="0" smtClean="0"/>
              <a:t>k</a:t>
            </a:r>
            <a:r>
              <a:rPr lang="en-US" dirty="0" smtClean="0"/>
              <a:t> from 0 through the smaller of </a:t>
            </a:r>
            <a:r>
              <a:rPr lang="en-US" i="1" dirty="0" smtClean="0"/>
              <a:t>m</a:t>
            </a:r>
            <a:r>
              <a:rPr lang="en-US" dirty="0" smtClean="0"/>
              <a:t> and </a:t>
            </a:r>
            <a:r>
              <a:rPr lang="en-US" i="1" dirty="0" smtClean="0"/>
              <a:t>n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322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841E3-004A-9B47-B4C0-6ACF93C6DF9C}" type="slidenum">
              <a:rPr lang="en-US"/>
              <a:pPr/>
              <a:t>2</a:t>
            </a:fld>
            <a:endParaRPr lang="en-US"/>
          </a:p>
        </p:txBody>
      </p:sp>
      <p:sp>
        <p:nvSpPr>
          <p:cNvPr id="96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Solution to Assignment </a:t>
            </a:r>
            <a:r>
              <a:rPr lang="en-US" dirty="0" smtClean="0"/>
              <a:t>#5</a:t>
            </a:r>
            <a:endParaRPr lang="en-US" dirty="0"/>
          </a:p>
        </p:txBody>
      </p:sp>
      <p:sp>
        <p:nvSpPr>
          <p:cNvPr id="96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Sort a linked list with </a:t>
            </a:r>
            <a:r>
              <a:rPr lang="en-US" sz="2800" dirty="0" err="1"/>
              <a:t>mergesort</a:t>
            </a:r>
            <a:r>
              <a:rPr lang="en-US" sz="2800" dirty="0" smtClean="0"/>
              <a:t>.</a:t>
            </a:r>
          </a:p>
          <a:p>
            <a:pPr lvl="5"/>
            <a:endParaRPr lang="en-US" dirty="0"/>
          </a:p>
          <a:p>
            <a:r>
              <a:rPr lang="en-US" sz="2800" dirty="0" err="1"/>
              <a:t>Mergesort</a:t>
            </a:r>
            <a:r>
              <a:rPr lang="en-US" sz="2800" dirty="0"/>
              <a:t> is ideal for sorting a linked list</a:t>
            </a:r>
            <a:r>
              <a:rPr lang="en-US" sz="2800" dirty="0" smtClean="0"/>
              <a:t>.</a:t>
            </a:r>
          </a:p>
          <a:p>
            <a:pPr lvl="5"/>
            <a:endParaRPr lang="en-US" dirty="0"/>
          </a:p>
          <a:p>
            <a:r>
              <a:rPr lang="en-US" sz="2800" dirty="0"/>
              <a:t>Does not require random, direct access to any list elements</a:t>
            </a:r>
            <a:r>
              <a:rPr lang="en-US" sz="2800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sz="2800" dirty="0" smtClean="0"/>
              <a:t>I used my own linked list class, </a:t>
            </a:r>
            <a:br>
              <a:rPr lang="en-US" sz="2800" dirty="0" smtClean="0"/>
            </a:br>
            <a:r>
              <a:rPr lang="en-US" sz="2800" dirty="0" smtClean="0"/>
              <a:t>not Java</a:t>
            </a:r>
            <a:r>
              <a:rPr lang="en-US" sz="2800" dirty="0"/>
              <a:t>’</a:t>
            </a:r>
            <a:r>
              <a:rPr lang="en-US" sz="2800" dirty="0" smtClean="0"/>
              <a:t>s built-in class.</a:t>
            </a:r>
          </a:p>
          <a:p>
            <a:pPr lvl="5"/>
            <a:endParaRPr lang="en-US" dirty="0" smtClean="0"/>
          </a:p>
          <a:p>
            <a:r>
              <a:rPr lang="en-US" sz="2800" dirty="0" smtClean="0"/>
              <a:t>No </a:t>
            </a:r>
            <a:r>
              <a:rPr lang="en-US" sz="2800" b="1" dirty="0" smtClean="0">
                <a:solidFill>
                  <a:srgbClr val="0033CC"/>
                </a:solidFill>
                <a:latin typeface="Courier New" charset="0"/>
              </a:rPr>
              <a:t>get()</a:t>
            </a:r>
            <a:r>
              <a:rPr lang="en-US" sz="2800" dirty="0" smtClean="0"/>
              <a:t> and </a:t>
            </a:r>
            <a:r>
              <a:rPr lang="en-US" sz="2800" b="1" dirty="0" smtClean="0">
                <a:solidFill>
                  <a:srgbClr val="0033CC"/>
                </a:solidFill>
                <a:latin typeface="Courier New" charset="0"/>
              </a:rPr>
              <a:t>set()</a:t>
            </a:r>
            <a:r>
              <a:rPr lang="en-US" sz="2800" dirty="0" smtClean="0"/>
              <a:t> calls.</a:t>
            </a:r>
          </a:p>
        </p:txBody>
      </p:sp>
    </p:spTree>
    <p:extLst>
      <p:ext uri="{BB962C8B-B14F-4D97-AF65-F5344CB8AC3E}">
        <p14:creationId xmlns:p14="http://schemas.microsoft.com/office/powerpoint/2010/main" val="2464518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3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63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LCS with Dynamic Programming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i="1" dirty="0"/>
              <a:t>X</a:t>
            </a:r>
            <a:r>
              <a:rPr lang="en-US" dirty="0"/>
              <a:t> = 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i="1" dirty="0"/>
              <a:t>x</a:t>
            </a:r>
            <a:r>
              <a:rPr lang="en-US" baseline="-25000" dirty="0"/>
              <a:t>2</a:t>
            </a:r>
            <a:r>
              <a:rPr lang="en-US" i="1" dirty="0"/>
              <a:t>x</a:t>
            </a:r>
            <a:r>
              <a:rPr lang="en-US" baseline="-25000" dirty="0"/>
              <a:t>3</a:t>
            </a:r>
            <a:r>
              <a:rPr lang="en-US" dirty="0"/>
              <a:t>…</a:t>
            </a:r>
            <a:r>
              <a:rPr lang="en-US" i="1" dirty="0" err="1"/>
              <a:t>x</a:t>
            </a:r>
            <a:r>
              <a:rPr lang="en-US" i="1" baseline="-25000" dirty="0" err="1"/>
              <a:t>m</a:t>
            </a:r>
            <a:r>
              <a:rPr lang="en-US" dirty="0"/>
              <a:t> </a:t>
            </a:r>
            <a:r>
              <a:rPr lang="en-US" dirty="0" smtClean="0"/>
              <a:t>,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i="1" dirty="0"/>
              <a:t>y</a:t>
            </a:r>
            <a:r>
              <a:rPr lang="en-US" baseline="-25000" dirty="0"/>
              <a:t>1</a:t>
            </a:r>
            <a:r>
              <a:rPr lang="en-US" i="1" dirty="0"/>
              <a:t>y</a:t>
            </a:r>
            <a:r>
              <a:rPr lang="en-US" baseline="-25000" dirty="0"/>
              <a:t>2</a:t>
            </a:r>
            <a:r>
              <a:rPr lang="en-US" i="1" dirty="0"/>
              <a:t>y</a:t>
            </a:r>
            <a:r>
              <a:rPr lang="en-US" baseline="-25000" dirty="0"/>
              <a:t>3</a:t>
            </a:r>
            <a:r>
              <a:rPr lang="en-US" dirty="0"/>
              <a:t>…</a:t>
            </a:r>
            <a:r>
              <a:rPr lang="en-US" i="1" dirty="0" err="1"/>
              <a:t>y</a:t>
            </a:r>
            <a:r>
              <a:rPr lang="en-US" i="1" baseline="-25000" dirty="0" err="1"/>
              <a:t>n</a:t>
            </a:r>
            <a:r>
              <a:rPr lang="en-US" dirty="0" smtClean="0"/>
              <a:t> , </a:t>
            </a:r>
            <a:r>
              <a:rPr lang="en-US" i="1" dirty="0"/>
              <a:t>Z </a:t>
            </a:r>
            <a:r>
              <a:rPr lang="en-US" dirty="0"/>
              <a:t>= </a:t>
            </a:r>
            <a:r>
              <a:rPr lang="en-US" i="1" dirty="0"/>
              <a:t>z</a:t>
            </a:r>
            <a:r>
              <a:rPr lang="en-US" baseline="-25000" dirty="0"/>
              <a:t>1</a:t>
            </a:r>
            <a:r>
              <a:rPr lang="en-US" i="1" dirty="0"/>
              <a:t>z</a:t>
            </a:r>
            <a:r>
              <a:rPr lang="en-US" baseline="-25000" dirty="0"/>
              <a:t>2</a:t>
            </a:r>
            <a:r>
              <a:rPr lang="en-US" i="1" dirty="0"/>
              <a:t>z</a:t>
            </a:r>
            <a:r>
              <a:rPr lang="en-US" baseline="-25000" dirty="0"/>
              <a:t>3</a:t>
            </a:r>
            <a:r>
              <a:rPr lang="en-US" dirty="0"/>
              <a:t>…</a:t>
            </a:r>
            <a:r>
              <a:rPr lang="en-US" i="1" dirty="0" err="1"/>
              <a:t>z</a:t>
            </a:r>
            <a:r>
              <a:rPr lang="en-US" i="1" baseline="-25000" dirty="0" err="1"/>
              <a:t>k</a:t>
            </a:r>
            <a:r>
              <a:rPr lang="en-US" baseline="-25000" dirty="0"/>
              <a:t> </a:t>
            </a:r>
            <a:endParaRPr lang="en-US" dirty="0" smtClean="0"/>
          </a:p>
          <a:p>
            <a:r>
              <a:rPr lang="en-US" dirty="0" smtClean="0"/>
              <a:t>If the last characters of </a:t>
            </a:r>
            <a:r>
              <a:rPr lang="en-US" i="1" dirty="0" err="1"/>
              <a:t>x</a:t>
            </a:r>
            <a:r>
              <a:rPr lang="en-US" i="1" baseline="-25000" dirty="0" err="1"/>
              <a:t>m</a:t>
            </a:r>
            <a:r>
              <a:rPr lang="en-US" dirty="0" smtClean="0"/>
              <a:t> and </a:t>
            </a:r>
            <a:r>
              <a:rPr lang="en-US" i="1" dirty="0" err="1"/>
              <a:t>y</a:t>
            </a:r>
            <a:r>
              <a:rPr lang="en-US" i="1" baseline="-25000" dirty="0" err="1"/>
              <a:t>n</a:t>
            </a:r>
            <a:r>
              <a:rPr lang="en-US" dirty="0" smtClean="0"/>
              <a:t> are equal:</a:t>
            </a:r>
          </a:p>
          <a:p>
            <a:pPr lvl="1"/>
            <a:r>
              <a:rPr lang="en-US" dirty="0" smtClean="0"/>
              <a:t>Then </a:t>
            </a:r>
            <a:r>
              <a:rPr lang="en-US" i="1" dirty="0" err="1"/>
              <a:t>z</a:t>
            </a:r>
            <a:r>
              <a:rPr lang="en-US" i="1" baseline="-25000" dirty="0" err="1"/>
              <a:t>k</a:t>
            </a:r>
            <a:r>
              <a:rPr lang="en-US" dirty="0" smtClean="0"/>
              <a:t> must also be that character.</a:t>
            </a:r>
          </a:p>
          <a:p>
            <a:pPr lvl="1"/>
            <a:r>
              <a:rPr lang="en-US" dirty="0"/>
              <a:t>Prefix </a:t>
            </a:r>
            <a:r>
              <a:rPr lang="en-US" i="1" dirty="0" smtClean="0"/>
              <a:t>Z</a:t>
            </a:r>
            <a:r>
              <a:rPr lang="en-US" i="1" baseline="-25000" dirty="0" smtClean="0"/>
              <a:t>k</a:t>
            </a:r>
            <a:r>
              <a:rPr lang="en-US" baseline="-25000" dirty="0"/>
              <a:t>-1</a:t>
            </a:r>
            <a:r>
              <a:rPr lang="en-US" dirty="0" smtClean="0"/>
              <a:t> must be the LCS of prefixes </a:t>
            </a:r>
            <a:r>
              <a:rPr lang="en-US" i="1" dirty="0" smtClean="0"/>
              <a:t>X</a:t>
            </a:r>
            <a:r>
              <a:rPr lang="en-US" i="1" baseline="-25000" dirty="0"/>
              <a:t>m</a:t>
            </a:r>
            <a:r>
              <a:rPr lang="en-US" baseline="-25000" dirty="0"/>
              <a:t>-1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i="1" baseline="-25000" dirty="0"/>
              <a:t>n</a:t>
            </a:r>
            <a:r>
              <a:rPr lang="en-US" baseline="-25000" dirty="0"/>
              <a:t>-</a:t>
            </a:r>
            <a:r>
              <a:rPr lang="en-US" baseline="-25000" dirty="0" smtClean="0"/>
              <a:t>1</a:t>
            </a:r>
          </a:p>
          <a:p>
            <a:r>
              <a:rPr lang="en-US" dirty="0" smtClean="0"/>
              <a:t>Last characters </a:t>
            </a:r>
            <a:r>
              <a:rPr lang="en-US" i="1" dirty="0" err="1"/>
              <a:t>x</a:t>
            </a:r>
            <a:r>
              <a:rPr lang="en-US" i="1" baseline="-25000" dirty="0" err="1"/>
              <a:t>m</a:t>
            </a:r>
            <a:r>
              <a:rPr lang="en-US" dirty="0"/>
              <a:t> and </a:t>
            </a:r>
            <a:r>
              <a:rPr lang="en-US" i="1" dirty="0" err="1"/>
              <a:t>y</a:t>
            </a:r>
            <a:r>
              <a:rPr lang="en-US" i="1" baseline="-25000" dirty="0" err="1"/>
              <a:t>n</a:t>
            </a:r>
            <a:r>
              <a:rPr lang="en-US" dirty="0"/>
              <a:t> </a:t>
            </a:r>
            <a:r>
              <a:rPr lang="en-US" dirty="0" smtClean="0"/>
              <a:t>are not equal:</a:t>
            </a:r>
          </a:p>
          <a:p>
            <a:pPr lvl="1"/>
            <a:r>
              <a:rPr lang="en-US" dirty="0" smtClean="0"/>
              <a:t>Then </a:t>
            </a:r>
            <a:r>
              <a:rPr lang="en-US" i="1" dirty="0" err="1"/>
              <a:t>z</a:t>
            </a:r>
            <a:r>
              <a:rPr lang="en-US" i="1" baseline="-25000" dirty="0" err="1"/>
              <a:t>k</a:t>
            </a:r>
            <a:r>
              <a:rPr lang="en-US" dirty="0" smtClean="0"/>
              <a:t> might equal </a:t>
            </a:r>
            <a:r>
              <a:rPr lang="en-US" i="1" dirty="0" err="1"/>
              <a:t>x</a:t>
            </a:r>
            <a:r>
              <a:rPr lang="en-US" i="1" baseline="-25000" dirty="0" err="1"/>
              <a:t>m</a:t>
            </a:r>
            <a:r>
              <a:rPr lang="en-US" dirty="0" smtClean="0"/>
              <a:t> or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n</a:t>
            </a:r>
            <a:r>
              <a:rPr lang="en-US" dirty="0" smtClean="0"/>
              <a:t>, but not both.</a:t>
            </a:r>
          </a:p>
          <a:p>
            <a:pPr lvl="1"/>
            <a:r>
              <a:rPr lang="en-US" dirty="0" smtClean="0"/>
              <a:t>Or </a:t>
            </a:r>
            <a:r>
              <a:rPr lang="en-US" i="1" dirty="0" err="1"/>
              <a:t>z</a:t>
            </a:r>
            <a:r>
              <a:rPr lang="en-US" i="1" baseline="-25000" dirty="0" err="1"/>
              <a:t>k</a:t>
            </a:r>
            <a:r>
              <a:rPr lang="en-US" dirty="0" smtClean="0"/>
              <a:t> might equal neither </a:t>
            </a:r>
            <a:r>
              <a:rPr lang="en-US" i="1" dirty="0" err="1"/>
              <a:t>x</a:t>
            </a:r>
            <a:r>
              <a:rPr lang="en-US" i="1" baseline="-25000" dirty="0" err="1"/>
              <a:t>m</a:t>
            </a:r>
            <a:r>
              <a:rPr lang="en-US" dirty="0"/>
              <a:t> </a:t>
            </a:r>
            <a:r>
              <a:rPr lang="en-US" dirty="0" smtClean="0"/>
              <a:t>nor </a:t>
            </a:r>
            <a:r>
              <a:rPr lang="en-US" i="1" dirty="0" err="1"/>
              <a:t>y</a:t>
            </a:r>
            <a:r>
              <a:rPr lang="en-US" i="1" baseline="-25000" dirty="0" err="1"/>
              <a:t>n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i="1" dirty="0" err="1"/>
              <a:t>z</a:t>
            </a:r>
            <a:r>
              <a:rPr lang="en-US" i="1" baseline="-25000" dirty="0" err="1"/>
              <a:t>k</a:t>
            </a:r>
            <a:r>
              <a:rPr lang="en-US" dirty="0"/>
              <a:t> </a:t>
            </a:r>
            <a:r>
              <a:rPr lang="en-US" dirty="0" smtClean="0"/>
              <a:t>doesn’t equal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m</a:t>
            </a:r>
            <a:r>
              <a:rPr lang="en-US" dirty="0" smtClean="0"/>
              <a:t>, ignore the last character of </a:t>
            </a:r>
            <a:r>
              <a:rPr lang="en-US" i="1" dirty="0" smtClean="0"/>
              <a:t>X</a:t>
            </a:r>
            <a:r>
              <a:rPr lang="en-US" dirty="0" smtClean="0"/>
              <a:t>, and </a:t>
            </a:r>
            <a:r>
              <a:rPr lang="en-US" i="1" dirty="0" smtClean="0"/>
              <a:t>Z</a:t>
            </a:r>
            <a:r>
              <a:rPr lang="en-US" dirty="0" smtClean="0"/>
              <a:t> must be an LCS of prefix </a:t>
            </a:r>
            <a:r>
              <a:rPr lang="en-US" i="1" dirty="0"/>
              <a:t>X</a:t>
            </a:r>
            <a:r>
              <a:rPr lang="en-US" i="1" baseline="-25000" dirty="0"/>
              <a:t>m</a:t>
            </a:r>
            <a:r>
              <a:rPr lang="en-US" baseline="-25000" dirty="0"/>
              <a:t>-1</a:t>
            </a:r>
            <a:r>
              <a:rPr lang="en-US" dirty="0" smtClean="0"/>
              <a:t> and string </a:t>
            </a:r>
            <a:r>
              <a:rPr lang="en-US" i="1" dirty="0" smtClean="0"/>
              <a:t>Y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If </a:t>
            </a:r>
            <a:r>
              <a:rPr lang="en-US" i="1" dirty="0" err="1"/>
              <a:t>z</a:t>
            </a:r>
            <a:r>
              <a:rPr lang="en-US" i="1" baseline="-25000" dirty="0" err="1"/>
              <a:t>k</a:t>
            </a:r>
            <a:r>
              <a:rPr lang="en-US" dirty="0"/>
              <a:t> </a:t>
            </a:r>
            <a:r>
              <a:rPr lang="en-US" dirty="0" smtClean="0"/>
              <a:t>doesn’t </a:t>
            </a:r>
            <a:r>
              <a:rPr lang="en-US" dirty="0"/>
              <a:t>equal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n</a:t>
            </a:r>
            <a:r>
              <a:rPr lang="en-US" dirty="0" smtClean="0"/>
              <a:t>, </a:t>
            </a:r>
            <a:r>
              <a:rPr lang="en-US" dirty="0"/>
              <a:t>ignore the last character of </a:t>
            </a:r>
            <a:r>
              <a:rPr lang="en-US" i="1" dirty="0" smtClean="0"/>
              <a:t>Y</a:t>
            </a:r>
            <a:r>
              <a:rPr lang="en-US" dirty="0" smtClean="0"/>
              <a:t>, </a:t>
            </a:r>
            <a:r>
              <a:rPr lang="en-US" dirty="0"/>
              <a:t>and </a:t>
            </a:r>
            <a:r>
              <a:rPr lang="en-US" i="1" dirty="0"/>
              <a:t>Z</a:t>
            </a:r>
            <a:r>
              <a:rPr lang="en-US" dirty="0"/>
              <a:t> must be an LCS of </a:t>
            </a:r>
            <a:r>
              <a:rPr lang="en-US" dirty="0" smtClean="0"/>
              <a:t>string </a:t>
            </a:r>
            <a:r>
              <a:rPr lang="en-US" i="1" dirty="0" smtClean="0"/>
              <a:t>X</a:t>
            </a:r>
            <a:r>
              <a:rPr lang="en-US" dirty="0" smtClean="0"/>
              <a:t> and prefix </a:t>
            </a:r>
            <a:r>
              <a:rPr lang="en-US" i="1" dirty="0" smtClean="0"/>
              <a:t>Y</a:t>
            </a:r>
            <a:r>
              <a:rPr lang="en-US" i="1" baseline="-25000" dirty="0" smtClean="0"/>
              <a:t>n</a:t>
            </a:r>
            <a:r>
              <a:rPr lang="en-US" baseline="-25000" dirty="0"/>
              <a:t>-1</a:t>
            </a:r>
            <a:r>
              <a:rPr lang="en-US" dirty="0" smtClean="0"/>
              <a:t>.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080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LCS with Dynamic </a:t>
            </a:r>
            <a:r>
              <a:rPr lang="en-US" dirty="0" smtClean="0"/>
              <a:t>Programming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last characters </a:t>
            </a:r>
            <a:r>
              <a:rPr lang="en-US" i="1" dirty="0" err="1"/>
              <a:t>x</a:t>
            </a:r>
            <a:r>
              <a:rPr lang="en-US" i="1" baseline="-25000" dirty="0" err="1"/>
              <a:t>m</a:t>
            </a:r>
            <a:r>
              <a:rPr lang="en-US" dirty="0"/>
              <a:t> and </a:t>
            </a:r>
            <a:r>
              <a:rPr lang="en-US" i="1" dirty="0" err="1"/>
              <a:t>y</a:t>
            </a:r>
            <a:r>
              <a:rPr lang="en-US" i="1" baseline="-25000" dirty="0" err="1"/>
              <a:t>n</a:t>
            </a:r>
            <a:r>
              <a:rPr lang="en-US" dirty="0"/>
              <a:t> </a:t>
            </a:r>
            <a:r>
              <a:rPr lang="en-US" dirty="0" smtClean="0"/>
              <a:t>are equal:</a:t>
            </a:r>
          </a:p>
          <a:p>
            <a:pPr lvl="1"/>
            <a:r>
              <a:rPr lang="en-US" dirty="0" smtClean="0"/>
              <a:t>We have one subproblem to solve.</a:t>
            </a:r>
          </a:p>
          <a:p>
            <a:pPr lvl="1"/>
            <a:r>
              <a:rPr lang="en-US" dirty="0" smtClean="0"/>
              <a:t>Find the LCS of prefixes </a:t>
            </a:r>
            <a:r>
              <a:rPr lang="en-US" i="1" dirty="0" smtClean="0"/>
              <a:t>X</a:t>
            </a:r>
            <a:r>
              <a:rPr lang="en-US" i="1" baseline="-25000" dirty="0" smtClean="0"/>
              <a:t>m</a:t>
            </a:r>
            <a:r>
              <a:rPr lang="en-US" baseline="-25000" dirty="0"/>
              <a:t>-1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i="1" baseline="-25000" dirty="0"/>
              <a:t>n</a:t>
            </a:r>
            <a:r>
              <a:rPr lang="en-US" baseline="-25000" dirty="0"/>
              <a:t>-</a:t>
            </a:r>
            <a:r>
              <a:rPr lang="en-US" baseline="-25000" dirty="0" smtClean="0"/>
              <a:t>1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Append the last character to the LCS.</a:t>
            </a:r>
          </a:p>
          <a:p>
            <a:pPr lvl="5"/>
            <a:endParaRPr lang="en-US" dirty="0" smtClean="0"/>
          </a:p>
          <a:p>
            <a:r>
              <a:rPr lang="en-US" dirty="0"/>
              <a:t>If the last characters </a:t>
            </a:r>
            <a:r>
              <a:rPr lang="en-US" i="1" dirty="0" err="1"/>
              <a:t>x</a:t>
            </a:r>
            <a:r>
              <a:rPr lang="en-US" i="1" baseline="-25000" dirty="0" err="1"/>
              <a:t>m</a:t>
            </a:r>
            <a:r>
              <a:rPr lang="en-US" dirty="0"/>
              <a:t> and </a:t>
            </a:r>
            <a:r>
              <a:rPr lang="en-US" i="1" dirty="0" err="1"/>
              <a:t>y</a:t>
            </a:r>
            <a:r>
              <a:rPr lang="en-US" i="1" baseline="-25000" dirty="0" err="1"/>
              <a:t>n</a:t>
            </a:r>
            <a:r>
              <a:rPr lang="en-US" dirty="0"/>
              <a:t> are </a:t>
            </a:r>
            <a:r>
              <a:rPr lang="en-US" dirty="0" smtClean="0"/>
              <a:t>unequal:</a:t>
            </a:r>
          </a:p>
          <a:p>
            <a:pPr lvl="1"/>
            <a:r>
              <a:rPr lang="en-US" dirty="0" smtClean="0"/>
              <a:t>We have two subproblems to solve.</a:t>
            </a:r>
          </a:p>
          <a:p>
            <a:pPr lvl="1"/>
            <a:r>
              <a:rPr lang="en-US" dirty="0" smtClean="0"/>
              <a:t>Find an LCS of </a:t>
            </a:r>
            <a:r>
              <a:rPr lang="en-US" i="1" dirty="0"/>
              <a:t>X</a:t>
            </a:r>
            <a:r>
              <a:rPr lang="en-US" i="1" baseline="-25000" dirty="0"/>
              <a:t>m</a:t>
            </a:r>
            <a:r>
              <a:rPr lang="en-US" baseline="-25000" dirty="0"/>
              <a:t>-1</a:t>
            </a:r>
            <a:r>
              <a:rPr lang="en-US" dirty="0"/>
              <a:t> and </a:t>
            </a:r>
            <a:r>
              <a:rPr lang="en-US" i="1" dirty="0" smtClean="0"/>
              <a:t>Y</a:t>
            </a:r>
            <a:r>
              <a:rPr lang="en-US" dirty="0"/>
              <a:t>.</a:t>
            </a:r>
            <a:endParaRPr lang="en-US" dirty="0" smtClean="0"/>
          </a:p>
          <a:p>
            <a:pPr lvl="1"/>
            <a:r>
              <a:rPr lang="en-US" dirty="0" smtClean="0"/>
              <a:t>Find an LCS of 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/>
              <a:t>Y</a:t>
            </a:r>
            <a:r>
              <a:rPr lang="en-US" i="1" baseline="-25000" dirty="0"/>
              <a:t>n</a:t>
            </a:r>
            <a:r>
              <a:rPr lang="en-US" baseline="-25000" dirty="0"/>
              <a:t>-</a:t>
            </a:r>
            <a:r>
              <a:rPr lang="en-US" baseline="-25000" dirty="0" smtClean="0"/>
              <a:t>1</a:t>
            </a:r>
            <a:r>
              <a:rPr lang="en-US" dirty="0"/>
              <a:t>.</a:t>
            </a:r>
            <a:endParaRPr lang="en-US" baseline="-25000" dirty="0" smtClean="0"/>
          </a:p>
          <a:p>
            <a:pPr lvl="1"/>
            <a:r>
              <a:rPr lang="en-US" dirty="0" smtClean="0"/>
              <a:t>Use the longer of the two common subsequences </a:t>
            </a:r>
            <a:br>
              <a:rPr lang="en-US" dirty="0" smtClean="0"/>
            </a:br>
            <a:r>
              <a:rPr lang="en-US" dirty="0" smtClean="0"/>
              <a:t>as an LCS of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76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LCS with Dynamic Programming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r>
              <a:rPr lang="en-US" dirty="0" smtClean="0"/>
              <a:t>Generation of table </a:t>
            </a:r>
            <a:r>
              <a:rPr lang="en-US" i="1" dirty="0" smtClean="0"/>
              <a:t>L</a:t>
            </a:r>
            <a:r>
              <a:rPr lang="en-US" dirty="0" smtClean="0"/>
              <a:t>: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Compute the lengths of the longest common subsequences of all prefixes of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.</a:t>
            </a:r>
          </a:p>
          <a:p>
            <a:pPr lvl="1"/>
            <a:r>
              <a:rPr lang="en-US" i="1" dirty="0" smtClean="0"/>
              <a:t>L</a:t>
            </a:r>
            <a:r>
              <a:rPr lang="en-US" dirty="0" smtClean="0"/>
              <a:t>[</a:t>
            </a:r>
            <a:r>
              <a:rPr lang="en-US" i="1" dirty="0" err="1" smtClean="0"/>
              <a:t>i</a:t>
            </a:r>
            <a:r>
              <a:rPr lang="en-US" dirty="0" smtClean="0"/>
              <a:t>, </a:t>
            </a:r>
            <a:r>
              <a:rPr lang="en-US" i="1" dirty="0" smtClean="0"/>
              <a:t>j </a:t>
            </a:r>
            <a:r>
              <a:rPr lang="en-US" dirty="0" smtClean="0"/>
              <a:t>] = the length of the LCS of prefixes </a:t>
            </a:r>
            <a:r>
              <a:rPr lang="en-US" i="1" dirty="0" smtClean="0"/>
              <a:t>X</a:t>
            </a:r>
            <a:r>
              <a:rPr lang="en-US" i="1" baseline="-25000" dirty="0" smtClean="0"/>
              <a:t>i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j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Then </a:t>
            </a:r>
            <a:r>
              <a:rPr lang="en-US" i="1" dirty="0"/>
              <a:t>L</a:t>
            </a:r>
            <a:r>
              <a:rPr lang="en-US" dirty="0" smtClean="0"/>
              <a:t>[</a:t>
            </a:r>
            <a:r>
              <a:rPr lang="en-US" i="1" dirty="0" smtClean="0"/>
              <a:t>m</a:t>
            </a:r>
            <a:r>
              <a:rPr lang="en-US" dirty="0" smtClean="0"/>
              <a:t>, </a:t>
            </a:r>
            <a:r>
              <a:rPr lang="en-US" i="1" dirty="0" smtClean="0"/>
              <a:t>n </a:t>
            </a:r>
            <a:r>
              <a:rPr lang="en-US" dirty="0"/>
              <a:t>] = the length of the LCS </a:t>
            </a:r>
            <a:r>
              <a:rPr lang="en-US" dirty="0" smtClean="0"/>
              <a:t>of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For </a:t>
            </a:r>
            <a:r>
              <a:rPr lang="en-US" i="1" dirty="0"/>
              <a:t>X</a:t>
            </a:r>
            <a:r>
              <a:rPr lang="en-US" dirty="0"/>
              <a:t> = “CATCGA”</a:t>
            </a:r>
            <a:br>
              <a:rPr lang="en-US" dirty="0"/>
            </a:br>
            <a:r>
              <a:rPr lang="en-US" dirty="0" smtClean="0"/>
              <a:t>      </a:t>
            </a:r>
            <a:r>
              <a:rPr lang="en-US" i="1" dirty="0" smtClean="0"/>
              <a:t>Y</a:t>
            </a:r>
            <a:r>
              <a:rPr lang="en-US" dirty="0" smtClean="0"/>
              <a:t> </a:t>
            </a:r>
            <a:r>
              <a:rPr lang="en-US" dirty="0"/>
              <a:t>= “GTACCGTCA</a:t>
            </a:r>
            <a:r>
              <a:rPr lang="en-US" dirty="0" smtClean="0"/>
              <a:t>”</a:t>
            </a:r>
            <a:br>
              <a:rPr lang="en-US" dirty="0" smtClean="0"/>
            </a:br>
            <a:r>
              <a:rPr lang="en-US" dirty="0" smtClean="0"/>
              <a:t>      </a:t>
            </a:r>
            <a:r>
              <a:rPr lang="en-US" i="1" dirty="0" smtClean="0"/>
              <a:t>Z</a:t>
            </a:r>
            <a:r>
              <a:rPr lang="en-US" dirty="0" smtClean="0"/>
              <a:t> = “</a:t>
            </a:r>
            <a:r>
              <a:rPr lang="en-US" dirty="0"/>
              <a:t>TCGA</a:t>
            </a:r>
            <a:r>
              <a:rPr lang="en-US" dirty="0" smtClean="0"/>
              <a:t>”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Length of </a:t>
            </a:r>
            <a:r>
              <a:rPr lang="en-US" i="1" dirty="0" smtClean="0"/>
              <a:t>Z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B23C00"/>
                </a:solidFill>
              </a:rPr>
              <a:t>4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917663" y="3703317"/>
            <a:ext cx="3311897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da-DK" b="1" dirty="0">
                <a:latin typeface="Courier New"/>
                <a:cs typeface="Courier New"/>
              </a:rPr>
              <a:t> </a:t>
            </a:r>
            <a:r>
              <a:rPr lang="da-DK" b="1" dirty="0" smtClean="0">
                <a:latin typeface="Courier New"/>
                <a:cs typeface="Courier New"/>
              </a:rPr>
              <a:t>     0 </a:t>
            </a:r>
            <a:r>
              <a:rPr lang="da-DK" b="1" dirty="0">
                <a:latin typeface="Courier New"/>
                <a:cs typeface="Courier New"/>
              </a:rPr>
              <a:t>1 2 3 4 5 6 7 8 9</a:t>
            </a:r>
          </a:p>
          <a:p>
            <a:r>
              <a:rPr lang="da-DK" b="1" dirty="0">
                <a:latin typeface="Courier New"/>
                <a:cs typeface="Courier New"/>
              </a:rPr>
              <a:t>        G T A C C G T C A</a:t>
            </a:r>
          </a:p>
          <a:p>
            <a:r>
              <a:rPr lang="da-DK" b="1" dirty="0">
                <a:latin typeface="Courier New"/>
                <a:cs typeface="Courier New"/>
              </a:rPr>
              <a:t>    +--------------------</a:t>
            </a:r>
          </a:p>
          <a:p>
            <a:r>
              <a:rPr lang="da-DK" b="1" dirty="0">
                <a:latin typeface="Courier New"/>
                <a:cs typeface="Courier New"/>
              </a:rPr>
              <a:t>0   | 0 0 0 0 0 0 0 0 0 0</a:t>
            </a:r>
          </a:p>
          <a:p>
            <a:r>
              <a:rPr lang="da-DK" b="1" dirty="0">
                <a:latin typeface="Courier New"/>
                <a:cs typeface="Courier New"/>
              </a:rPr>
              <a:t>1 C | 0 0 0 0 1 1 1 1 1 1</a:t>
            </a:r>
          </a:p>
          <a:p>
            <a:r>
              <a:rPr lang="da-DK" b="1" dirty="0">
                <a:latin typeface="Courier New"/>
                <a:cs typeface="Courier New"/>
              </a:rPr>
              <a:t>2 A | 0 0 0 1 1 1 1 1 1 2</a:t>
            </a:r>
          </a:p>
          <a:p>
            <a:r>
              <a:rPr lang="da-DK" b="1" dirty="0">
                <a:latin typeface="Courier New"/>
                <a:cs typeface="Courier New"/>
              </a:rPr>
              <a:t>3 T | 0 0 1 1 1 1 1 2 2 2</a:t>
            </a:r>
          </a:p>
          <a:p>
            <a:r>
              <a:rPr lang="da-DK" b="1" dirty="0">
                <a:latin typeface="Courier New"/>
                <a:cs typeface="Courier New"/>
              </a:rPr>
              <a:t>4 C | 0 0 1 1 2 2 2 2 3 3</a:t>
            </a:r>
          </a:p>
          <a:p>
            <a:r>
              <a:rPr lang="da-DK" b="1" dirty="0">
                <a:latin typeface="Courier New"/>
                <a:cs typeface="Courier New"/>
              </a:rPr>
              <a:t>5 G | 0 1 1 1 2 2 3 3 3 3</a:t>
            </a:r>
          </a:p>
          <a:p>
            <a:r>
              <a:rPr lang="da-DK" b="1" dirty="0">
                <a:latin typeface="Courier New"/>
                <a:cs typeface="Courier New"/>
              </a:rPr>
              <a:t>6 A | 0 1 1 2 2 2 3 3 3 </a:t>
            </a:r>
            <a:r>
              <a:rPr lang="da-DK" b="1" dirty="0">
                <a:solidFill>
                  <a:srgbClr val="B23C00"/>
                </a:solidFill>
                <a:latin typeface="Courier New"/>
                <a:cs typeface="Courier New"/>
              </a:rPr>
              <a:t>4</a:t>
            </a:r>
            <a:endParaRPr lang="en-US" b="1" dirty="0">
              <a:solidFill>
                <a:srgbClr val="B23C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662868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LCS with Dynamic Programming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82522" y="1234464"/>
            <a:ext cx="7238477" cy="55092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private static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[][]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buildTable</a:t>
            </a:r>
            <a:r>
              <a:rPr lang="en-US" b="1" dirty="0">
                <a:latin typeface="Courier New"/>
                <a:cs typeface="Courier New"/>
              </a:rPr>
              <a:t>(String X, String Y)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m = </a:t>
            </a:r>
            <a:r>
              <a:rPr lang="en-US" b="1" dirty="0" err="1">
                <a:latin typeface="Courier New"/>
                <a:cs typeface="Courier New"/>
              </a:rPr>
              <a:t>X.length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n = </a:t>
            </a:r>
            <a:r>
              <a:rPr lang="en-US" b="1" dirty="0" err="1">
                <a:latin typeface="Courier New"/>
                <a:cs typeface="Courier New"/>
              </a:rPr>
              <a:t>Y.length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L[][] = new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[m + 1][n + 1];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da-DK" b="1" dirty="0">
                <a:latin typeface="Courier New"/>
                <a:cs typeface="Courier New"/>
              </a:rPr>
              <a:t>    for (</a:t>
            </a:r>
            <a:r>
              <a:rPr lang="da-DK" b="1" dirty="0" err="1">
                <a:latin typeface="Courier New"/>
                <a:cs typeface="Courier New"/>
              </a:rPr>
              <a:t>int</a:t>
            </a:r>
            <a:r>
              <a:rPr lang="da-DK" b="1" dirty="0">
                <a:latin typeface="Courier New"/>
                <a:cs typeface="Courier New"/>
              </a:rPr>
              <a:t> i = 0; i &lt;= m; i++) {</a:t>
            </a:r>
          </a:p>
          <a:p>
            <a:r>
              <a:rPr lang="en-US" b="1" dirty="0">
                <a:latin typeface="Courier New"/>
                <a:cs typeface="Courier New"/>
              </a:rPr>
              <a:t>        for (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j = 0; j &lt;= n; j++) {</a:t>
            </a:r>
          </a:p>
          <a:p>
            <a:r>
              <a:rPr lang="en-US" b="1" dirty="0">
                <a:latin typeface="Courier New"/>
                <a:cs typeface="Courier New"/>
              </a:rPr>
              <a:t>            if (</a:t>
            </a:r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>
                <a:latin typeface="Courier New"/>
                <a:cs typeface="Courier New"/>
              </a:rPr>
              <a:t> == 0 || j == 0) {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L[</a:t>
            </a:r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>
                <a:latin typeface="Courier New"/>
                <a:cs typeface="Courier New"/>
              </a:rPr>
              <a:t>][j] = 0;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}</a:t>
            </a:r>
          </a:p>
          <a:p>
            <a:r>
              <a:rPr lang="en-US" b="1" dirty="0">
                <a:latin typeface="Courier New"/>
                <a:cs typeface="Courier New"/>
              </a:rPr>
              <a:t>            else if (</a:t>
            </a:r>
            <a:r>
              <a:rPr lang="en-US" b="1" dirty="0" err="1">
                <a:latin typeface="Courier New"/>
                <a:cs typeface="Courier New"/>
              </a:rPr>
              <a:t>X.charAt</a:t>
            </a:r>
            <a:r>
              <a:rPr lang="en-US" b="1" dirty="0">
                <a:latin typeface="Courier New"/>
                <a:cs typeface="Courier New"/>
              </a:rPr>
              <a:t>(i-1) == </a:t>
            </a:r>
            <a:r>
              <a:rPr lang="en-US" b="1" dirty="0" err="1">
                <a:latin typeface="Courier New"/>
                <a:cs typeface="Courier New"/>
              </a:rPr>
              <a:t>Y.charAt</a:t>
            </a:r>
            <a:r>
              <a:rPr lang="en-US" b="1" dirty="0">
                <a:latin typeface="Courier New"/>
                <a:cs typeface="Courier New"/>
              </a:rPr>
              <a:t>(j-1)) {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L[</a:t>
            </a:r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>
                <a:latin typeface="Courier New"/>
                <a:cs typeface="Courier New"/>
              </a:rPr>
              <a:t>][j] = L[i-1][j-1] + 1;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}</a:t>
            </a:r>
          </a:p>
          <a:p>
            <a:r>
              <a:rPr lang="da-DK" b="1" dirty="0">
                <a:latin typeface="Courier New"/>
                <a:cs typeface="Courier New"/>
              </a:rPr>
              <a:t>            </a:t>
            </a:r>
            <a:r>
              <a:rPr lang="da-DK" b="1" dirty="0" err="1">
                <a:latin typeface="Courier New"/>
                <a:cs typeface="Courier New"/>
              </a:rPr>
              <a:t>else</a:t>
            </a:r>
            <a:r>
              <a:rPr lang="da-DK" b="1" dirty="0">
                <a:latin typeface="Courier New"/>
                <a:cs typeface="Courier New"/>
              </a:rPr>
              <a:t> {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L[</a:t>
            </a:r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>
                <a:latin typeface="Courier New"/>
                <a:cs typeface="Courier New"/>
              </a:rPr>
              <a:t>][j] = </a:t>
            </a:r>
            <a:r>
              <a:rPr lang="en-US" b="1" dirty="0" err="1">
                <a:latin typeface="Courier New"/>
                <a:cs typeface="Courier New"/>
              </a:rPr>
              <a:t>Math.max</a:t>
            </a:r>
            <a:r>
              <a:rPr lang="en-US" b="1" dirty="0">
                <a:latin typeface="Courier New"/>
                <a:cs typeface="Courier New"/>
              </a:rPr>
              <a:t>(L[i-1][j], L[</a:t>
            </a:r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>
                <a:latin typeface="Courier New"/>
                <a:cs typeface="Courier New"/>
              </a:rPr>
              <a:t>][j-1]);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}</a:t>
            </a:r>
          </a:p>
          <a:p>
            <a:r>
              <a:rPr lang="en-US" b="1" dirty="0">
                <a:latin typeface="Courier New"/>
                <a:cs typeface="Courier New"/>
              </a:rPr>
              <a:t>        }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is-IS" b="1" dirty="0">
                <a:latin typeface="Courier New"/>
                <a:cs typeface="Courier New"/>
              </a:rPr>
              <a:t>    return L;</a:t>
            </a:r>
          </a:p>
          <a:p>
            <a:r>
              <a:rPr lang="is-IS" b="1" dirty="0" smtClean="0">
                <a:latin typeface="Courier New"/>
                <a:cs typeface="Courier New"/>
              </a:rPr>
              <a:t>}</a:t>
            </a:r>
            <a:endParaRPr lang="is-IS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20634" y="6172170"/>
            <a:ext cx="304682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DynamicProgrammingLCS.java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7814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LCS with Dynamic Programming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58138" y="1234464"/>
            <a:ext cx="7079983" cy="55092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private static String </a:t>
            </a:r>
            <a:r>
              <a:rPr lang="en-US" b="1" dirty="0" err="1">
                <a:solidFill>
                  <a:srgbClr val="A12A03"/>
                </a:solidFill>
                <a:latin typeface="Courier New"/>
                <a:cs typeface="Courier New"/>
              </a:rPr>
              <a:t>lcs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L[][], String X, String Y)   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m = </a:t>
            </a:r>
            <a:r>
              <a:rPr lang="en-US" b="1" dirty="0" err="1">
                <a:latin typeface="Courier New"/>
                <a:cs typeface="Courier New"/>
              </a:rPr>
              <a:t>X.length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n = </a:t>
            </a:r>
            <a:r>
              <a:rPr lang="en-US" b="1" dirty="0" err="1">
                <a:latin typeface="Courier New"/>
                <a:cs typeface="Courier New"/>
              </a:rPr>
              <a:t>Y.length</a:t>
            </a:r>
            <a:r>
              <a:rPr lang="en-US" b="1" dirty="0">
                <a:latin typeface="Courier New"/>
                <a:cs typeface="Courier New"/>
              </a:rPr>
              <a:t>();</a:t>
            </a:r>
          </a:p>
          <a:p>
            <a:r>
              <a:rPr lang="en-US" b="1" dirty="0">
                <a:latin typeface="Courier New"/>
                <a:cs typeface="Courier New"/>
              </a:rPr>
              <a:t>    String </a:t>
            </a:r>
            <a:r>
              <a:rPr lang="en-US" b="1" dirty="0" err="1">
                <a:latin typeface="Courier New"/>
                <a:cs typeface="Courier New"/>
              </a:rPr>
              <a:t>lcs</a:t>
            </a:r>
            <a:r>
              <a:rPr lang="en-US" b="1" dirty="0">
                <a:latin typeface="Courier New"/>
                <a:cs typeface="Courier New"/>
              </a:rPr>
              <a:t> = new String();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da-DK" b="1" dirty="0" smtClean="0">
                <a:latin typeface="Courier New"/>
                <a:cs typeface="Courier New"/>
              </a:rPr>
              <a:t>    </a:t>
            </a:r>
            <a:r>
              <a:rPr lang="da-DK" b="1" dirty="0" err="1" smtClean="0">
                <a:latin typeface="Courier New"/>
                <a:cs typeface="Courier New"/>
              </a:rPr>
              <a:t>int</a:t>
            </a:r>
            <a:r>
              <a:rPr lang="da-DK" b="1" dirty="0" smtClean="0">
                <a:latin typeface="Courier New"/>
                <a:cs typeface="Courier New"/>
              </a:rPr>
              <a:t> </a:t>
            </a:r>
            <a:r>
              <a:rPr lang="da-DK" b="1" dirty="0">
                <a:latin typeface="Courier New"/>
                <a:cs typeface="Courier New"/>
              </a:rPr>
              <a:t>i = m;</a:t>
            </a:r>
          </a:p>
          <a:p>
            <a:r>
              <a:rPr lang="fr-FR" b="1" dirty="0">
                <a:latin typeface="Courier New"/>
                <a:cs typeface="Courier New"/>
              </a:rPr>
              <a:t>    </a:t>
            </a:r>
            <a:r>
              <a:rPr lang="fr-FR" b="1" dirty="0" err="1">
                <a:latin typeface="Courier New"/>
                <a:cs typeface="Courier New"/>
              </a:rPr>
              <a:t>int</a:t>
            </a:r>
            <a:r>
              <a:rPr lang="fr-FR" b="1" dirty="0">
                <a:latin typeface="Courier New"/>
                <a:cs typeface="Courier New"/>
              </a:rPr>
              <a:t> j = n</a:t>
            </a:r>
            <a:r>
              <a:rPr lang="fr-FR" b="1" dirty="0" smtClean="0">
                <a:latin typeface="Courier New"/>
                <a:cs typeface="Courier New"/>
              </a:rPr>
              <a:t>;</a:t>
            </a:r>
          </a:p>
          <a:p>
            <a:endParaRPr lang="fr-FR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while (</a:t>
            </a:r>
            <a:r>
              <a:rPr lang="en-US" b="1" dirty="0" err="1">
                <a:latin typeface="Courier New"/>
                <a:cs typeface="Courier New"/>
              </a:rPr>
              <a:t>i</a:t>
            </a:r>
            <a:r>
              <a:rPr lang="en-US" b="1" dirty="0">
                <a:latin typeface="Courier New"/>
                <a:cs typeface="Courier New"/>
              </a:rPr>
              <a:t> &gt; 0 &amp;&amp; j &gt; 0) {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    if 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X.charAt</a:t>
            </a:r>
            <a:r>
              <a:rPr lang="en-US" b="1" dirty="0">
                <a:latin typeface="Courier New"/>
                <a:cs typeface="Courier New"/>
              </a:rPr>
              <a:t>(i-1) == </a:t>
            </a:r>
            <a:r>
              <a:rPr lang="en-US" b="1" dirty="0" err="1">
                <a:latin typeface="Courier New"/>
                <a:cs typeface="Courier New"/>
              </a:rPr>
              <a:t>Y.charAt</a:t>
            </a:r>
            <a:r>
              <a:rPr lang="en-US" b="1" dirty="0">
                <a:latin typeface="Courier New"/>
                <a:cs typeface="Courier New"/>
              </a:rPr>
              <a:t>(j-1)) {</a:t>
            </a:r>
          </a:p>
          <a:p>
            <a:r>
              <a:rPr lang="hu-HU" b="1" dirty="0">
                <a:latin typeface="Courier New"/>
                <a:cs typeface="Courier New"/>
              </a:rPr>
              <a:t>            lcs = X.charAt(i-1) + lcs;</a:t>
            </a:r>
          </a:p>
          <a:p>
            <a:r>
              <a:rPr lang="hu-HU" b="1" dirty="0">
                <a:latin typeface="Courier New"/>
                <a:cs typeface="Courier New"/>
              </a:rPr>
              <a:t>            i--;</a:t>
            </a:r>
          </a:p>
          <a:p>
            <a:r>
              <a:rPr lang="hu-HU" b="1" dirty="0">
                <a:latin typeface="Courier New"/>
                <a:cs typeface="Courier New"/>
              </a:rPr>
              <a:t>            j--;</a:t>
            </a:r>
          </a:p>
          <a:p>
            <a:r>
              <a:rPr lang="hu-HU" b="1" dirty="0">
                <a:latin typeface="Courier New"/>
                <a:cs typeface="Courier New"/>
              </a:rPr>
              <a:t>        }</a:t>
            </a:r>
          </a:p>
          <a:p>
            <a:endParaRPr lang="hu-HU" b="1" dirty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        else if (L[i-1][j] &gt; L[</a:t>
            </a:r>
            <a:r>
              <a:rPr lang="en-US" b="1" dirty="0" err="1" smtClean="0">
                <a:latin typeface="Courier New"/>
                <a:cs typeface="Courier New"/>
              </a:rPr>
              <a:t>i</a:t>
            </a:r>
            <a:r>
              <a:rPr lang="en-US" b="1" dirty="0" smtClean="0">
                <a:latin typeface="Courier New"/>
                <a:cs typeface="Courier New"/>
              </a:rPr>
              <a:t>][j-1]) </a:t>
            </a:r>
            <a:r>
              <a:rPr lang="en-US" b="1" dirty="0" err="1" smtClean="0">
                <a:latin typeface="Courier New"/>
                <a:cs typeface="Courier New"/>
              </a:rPr>
              <a:t>i</a:t>
            </a:r>
            <a:r>
              <a:rPr lang="en-US" b="1" dirty="0" smtClean="0">
                <a:latin typeface="Courier New"/>
                <a:cs typeface="Courier New"/>
              </a:rPr>
              <a:t>--;</a:t>
            </a:r>
          </a:p>
          <a:p>
            <a:r>
              <a:rPr lang="da-DK" b="1" dirty="0" smtClean="0">
                <a:latin typeface="Courier New"/>
                <a:cs typeface="Courier New"/>
              </a:rPr>
              <a:t>        </a:t>
            </a:r>
            <a:r>
              <a:rPr lang="da-DK" b="1" dirty="0" err="1">
                <a:latin typeface="Courier New"/>
                <a:cs typeface="Courier New"/>
              </a:rPr>
              <a:t>else</a:t>
            </a:r>
            <a:r>
              <a:rPr lang="da-DK" b="1" dirty="0">
                <a:latin typeface="Courier New"/>
                <a:cs typeface="Courier New"/>
              </a:rPr>
              <a:t>                            j--;</a:t>
            </a:r>
          </a:p>
          <a:p>
            <a:r>
              <a:rPr lang="da-DK" b="1" dirty="0">
                <a:latin typeface="Courier New"/>
                <a:cs typeface="Courier New"/>
              </a:rPr>
              <a:t>    }</a:t>
            </a:r>
          </a:p>
          <a:p>
            <a:endParaRPr lang="da-DK" b="1" dirty="0">
              <a:latin typeface="Courier New"/>
              <a:cs typeface="Courier New"/>
            </a:endParaRPr>
          </a:p>
          <a:p>
            <a:r>
              <a:rPr lang="da-DK" b="1" dirty="0">
                <a:latin typeface="Courier New"/>
                <a:cs typeface="Courier New"/>
              </a:rPr>
              <a:t>    </a:t>
            </a:r>
            <a:r>
              <a:rPr lang="da-DK" b="1" dirty="0" err="1">
                <a:latin typeface="Courier New"/>
                <a:cs typeface="Courier New"/>
              </a:rPr>
              <a:t>return</a:t>
            </a:r>
            <a:r>
              <a:rPr lang="da-DK" b="1" dirty="0">
                <a:latin typeface="Courier New"/>
                <a:cs typeface="Courier New"/>
              </a:rPr>
              <a:t> </a:t>
            </a:r>
            <a:r>
              <a:rPr lang="da-DK" b="1" dirty="0" err="1">
                <a:latin typeface="Courier New"/>
                <a:cs typeface="Courier New"/>
              </a:rPr>
              <a:t>lcs</a:t>
            </a:r>
            <a:r>
              <a:rPr lang="da-DK" b="1" dirty="0">
                <a:latin typeface="Courier New"/>
                <a:cs typeface="Courier New"/>
              </a:rPr>
              <a:t>;</a:t>
            </a:r>
          </a:p>
          <a:p>
            <a:r>
              <a:rPr lang="da-DK" b="1" dirty="0" smtClean="0">
                <a:latin typeface="Courier New"/>
                <a:cs typeface="Courier New"/>
              </a:rPr>
              <a:t>}</a:t>
            </a:r>
            <a:endParaRPr lang="da-DK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17537" y="2697488"/>
            <a:ext cx="4746712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A12A03"/>
                </a:solidFill>
                <a:latin typeface="+mn-lt"/>
                <a:cs typeface="Courier New"/>
              </a:rPr>
              <a:t>Start from the rightmost bottommost corner</a:t>
            </a:r>
          </a:p>
          <a:p>
            <a:r>
              <a:rPr lang="en-US" dirty="0" smtClean="0">
                <a:solidFill>
                  <a:srgbClr val="A12A03"/>
                </a:solidFill>
                <a:latin typeface="+mn-lt"/>
                <a:cs typeface="Courier New"/>
              </a:rPr>
              <a:t>and </a:t>
            </a:r>
            <a:r>
              <a:rPr lang="en-US" dirty="0">
                <a:solidFill>
                  <a:srgbClr val="A12A03"/>
                </a:solidFill>
                <a:latin typeface="+mn-lt"/>
                <a:cs typeface="Courier New"/>
              </a:rPr>
              <a:t>one by one store characters backwards in </a:t>
            </a:r>
            <a:r>
              <a:rPr lang="en-US" dirty="0" err="1">
                <a:solidFill>
                  <a:srgbClr val="A12A03"/>
                </a:solidFill>
                <a:latin typeface="+mn-lt"/>
                <a:cs typeface="Courier New"/>
              </a:rPr>
              <a:t>lcs</a:t>
            </a:r>
            <a:r>
              <a:rPr lang="en-US" dirty="0" smtClean="0">
                <a:solidFill>
                  <a:srgbClr val="A12A03"/>
                </a:solidFill>
                <a:latin typeface="+mn-lt"/>
                <a:cs typeface="Courier New"/>
              </a:rPr>
              <a:t>.</a:t>
            </a:r>
            <a:endParaRPr lang="en-US" dirty="0">
              <a:solidFill>
                <a:srgbClr val="A12A03"/>
              </a:solidFill>
              <a:latin typeface="+mn-lt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91854" y="4251951"/>
            <a:ext cx="4556656" cy="584776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A12A03"/>
                </a:solidFill>
                <a:latin typeface="+mn-lt"/>
                <a:cs typeface="Courier New"/>
              </a:rPr>
              <a:t>The </a:t>
            </a:r>
            <a:r>
              <a:rPr lang="en-US" dirty="0">
                <a:solidFill>
                  <a:srgbClr val="A12A03"/>
                </a:solidFill>
                <a:latin typeface="+mn-lt"/>
                <a:cs typeface="Courier New"/>
              </a:rPr>
              <a:t>current characters in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X</a:t>
            </a:r>
            <a:r>
              <a:rPr lang="en-US" dirty="0" smtClean="0">
                <a:solidFill>
                  <a:srgbClr val="A12A03"/>
                </a:solidFill>
                <a:latin typeface="+mn-lt"/>
                <a:cs typeface="Courier New"/>
              </a:rPr>
              <a:t> </a:t>
            </a:r>
            <a:r>
              <a:rPr lang="en-US" dirty="0">
                <a:solidFill>
                  <a:srgbClr val="A12A03"/>
                </a:solidFill>
                <a:latin typeface="+mn-lt"/>
                <a:cs typeface="Courier New"/>
              </a:rPr>
              <a:t>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Y</a:t>
            </a:r>
            <a:r>
              <a:rPr lang="en-US" dirty="0" smtClean="0">
                <a:solidFill>
                  <a:srgbClr val="A12A03"/>
                </a:solidFill>
                <a:latin typeface="+mn-lt"/>
                <a:cs typeface="Courier New"/>
              </a:rPr>
              <a:t> </a:t>
            </a:r>
            <a:r>
              <a:rPr lang="en-US" dirty="0">
                <a:solidFill>
                  <a:srgbClr val="A12A03"/>
                </a:solidFill>
                <a:latin typeface="+mn-lt"/>
                <a:cs typeface="Courier New"/>
              </a:rPr>
              <a:t>are the </a:t>
            </a:r>
            <a:r>
              <a:rPr lang="en-US" dirty="0" smtClean="0">
                <a:solidFill>
                  <a:srgbClr val="A12A03"/>
                </a:solidFill>
                <a:latin typeface="+mn-lt"/>
                <a:cs typeface="Courier New"/>
              </a:rPr>
              <a:t>same:</a:t>
            </a:r>
            <a:endParaRPr lang="en-US" dirty="0">
              <a:solidFill>
                <a:srgbClr val="A12A03"/>
              </a:solidFill>
              <a:latin typeface="+mn-lt"/>
              <a:cs typeface="Courier New"/>
            </a:endParaRPr>
          </a:p>
          <a:p>
            <a:r>
              <a:rPr lang="en-US" dirty="0">
                <a:solidFill>
                  <a:srgbClr val="A12A03"/>
                </a:solidFill>
                <a:latin typeface="+mn-lt"/>
                <a:cs typeface="Courier New"/>
              </a:rPr>
              <a:t>P</a:t>
            </a:r>
            <a:r>
              <a:rPr lang="en-US" dirty="0" smtClean="0">
                <a:solidFill>
                  <a:srgbClr val="A12A03"/>
                </a:solidFill>
                <a:latin typeface="+mn-lt"/>
                <a:cs typeface="Courier New"/>
              </a:rPr>
              <a:t>repend </a:t>
            </a:r>
            <a:r>
              <a:rPr lang="en-US" dirty="0">
                <a:solidFill>
                  <a:srgbClr val="A12A03"/>
                </a:solidFill>
                <a:latin typeface="+mn-lt"/>
                <a:cs typeface="Courier New"/>
              </a:rPr>
              <a:t>that common character to the LCS</a:t>
            </a:r>
            <a:r>
              <a:rPr lang="en-US" dirty="0" smtClean="0">
                <a:solidFill>
                  <a:srgbClr val="A12A03"/>
                </a:solidFill>
                <a:latin typeface="+mn-lt"/>
                <a:cs typeface="Courier New"/>
              </a:rPr>
              <a:t>.</a:t>
            </a:r>
            <a:endParaRPr lang="en-US" dirty="0">
              <a:solidFill>
                <a:srgbClr val="A12A03"/>
              </a:solidFill>
              <a:latin typeface="+mn-lt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20231" y="5166341"/>
            <a:ext cx="2157963" cy="830997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A12A03"/>
                </a:solidFill>
                <a:latin typeface="+mn-lt"/>
                <a:cs typeface="Courier New"/>
              </a:rPr>
              <a:t>Not </a:t>
            </a:r>
            <a:r>
              <a:rPr lang="en-US" dirty="0">
                <a:solidFill>
                  <a:srgbClr val="A12A03"/>
                </a:solidFill>
                <a:latin typeface="+mn-lt"/>
                <a:cs typeface="Courier New"/>
              </a:rPr>
              <a:t>the </a:t>
            </a:r>
            <a:r>
              <a:rPr lang="en-US" dirty="0" smtClean="0">
                <a:solidFill>
                  <a:srgbClr val="A12A03"/>
                </a:solidFill>
                <a:latin typeface="+mn-lt"/>
                <a:cs typeface="Courier New"/>
              </a:rPr>
              <a:t>same: </a:t>
            </a:r>
            <a:br>
              <a:rPr lang="en-US" dirty="0" smtClean="0">
                <a:solidFill>
                  <a:srgbClr val="A12A03"/>
                </a:solidFill>
                <a:latin typeface="+mn-lt"/>
                <a:cs typeface="Courier New"/>
              </a:rPr>
            </a:br>
            <a:r>
              <a:rPr lang="en-US" dirty="0" smtClean="0">
                <a:solidFill>
                  <a:srgbClr val="A12A03"/>
                </a:solidFill>
                <a:latin typeface="+mn-lt"/>
                <a:cs typeface="Courier New"/>
              </a:rPr>
              <a:t>Go </a:t>
            </a:r>
            <a:r>
              <a:rPr lang="en-US" dirty="0">
                <a:solidFill>
                  <a:srgbClr val="A12A03"/>
                </a:solidFill>
                <a:latin typeface="+mn-lt"/>
                <a:cs typeface="Courier New"/>
              </a:rPr>
              <a:t>in the direction </a:t>
            </a:r>
            <a:r>
              <a:rPr lang="en-US" dirty="0" smtClean="0">
                <a:solidFill>
                  <a:srgbClr val="A12A03"/>
                </a:solidFill>
                <a:latin typeface="+mn-lt"/>
                <a:cs typeface="Courier New"/>
              </a:rPr>
              <a:t>of</a:t>
            </a:r>
          </a:p>
          <a:p>
            <a:r>
              <a:rPr lang="en-US" dirty="0" smtClean="0">
                <a:solidFill>
                  <a:srgbClr val="A12A03"/>
                </a:solidFill>
                <a:latin typeface="+mn-lt"/>
                <a:cs typeface="Courier New"/>
              </a:rPr>
              <a:t>the larger table </a:t>
            </a:r>
            <a:r>
              <a:rPr lang="en-US" dirty="0">
                <a:solidFill>
                  <a:srgbClr val="A12A03"/>
                </a:solidFill>
                <a:latin typeface="+mn-lt"/>
                <a:cs typeface="Courier New"/>
              </a:rPr>
              <a:t>value</a:t>
            </a:r>
            <a:r>
              <a:rPr lang="en-US" dirty="0" smtClean="0">
                <a:solidFill>
                  <a:srgbClr val="A12A03"/>
                </a:solidFill>
                <a:latin typeface="+mn-lt"/>
                <a:cs typeface="Courier New"/>
              </a:rPr>
              <a:t>.</a:t>
            </a:r>
            <a:endParaRPr lang="en-US" dirty="0">
              <a:solidFill>
                <a:srgbClr val="A12A03"/>
              </a:solidFill>
              <a:latin typeface="+mn-lt"/>
              <a:cs typeface="Courier New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3657610" y="6263609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Demo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195" y="6263609"/>
            <a:ext cx="304682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DynamicProgrammingLCS.java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327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957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1C265-4680-B442-8108-449194A2276F}" type="slidenum">
              <a:rPr lang="en-US"/>
              <a:pPr/>
              <a:t>26</a:t>
            </a:fld>
            <a:endParaRPr lang="en-US"/>
          </a:p>
        </p:txBody>
      </p:sp>
      <p:sp>
        <p:nvSpPr>
          <p:cNvPr id="97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String Pattern Matching Algorithms</a:t>
            </a:r>
          </a:p>
        </p:txBody>
      </p:sp>
      <p:sp>
        <p:nvSpPr>
          <p:cNvPr id="97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Problem: Given a text string, find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index </a:t>
            </a:r>
            <a:r>
              <a:rPr lang="en-US" dirty="0">
                <a:solidFill>
                  <a:srgbClr val="B23C00"/>
                </a:solidFill>
              </a:rPr>
              <a:t>of the </a:t>
            </a:r>
            <a:r>
              <a:rPr lang="en-US" dirty="0" smtClean="0">
                <a:solidFill>
                  <a:srgbClr val="B23C00"/>
                </a:solidFill>
              </a:rPr>
              <a:t>first </a:t>
            </a:r>
            <a:r>
              <a:rPr lang="en-US" dirty="0">
                <a:solidFill>
                  <a:srgbClr val="B23C00"/>
                </a:solidFill>
              </a:rPr>
              <a:t>occurrence </a:t>
            </a:r>
            <a:r>
              <a:rPr lang="en-US" dirty="0"/>
              <a:t>of a pattern string within the text.</a:t>
            </a:r>
          </a:p>
          <a:p>
            <a:pPr lvl="1"/>
            <a:r>
              <a:rPr lang="en-US" dirty="0"/>
              <a:t>Example:</a:t>
            </a:r>
          </a:p>
          <a:p>
            <a:pPr lvl="2"/>
            <a:r>
              <a:rPr lang="en-US" dirty="0"/>
              <a:t>Text = </a:t>
            </a:r>
            <a:r>
              <a:rPr lang="ja-JP" altLang="en-US" dirty="0">
                <a:latin typeface="Arial"/>
              </a:rPr>
              <a:t>“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bacbabababacaca</a:t>
            </a:r>
            <a:r>
              <a:rPr lang="ja-JP" altLang="en-US" dirty="0">
                <a:latin typeface="Arial"/>
              </a:rPr>
              <a:t>”</a:t>
            </a:r>
            <a:endParaRPr lang="en-US" dirty="0"/>
          </a:p>
          <a:p>
            <a:pPr lvl="2"/>
            <a:r>
              <a:rPr lang="en-US" dirty="0"/>
              <a:t>Pattern = </a:t>
            </a:r>
            <a:r>
              <a:rPr lang="ja-JP" altLang="en-US" dirty="0">
                <a:latin typeface="Arial"/>
              </a:rPr>
              <a:t>“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ababaca</a:t>
            </a:r>
            <a:r>
              <a:rPr lang="ja-JP" altLang="en-US" dirty="0">
                <a:latin typeface="Arial"/>
              </a:rPr>
              <a:t>”</a:t>
            </a:r>
            <a:endParaRPr lang="en-US" dirty="0"/>
          </a:p>
          <a:p>
            <a:pPr lvl="2"/>
            <a:r>
              <a:rPr lang="en-US" dirty="0"/>
              <a:t>The pattern occurs in the text: </a:t>
            </a:r>
            <a:r>
              <a:rPr lang="ja-JP" altLang="en-US" dirty="0">
                <a:latin typeface="Arial"/>
              </a:rPr>
              <a:t>“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bacbab</a:t>
            </a:r>
            <a:r>
              <a:rPr lang="en-US" b="1" dirty="0" err="1">
                <a:solidFill>
                  <a:schemeClr val="folHlink"/>
                </a:solidFill>
                <a:latin typeface="Courier New" charset="0"/>
              </a:rPr>
              <a:t>ababac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aca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and the index is 6.</a:t>
            </a:r>
          </a:p>
          <a:p>
            <a:pPr lvl="4"/>
            <a:endParaRPr lang="en-US" dirty="0"/>
          </a:p>
          <a:p>
            <a:r>
              <a:rPr lang="en-US" dirty="0"/>
              <a:t>How many character-by-character comparisons </a:t>
            </a:r>
            <a:br>
              <a:rPr lang="en-US" dirty="0"/>
            </a:br>
            <a:r>
              <a:rPr lang="en-US" dirty="0"/>
              <a:t>are required?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008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3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73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7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73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73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1C265-4680-B442-8108-449194A2276F}" type="slidenum">
              <a:rPr lang="en-US"/>
              <a:pPr/>
              <a:t>27</a:t>
            </a:fld>
            <a:endParaRPr lang="en-US"/>
          </a:p>
        </p:txBody>
      </p:sp>
      <p:sp>
        <p:nvSpPr>
          <p:cNvPr id="97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Pattern Matching </a:t>
            </a:r>
            <a:r>
              <a:rPr lang="en-US" dirty="0" smtClean="0"/>
              <a:t>Algorithms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97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“Find” command of a text editor.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Look for one strand of DNA within another.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Two </a:t>
            </a:r>
            <a:r>
              <a:rPr lang="en-US" dirty="0"/>
              <a:t>algorithms today:</a:t>
            </a:r>
          </a:p>
          <a:p>
            <a:pPr lvl="1"/>
            <a:r>
              <a:rPr lang="en-US" dirty="0"/>
              <a:t>Brute search</a:t>
            </a:r>
          </a:p>
          <a:p>
            <a:pPr lvl="1"/>
            <a:r>
              <a:rPr lang="en-US" dirty="0"/>
              <a:t>Knuth-Morris-Pratt</a:t>
            </a:r>
          </a:p>
        </p:txBody>
      </p:sp>
    </p:spTree>
    <p:extLst>
      <p:ext uri="{BB962C8B-B14F-4D97-AF65-F5344CB8AC3E}">
        <p14:creationId xmlns:p14="http://schemas.microsoft.com/office/powerpoint/2010/main" val="335216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FFF-4EA5-5A46-A6D6-BF67D4A60379}" type="slidenum">
              <a:rPr lang="en-US"/>
              <a:pPr/>
              <a:t>28</a:t>
            </a:fld>
            <a:endParaRPr lang="en-US" dirty="0"/>
          </a:p>
        </p:txBody>
      </p:sp>
      <p:sp>
        <p:nvSpPr>
          <p:cNvPr id="974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Search Pattern </a:t>
            </a:r>
            <a:r>
              <a:rPr lang="en-US" dirty="0" smtClean="0"/>
              <a:t>Matching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974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20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Line up </a:t>
            </a:r>
            <a:r>
              <a:rPr lang="en-US" dirty="0" smtClean="0"/>
              <a:t>the start of the </a:t>
            </a:r>
            <a:r>
              <a:rPr lang="en-US" dirty="0">
                <a:solidFill>
                  <a:srgbClr val="B23C00"/>
                </a:solidFill>
              </a:rPr>
              <a:t>pattern</a:t>
            </a:r>
            <a:r>
              <a:rPr lang="en-US" dirty="0"/>
              <a:t> </a:t>
            </a:r>
            <a:r>
              <a:rPr lang="en-US" dirty="0" smtClean="0"/>
              <a:t>to find </a:t>
            </a:r>
            <a:br>
              <a:rPr lang="en-US" dirty="0" smtClean="0"/>
            </a:br>
            <a:r>
              <a:rPr lang="en-US" dirty="0" smtClean="0"/>
              <a:t>with the start of the </a:t>
            </a:r>
            <a:r>
              <a:rPr lang="en-US" dirty="0">
                <a:solidFill>
                  <a:srgbClr val="B23C00"/>
                </a:solidFill>
              </a:rPr>
              <a:t>text</a:t>
            </a:r>
            <a:r>
              <a:rPr lang="en-US" dirty="0"/>
              <a:t> </a:t>
            </a:r>
            <a:r>
              <a:rPr lang="en-US" dirty="0" smtClean="0"/>
              <a:t>to search.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Set text index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i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 = 0 </a:t>
            </a:r>
            <a:r>
              <a:rPr lang="en-US" dirty="0" smtClean="0"/>
              <a:t>and pattern index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j = 0</a:t>
            </a:r>
            <a:r>
              <a:rPr lang="en-US" dirty="0" smtClean="0"/>
              <a:t>;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Compare character-by-character </a:t>
            </a:r>
            <a:br>
              <a:rPr lang="en-US" dirty="0"/>
            </a:br>
            <a:r>
              <a:rPr lang="en-US" dirty="0"/>
              <a:t>the pattern with the text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Increment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dirty="0" smtClean="0"/>
              <a:t>and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j</a:t>
            </a:r>
            <a:r>
              <a:rPr lang="en-US" dirty="0" smtClean="0"/>
              <a:t> together.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As soon as </a:t>
            </a:r>
            <a:r>
              <a:rPr lang="en-US" dirty="0" smtClean="0"/>
              <a:t>there’s </a:t>
            </a:r>
            <a:r>
              <a:rPr lang="en-US" dirty="0"/>
              <a:t>a mismatch, stop the </a:t>
            </a:r>
            <a:r>
              <a:rPr lang="en-US" dirty="0" smtClean="0"/>
              <a:t>comparisons </a:t>
            </a:r>
            <a:r>
              <a:rPr lang="en-US" dirty="0"/>
              <a:t>and shift the pattern over one character to the right.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Backtrack</a:t>
            </a:r>
            <a:r>
              <a:rPr lang="en-US" dirty="0"/>
              <a:t> the text after a </a:t>
            </a:r>
            <a:r>
              <a:rPr lang="ja-JP" altLang="en-US" dirty="0"/>
              <a:t>“</a:t>
            </a:r>
            <a:r>
              <a:rPr lang="en-US" dirty="0">
                <a:solidFill>
                  <a:srgbClr val="B23C00"/>
                </a:solidFill>
              </a:rPr>
              <a:t>false start</a:t>
            </a:r>
            <a:r>
              <a:rPr lang="ja-JP" altLang="en-US" dirty="0"/>
              <a:t>”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Set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i</a:t>
            </a:r>
            <a:r>
              <a:rPr lang="en-US" dirty="0" smtClean="0"/>
              <a:t> </a:t>
            </a:r>
            <a:r>
              <a:rPr lang="en-US" dirty="0"/>
              <a:t>back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j-1</a:t>
            </a:r>
            <a:r>
              <a:rPr lang="en-US" dirty="0"/>
              <a:t> characters </a:t>
            </a:r>
            <a:r>
              <a:rPr lang="en-US" dirty="0" smtClean="0"/>
              <a:t>and then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j</a:t>
            </a:r>
            <a:r>
              <a:rPr lang="en-US" dirty="0"/>
              <a:t> to 0.</a:t>
            </a:r>
          </a:p>
          <a:p>
            <a:pPr lvl="5">
              <a:lnSpc>
                <a:spcPct val="90000"/>
              </a:lnSpc>
            </a:pPr>
            <a:endParaRPr lang="en-US" dirty="0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72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4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74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74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74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74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A6FFF-4EA5-5A46-A6D6-BF67D4A60379}" type="slidenum">
              <a:rPr lang="en-US"/>
              <a:pPr/>
              <a:t>29</a:t>
            </a:fld>
            <a:endParaRPr lang="en-US"/>
          </a:p>
        </p:txBody>
      </p:sp>
      <p:sp>
        <p:nvSpPr>
          <p:cNvPr id="974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Search Pattern </a:t>
            </a:r>
            <a:r>
              <a:rPr lang="en-US" dirty="0" smtClean="0"/>
              <a:t>Matching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974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Start the character-by-character comparisons </a:t>
            </a:r>
            <a:r>
              <a:rPr lang="en-US" dirty="0" smtClean="0"/>
              <a:t>again at the backtracked text position.</a:t>
            </a:r>
            <a:endParaRPr lang="en-US" dirty="0"/>
          </a:p>
          <a:p>
            <a:pPr lvl="4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Repeat </a:t>
            </a:r>
            <a:r>
              <a:rPr lang="en-US" dirty="0"/>
              <a:t>until a match is found, </a:t>
            </a:r>
            <a:br>
              <a:rPr lang="en-US" dirty="0"/>
            </a:br>
            <a:r>
              <a:rPr lang="en-US" dirty="0"/>
              <a:t>or </a:t>
            </a:r>
            <a:r>
              <a:rPr lang="en-US" dirty="0" smtClean="0"/>
              <a:t>you until </a:t>
            </a:r>
            <a:r>
              <a:rPr lang="en-US" dirty="0"/>
              <a:t>reach the end of the text.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Brute search makes </a:t>
            </a:r>
            <a:r>
              <a:rPr lang="en-US" i="1" dirty="0">
                <a:solidFill>
                  <a:schemeClr val="folHlink"/>
                </a:solidFill>
              </a:rPr>
              <a:t>O</a:t>
            </a:r>
            <a:r>
              <a:rPr lang="en-US" dirty="0">
                <a:solidFill>
                  <a:schemeClr val="folHlink"/>
                </a:solidFill>
              </a:rPr>
              <a:t>(</a:t>
            </a:r>
            <a:r>
              <a:rPr lang="en-US" i="1" dirty="0">
                <a:solidFill>
                  <a:schemeClr val="folHlink"/>
                </a:solidFill>
              </a:rPr>
              <a:t>MN</a:t>
            </a:r>
            <a:r>
              <a:rPr lang="en-US" dirty="0">
                <a:solidFill>
                  <a:schemeClr val="folHlink"/>
                </a:solidFill>
              </a:rPr>
              <a:t>)</a:t>
            </a:r>
            <a:r>
              <a:rPr lang="en-US" dirty="0"/>
              <a:t> character comparisons.</a:t>
            </a:r>
          </a:p>
          <a:p>
            <a:pPr lvl="1">
              <a:lnSpc>
                <a:spcPct val="90000"/>
              </a:lnSpc>
            </a:pPr>
            <a:r>
              <a:rPr lang="en-US" i="1" dirty="0"/>
              <a:t>M</a:t>
            </a:r>
            <a:r>
              <a:rPr lang="en-US" dirty="0"/>
              <a:t> = pattern length</a:t>
            </a:r>
          </a:p>
          <a:p>
            <a:pPr lvl="1">
              <a:lnSpc>
                <a:spcPct val="90000"/>
              </a:lnSpc>
            </a:pPr>
            <a:r>
              <a:rPr lang="en-US" i="1" dirty="0"/>
              <a:t>N</a:t>
            </a:r>
            <a:r>
              <a:rPr lang="en-US" dirty="0"/>
              <a:t> = text length</a:t>
            </a:r>
          </a:p>
        </p:txBody>
      </p:sp>
    </p:spTree>
    <p:extLst>
      <p:ext uri="{BB962C8B-B14F-4D97-AF65-F5344CB8AC3E}">
        <p14:creationId xmlns:p14="http://schemas.microsoft.com/office/powerpoint/2010/main" val="3835669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4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74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74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485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841E3-004A-9B47-B4C0-6ACF93C6DF9C}" type="slidenum">
              <a:rPr lang="en-US"/>
              <a:pPr/>
              <a:t>3</a:t>
            </a:fld>
            <a:endParaRPr lang="en-US"/>
          </a:p>
        </p:txBody>
      </p:sp>
      <p:sp>
        <p:nvSpPr>
          <p:cNvPr id="96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Solution to Assignment </a:t>
            </a:r>
            <a:r>
              <a:rPr lang="en-US" dirty="0" smtClean="0"/>
              <a:t>#5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963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sz="2800" dirty="0" smtClean="0"/>
              <a:t>Take </a:t>
            </a:r>
            <a:r>
              <a:rPr lang="en-US" sz="2800" dirty="0"/>
              <a:t>advantage of the capabilities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of </a:t>
            </a:r>
            <a:r>
              <a:rPr lang="en-US" sz="2800" dirty="0"/>
              <a:t>a linked list</a:t>
            </a:r>
            <a:r>
              <a:rPr lang="en-US" sz="2800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sz="2400" dirty="0"/>
              <a:t>You can split apart a list into two sublists.</a:t>
            </a:r>
          </a:p>
          <a:p>
            <a:pPr lvl="1"/>
            <a:r>
              <a:rPr lang="en-US" sz="2400" dirty="0"/>
              <a:t>You can splice together (concatenate) two sublists</a:t>
            </a:r>
            <a:r>
              <a:rPr lang="en-US" sz="2400" dirty="0" smtClean="0"/>
              <a:t>.</a:t>
            </a:r>
          </a:p>
          <a:p>
            <a:pPr lvl="1"/>
            <a:r>
              <a:rPr lang="en-US" sz="2400" dirty="0" smtClean="0"/>
              <a:t>Count two moves.</a:t>
            </a:r>
          </a:p>
          <a:p>
            <a:pPr lvl="6"/>
            <a:endParaRPr lang="en-US" dirty="0"/>
          </a:p>
          <a:p>
            <a:r>
              <a:rPr lang="en-US" sz="2800" dirty="0"/>
              <a:t>Minimize the number of move operations</a:t>
            </a:r>
            <a:r>
              <a:rPr lang="en-US" sz="2800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sz="2400" dirty="0" smtClean="0"/>
              <a:t>Concatenate </a:t>
            </a:r>
            <a:r>
              <a:rPr lang="en-US" sz="2400" dirty="0"/>
              <a:t>two </a:t>
            </a:r>
            <a:r>
              <a:rPr lang="en-US" sz="2400" dirty="0" smtClean="0"/>
              <a:t>sublists</a:t>
            </a:r>
            <a:r>
              <a:rPr lang="en-US" sz="2400" dirty="0"/>
              <a:t> </a:t>
            </a:r>
            <a:r>
              <a:rPr lang="en-US" sz="2400" dirty="0" smtClean="0"/>
              <a:t>with only </a:t>
            </a:r>
            <a:r>
              <a:rPr lang="en-US" sz="2400" dirty="0"/>
              <a:t>one move.</a:t>
            </a:r>
          </a:p>
          <a:p>
            <a:pPr lvl="1"/>
            <a:r>
              <a:rPr lang="en-US" sz="2200" dirty="0"/>
              <a:t>The head of one sublist </a:t>
            </a:r>
            <a:r>
              <a:rPr lang="en-US" sz="2200" dirty="0" smtClean="0"/>
              <a:t>joins </a:t>
            </a:r>
            <a:r>
              <a:rPr lang="en-US" sz="2200" dirty="0"/>
              <a:t>up with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the </a:t>
            </a:r>
            <a:r>
              <a:rPr lang="en-US" sz="2200" dirty="0"/>
              <a:t>tail of the other sublist.</a:t>
            </a:r>
          </a:p>
          <a:p>
            <a:pPr lvl="1"/>
            <a:r>
              <a:rPr lang="en-US" sz="2200" dirty="0"/>
              <a:t>The other nodes of the two sublists </a:t>
            </a:r>
            <a:r>
              <a:rPr lang="en-US" sz="2200" dirty="0" smtClean="0"/>
              <a:t>don</a:t>
            </a:r>
            <a:r>
              <a:rPr lang="en-US" sz="2200" dirty="0" smtClean="0">
                <a:latin typeface="Arial"/>
              </a:rPr>
              <a:t>’</a:t>
            </a:r>
            <a:r>
              <a:rPr lang="en-US" sz="2200" dirty="0" smtClean="0"/>
              <a:t>t </a:t>
            </a:r>
            <a:r>
              <a:rPr lang="en-US" sz="2200" dirty="0"/>
              <a:t>move.</a:t>
            </a:r>
          </a:p>
        </p:txBody>
      </p:sp>
    </p:spTree>
    <p:extLst>
      <p:ext uri="{BB962C8B-B14F-4D97-AF65-F5344CB8AC3E}">
        <p14:creationId xmlns:p14="http://schemas.microsoft.com/office/powerpoint/2010/main" val="2050429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3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63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5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635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Search Pattern Matching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5" name="Picture 4" descr="Screen Shot 2015-07-29 at 8.33.3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001" y="1234464"/>
            <a:ext cx="7257820" cy="49529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54983" y="6566022"/>
            <a:ext cx="36343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hlinkClick r:id="rId3"/>
              </a:rPr>
              <a:t>http://algs4.cs.princeton.edu/lectures/</a:t>
            </a:r>
            <a:r>
              <a:rPr lang="en-US" sz="1000" dirty="0" smtClean="0">
                <a:hlinkClick r:id="rId3"/>
              </a:rPr>
              <a:t>53SubstringSearch.pdf</a:t>
            </a:r>
            <a:r>
              <a:rPr lang="en-US" sz="1000" dirty="0" smtClean="0"/>
              <a:t>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746945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Search Pattern Matching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5" name="Picture 4" descr="Screen Shot 2015-07-29 at 8.35.0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79" y="1234463"/>
            <a:ext cx="6400730" cy="501933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54983" y="6566022"/>
            <a:ext cx="36343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hlinkClick r:id="rId3"/>
              </a:rPr>
              <a:t>http://algs4.cs.princeton.edu/lectures/</a:t>
            </a:r>
            <a:r>
              <a:rPr lang="en-US" sz="1000" dirty="0" smtClean="0">
                <a:hlinkClick r:id="rId3"/>
              </a:rPr>
              <a:t>53SubstringSearch.pdf</a:t>
            </a:r>
            <a:r>
              <a:rPr lang="en-US" sz="1000" dirty="0" smtClean="0"/>
              <a:t>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823810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Search Pattern Matching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5" name="Picture 4" descr="Screen Shot 2015-07-29 at 8.36.0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928" y="1417342"/>
            <a:ext cx="8686755" cy="367182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054983" y="6566022"/>
            <a:ext cx="36343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hlinkClick r:id="rId3"/>
              </a:rPr>
              <a:t>http://algs4.cs.princeton.edu/lectures/</a:t>
            </a:r>
            <a:r>
              <a:rPr lang="en-US" sz="1000" dirty="0" smtClean="0">
                <a:hlinkClick r:id="rId3"/>
              </a:rPr>
              <a:t>53SubstringSearch.pdf</a:t>
            </a:r>
            <a:r>
              <a:rPr lang="en-US" sz="1000" dirty="0" smtClean="0"/>
              <a:t>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726674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Search Pattern Matching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5879" y="1179932"/>
            <a:ext cx="7226201" cy="56323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/>
                <a:cs typeface="Courier New"/>
              </a:rPr>
              <a:t>public </a:t>
            </a:r>
            <a:r>
              <a:rPr lang="en-US" sz="1500" b="1" dirty="0" err="1">
                <a:latin typeface="Courier New"/>
                <a:cs typeface="Courier New"/>
              </a:rPr>
              <a:t>int</a:t>
            </a:r>
            <a:r>
              <a:rPr lang="en-US" sz="1500" b="1" dirty="0">
                <a:latin typeface="Courier New"/>
                <a:cs typeface="Courier New"/>
              </a:rPr>
              <a:t> match()</a:t>
            </a:r>
          </a:p>
          <a:p>
            <a:r>
              <a:rPr lang="en-US" sz="1500" b="1" dirty="0">
                <a:latin typeface="Courier New"/>
                <a:cs typeface="Courier New"/>
              </a:rPr>
              <a:t>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if ((text == null) || (</a:t>
            </a:r>
            <a:r>
              <a:rPr lang="en-US" sz="1500" b="1" dirty="0" err="1">
                <a:latin typeface="Courier New"/>
                <a:cs typeface="Courier New"/>
              </a:rPr>
              <a:t>text.length</a:t>
            </a:r>
            <a:r>
              <a:rPr lang="en-US" sz="1500" b="1" dirty="0">
                <a:latin typeface="Courier New"/>
                <a:cs typeface="Courier New"/>
              </a:rPr>
              <a:t>() == 0)) return -1;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da-DK" sz="1500" b="1" dirty="0">
                <a:latin typeface="Courier New"/>
                <a:cs typeface="Courier New"/>
              </a:rPr>
              <a:t>    </a:t>
            </a:r>
            <a:r>
              <a:rPr lang="da-DK" sz="1500" b="1" dirty="0" err="1">
                <a:latin typeface="Courier New"/>
                <a:cs typeface="Courier New"/>
              </a:rPr>
              <a:t>int</a:t>
            </a:r>
            <a:r>
              <a:rPr lang="da-DK" sz="1500" b="1" dirty="0">
                <a:latin typeface="Courier New"/>
                <a:cs typeface="Courier New"/>
              </a:rPr>
              <a:t> i = 0;</a:t>
            </a:r>
          </a:p>
          <a:p>
            <a:r>
              <a:rPr lang="fr-FR" sz="1500" b="1" dirty="0">
                <a:latin typeface="Courier New"/>
                <a:cs typeface="Courier New"/>
              </a:rPr>
              <a:t>    </a:t>
            </a:r>
            <a:r>
              <a:rPr lang="fr-FR" sz="1500" b="1" dirty="0" err="1">
                <a:latin typeface="Courier New"/>
                <a:cs typeface="Courier New"/>
              </a:rPr>
              <a:t>int</a:t>
            </a:r>
            <a:r>
              <a:rPr lang="fr-FR" sz="1500" b="1" dirty="0">
                <a:latin typeface="Courier New"/>
                <a:cs typeface="Courier New"/>
              </a:rPr>
              <a:t> j = 0;</a:t>
            </a:r>
          </a:p>
          <a:p>
            <a:r>
              <a:rPr lang="fr-FR" sz="1500" b="1" dirty="0">
                <a:latin typeface="Courier New"/>
                <a:cs typeface="Courier New"/>
              </a:rPr>
              <a:t>    </a:t>
            </a:r>
          </a:p>
          <a:p>
            <a:r>
              <a:rPr lang="pt-BR" sz="1500" b="1" dirty="0" smtClean="0">
                <a:latin typeface="Courier New"/>
                <a:cs typeface="Courier New"/>
              </a:rPr>
              <a:t>    do </a:t>
            </a:r>
            <a:r>
              <a:rPr lang="pt-BR" sz="1500" b="1" dirty="0">
                <a:latin typeface="Courier New"/>
                <a:cs typeface="Courier New"/>
              </a:rPr>
              <a:t>{</a:t>
            </a:r>
          </a:p>
          <a:p>
            <a:r>
              <a:rPr lang="en-US" sz="1500" b="1" dirty="0" smtClean="0">
                <a:latin typeface="Courier New"/>
                <a:cs typeface="Courier New"/>
              </a:rPr>
              <a:t>        if </a:t>
            </a:r>
            <a:r>
              <a:rPr lang="en-US" sz="1500" b="1" dirty="0">
                <a:latin typeface="Courier New"/>
                <a:cs typeface="Courier New"/>
              </a:rPr>
              <a:t>(</a:t>
            </a:r>
            <a:r>
              <a:rPr lang="en-US" sz="1500" b="1" dirty="0" err="1">
                <a:latin typeface="Courier New"/>
                <a:cs typeface="Courier New"/>
              </a:rPr>
              <a:t>pattern.charAt</a:t>
            </a:r>
            <a:r>
              <a:rPr lang="en-US" sz="1500" b="1" dirty="0">
                <a:latin typeface="Courier New"/>
                <a:cs typeface="Courier New"/>
              </a:rPr>
              <a:t>(j) == </a:t>
            </a:r>
            <a:r>
              <a:rPr lang="en-US" sz="1500" b="1" dirty="0" err="1">
                <a:latin typeface="Courier New"/>
                <a:cs typeface="Courier New"/>
              </a:rPr>
              <a:t>text.charAt</a:t>
            </a:r>
            <a:r>
              <a:rPr lang="en-US" sz="1500" b="1" dirty="0">
                <a:latin typeface="Courier New"/>
                <a:cs typeface="Courier New"/>
              </a:rPr>
              <a:t>(</a:t>
            </a:r>
            <a:r>
              <a:rPr lang="en-US" sz="1500" b="1" dirty="0" err="1">
                <a:latin typeface="Courier New"/>
                <a:cs typeface="Courier New"/>
              </a:rPr>
              <a:t>i</a:t>
            </a:r>
            <a:r>
              <a:rPr lang="en-US" sz="1500" b="1" dirty="0">
                <a:latin typeface="Courier New"/>
                <a:cs typeface="Courier New"/>
              </a:rPr>
              <a:t>)) 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</a:t>
            </a:r>
            <a:r>
              <a:rPr lang="en-US" sz="1500" b="1" dirty="0" err="1">
                <a:latin typeface="Courier New"/>
                <a:cs typeface="Courier New"/>
              </a:rPr>
              <a:t>i</a:t>
            </a:r>
            <a:r>
              <a:rPr lang="en-US" sz="1500" b="1" dirty="0">
                <a:latin typeface="Courier New"/>
                <a:cs typeface="Courier New"/>
              </a:rPr>
              <a:t>++;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j++;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}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</a:t>
            </a:r>
          </a:p>
          <a:p>
            <a:r>
              <a:rPr lang="da-DK" sz="1500" b="1" dirty="0" smtClean="0">
                <a:latin typeface="Courier New"/>
                <a:cs typeface="Courier New"/>
              </a:rPr>
              <a:t>        </a:t>
            </a:r>
            <a:r>
              <a:rPr lang="da-DK" sz="1500" b="1" dirty="0" err="1" smtClean="0">
                <a:latin typeface="Courier New"/>
                <a:cs typeface="Courier New"/>
              </a:rPr>
              <a:t>else</a:t>
            </a:r>
            <a:r>
              <a:rPr lang="da-DK" sz="1500" b="1" dirty="0" smtClean="0">
                <a:latin typeface="Courier New"/>
                <a:cs typeface="Courier New"/>
              </a:rPr>
              <a:t> </a:t>
            </a:r>
            <a:r>
              <a:rPr lang="da-DK" sz="1500" b="1" dirty="0">
                <a:latin typeface="Courier New"/>
                <a:cs typeface="Courier New"/>
              </a:rPr>
              <a:t>{</a:t>
            </a:r>
          </a:p>
          <a:p>
            <a:r>
              <a:rPr lang="da-DK" sz="1500" b="1" dirty="0">
                <a:latin typeface="Courier New"/>
                <a:cs typeface="Courier New"/>
              </a:rPr>
              <a:t>            i = i - j + 1;</a:t>
            </a:r>
          </a:p>
          <a:p>
            <a:r>
              <a:rPr lang="da-DK" sz="1500" b="1" dirty="0">
                <a:latin typeface="Courier New"/>
                <a:cs typeface="Courier New"/>
              </a:rPr>
              <a:t>            j = 0;</a:t>
            </a:r>
          </a:p>
          <a:p>
            <a:r>
              <a:rPr lang="da-DK" sz="1500" b="1" dirty="0">
                <a:latin typeface="Courier New"/>
                <a:cs typeface="Courier New"/>
              </a:rPr>
              <a:t>        }</a:t>
            </a:r>
          </a:p>
          <a:p>
            <a:r>
              <a:rPr lang="da-DK" sz="1500" b="1" dirty="0">
                <a:latin typeface="Courier New"/>
                <a:cs typeface="Courier New"/>
              </a:rPr>
              <a:t>        </a:t>
            </a:r>
          </a:p>
          <a:p>
            <a:r>
              <a:rPr lang="da-DK" sz="1500" b="1" dirty="0">
                <a:latin typeface="Courier New"/>
                <a:cs typeface="Courier New"/>
              </a:rPr>
              <a:t>        </a:t>
            </a:r>
            <a:r>
              <a:rPr lang="da-DK" sz="1500" b="1" dirty="0" err="1">
                <a:latin typeface="Courier New"/>
                <a:cs typeface="Courier New"/>
              </a:rPr>
              <a:t>compares</a:t>
            </a:r>
            <a:r>
              <a:rPr lang="da-DK" sz="1500" b="1" dirty="0">
                <a:latin typeface="Courier New"/>
                <a:cs typeface="Courier New"/>
              </a:rPr>
              <a:t>++;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} while ((j &lt; </a:t>
            </a:r>
            <a:r>
              <a:rPr lang="en-US" sz="1500" b="1" dirty="0" err="1">
                <a:latin typeface="Courier New"/>
                <a:cs typeface="Courier New"/>
              </a:rPr>
              <a:t>pattern.length</a:t>
            </a:r>
            <a:r>
              <a:rPr lang="en-US" sz="1500" b="1" dirty="0">
                <a:latin typeface="Courier New"/>
                <a:cs typeface="Courier New"/>
              </a:rPr>
              <a:t>()) &amp;&amp; (</a:t>
            </a:r>
            <a:r>
              <a:rPr lang="en-US" sz="1500" b="1" dirty="0" err="1">
                <a:latin typeface="Courier New"/>
                <a:cs typeface="Courier New"/>
              </a:rPr>
              <a:t>i</a:t>
            </a:r>
            <a:r>
              <a:rPr lang="en-US" sz="1500" b="1" dirty="0">
                <a:latin typeface="Courier New"/>
                <a:cs typeface="Courier New"/>
              </a:rPr>
              <a:t> &lt; </a:t>
            </a:r>
            <a:r>
              <a:rPr lang="en-US" sz="1500" b="1" dirty="0" err="1">
                <a:latin typeface="Courier New"/>
                <a:cs typeface="Courier New"/>
              </a:rPr>
              <a:t>text.length</a:t>
            </a:r>
            <a:r>
              <a:rPr lang="en-US" sz="1500" b="1" dirty="0">
                <a:latin typeface="Courier New"/>
                <a:cs typeface="Courier New"/>
              </a:rPr>
              <a:t>()));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</a:t>
            </a:r>
          </a:p>
          <a:p>
            <a:r>
              <a:rPr lang="en-US" sz="1500" b="1" dirty="0" smtClean="0">
                <a:latin typeface="Courier New"/>
                <a:cs typeface="Courier New"/>
              </a:rPr>
              <a:t>    return </a:t>
            </a:r>
            <a:r>
              <a:rPr lang="en-US" sz="1500" b="1" dirty="0">
                <a:latin typeface="Courier New"/>
                <a:cs typeface="Courier New"/>
              </a:rPr>
              <a:t>j &gt;= </a:t>
            </a:r>
            <a:r>
              <a:rPr lang="en-US" sz="1500" b="1" dirty="0" err="1">
                <a:latin typeface="Courier New"/>
                <a:cs typeface="Courier New"/>
              </a:rPr>
              <a:t>pattern.length</a:t>
            </a:r>
            <a:r>
              <a:rPr lang="en-US" sz="1500" b="1" dirty="0">
                <a:latin typeface="Courier New"/>
                <a:cs typeface="Courier New"/>
              </a:rPr>
              <a:t>() ? </a:t>
            </a:r>
            <a:r>
              <a:rPr lang="en-US" sz="1500" b="1" dirty="0" err="1">
                <a:latin typeface="Courier New"/>
                <a:cs typeface="Courier New"/>
              </a:rPr>
              <a:t>i</a:t>
            </a:r>
            <a:r>
              <a:rPr lang="en-US" sz="1500" b="1" dirty="0">
                <a:latin typeface="Courier New"/>
                <a:cs typeface="Courier New"/>
              </a:rPr>
              <a:t> - </a:t>
            </a:r>
            <a:r>
              <a:rPr lang="en-US" sz="1500" b="1" dirty="0" err="1">
                <a:latin typeface="Courier New"/>
                <a:cs typeface="Courier New"/>
              </a:rPr>
              <a:t>pattern.length</a:t>
            </a:r>
            <a:r>
              <a:rPr lang="en-US" sz="1500" b="1" dirty="0">
                <a:latin typeface="Courier New"/>
                <a:cs typeface="Courier New"/>
              </a:rPr>
              <a:t>() : -1;</a:t>
            </a:r>
          </a:p>
          <a:p>
            <a:r>
              <a:rPr lang="en-US" sz="1500" b="1" dirty="0" smtClean="0">
                <a:latin typeface="Courier New"/>
                <a:cs typeface="Courier New"/>
              </a:rPr>
              <a:t>}</a:t>
            </a:r>
          </a:p>
          <a:p>
            <a:endParaRPr lang="en-US" sz="15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64063" y="3337561"/>
            <a:ext cx="181413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Matching so far.</a:t>
            </a:r>
            <a:endParaRPr lang="en-US" sz="1800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20893" y="4251951"/>
            <a:ext cx="2694067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Not a match.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Backtrack </a:t>
            </a:r>
            <a:r>
              <a:rPr lang="en-US" sz="1800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i</a:t>
            </a:r>
            <a:r>
              <a:rPr lang="en-US" sz="1800" dirty="0" smtClean="0">
                <a:solidFill>
                  <a:srgbClr val="B23C00"/>
                </a:solidFill>
              </a:rPr>
              <a:t> and reset </a:t>
            </a:r>
            <a:r>
              <a:rPr lang="en-US" sz="1800" b="1" dirty="0">
                <a:solidFill>
                  <a:srgbClr val="0033CC"/>
                </a:solidFill>
                <a:latin typeface="Courier New"/>
                <a:cs typeface="Courier New"/>
              </a:rPr>
              <a:t>j</a:t>
            </a:r>
            <a:r>
              <a:rPr lang="en-US" sz="1800" dirty="0" smtClean="0">
                <a:solidFill>
                  <a:srgbClr val="B23C00"/>
                </a:solidFill>
              </a:rPr>
              <a:t>.</a:t>
            </a:r>
            <a:endParaRPr lang="en-US" sz="1800" dirty="0">
              <a:solidFill>
                <a:srgbClr val="B23C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88270" y="6355048"/>
            <a:ext cx="5073061" cy="369332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B23C00"/>
                </a:solidFill>
              </a:rPr>
              <a:t>Return the index of the match, or -1 if no match.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8313663" y="5897853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Demo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964063" y="1234464"/>
            <a:ext cx="1758614" cy="338554"/>
          </a:xfrm>
          <a:prstGeom prst="rect">
            <a:avLst/>
          </a:prstGeom>
          <a:solidFill>
            <a:srgbClr val="0000FF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BruteSearch.java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501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2CBA8-5031-FE4C-95D8-8DB7A814AB8A}" type="slidenum">
              <a:rPr lang="en-US"/>
              <a:pPr/>
              <a:t>34</a:t>
            </a:fld>
            <a:endParaRPr lang="en-US"/>
          </a:p>
        </p:txBody>
      </p:sp>
      <p:sp>
        <p:nvSpPr>
          <p:cNvPr id="97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Knuth-Morris-Pratt Algorithm</a:t>
            </a:r>
          </a:p>
        </p:txBody>
      </p:sp>
      <p:sp>
        <p:nvSpPr>
          <p:cNvPr id="97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Knuth-Morris-Pratt string pattern matching algorithm reduces the number of character comparisons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>
                <a:solidFill>
                  <a:schemeClr val="folHlink"/>
                </a:solidFill>
              </a:rPr>
              <a:t>Eliminates backtracking the text.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r>
              <a:rPr lang="en-US" dirty="0"/>
              <a:t>When a character mismatch is detected,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false start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consists of characters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 already know.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The characters are in the pattern.</a:t>
            </a:r>
          </a:p>
          <a:p>
            <a:pPr lvl="1"/>
            <a:r>
              <a:rPr lang="en-US" dirty="0">
                <a:solidFill>
                  <a:schemeClr val="folHlink"/>
                </a:solidFill>
              </a:rPr>
              <a:t>Can we take advantage of this knowledge</a:t>
            </a:r>
            <a:r>
              <a:rPr lang="en-US" dirty="0" smtClean="0">
                <a:solidFill>
                  <a:schemeClr val="folHlink"/>
                </a:solidFill>
              </a:rPr>
              <a:t>?</a:t>
            </a:r>
            <a:endParaRPr lang="en-US" dirty="0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238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5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75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75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7C74-1BD1-924B-BCDC-1E11559A9D3D}" type="slidenum">
              <a:rPr lang="en-US"/>
              <a:pPr/>
              <a:t>35</a:t>
            </a:fld>
            <a:endParaRPr lang="en-US"/>
          </a:p>
        </p:txBody>
      </p:sp>
      <p:sp>
        <p:nvSpPr>
          <p:cNvPr id="99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Knuth-Morris-Pratt Algorithm</a:t>
            </a:r>
          </a:p>
        </p:txBody>
      </p:sp>
      <p:sp>
        <p:nvSpPr>
          <p:cNvPr id="99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Use a </a:t>
            </a:r>
            <a:r>
              <a:rPr lang="en-US" dirty="0" err="1">
                <a:solidFill>
                  <a:srgbClr val="B23C00"/>
                </a:solidFill>
              </a:rPr>
              <a:t>precomputed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next[]</a:t>
            </a:r>
            <a:r>
              <a:rPr lang="en-US" dirty="0"/>
              <a:t> array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array stores knowledge about </a:t>
            </a:r>
            <a:br>
              <a:rPr lang="en-US" dirty="0"/>
            </a:br>
            <a:r>
              <a:rPr lang="en-US" dirty="0"/>
              <a:t>how the pattern matches against itself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Look for </a:t>
            </a:r>
            <a:r>
              <a:rPr lang="en-US" dirty="0">
                <a:solidFill>
                  <a:srgbClr val="B23C00"/>
                </a:solidFill>
              </a:rPr>
              <a:t>similar </a:t>
            </a:r>
            <a:r>
              <a:rPr lang="en-US" dirty="0" err="1">
                <a:solidFill>
                  <a:srgbClr val="B23C00"/>
                </a:solidFill>
              </a:rPr>
              <a:t>subpatterns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This knowledge allows us to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avoid </a:t>
            </a:r>
            <a:r>
              <a:rPr lang="en-US" dirty="0">
                <a:solidFill>
                  <a:srgbClr val="B23C00"/>
                </a:solidFill>
              </a:rPr>
              <a:t>useless shifts </a:t>
            </a:r>
            <a:r>
              <a:rPr lang="en-US" dirty="0"/>
              <a:t>of the pattern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when </a:t>
            </a:r>
            <a:r>
              <a:rPr lang="en-US" dirty="0"/>
              <a:t>we match it against the text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043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3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93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7C74-1BD1-924B-BCDC-1E11559A9D3D}" type="slidenum">
              <a:rPr lang="en-US"/>
              <a:pPr/>
              <a:t>36</a:t>
            </a:fld>
            <a:endParaRPr lang="en-US"/>
          </a:p>
        </p:txBody>
      </p:sp>
      <p:sp>
        <p:nvSpPr>
          <p:cNvPr id="99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Knuth-Morris-Pratt Algorithm</a:t>
            </a:r>
          </a:p>
        </p:txBody>
      </p:sp>
      <p:sp>
        <p:nvSpPr>
          <p:cNvPr id="99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When a </a:t>
            </a:r>
            <a:r>
              <a:rPr lang="en-US" dirty="0" err="1"/>
              <a:t>subpattern</a:t>
            </a:r>
            <a:r>
              <a:rPr lang="en-US" dirty="0"/>
              <a:t> fails </a:t>
            </a:r>
            <a:r>
              <a:rPr lang="en-US" dirty="0" smtClean="0"/>
              <a:t>after a </a:t>
            </a:r>
            <a:r>
              <a:rPr lang="en-US" dirty="0" smtClean="0">
                <a:solidFill>
                  <a:srgbClr val="B23C00"/>
                </a:solidFill>
              </a:rPr>
              <a:t>partial match</a:t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/>
              <a:t>of the </a:t>
            </a:r>
            <a:r>
              <a:rPr lang="en-US" dirty="0" smtClean="0"/>
              <a:t>text:</a:t>
            </a:r>
          </a:p>
          <a:p>
            <a:pPr lvl="4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If there </a:t>
            </a:r>
            <a:r>
              <a:rPr lang="en-US" dirty="0"/>
              <a:t>is another similar </a:t>
            </a:r>
            <a:r>
              <a:rPr lang="en-US" dirty="0" err="1" smtClean="0"/>
              <a:t>subpattern</a:t>
            </a:r>
            <a:r>
              <a:rPr lang="en-US" dirty="0" smtClean="0"/>
              <a:t> …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We </a:t>
            </a:r>
            <a:r>
              <a:rPr lang="en-US" dirty="0"/>
              <a:t>can </a:t>
            </a:r>
            <a:r>
              <a:rPr lang="en-US" dirty="0" smtClean="0">
                <a:solidFill>
                  <a:srgbClr val="B23C00"/>
                </a:solidFill>
              </a:rPr>
              <a:t>realign the pattern </a:t>
            </a:r>
            <a:r>
              <a:rPr lang="en-US" dirty="0" smtClean="0"/>
              <a:t>to the </a:t>
            </a:r>
            <a:r>
              <a:rPr lang="en-US" dirty="0"/>
              <a:t>other similar </a:t>
            </a:r>
            <a:r>
              <a:rPr lang="en-US" dirty="0" err="1"/>
              <a:t>subpattern</a:t>
            </a:r>
            <a:r>
              <a:rPr lang="en-US" dirty="0"/>
              <a:t> and try matching it against the text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next[]</a:t>
            </a:r>
            <a:r>
              <a:rPr lang="en-US" dirty="0" smtClean="0"/>
              <a:t> array enables us to </a:t>
            </a:r>
            <a:r>
              <a:rPr lang="en-US" dirty="0"/>
              <a:t>realign the pattern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B23C00"/>
                </a:solidFill>
              </a:rPr>
              <a:t>prevent </a:t>
            </a:r>
            <a:r>
              <a:rPr lang="en-US" dirty="0">
                <a:solidFill>
                  <a:srgbClr val="B23C00"/>
                </a:solidFill>
              </a:rPr>
              <a:t>backtracking the text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This should remind us of the </a:t>
            </a:r>
            <a:r>
              <a:rPr lang="en-US" dirty="0" smtClean="0">
                <a:solidFill>
                  <a:srgbClr val="B23C00"/>
                </a:solidFill>
              </a:rPr>
              <a:t>state transition matrix </a:t>
            </a:r>
            <a:r>
              <a:rPr lang="en-US" dirty="0" smtClean="0"/>
              <a:t>that we used to search for names in Assignment #1.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4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694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3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93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57C74-1BD1-924B-BCDC-1E11559A9D3D}" type="slidenum">
              <a:rPr lang="en-US"/>
              <a:pPr/>
              <a:t>37</a:t>
            </a:fld>
            <a:endParaRPr lang="en-US"/>
          </a:p>
        </p:txBody>
      </p:sp>
      <p:sp>
        <p:nvSpPr>
          <p:cNvPr id="99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Knuth-Morris-Pratt Algorithm</a:t>
            </a:r>
          </a:p>
        </p:txBody>
      </p:sp>
      <p:sp>
        <p:nvSpPr>
          <p:cNvPr id="99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KMT </a:t>
            </a:r>
            <a:r>
              <a:rPr lang="en-US" dirty="0">
                <a:solidFill>
                  <a:srgbClr val="B23C00"/>
                </a:solidFill>
              </a:rPr>
              <a:t>never </a:t>
            </a:r>
            <a:r>
              <a:rPr lang="en-US" dirty="0" smtClean="0">
                <a:solidFill>
                  <a:srgbClr val="B23C00"/>
                </a:solidFill>
              </a:rPr>
              <a:t>backtracks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Index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i</a:t>
            </a:r>
            <a:r>
              <a:rPr lang="en-US" dirty="0" smtClean="0"/>
              <a:t> of the text never decrements.</a:t>
            </a:r>
            <a:endParaRPr lang="en-US" dirty="0"/>
          </a:p>
          <a:p>
            <a:pPr lvl="4">
              <a:lnSpc>
                <a:spcPct val="90000"/>
              </a:lnSpc>
            </a:pPr>
            <a:endParaRPr lang="en-US" dirty="0">
              <a:solidFill>
                <a:schemeClr val="fol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/>
              <a:t>KMT never makes more than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M</a:t>
            </a:r>
            <a:r>
              <a:rPr lang="en-US" dirty="0"/>
              <a:t>+</a:t>
            </a:r>
            <a:r>
              <a:rPr lang="en-US" i="1" dirty="0"/>
              <a:t>N</a:t>
            </a:r>
            <a:r>
              <a:rPr lang="en-US" dirty="0"/>
              <a:t> comparisons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i="1" dirty="0"/>
              <a:t>M</a:t>
            </a:r>
            <a:r>
              <a:rPr lang="en-US" dirty="0"/>
              <a:t> = pattern length</a:t>
            </a:r>
          </a:p>
          <a:p>
            <a:pPr lvl="1">
              <a:lnSpc>
                <a:spcPct val="90000"/>
              </a:lnSpc>
            </a:pPr>
            <a:r>
              <a:rPr lang="en-US" i="1" dirty="0"/>
              <a:t>N</a:t>
            </a:r>
            <a:r>
              <a:rPr lang="en-US" dirty="0"/>
              <a:t> = text </a:t>
            </a:r>
            <a:r>
              <a:rPr lang="en-US" dirty="0" smtClean="0"/>
              <a:t>length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497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9C80B-F89C-2D4E-9C02-413464C3165C}" type="slidenum">
              <a:rPr lang="en-US"/>
              <a:pPr/>
              <a:t>38</a:t>
            </a:fld>
            <a:endParaRPr lang="en-US"/>
          </a:p>
        </p:txBody>
      </p:sp>
      <p:sp>
        <p:nvSpPr>
          <p:cNvPr id="977962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Computing KMP </a:t>
            </a:r>
            <a:r>
              <a:rPr lang="en-US" b="1">
                <a:latin typeface="Courier New" charset="0"/>
              </a:rPr>
              <a:t>next[]</a:t>
            </a:r>
            <a:r>
              <a:rPr lang="en-US"/>
              <a:t> </a:t>
            </a:r>
          </a:p>
        </p:txBody>
      </p:sp>
      <p:graphicFrame>
        <p:nvGraphicFramePr>
          <p:cNvPr id="978379" name="Group 45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8349471"/>
              </p:ext>
            </p:extLst>
          </p:nvPr>
        </p:nvGraphicFramePr>
        <p:xfrm>
          <a:off x="5211763" y="1235075"/>
          <a:ext cx="3840162" cy="4876801"/>
        </p:xfrm>
        <a:graphic>
          <a:graphicData uri="http://schemas.openxmlformats.org/drawingml/2006/table">
            <a:tbl>
              <a:tblPr/>
              <a:tblGrid>
                <a:gridCol w="273050"/>
                <a:gridCol w="274637"/>
                <a:gridCol w="641350"/>
                <a:gridCol w="2651125"/>
              </a:tblGrid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next[</a:t>
                      </a: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9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9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9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78177" name="Group 257"/>
          <p:cNvGraphicFramePr>
            <a:graphicFrameLocks noGrp="1"/>
          </p:cNvGraphicFramePr>
          <p:nvPr/>
        </p:nvGraphicFramePr>
        <p:xfrm>
          <a:off x="6491288" y="1722438"/>
          <a:ext cx="2468562" cy="640080"/>
        </p:xfrm>
        <a:graphic>
          <a:graphicData uri="http://schemas.openxmlformats.org/drawingml/2006/table">
            <a:tbl>
              <a:tblPr/>
              <a:tblGrid>
                <a:gridCol w="549275"/>
                <a:gridCol w="273050"/>
                <a:gridCol w="274637"/>
                <a:gridCol w="274638"/>
                <a:gridCol w="274637"/>
                <a:gridCol w="274638"/>
                <a:gridCol w="273050"/>
                <a:gridCol w="274637"/>
              </a:tblGrid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next[]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78178" name="Group 258"/>
          <p:cNvGraphicFramePr>
            <a:graphicFrameLocks noGrp="1"/>
          </p:cNvGraphicFramePr>
          <p:nvPr/>
        </p:nvGraphicFramePr>
        <p:xfrm>
          <a:off x="6491288" y="2454275"/>
          <a:ext cx="2468562" cy="640080"/>
        </p:xfrm>
        <a:graphic>
          <a:graphicData uri="http://schemas.openxmlformats.org/drawingml/2006/table">
            <a:tbl>
              <a:tblPr/>
              <a:tblGrid>
                <a:gridCol w="549275"/>
                <a:gridCol w="273050"/>
                <a:gridCol w="274637"/>
                <a:gridCol w="274638"/>
                <a:gridCol w="274637"/>
                <a:gridCol w="274638"/>
                <a:gridCol w="273050"/>
                <a:gridCol w="274637"/>
              </a:tblGrid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next[]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78216" name="Group 29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784063"/>
              </p:ext>
            </p:extLst>
          </p:nvPr>
        </p:nvGraphicFramePr>
        <p:xfrm>
          <a:off x="6491288" y="3186113"/>
          <a:ext cx="2468562" cy="640080"/>
        </p:xfrm>
        <a:graphic>
          <a:graphicData uri="http://schemas.openxmlformats.org/drawingml/2006/table">
            <a:tbl>
              <a:tblPr/>
              <a:tblGrid>
                <a:gridCol w="549275"/>
                <a:gridCol w="273050"/>
                <a:gridCol w="274637"/>
                <a:gridCol w="274638"/>
                <a:gridCol w="274637"/>
                <a:gridCol w="274638"/>
                <a:gridCol w="273050"/>
                <a:gridCol w="274637"/>
              </a:tblGrid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B23C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next[]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78254" name="Group 3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567225"/>
              </p:ext>
            </p:extLst>
          </p:nvPr>
        </p:nvGraphicFramePr>
        <p:xfrm>
          <a:off x="6491288" y="3917950"/>
          <a:ext cx="2468562" cy="640080"/>
        </p:xfrm>
        <a:graphic>
          <a:graphicData uri="http://schemas.openxmlformats.org/drawingml/2006/table">
            <a:tbl>
              <a:tblPr/>
              <a:tblGrid>
                <a:gridCol w="549275"/>
                <a:gridCol w="273050"/>
                <a:gridCol w="274637"/>
                <a:gridCol w="274638"/>
                <a:gridCol w="274637"/>
                <a:gridCol w="274638"/>
                <a:gridCol w="273050"/>
                <a:gridCol w="274637"/>
              </a:tblGrid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B23C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B23C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66FF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next[]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78292" name="Group 3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694935"/>
              </p:ext>
            </p:extLst>
          </p:nvPr>
        </p:nvGraphicFramePr>
        <p:xfrm>
          <a:off x="6491288" y="4648200"/>
          <a:ext cx="2468562" cy="640080"/>
        </p:xfrm>
        <a:graphic>
          <a:graphicData uri="http://schemas.openxmlformats.org/drawingml/2006/table">
            <a:tbl>
              <a:tblPr/>
              <a:tblGrid>
                <a:gridCol w="549275"/>
                <a:gridCol w="273050"/>
                <a:gridCol w="274637"/>
                <a:gridCol w="274638"/>
                <a:gridCol w="274637"/>
                <a:gridCol w="274638"/>
                <a:gridCol w="273050"/>
                <a:gridCol w="274637"/>
              </a:tblGrid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next[]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78330" name="Group 4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887032"/>
              </p:ext>
            </p:extLst>
          </p:nvPr>
        </p:nvGraphicFramePr>
        <p:xfrm>
          <a:off x="6491288" y="5381625"/>
          <a:ext cx="2468562" cy="640080"/>
        </p:xfrm>
        <a:graphic>
          <a:graphicData uri="http://schemas.openxmlformats.org/drawingml/2006/table">
            <a:tbl>
              <a:tblPr/>
              <a:tblGrid>
                <a:gridCol w="549275"/>
                <a:gridCol w="273050"/>
                <a:gridCol w="274637"/>
                <a:gridCol w="274638"/>
                <a:gridCol w="274637"/>
                <a:gridCol w="274638"/>
                <a:gridCol w="273050"/>
                <a:gridCol w="274637"/>
              </a:tblGrid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next[]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78374" name="Text Box 454"/>
          <p:cNvSpPr txBox="1">
            <a:spLocks noChangeArrowheads="1"/>
          </p:cNvSpPr>
          <p:nvPr/>
        </p:nvSpPr>
        <p:spPr bwMode="auto">
          <a:xfrm>
            <a:off x="92075" y="1235075"/>
            <a:ext cx="5064125" cy="483870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200" b="1" dirty="0">
                <a:latin typeface="Courier New" charset="0"/>
              </a:rPr>
              <a:t>private </a:t>
            </a:r>
            <a:r>
              <a:rPr lang="en-US" sz="1200" b="1" dirty="0" err="1">
                <a:latin typeface="Courier New" charset="0"/>
              </a:rPr>
              <a:t>int</a:t>
            </a:r>
            <a:r>
              <a:rPr lang="en-US" sz="1200" b="1" dirty="0">
                <a:latin typeface="Courier New" charset="0"/>
              </a:rPr>
              <a:t>[] 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computeNext</a:t>
            </a:r>
            <a:r>
              <a:rPr lang="en-US" sz="1200" b="1" dirty="0">
                <a:latin typeface="Courier New" charset="0"/>
              </a:rPr>
              <a:t>() </a:t>
            </a:r>
          </a:p>
          <a:p>
            <a:r>
              <a:rPr lang="en-US" sz="1200" b="1" dirty="0">
                <a:latin typeface="Courier New" charset="0"/>
              </a:rPr>
              <a:t>{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latin typeface="Courier New" charset="0"/>
              </a:rPr>
              <a:t>int</a:t>
            </a:r>
            <a:r>
              <a:rPr lang="en-US" sz="1200" b="1" dirty="0">
                <a:latin typeface="Courier New" charset="0"/>
              </a:rPr>
              <a:t> next[] = new </a:t>
            </a:r>
            <a:r>
              <a:rPr lang="en-US" sz="1200" b="1" dirty="0" err="1">
                <a:latin typeface="Courier New" charset="0"/>
              </a:rPr>
              <a:t>int</a:t>
            </a:r>
            <a:r>
              <a:rPr lang="en-US" sz="1200" b="1" dirty="0">
                <a:latin typeface="Courier New" charset="0"/>
              </a:rPr>
              <a:t>[</a:t>
            </a:r>
            <a:r>
              <a:rPr lang="en-US" sz="1200" b="1" dirty="0" err="1">
                <a:latin typeface="Courier New" charset="0"/>
              </a:rPr>
              <a:t>pattern.length</a:t>
            </a:r>
            <a:r>
              <a:rPr lang="en-US" sz="1200" b="1" dirty="0">
                <a:latin typeface="Courier New" charset="0"/>
              </a:rPr>
              <a:t>()];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latin typeface="Courier New" charset="0"/>
              </a:rPr>
              <a:t>int</a:t>
            </a:r>
            <a:r>
              <a:rPr lang="en-US" sz="1200" b="1" dirty="0">
                <a:latin typeface="Courier New" charset="0"/>
              </a:rPr>
              <a:t> 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 = 1;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latin typeface="Courier New" charset="0"/>
              </a:rPr>
              <a:t>int</a:t>
            </a:r>
            <a:r>
              <a:rPr lang="en-US" sz="1200" b="1" dirty="0">
                <a:latin typeface="Courier New" charset="0"/>
              </a:rPr>
              <a:t> j = 0;</a:t>
            </a:r>
          </a:p>
          <a:p>
            <a:r>
              <a:rPr lang="en-US" sz="1200" b="1" dirty="0">
                <a:latin typeface="Courier New" charset="0"/>
              </a:rPr>
              <a:t>    next[0] = 0;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latin typeface="Courier New" charset="0"/>
              </a:rPr>
              <a:t>    while (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 &lt; </a:t>
            </a:r>
            <a:r>
              <a:rPr lang="en-US" sz="1200" b="1" dirty="0" err="1">
                <a:latin typeface="Courier New" charset="0"/>
              </a:rPr>
              <a:t>pattern.length</a:t>
            </a:r>
            <a:r>
              <a:rPr lang="en-US" sz="1200" b="1" dirty="0">
                <a:latin typeface="Courier New" charset="0"/>
              </a:rPr>
              <a:t>()) {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  if (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pattern.charAt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(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i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) == 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pattern.charAt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(j)) {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      next[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i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] = j+1;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      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i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++;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      j++;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  }</a:t>
            </a:r>
          </a:p>
          <a:p>
            <a:r>
              <a:rPr lang="en-US" sz="1200" b="1" dirty="0">
                <a:latin typeface="Courier New" charset="0"/>
              </a:rPr>
              <a:t>        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       else if (j &gt; 0) {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           j = next[j-1];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       }</a:t>
            </a:r>
          </a:p>
          <a:p>
            <a:r>
              <a:rPr lang="en-US" sz="1200" b="1" dirty="0">
                <a:latin typeface="Courier New" charset="0"/>
              </a:rPr>
              <a:t>        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    else {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        next[</a:t>
            </a:r>
            <a:r>
              <a:rPr lang="en-US" sz="1200" b="1" dirty="0" err="1">
                <a:solidFill>
                  <a:srgbClr val="006600"/>
                </a:solidFill>
                <a:latin typeface="Courier New" charset="0"/>
              </a:rPr>
              <a:t>i</a:t>
            </a:r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] = 0;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        </a:t>
            </a:r>
            <a:r>
              <a:rPr lang="en-US" sz="1200" b="1" dirty="0" err="1">
                <a:solidFill>
                  <a:srgbClr val="006600"/>
                </a:solidFill>
                <a:latin typeface="Courier New" charset="0"/>
              </a:rPr>
              <a:t>i</a:t>
            </a:r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++;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    }</a:t>
            </a:r>
          </a:p>
          <a:p>
            <a:r>
              <a:rPr lang="en-US" sz="1200" b="1" dirty="0">
                <a:latin typeface="Courier New" charset="0"/>
              </a:rPr>
              <a:t>    }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latin typeface="Courier New" charset="0"/>
              </a:rPr>
              <a:t>    return next;</a:t>
            </a:r>
          </a:p>
          <a:p>
            <a:r>
              <a:rPr lang="en-US" sz="1200" b="1" dirty="0">
                <a:latin typeface="Courier New" charset="0"/>
              </a:rPr>
              <a:t>}</a:t>
            </a:r>
          </a:p>
        </p:txBody>
      </p:sp>
      <p:sp>
        <p:nvSpPr>
          <p:cNvPr id="978383" name="Text Box 463"/>
          <p:cNvSpPr txBox="1">
            <a:spLocks noChangeArrowheads="1"/>
          </p:cNvSpPr>
          <p:nvPr/>
        </p:nvSpPr>
        <p:spPr bwMode="auto">
          <a:xfrm>
            <a:off x="2644075" y="3027102"/>
            <a:ext cx="2476559" cy="584776"/>
          </a:xfrm>
          <a:prstGeom prst="rect">
            <a:avLst/>
          </a:prstGeom>
          <a:solidFill>
            <a:srgbClr val="FFFFC2"/>
          </a:solidFill>
          <a:ln w="9525">
            <a:solidFill>
              <a:srgbClr val="B23C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Match the pattern to</a:t>
            </a:r>
            <a:endParaRPr lang="en-US" dirty="0">
              <a:solidFill>
                <a:srgbClr val="B23C00"/>
              </a:solidFill>
            </a:endParaRPr>
          </a:p>
          <a:p>
            <a:r>
              <a:rPr lang="en-US" dirty="0">
                <a:solidFill>
                  <a:srgbClr val="B23C00"/>
                </a:solidFill>
              </a:rPr>
              <a:t>itself (similar </a:t>
            </a:r>
            <a:r>
              <a:rPr lang="en-US" dirty="0" err="1">
                <a:solidFill>
                  <a:srgbClr val="B23C00"/>
                </a:solidFill>
              </a:rPr>
              <a:t>subpattern</a:t>
            </a:r>
            <a:r>
              <a:rPr lang="en-US" dirty="0">
                <a:solidFill>
                  <a:srgbClr val="B23C00"/>
                </a:solidFill>
              </a:rPr>
              <a:t>).</a:t>
            </a:r>
          </a:p>
        </p:txBody>
      </p:sp>
      <p:sp>
        <p:nvSpPr>
          <p:cNvPr id="15" name="Text Box 463"/>
          <p:cNvSpPr txBox="1">
            <a:spLocks noChangeArrowheads="1"/>
          </p:cNvSpPr>
          <p:nvPr/>
        </p:nvSpPr>
        <p:spPr bwMode="auto">
          <a:xfrm>
            <a:off x="2644075" y="3794756"/>
            <a:ext cx="2043749" cy="584776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Size of the matching</a:t>
            </a:r>
          </a:p>
          <a:p>
            <a:r>
              <a:rPr lang="en-US" dirty="0" err="1" smtClean="0">
                <a:solidFill>
                  <a:srgbClr val="0033CC"/>
                </a:solidFill>
              </a:rPr>
              <a:t>subpattern</a:t>
            </a:r>
            <a:r>
              <a:rPr lang="en-US" dirty="0" smtClean="0">
                <a:solidFill>
                  <a:srgbClr val="0033CC"/>
                </a:solidFill>
              </a:rPr>
              <a:t>.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16" name="Text Box 463"/>
          <p:cNvSpPr txBox="1">
            <a:spLocks noChangeArrowheads="1"/>
          </p:cNvSpPr>
          <p:nvPr/>
        </p:nvSpPr>
        <p:spPr bwMode="auto">
          <a:xfrm>
            <a:off x="2644075" y="4617707"/>
            <a:ext cx="1336524" cy="584776"/>
          </a:xfrm>
          <a:prstGeom prst="rect">
            <a:avLst/>
          </a:prstGeom>
          <a:solidFill>
            <a:srgbClr val="FFFFC2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No matching</a:t>
            </a:r>
          </a:p>
          <a:p>
            <a:r>
              <a:rPr lang="en-US" dirty="0" err="1" smtClean="0">
                <a:solidFill>
                  <a:srgbClr val="008000"/>
                </a:solidFill>
              </a:rPr>
              <a:t>subpattern</a:t>
            </a:r>
            <a:r>
              <a:rPr lang="en-US" dirty="0" smtClean="0">
                <a:solidFill>
                  <a:srgbClr val="008000"/>
                </a:solidFill>
              </a:rPr>
              <a:t>.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26098" y="5559299"/>
            <a:ext cx="2157462" cy="338554"/>
          </a:xfrm>
          <a:prstGeom prst="rect">
            <a:avLst/>
          </a:prstGeom>
          <a:solidFill>
            <a:srgbClr val="0000FF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KnuthMorrisPratt.java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933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3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83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3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783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3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783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37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7837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37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7837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8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78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37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7837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37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7837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37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7837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37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7837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37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7837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37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7837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37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7837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7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78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978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7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978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978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978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8383" grpId="0" animBg="1"/>
      <p:bldP spid="15" grpId="0" animBg="1"/>
      <p:bldP spid="1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7975" y="6248400"/>
            <a:ext cx="1905000" cy="457200"/>
          </a:xfrm>
        </p:spPr>
        <p:txBody>
          <a:bodyPr/>
          <a:lstStyle/>
          <a:p>
            <a:fld id="{F98B0840-54DB-6249-AFC7-2000FC6B2D96}" type="slidenum">
              <a:rPr lang="en-US"/>
              <a:pPr/>
              <a:t>39</a:t>
            </a:fld>
            <a:endParaRPr lang="en-US" dirty="0"/>
          </a:p>
        </p:txBody>
      </p:sp>
      <p:sp>
        <p:nvSpPr>
          <p:cNvPr id="99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KMP Pattern Matching</a:t>
            </a:r>
          </a:p>
        </p:txBody>
      </p:sp>
      <p:sp>
        <p:nvSpPr>
          <p:cNvPr id="991236" name="Text Box 4"/>
          <p:cNvSpPr txBox="1">
            <a:spLocks noChangeArrowheads="1"/>
          </p:cNvSpPr>
          <p:nvPr/>
        </p:nvSpPr>
        <p:spPr bwMode="auto">
          <a:xfrm>
            <a:off x="1005879" y="1328738"/>
            <a:ext cx="5800725" cy="53863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200" b="1" dirty="0">
                <a:latin typeface="Courier New" charset="0"/>
              </a:rPr>
              <a:t>public </a:t>
            </a:r>
            <a:r>
              <a:rPr lang="en-US" sz="1200" b="1" dirty="0" err="1">
                <a:latin typeface="Courier New" charset="0"/>
              </a:rPr>
              <a:t>int</a:t>
            </a:r>
            <a:r>
              <a:rPr lang="en-US" sz="1200" b="1" dirty="0">
                <a:latin typeface="Courier New" charset="0"/>
              </a:rPr>
              <a:t> 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match</a:t>
            </a:r>
            <a:r>
              <a:rPr lang="en-US" sz="1200" b="1" dirty="0">
                <a:latin typeface="Courier New" charset="0"/>
              </a:rPr>
              <a:t>() </a:t>
            </a:r>
          </a:p>
          <a:p>
            <a:r>
              <a:rPr lang="en-US" sz="1200" b="1" dirty="0">
                <a:latin typeface="Courier New" charset="0"/>
              </a:rPr>
              <a:t>{</a:t>
            </a:r>
          </a:p>
          <a:p>
            <a:r>
              <a:rPr lang="en-US" sz="1200" b="1" dirty="0">
                <a:latin typeface="Courier New" charset="0"/>
              </a:rPr>
              <a:t>    if ((text == null) || (</a:t>
            </a:r>
            <a:r>
              <a:rPr lang="en-US" sz="1200" b="1" dirty="0" err="1">
                <a:latin typeface="Courier New" charset="0"/>
              </a:rPr>
              <a:t>text.length</a:t>
            </a:r>
            <a:r>
              <a:rPr lang="en-US" sz="1200" b="1" dirty="0">
                <a:latin typeface="Courier New" charset="0"/>
              </a:rPr>
              <a:t>() == 0)) return -1;   </a:t>
            </a:r>
          </a:p>
          <a:p>
            <a:endParaRPr lang="en-US" sz="1200" b="1" dirty="0">
              <a:latin typeface="Courier New" charset="0"/>
            </a:endParaRP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latin typeface="Courier New" charset="0"/>
              </a:rPr>
              <a:t>int</a:t>
            </a:r>
            <a:r>
              <a:rPr lang="en-US" sz="1200" b="1" dirty="0">
                <a:latin typeface="Courier New" charset="0"/>
              </a:rPr>
              <a:t> 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 = 0;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latin typeface="Courier New" charset="0"/>
              </a:rPr>
              <a:t>int</a:t>
            </a:r>
            <a:r>
              <a:rPr lang="en-US" sz="1200" b="1" dirty="0">
                <a:latin typeface="Courier New" charset="0"/>
              </a:rPr>
              <a:t> j = 0;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latin typeface="Courier New" charset="0"/>
              </a:rPr>
              <a:t>    while (</a:t>
            </a:r>
            <a:r>
              <a:rPr lang="en-US" sz="1200" b="1" dirty="0" err="1">
                <a:latin typeface="Courier New" charset="0"/>
              </a:rPr>
              <a:t>i</a:t>
            </a:r>
            <a:r>
              <a:rPr lang="en-US" sz="1200" b="1" dirty="0">
                <a:latin typeface="Courier New" charset="0"/>
              </a:rPr>
              <a:t> &lt; </a:t>
            </a:r>
            <a:r>
              <a:rPr lang="en-US" sz="1200" b="1" dirty="0" err="1">
                <a:latin typeface="Courier New" charset="0"/>
              </a:rPr>
              <a:t>text.length</a:t>
            </a:r>
            <a:r>
              <a:rPr lang="en-US" sz="1200" b="1" dirty="0">
                <a:latin typeface="Courier New" charset="0"/>
              </a:rPr>
              <a:t>()) {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  if (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pattern.charAt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(j) == 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text.charAt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(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i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)) {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      </a:t>
            </a:r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if (j == </a:t>
            </a:r>
            <a:r>
              <a:rPr lang="en-US" sz="1200" b="1" dirty="0" err="1">
                <a:solidFill>
                  <a:srgbClr val="006600"/>
                </a:solidFill>
                <a:latin typeface="Courier New" charset="0"/>
              </a:rPr>
              <a:t>pattern.length</a:t>
            </a:r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()-1) {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            return </a:t>
            </a:r>
            <a:r>
              <a:rPr lang="en-US" sz="1200" b="1" dirty="0" err="1">
                <a:solidFill>
                  <a:srgbClr val="006600"/>
                </a:solidFill>
                <a:latin typeface="Courier New" charset="0"/>
              </a:rPr>
              <a:t>i</a:t>
            </a:r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- j;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        }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      else {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          </a:t>
            </a:r>
            <a:r>
              <a:rPr lang="en-US" sz="1200" b="1" dirty="0" err="1">
                <a:solidFill>
                  <a:schemeClr val="folHlink"/>
                </a:solidFill>
                <a:latin typeface="Courier New" charset="0"/>
              </a:rPr>
              <a:t>i</a:t>
            </a:r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++;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          j++;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      }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  }</a:t>
            </a:r>
          </a:p>
          <a:p>
            <a:r>
              <a:rPr lang="en-US" sz="1200" b="1" dirty="0">
                <a:latin typeface="Courier New" charset="0"/>
              </a:rPr>
              <a:t>        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       else if (j &gt; 0) {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           j = next[j-1];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       }</a:t>
            </a:r>
          </a:p>
          <a:p>
            <a:endParaRPr lang="en-US" sz="1200" b="1" dirty="0">
              <a:solidFill>
                <a:srgbClr val="0033CC"/>
              </a:solidFill>
              <a:latin typeface="Courier New" charset="0"/>
            </a:endParaRP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    else {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        </a:t>
            </a:r>
            <a:r>
              <a:rPr lang="en-US" sz="1200" b="1" dirty="0" err="1">
                <a:solidFill>
                  <a:srgbClr val="006600"/>
                </a:solidFill>
                <a:latin typeface="Courier New" charset="0"/>
              </a:rPr>
              <a:t>i</a:t>
            </a:r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++;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    }</a:t>
            </a:r>
          </a:p>
          <a:p>
            <a:r>
              <a:rPr lang="en-US" sz="1200" b="1" dirty="0">
                <a:latin typeface="Courier New" charset="0"/>
              </a:rPr>
              <a:t>    }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latin typeface="Courier New" charset="0"/>
              </a:rPr>
              <a:t>    return -1;</a:t>
            </a:r>
          </a:p>
          <a:p>
            <a:r>
              <a:rPr lang="en-US" sz="1200" b="1" dirty="0">
                <a:latin typeface="Courier New" charset="0"/>
              </a:rPr>
              <a:t>}</a:t>
            </a:r>
          </a:p>
        </p:txBody>
      </p:sp>
      <p:sp>
        <p:nvSpPr>
          <p:cNvPr id="991237" name="Text Box 5"/>
          <p:cNvSpPr txBox="1">
            <a:spLocks noChangeArrowheads="1"/>
          </p:cNvSpPr>
          <p:nvPr/>
        </p:nvSpPr>
        <p:spPr bwMode="auto">
          <a:xfrm>
            <a:off x="6644679" y="3246438"/>
            <a:ext cx="2390775" cy="650875"/>
          </a:xfrm>
          <a:prstGeom prst="rect">
            <a:avLst/>
          </a:prstGeom>
          <a:solidFill>
            <a:srgbClr val="FFFFC2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folHlink"/>
                </a:solidFill>
              </a:rPr>
              <a:t>Pattern characters </a:t>
            </a:r>
          </a:p>
          <a:p>
            <a:r>
              <a:rPr lang="en-US" dirty="0">
                <a:solidFill>
                  <a:schemeClr val="folHlink"/>
                </a:solidFill>
              </a:rPr>
              <a:t>are matching the text.</a:t>
            </a:r>
          </a:p>
        </p:txBody>
      </p:sp>
      <p:sp>
        <p:nvSpPr>
          <p:cNvPr id="991238" name="Text Box 6"/>
          <p:cNvSpPr txBox="1">
            <a:spLocks noChangeArrowheads="1"/>
          </p:cNvSpPr>
          <p:nvPr/>
        </p:nvSpPr>
        <p:spPr bwMode="auto">
          <a:xfrm>
            <a:off x="3841154" y="3246438"/>
            <a:ext cx="2192338" cy="314325"/>
          </a:xfrm>
          <a:prstGeom prst="rect">
            <a:avLst/>
          </a:prstGeom>
          <a:solidFill>
            <a:srgbClr val="FFFFC2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006600"/>
                </a:solidFill>
              </a:rPr>
              <a:t>Found a complete match!</a:t>
            </a:r>
          </a:p>
        </p:txBody>
      </p:sp>
      <p:sp>
        <p:nvSpPr>
          <p:cNvPr id="991239" name="Text Box 7"/>
          <p:cNvSpPr txBox="1">
            <a:spLocks noChangeArrowheads="1"/>
          </p:cNvSpPr>
          <p:nvPr/>
        </p:nvSpPr>
        <p:spPr bwMode="auto">
          <a:xfrm>
            <a:off x="3566517" y="4699000"/>
            <a:ext cx="2457450" cy="376238"/>
          </a:xfrm>
          <a:prstGeom prst="rect">
            <a:avLst/>
          </a:prstGeom>
          <a:solidFill>
            <a:srgbClr val="FFFFC2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33CC"/>
                </a:solidFill>
              </a:rPr>
              <a:t>Reset 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j</a:t>
            </a:r>
            <a:r>
              <a:rPr lang="en-US">
                <a:solidFill>
                  <a:srgbClr val="0033CC"/>
                </a:solidFill>
              </a:rPr>
              <a:t> from </a:t>
            </a:r>
            <a:r>
              <a:rPr lang="en-US" b="1">
                <a:solidFill>
                  <a:srgbClr val="0033CC"/>
                </a:solidFill>
                <a:latin typeface="Courier New" charset="0"/>
              </a:rPr>
              <a:t>next[]</a:t>
            </a:r>
            <a:r>
              <a:rPr lang="en-US">
                <a:solidFill>
                  <a:srgbClr val="0033CC"/>
                </a:solidFill>
              </a:rPr>
              <a:t>.</a:t>
            </a:r>
          </a:p>
        </p:txBody>
      </p:sp>
      <p:sp>
        <p:nvSpPr>
          <p:cNvPr id="991240" name="Text Box 8"/>
          <p:cNvSpPr txBox="1">
            <a:spLocks noChangeArrowheads="1"/>
          </p:cNvSpPr>
          <p:nvPr/>
        </p:nvSpPr>
        <p:spPr bwMode="auto">
          <a:xfrm>
            <a:off x="2744192" y="5440363"/>
            <a:ext cx="2187575" cy="376237"/>
          </a:xfrm>
          <a:prstGeom prst="rect">
            <a:avLst/>
          </a:prstGeom>
          <a:solidFill>
            <a:srgbClr val="FFFFC2"/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6600"/>
                </a:solidFill>
              </a:rPr>
              <a:t>Shift pattern 1 right.</a:t>
            </a:r>
          </a:p>
        </p:txBody>
      </p:sp>
      <p:sp>
        <p:nvSpPr>
          <p:cNvPr id="991241" name="AutoShape 9"/>
          <p:cNvSpPr>
            <a:spLocks/>
          </p:cNvSpPr>
          <p:nvPr/>
        </p:nvSpPr>
        <p:spPr bwMode="auto">
          <a:xfrm>
            <a:off x="6309717" y="2789238"/>
            <a:ext cx="184150" cy="1646237"/>
          </a:xfrm>
          <a:prstGeom prst="rightBrace">
            <a:avLst>
              <a:gd name="adj1" fmla="val 74497"/>
              <a:gd name="adj2" fmla="val 50000"/>
            </a:avLst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folHlin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6263609"/>
            <a:ext cx="2157462" cy="338554"/>
          </a:xfrm>
          <a:prstGeom prst="rect">
            <a:avLst/>
          </a:prstGeom>
          <a:solidFill>
            <a:srgbClr val="0000FF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KnuthMorrisPratt.java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935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12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912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912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912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9123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9123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9123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9123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9123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91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91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91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91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91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91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9123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9123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9123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91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91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6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91236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6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991236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36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991236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91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91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1237" grpId="0" animBg="1"/>
      <p:bldP spid="991238" grpId="0" animBg="1"/>
      <p:bldP spid="991239" grpId="0" animBg="1"/>
      <p:bldP spid="991240" grpId="0" animBg="1"/>
      <p:bldP spid="99124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3C6E5-9D37-D544-8362-8A7852CDF2BE}" type="slidenum">
              <a:rPr lang="en-US"/>
              <a:pPr/>
              <a:t>4</a:t>
            </a:fld>
            <a:endParaRPr lang="en-US"/>
          </a:p>
        </p:txBody>
      </p:sp>
      <p:sp>
        <p:nvSpPr>
          <p:cNvPr id="96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Split a Linked List into Two Sublists</a:t>
            </a:r>
          </a:p>
        </p:txBody>
      </p:sp>
      <p:sp>
        <p:nvSpPr>
          <p:cNvPr id="964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257800"/>
            <a:ext cx="8229600" cy="873125"/>
          </a:xfrm>
        </p:spPr>
        <p:txBody>
          <a:bodyPr/>
          <a:lstStyle/>
          <a:p>
            <a:r>
              <a:rPr lang="en-US" sz="2400" dirty="0"/>
              <a:t>Chasing links to the midpoint is faster than creating two sublists from scratch with alternating elements.</a:t>
            </a:r>
          </a:p>
        </p:txBody>
      </p:sp>
      <p:sp>
        <p:nvSpPr>
          <p:cNvPr id="964612" name="Text Box 4"/>
          <p:cNvSpPr txBox="1">
            <a:spLocks noChangeArrowheads="1"/>
          </p:cNvSpPr>
          <p:nvPr/>
        </p:nvSpPr>
        <p:spPr bwMode="auto">
          <a:xfrm>
            <a:off x="539750" y="1216025"/>
            <a:ext cx="8157376" cy="39703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public </a:t>
            </a:r>
            <a:r>
              <a:rPr lang="en-US" sz="1400" b="1" dirty="0" err="1">
                <a:latin typeface="Courier New" charset="0"/>
              </a:rPr>
              <a:t>MyLinkedList</a:t>
            </a:r>
            <a:r>
              <a:rPr lang="en-US" sz="1400" b="1" dirty="0">
                <a:latin typeface="Courier New" charset="0"/>
              </a:rPr>
              <a:t>&lt;</a:t>
            </a:r>
            <a:r>
              <a:rPr lang="en-US" sz="1400" b="1" dirty="0" err="1">
                <a:latin typeface="Courier New" charset="0"/>
              </a:rPr>
              <a:t>AnyType</a:t>
            </a:r>
            <a:r>
              <a:rPr lang="en-US" sz="1400" b="1" dirty="0">
                <a:latin typeface="Courier New" charset="0"/>
              </a:rPr>
              <a:t>&gt;[] 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split</a:t>
            </a:r>
            <a:r>
              <a:rPr lang="en-US" sz="1400" b="1" dirty="0">
                <a:latin typeface="Courier New" charset="0"/>
              </a:rPr>
              <a:t>()</a:t>
            </a:r>
          </a:p>
          <a:p>
            <a:r>
              <a:rPr lang="en-US" sz="1400" b="1" dirty="0">
                <a:latin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halfLength1 = size/2;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halfLength2 = size%2 == 0 ? halfLength1 : halfLength1 + 1;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   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MyLinkedList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&lt;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AnyType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&gt;[] lists = 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           (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MyLinkedList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&lt;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AnyType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&gt;[]) new 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MyLinkedList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[2];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// Get to the node at the midpoint.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   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MyNode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&lt;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AnyType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&gt; mid = head;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    for (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i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 = 1;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i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 &lt; halfLength1;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i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++) mid =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mid.next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   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MyNode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&lt;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AnyType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&gt;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midNext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 =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mid.next</a:t>
            </a:r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    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   // Create the two sublists.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   lists[0] = new 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MyLinkedList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&lt;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AnyType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&gt;(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this.head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, mid, halfLength1);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   lists[1] = new 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MyLinkedList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&lt;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AnyType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&gt;(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midNext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, 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this.tail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, halfLength2);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</a:p>
          <a:p>
            <a:r>
              <a:rPr lang="en-US" sz="1400" b="1" dirty="0">
                <a:latin typeface="Courier New" charset="0"/>
              </a:rPr>
              <a:t>    return lists;</a:t>
            </a:r>
          </a:p>
          <a:p>
            <a:r>
              <a:rPr lang="en-US" sz="1400" b="1" dirty="0">
                <a:latin typeface="Courier New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66536" y="1325903"/>
            <a:ext cx="181552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MyLinkedList.java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870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46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646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646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646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646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646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646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6461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6461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64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4611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89DBA-7431-1A47-BED4-5C2D8B1A8D30}" type="slidenum">
              <a:rPr lang="en-US"/>
              <a:pPr/>
              <a:t>40</a:t>
            </a:fld>
            <a:endParaRPr lang="en-US"/>
          </a:p>
        </p:txBody>
      </p:sp>
      <p:sp>
        <p:nvSpPr>
          <p:cNvPr id="984122" name="Rectangle 5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KMP Pattern Matching</a:t>
            </a:r>
          </a:p>
        </p:txBody>
      </p:sp>
      <p:graphicFrame>
        <p:nvGraphicFramePr>
          <p:cNvPr id="984143" name="Group 79"/>
          <p:cNvGraphicFramePr>
            <a:graphicFrameLocks noGrp="1"/>
          </p:cNvGraphicFramePr>
          <p:nvPr>
            <p:ph idx="1"/>
          </p:nvPr>
        </p:nvGraphicFramePr>
        <p:xfrm>
          <a:off x="3382963" y="1873250"/>
          <a:ext cx="5303837" cy="792480"/>
        </p:xfrm>
        <a:graphic>
          <a:graphicData uri="http://schemas.openxmlformats.org/drawingml/2006/table">
            <a:tbl>
              <a:tblPr/>
              <a:tblGrid>
                <a:gridCol w="1006475"/>
                <a:gridCol w="273050"/>
                <a:gridCol w="266700"/>
                <a:gridCol w="282575"/>
                <a:gridCol w="274637"/>
                <a:gridCol w="274638"/>
                <a:gridCol w="273050"/>
                <a:gridCol w="274637"/>
                <a:gridCol w="274638"/>
                <a:gridCol w="365125"/>
                <a:gridCol w="274637"/>
                <a:gridCol w="274638"/>
                <a:gridCol w="274637"/>
                <a:gridCol w="274638"/>
                <a:gridCol w="273050"/>
                <a:gridCol w="366712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Text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84144" name="Group 80"/>
          <p:cNvGraphicFramePr>
            <a:graphicFrameLocks noGrp="1"/>
          </p:cNvGraphicFramePr>
          <p:nvPr/>
        </p:nvGraphicFramePr>
        <p:xfrm>
          <a:off x="3382963" y="2787650"/>
          <a:ext cx="5303837" cy="792480"/>
        </p:xfrm>
        <a:graphic>
          <a:graphicData uri="http://schemas.openxmlformats.org/drawingml/2006/table">
            <a:tbl>
              <a:tblPr/>
              <a:tblGrid>
                <a:gridCol w="1006475"/>
                <a:gridCol w="273050"/>
                <a:gridCol w="266700"/>
                <a:gridCol w="282575"/>
                <a:gridCol w="274637"/>
                <a:gridCol w="274638"/>
                <a:gridCol w="273050"/>
                <a:gridCol w="274637"/>
                <a:gridCol w="274638"/>
                <a:gridCol w="365125"/>
                <a:gridCol w="274637"/>
                <a:gridCol w="274638"/>
                <a:gridCol w="274637"/>
                <a:gridCol w="274638"/>
                <a:gridCol w="273050"/>
                <a:gridCol w="366712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Text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84197" name="Group 133"/>
          <p:cNvGraphicFramePr>
            <a:graphicFrameLocks noGrp="1"/>
          </p:cNvGraphicFramePr>
          <p:nvPr/>
        </p:nvGraphicFramePr>
        <p:xfrm>
          <a:off x="3382963" y="3702050"/>
          <a:ext cx="5303837" cy="792480"/>
        </p:xfrm>
        <a:graphic>
          <a:graphicData uri="http://schemas.openxmlformats.org/drawingml/2006/table">
            <a:tbl>
              <a:tblPr/>
              <a:tblGrid>
                <a:gridCol w="1006475"/>
                <a:gridCol w="273050"/>
                <a:gridCol w="266700"/>
                <a:gridCol w="282575"/>
                <a:gridCol w="274637"/>
                <a:gridCol w="274638"/>
                <a:gridCol w="273050"/>
                <a:gridCol w="274637"/>
                <a:gridCol w="274638"/>
                <a:gridCol w="365125"/>
                <a:gridCol w="274637"/>
                <a:gridCol w="274638"/>
                <a:gridCol w="274637"/>
                <a:gridCol w="274638"/>
                <a:gridCol w="273050"/>
                <a:gridCol w="366712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Text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84250" name="Group 186"/>
          <p:cNvGraphicFramePr>
            <a:graphicFrameLocks noGrp="1"/>
          </p:cNvGraphicFramePr>
          <p:nvPr/>
        </p:nvGraphicFramePr>
        <p:xfrm>
          <a:off x="3382963" y="4649788"/>
          <a:ext cx="5303837" cy="792480"/>
        </p:xfrm>
        <a:graphic>
          <a:graphicData uri="http://schemas.openxmlformats.org/drawingml/2006/table">
            <a:tbl>
              <a:tblPr/>
              <a:tblGrid>
                <a:gridCol w="1006475"/>
                <a:gridCol w="273050"/>
                <a:gridCol w="266700"/>
                <a:gridCol w="282575"/>
                <a:gridCol w="274637"/>
                <a:gridCol w="274638"/>
                <a:gridCol w="273050"/>
                <a:gridCol w="274637"/>
                <a:gridCol w="274638"/>
                <a:gridCol w="365125"/>
                <a:gridCol w="274637"/>
                <a:gridCol w="274638"/>
                <a:gridCol w="274637"/>
                <a:gridCol w="274638"/>
                <a:gridCol w="273050"/>
                <a:gridCol w="366712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Text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84356" name="Text Box 292"/>
          <p:cNvSpPr txBox="1">
            <a:spLocks noChangeArrowheads="1"/>
          </p:cNvSpPr>
          <p:nvPr/>
        </p:nvSpPr>
        <p:spPr bwMode="auto">
          <a:xfrm>
            <a:off x="731838" y="1965325"/>
            <a:ext cx="2127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i = 0, j=0, no match</a:t>
            </a:r>
            <a:br>
              <a:rPr lang="en-US"/>
            </a:br>
            <a:r>
              <a:rPr lang="en-US"/>
              <a:t>Shift pattern 1 right</a:t>
            </a:r>
          </a:p>
        </p:txBody>
      </p:sp>
      <p:sp>
        <p:nvSpPr>
          <p:cNvPr id="984357" name="Text Box 293"/>
          <p:cNvSpPr txBox="1">
            <a:spLocks noChangeArrowheads="1"/>
          </p:cNvSpPr>
          <p:nvPr/>
        </p:nvSpPr>
        <p:spPr bwMode="auto">
          <a:xfrm>
            <a:off x="731838" y="2879725"/>
            <a:ext cx="1809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i = 1, j=0, match</a:t>
            </a:r>
            <a:br>
              <a:rPr lang="en-US"/>
            </a:br>
            <a:endParaRPr lang="en-US"/>
          </a:p>
        </p:txBody>
      </p:sp>
      <p:sp>
        <p:nvSpPr>
          <p:cNvPr id="984358" name="Text Box 294"/>
          <p:cNvSpPr txBox="1">
            <a:spLocks noChangeArrowheads="1"/>
          </p:cNvSpPr>
          <p:nvPr/>
        </p:nvSpPr>
        <p:spPr bwMode="auto">
          <a:xfrm>
            <a:off x="731838" y="3794125"/>
            <a:ext cx="2021006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err="1"/>
              <a:t>i</a:t>
            </a:r>
            <a:r>
              <a:rPr lang="en-US" dirty="0"/>
              <a:t> = 2, j=1, </a:t>
            </a:r>
            <a:r>
              <a:rPr lang="en-US" dirty="0">
                <a:solidFill>
                  <a:srgbClr val="000000"/>
                </a:solidFill>
              </a:rPr>
              <a:t>no match</a:t>
            </a:r>
            <a:r>
              <a:rPr lang="en-US" dirty="0">
                <a:solidFill>
                  <a:srgbClr val="0033CC"/>
                </a:solidFill>
              </a:rPr>
              <a:t/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B23C00"/>
                </a:solidFill>
              </a:rPr>
              <a:t>Reset j = next[0] = 0 </a:t>
            </a:r>
          </a:p>
        </p:txBody>
      </p:sp>
      <p:sp>
        <p:nvSpPr>
          <p:cNvPr id="984359" name="Text Box 295"/>
          <p:cNvSpPr txBox="1">
            <a:spLocks noChangeArrowheads="1"/>
          </p:cNvSpPr>
          <p:nvPr/>
        </p:nvSpPr>
        <p:spPr bwMode="auto">
          <a:xfrm>
            <a:off x="731838" y="4708525"/>
            <a:ext cx="2178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i = 2, j=0, no match</a:t>
            </a:r>
            <a:br>
              <a:rPr lang="en-US"/>
            </a:br>
            <a:r>
              <a:rPr lang="en-US"/>
              <a:t>Shift pattern 1 right </a:t>
            </a:r>
          </a:p>
        </p:txBody>
      </p:sp>
      <p:sp>
        <p:nvSpPr>
          <p:cNvPr id="984361" name="Text Box 297"/>
          <p:cNvSpPr txBox="1">
            <a:spLocks noChangeArrowheads="1"/>
          </p:cNvSpPr>
          <p:nvPr/>
        </p:nvSpPr>
        <p:spPr bwMode="auto">
          <a:xfrm>
            <a:off x="731838" y="1325563"/>
            <a:ext cx="2194260" cy="338554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US"/>
              <a:t>next = [ </a:t>
            </a:r>
            <a:r>
              <a:rPr lang="en-US">
                <a:solidFill>
                  <a:srgbClr val="0033CC"/>
                </a:solidFill>
              </a:rPr>
              <a:t>0</a:t>
            </a:r>
            <a:r>
              <a:rPr lang="en-US"/>
              <a:t> 0 1 2 3 0 1 ]</a:t>
            </a:r>
          </a:p>
        </p:txBody>
      </p:sp>
    </p:spTree>
    <p:extLst>
      <p:ext uri="{BB962C8B-B14F-4D97-AF65-F5344CB8AC3E}">
        <p14:creationId xmlns:p14="http://schemas.microsoft.com/office/powerpoint/2010/main" val="2020725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4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8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84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84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84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84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84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84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84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84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84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4356" grpId="0"/>
      <p:bldP spid="984357" grpId="0"/>
      <p:bldP spid="984358" grpId="0"/>
      <p:bldP spid="984359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6F227-B7A9-9B41-9FA5-2F26C20C91AF}" type="slidenum">
              <a:rPr lang="en-US"/>
              <a:pPr/>
              <a:t>41</a:t>
            </a:fld>
            <a:endParaRPr lang="en-US"/>
          </a:p>
        </p:txBody>
      </p:sp>
      <p:sp>
        <p:nvSpPr>
          <p:cNvPr id="986169" name="Rectangle 5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KMP Pattern Matching</a:t>
            </a:r>
          </a:p>
        </p:txBody>
      </p:sp>
      <p:graphicFrame>
        <p:nvGraphicFramePr>
          <p:cNvPr id="986571" name="Group 459"/>
          <p:cNvGraphicFramePr>
            <a:graphicFrameLocks noGrp="1"/>
          </p:cNvGraphicFramePr>
          <p:nvPr>
            <p:ph idx="1"/>
          </p:nvPr>
        </p:nvGraphicFramePr>
        <p:xfrm>
          <a:off x="3382963" y="3797300"/>
          <a:ext cx="5211762" cy="792480"/>
        </p:xfrm>
        <a:graphic>
          <a:graphicData uri="http://schemas.openxmlformats.org/drawingml/2006/table">
            <a:tbl>
              <a:tblPr/>
              <a:tblGrid>
                <a:gridCol w="1006475"/>
                <a:gridCol w="274637"/>
                <a:gridCol w="273050"/>
                <a:gridCol w="274638"/>
                <a:gridCol w="274637"/>
                <a:gridCol w="274638"/>
                <a:gridCol w="274637"/>
                <a:gridCol w="273050"/>
                <a:gridCol w="274638"/>
                <a:gridCol w="274637"/>
                <a:gridCol w="274638"/>
                <a:gridCol w="274637"/>
                <a:gridCol w="273050"/>
                <a:gridCol w="274638"/>
                <a:gridCol w="274637"/>
                <a:gridCol w="365125"/>
              </a:tblGrid>
              <a:tr h="290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Text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86572" name="Group 460"/>
          <p:cNvGraphicFramePr>
            <a:graphicFrameLocks noGrp="1"/>
          </p:cNvGraphicFramePr>
          <p:nvPr/>
        </p:nvGraphicFramePr>
        <p:xfrm>
          <a:off x="3382963" y="4741863"/>
          <a:ext cx="5211762" cy="792480"/>
        </p:xfrm>
        <a:graphic>
          <a:graphicData uri="http://schemas.openxmlformats.org/drawingml/2006/table">
            <a:tbl>
              <a:tblPr/>
              <a:tblGrid>
                <a:gridCol w="1006475"/>
                <a:gridCol w="274637"/>
                <a:gridCol w="273050"/>
                <a:gridCol w="274638"/>
                <a:gridCol w="274637"/>
                <a:gridCol w="274638"/>
                <a:gridCol w="274637"/>
                <a:gridCol w="273050"/>
                <a:gridCol w="274638"/>
                <a:gridCol w="274637"/>
                <a:gridCol w="274638"/>
                <a:gridCol w="274637"/>
                <a:gridCol w="273050"/>
                <a:gridCol w="274638"/>
                <a:gridCol w="274637"/>
                <a:gridCol w="365125"/>
              </a:tblGrid>
              <a:tr h="290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Text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86233" name="Text Box 121"/>
          <p:cNvSpPr txBox="1">
            <a:spLocks noChangeArrowheads="1"/>
          </p:cNvSpPr>
          <p:nvPr/>
        </p:nvSpPr>
        <p:spPr bwMode="auto">
          <a:xfrm>
            <a:off x="606425" y="3919538"/>
            <a:ext cx="2021006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err="1"/>
              <a:t>i</a:t>
            </a:r>
            <a:r>
              <a:rPr lang="en-US" dirty="0"/>
              <a:t> = 9, j=5, no match</a:t>
            </a:r>
            <a:r>
              <a:rPr lang="en-US" dirty="0">
                <a:solidFill>
                  <a:srgbClr val="A12A03"/>
                </a:solidFill>
              </a:rPr>
              <a:t/>
            </a:r>
            <a:br>
              <a:rPr lang="en-US" dirty="0">
                <a:solidFill>
                  <a:srgbClr val="A12A03"/>
                </a:solidFill>
              </a:rPr>
            </a:br>
            <a:r>
              <a:rPr lang="en-US" dirty="0">
                <a:solidFill>
                  <a:srgbClr val="A12A03"/>
                </a:solidFill>
              </a:rPr>
              <a:t>Reset j = next[4] = 3</a:t>
            </a:r>
          </a:p>
        </p:txBody>
      </p:sp>
      <p:sp>
        <p:nvSpPr>
          <p:cNvPr id="986234" name="Text Box 122"/>
          <p:cNvSpPr txBox="1">
            <a:spLocks noChangeArrowheads="1"/>
          </p:cNvSpPr>
          <p:nvPr/>
        </p:nvSpPr>
        <p:spPr bwMode="auto">
          <a:xfrm>
            <a:off x="606425" y="4833938"/>
            <a:ext cx="2686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i = 9..12, j=3..6, matches</a:t>
            </a:r>
            <a:br>
              <a:rPr lang="en-US"/>
            </a:br>
            <a:r>
              <a:rPr lang="en-US"/>
              <a:t>Pattern found in text.</a:t>
            </a:r>
          </a:p>
        </p:txBody>
      </p:sp>
      <p:graphicFrame>
        <p:nvGraphicFramePr>
          <p:cNvPr id="986570" name="Group 458"/>
          <p:cNvGraphicFramePr>
            <a:graphicFrameLocks noGrp="1"/>
          </p:cNvGraphicFramePr>
          <p:nvPr/>
        </p:nvGraphicFramePr>
        <p:xfrm>
          <a:off x="3382963" y="2789238"/>
          <a:ext cx="5211762" cy="792480"/>
        </p:xfrm>
        <a:graphic>
          <a:graphicData uri="http://schemas.openxmlformats.org/drawingml/2006/table">
            <a:tbl>
              <a:tblPr/>
              <a:tblGrid>
                <a:gridCol w="1006475"/>
                <a:gridCol w="273050"/>
                <a:gridCol w="266700"/>
                <a:gridCol w="282575"/>
                <a:gridCol w="274637"/>
                <a:gridCol w="274638"/>
                <a:gridCol w="273050"/>
                <a:gridCol w="274637"/>
                <a:gridCol w="274638"/>
                <a:gridCol w="274637"/>
                <a:gridCol w="274638"/>
                <a:gridCol w="274637"/>
                <a:gridCol w="273050"/>
                <a:gridCol w="274638"/>
                <a:gridCol w="274637"/>
                <a:gridCol w="365125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Text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86400" name="Text Box 288"/>
          <p:cNvSpPr txBox="1">
            <a:spLocks noChangeArrowheads="1"/>
          </p:cNvSpPr>
          <p:nvPr/>
        </p:nvSpPr>
        <p:spPr bwMode="auto">
          <a:xfrm>
            <a:off x="606425" y="2879725"/>
            <a:ext cx="2559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err="1"/>
              <a:t>i</a:t>
            </a:r>
            <a:r>
              <a:rPr lang="en-US" dirty="0"/>
              <a:t> = 4..8, j=0..4, matches</a:t>
            </a:r>
            <a:br>
              <a:rPr lang="en-US" dirty="0"/>
            </a:br>
            <a:endParaRPr lang="en-US" dirty="0"/>
          </a:p>
        </p:txBody>
      </p:sp>
      <p:sp>
        <p:nvSpPr>
          <p:cNvPr id="986401" name="Text Box 289"/>
          <p:cNvSpPr txBox="1">
            <a:spLocks noChangeArrowheads="1"/>
          </p:cNvSpPr>
          <p:nvPr/>
        </p:nvSpPr>
        <p:spPr bwMode="auto">
          <a:xfrm>
            <a:off x="606425" y="1325563"/>
            <a:ext cx="2228234" cy="338554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US" dirty="0"/>
              <a:t>next = [ 0 0 1 2 </a:t>
            </a:r>
            <a:r>
              <a:rPr lang="en-US" dirty="0">
                <a:solidFill>
                  <a:srgbClr val="0033CC"/>
                </a:solidFill>
              </a:rPr>
              <a:t>3</a:t>
            </a:r>
            <a:r>
              <a:rPr lang="en-US" dirty="0"/>
              <a:t> 0 1 ]</a:t>
            </a:r>
          </a:p>
        </p:txBody>
      </p:sp>
      <p:graphicFrame>
        <p:nvGraphicFramePr>
          <p:cNvPr id="986569" name="Group 457"/>
          <p:cNvGraphicFramePr>
            <a:graphicFrameLocks noGrp="1"/>
          </p:cNvGraphicFramePr>
          <p:nvPr/>
        </p:nvGraphicFramePr>
        <p:xfrm>
          <a:off x="3382963" y="1874838"/>
          <a:ext cx="5211762" cy="792480"/>
        </p:xfrm>
        <a:graphic>
          <a:graphicData uri="http://schemas.openxmlformats.org/drawingml/2006/table">
            <a:tbl>
              <a:tblPr/>
              <a:tblGrid>
                <a:gridCol w="1006475"/>
                <a:gridCol w="273050"/>
                <a:gridCol w="266700"/>
                <a:gridCol w="282575"/>
                <a:gridCol w="274637"/>
                <a:gridCol w="274638"/>
                <a:gridCol w="273050"/>
                <a:gridCol w="274637"/>
                <a:gridCol w="274638"/>
                <a:gridCol w="274637"/>
                <a:gridCol w="274638"/>
                <a:gridCol w="274637"/>
                <a:gridCol w="273050"/>
                <a:gridCol w="274638"/>
                <a:gridCol w="274637"/>
                <a:gridCol w="365125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Text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86510" name="Text Box 398"/>
          <p:cNvSpPr txBox="1">
            <a:spLocks noChangeArrowheads="1"/>
          </p:cNvSpPr>
          <p:nvPr/>
        </p:nvSpPr>
        <p:spPr bwMode="auto">
          <a:xfrm>
            <a:off x="606425" y="1874838"/>
            <a:ext cx="2127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i = 3, j=0, no match</a:t>
            </a:r>
            <a:br>
              <a:rPr lang="en-US"/>
            </a:br>
            <a:r>
              <a:rPr lang="en-US"/>
              <a:t>Shift pattern 1 right</a:t>
            </a:r>
          </a:p>
        </p:txBody>
      </p:sp>
      <p:sp>
        <p:nvSpPr>
          <p:cNvPr id="986545" name="Text Box 433"/>
          <p:cNvSpPr txBox="1">
            <a:spLocks noChangeArrowheads="1"/>
          </p:cNvSpPr>
          <p:nvPr/>
        </p:nvSpPr>
        <p:spPr bwMode="auto">
          <a:xfrm>
            <a:off x="549275" y="5734050"/>
            <a:ext cx="7945438" cy="346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B23C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B23C00"/>
                </a:solidFill>
              </a:rPr>
              <a:t>Character matching in the text always moves forward. Text index </a:t>
            </a:r>
            <a:r>
              <a:rPr lang="en-US" sz="1600" b="1" dirty="0" err="1">
                <a:solidFill>
                  <a:srgbClr val="0033CC"/>
                </a:solidFill>
                <a:latin typeface="Courier New" charset="0"/>
              </a:rPr>
              <a:t>i</a:t>
            </a:r>
            <a:r>
              <a:rPr lang="en-US" sz="1600" dirty="0">
                <a:solidFill>
                  <a:srgbClr val="B23C00"/>
                </a:solidFill>
              </a:rPr>
              <a:t> never decrements.</a:t>
            </a:r>
          </a:p>
        </p:txBody>
      </p:sp>
      <p:sp>
        <p:nvSpPr>
          <p:cNvPr id="986573" name="Text Box 461"/>
          <p:cNvSpPr txBox="1">
            <a:spLocks noChangeArrowheads="1"/>
          </p:cNvSpPr>
          <p:nvPr/>
        </p:nvSpPr>
        <p:spPr bwMode="auto">
          <a:xfrm>
            <a:off x="6126463" y="6263609"/>
            <a:ext cx="803275" cy="376237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2904529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6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86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6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86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86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86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86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86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86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86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86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86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86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86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86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6233" grpId="0"/>
      <p:bldP spid="986234" grpId="0"/>
      <p:bldP spid="986400" grpId="0"/>
      <p:bldP spid="986510" grpId="0"/>
      <p:bldP spid="986545" grpId="0" animBg="1"/>
      <p:bldP spid="986573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KMT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F9D53-D101-A548-BF94-61AC53A57D93}" type="slidenum">
              <a:rPr lang="en-US" smtClean="0"/>
              <a:pPr/>
              <a:t>42</a:t>
            </a:fld>
            <a:endParaRPr lang="en-US"/>
          </a:p>
        </p:txBody>
      </p:sp>
      <p:pic>
        <p:nvPicPr>
          <p:cNvPr id="7" name="Picture 6" descr="Screen Shot 2015-07-29 at 9.16.2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084" y="1234463"/>
            <a:ext cx="7158476" cy="539490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054983" y="6566022"/>
            <a:ext cx="36343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hlinkClick r:id="rId3"/>
              </a:rPr>
              <a:t>http://algs4.cs.princeton.edu/lectures/</a:t>
            </a:r>
            <a:r>
              <a:rPr lang="en-US" sz="1000" dirty="0" smtClean="0">
                <a:hlinkClick r:id="rId3"/>
              </a:rPr>
              <a:t>53SubstringSearch.pdf</a:t>
            </a:r>
            <a:r>
              <a:rPr lang="en-US" sz="1000" dirty="0" smtClean="0"/>
              <a:t>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299348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407C-F473-694E-930A-01D9F11FCD2E}" type="slidenum">
              <a:rPr lang="en-US"/>
              <a:pPr/>
              <a:t>5</a:t>
            </a:fld>
            <a:endParaRPr lang="en-US"/>
          </a:p>
        </p:txBody>
      </p:sp>
      <p:sp>
        <p:nvSpPr>
          <p:cNvPr id="965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Concatenate Two Sublists</a:t>
            </a:r>
          </a:p>
        </p:txBody>
      </p:sp>
      <p:sp>
        <p:nvSpPr>
          <p:cNvPr id="965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983163"/>
            <a:ext cx="8229600" cy="11477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Join the </a:t>
            </a:r>
            <a:r>
              <a:rPr lang="ja-JP" altLang="en-US" sz="2400" dirty="0">
                <a:latin typeface="Arial"/>
              </a:rPr>
              <a:t>“</a:t>
            </a:r>
            <a:r>
              <a:rPr lang="en-US" sz="2400" dirty="0"/>
              <a:t>other</a:t>
            </a:r>
            <a:r>
              <a:rPr lang="ja-JP" altLang="en-US" sz="2400" dirty="0">
                <a:latin typeface="Arial"/>
              </a:rPr>
              <a:t>”</a:t>
            </a:r>
            <a:r>
              <a:rPr lang="en-US" sz="2400" dirty="0"/>
              <a:t> linked list to the end of </a:t>
            </a:r>
            <a:r>
              <a:rPr lang="ja-JP" altLang="en-US" sz="2400" dirty="0">
                <a:latin typeface="Arial"/>
              </a:rPr>
              <a:t>“</a:t>
            </a:r>
            <a:r>
              <a:rPr lang="en-US" sz="2400" dirty="0"/>
              <a:t>this</a:t>
            </a:r>
            <a:r>
              <a:rPr lang="ja-JP" altLang="en-US" sz="2400" dirty="0">
                <a:latin typeface="Arial"/>
              </a:rPr>
              <a:t>”</a:t>
            </a:r>
            <a:r>
              <a:rPr lang="en-US" sz="2400" dirty="0"/>
              <a:t> one.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Attach using </a:t>
            </a:r>
            <a:r>
              <a:rPr lang="en-US" sz="2000" dirty="0">
                <a:solidFill>
                  <a:schemeClr val="folHlink"/>
                </a:solidFill>
              </a:rPr>
              <a:t>any node</a:t>
            </a:r>
            <a:r>
              <a:rPr lang="en-US" sz="2000" dirty="0"/>
              <a:t> of the </a:t>
            </a:r>
            <a:r>
              <a:rPr lang="ja-JP" altLang="en-US" sz="2000" dirty="0">
                <a:latin typeface="Arial"/>
              </a:rPr>
              <a:t>“</a:t>
            </a:r>
            <a:r>
              <a:rPr lang="en-US" sz="2000" dirty="0"/>
              <a:t>other</a:t>
            </a:r>
            <a:r>
              <a:rPr lang="ja-JP" altLang="en-US" sz="2000" dirty="0">
                <a:latin typeface="Arial"/>
              </a:rPr>
              <a:t>”</a:t>
            </a:r>
            <a:r>
              <a:rPr lang="en-US" sz="2000" dirty="0"/>
              <a:t> list.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Need to chase links to update the size of </a:t>
            </a:r>
            <a:r>
              <a:rPr lang="ja-JP" altLang="en-US" sz="2000" dirty="0">
                <a:latin typeface="Arial"/>
              </a:rPr>
              <a:t>“</a:t>
            </a:r>
            <a:r>
              <a:rPr lang="en-US" sz="2000" dirty="0"/>
              <a:t>this</a:t>
            </a:r>
            <a:r>
              <a:rPr lang="ja-JP" altLang="en-US" sz="2000" dirty="0">
                <a:latin typeface="Arial"/>
              </a:rPr>
              <a:t>”</a:t>
            </a:r>
            <a:r>
              <a:rPr lang="en-US" sz="2000" dirty="0"/>
              <a:t> list.</a:t>
            </a:r>
          </a:p>
        </p:txBody>
      </p:sp>
      <p:sp>
        <p:nvSpPr>
          <p:cNvPr id="965636" name="Text Box 4"/>
          <p:cNvSpPr txBox="1">
            <a:spLocks noChangeArrowheads="1"/>
          </p:cNvSpPr>
          <p:nvPr/>
        </p:nvSpPr>
        <p:spPr bwMode="auto">
          <a:xfrm>
            <a:off x="1539875" y="1304925"/>
            <a:ext cx="6140450" cy="349567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public void </a:t>
            </a:r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concatenate</a:t>
            </a:r>
            <a:r>
              <a:rPr lang="en-US" sz="1400" b="1" dirty="0">
                <a:latin typeface="Courier New" charset="0"/>
              </a:rPr>
              <a:t>(</a:t>
            </a:r>
            <a:r>
              <a:rPr lang="en-US" sz="1400" b="1" dirty="0" err="1">
                <a:latin typeface="Courier New" charset="0"/>
              </a:rPr>
              <a:t>MyNode</a:t>
            </a:r>
            <a:r>
              <a:rPr lang="en-US" sz="1400" b="1" dirty="0">
                <a:latin typeface="Courier New" charset="0"/>
              </a:rPr>
              <a:t>&lt;</a:t>
            </a:r>
            <a:r>
              <a:rPr lang="en-US" sz="1400" b="1" dirty="0" err="1">
                <a:latin typeface="Courier New" charset="0"/>
              </a:rPr>
              <a:t>AnyType</a:t>
            </a:r>
            <a:r>
              <a:rPr lang="en-US" sz="1400" b="1" dirty="0">
                <a:latin typeface="Courier New" charset="0"/>
              </a:rPr>
              <a:t>&gt; </a:t>
            </a:r>
            <a:r>
              <a:rPr lang="en-US" sz="1400" b="1" dirty="0" err="1">
                <a:latin typeface="Courier New" charset="0"/>
              </a:rPr>
              <a:t>otherNode</a:t>
            </a:r>
            <a:r>
              <a:rPr lang="en-US" sz="1400" b="1" dirty="0">
                <a:latin typeface="Courier New" charset="0"/>
              </a:rPr>
              <a:t>, </a:t>
            </a:r>
          </a:p>
          <a:p>
            <a:r>
              <a:rPr lang="en-US" sz="1400" b="1" dirty="0">
                <a:latin typeface="Courier New" charset="0"/>
              </a:rPr>
              <a:t>                        </a:t>
            </a:r>
            <a:r>
              <a:rPr lang="en-US" sz="1400" b="1" dirty="0" err="1">
                <a:latin typeface="Courier New" charset="0"/>
              </a:rPr>
              <a:t>MyLinkedList</a:t>
            </a:r>
            <a:r>
              <a:rPr lang="en-US" sz="1400" b="1" dirty="0">
                <a:latin typeface="Courier New" charset="0"/>
              </a:rPr>
              <a:t>&lt;</a:t>
            </a:r>
            <a:r>
              <a:rPr lang="en-US" sz="1400" b="1" dirty="0" err="1">
                <a:latin typeface="Courier New" charset="0"/>
              </a:rPr>
              <a:t>AnyType</a:t>
            </a:r>
            <a:r>
              <a:rPr lang="en-US" sz="1400" b="1" dirty="0">
                <a:latin typeface="Courier New" charset="0"/>
              </a:rPr>
              <a:t>&gt; </a:t>
            </a:r>
            <a:r>
              <a:rPr lang="en-US" sz="1400" b="1" dirty="0" err="1">
                <a:latin typeface="Courier New" charset="0"/>
              </a:rPr>
              <a:t>otherList</a:t>
            </a:r>
            <a:r>
              <a:rPr lang="en-US" sz="1400" b="1" dirty="0">
                <a:latin typeface="Courier New" charset="0"/>
              </a:rPr>
              <a:t>)</a:t>
            </a:r>
          </a:p>
          <a:p>
            <a:r>
              <a:rPr lang="en-US" sz="1400" b="1" dirty="0">
                <a:latin typeface="Courier New" charset="0"/>
              </a:rPr>
              <a:t>{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// Splice the other list to the end of this list.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if (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otherNode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!= null) {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   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this.tail.next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=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otherNode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;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   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otherNode.prev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=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this.tail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;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   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this.tail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= </a:t>
            </a:r>
            <a:r>
              <a:rPr lang="en-US" sz="1400" b="1" dirty="0" err="1">
                <a:solidFill>
                  <a:schemeClr val="folHlink"/>
                </a:solidFill>
                <a:latin typeface="Courier New" charset="0"/>
              </a:rPr>
              <a:t>otherList.tail</a:t>
            </a:r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;</a:t>
            </a:r>
          </a:p>
          <a:p>
            <a:r>
              <a:rPr lang="en-US" sz="1400" b="1" dirty="0">
                <a:solidFill>
                  <a:schemeClr val="folHlink"/>
                </a:solidFill>
                <a:latin typeface="Courier New" charset="0"/>
              </a:rPr>
              <a:t>    }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   // Update this list's size.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   do {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       size++;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       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otherNode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= 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otherNode.next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   } while (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otherNode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!= null);</a:t>
            </a:r>
          </a:p>
          <a:p>
            <a:r>
              <a:rPr lang="en-US" sz="1400" b="1" dirty="0">
                <a:latin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60707" y="4343390"/>
            <a:ext cx="181552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MyLinkedList.java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246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56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656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656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656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656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656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656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656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6563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6563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6563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65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65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65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563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CDA9-F326-4044-B2BD-0D4199EC6E57}" type="slidenum">
              <a:rPr lang="en-US"/>
              <a:pPr/>
              <a:t>6</a:t>
            </a:fld>
            <a:endParaRPr lang="en-US"/>
          </a:p>
        </p:txBody>
      </p:sp>
      <p:sp>
        <p:nvSpPr>
          <p:cNvPr id="966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Mergesort</a:t>
            </a:r>
          </a:p>
        </p:txBody>
      </p:sp>
      <p:sp>
        <p:nvSpPr>
          <p:cNvPr id="966660" name="Text Box 4"/>
          <p:cNvSpPr txBox="1">
            <a:spLocks noChangeArrowheads="1"/>
          </p:cNvSpPr>
          <p:nvPr/>
        </p:nvSpPr>
        <p:spPr bwMode="auto">
          <a:xfrm>
            <a:off x="539750" y="1338263"/>
            <a:ext cx="8157376" cy="46166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private Stats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mergeSort</a:t>
            </a:r>
            <a:r>
              <a:rPr lang="en-US" sz="1400" b="1" dirty="0">
                <a:latin typeface="Courier New" charset="0"/>
              </a:rPr>
              <a:t>(</a:t>
            </a:r>
            <a:r>
              <a:rPr lang="en-US" sz="1400" b="1" dirty="0" err="1">
                <a:latin typeface="Courier New" charset="0"/>
              </a:rPr>
              <a:t>MyLinkedList</a:t>
            </a:r>
            <a:r>
              <a:rPr lang="en-US" sz="1400" b="1" dirty="0">
                <a:latin typeface="Courier New" charset="0"/>
              </a:rPr>
              <a:t>&lt;Integer&gt; list)</a:t>
            </a:r>
          </a:p>
          <a:p>
            <a:r>
              <a:rPr lang="en-US" sz="1400" b="1" dirty="0">
                <a:latin typeface="Courier New" charset="0"/>
              </a:rPr>
              <a:t>{</a:t>
            </a:r>
          </a:p>
          <a:p>
            <a:r>
              <a:rPr lang="en-US" sz="1400" b="1" dirty="0">
                <a:latin typeface="Courier New" charset="0"/>
              </a:rPr>
              <a:t>    Stats stats1 = new Stats();</a:t>
            </a:r>
          </a:p>
          <a:p>
            <a:r>
              <a:rPr lang="en-US" sz="1400" b="1" dirty="0">
                <a:latin typeface="Courier New" charset="0"/>
              </a:rPr>
              <a:t>    Stats stats2 = new Stats();</a:t>
            </a:r>
          </a:p>
          <a:p>
            <a:r>
              <a:rPr lang="en-US" sz="1400" b="1" dirty="0">
                <a:latin typeface="Courier New" charset="0"/>
              </a:rPr>
              <a:t>    Stats stats3 = new Stats();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int</a:t>
            </a:r>
            <a:r>
              <a:rPr lang="en-US" sz="1400" b="1" dirty="0">
                <a:latin typeface="Courier New" charset="0"/>
              </a:rPr>
              <a:t> moves = 0;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</a:p>
          <a:p>
            <a:r>
              <a:rPr lang="en-US" sz="1400" b="1" dirty="0">
                <a:latin typeface="Courier New" charset="0"/>
              </a:rPr>
              <a:t>    if (</a:t>
            </a:r>
            <a:r>
              <a:rPr lang="en-US" sz="1400" b="1" dirty="0" err="1">
                <a:latin typeface="Courier New" charset="0"/>
              </a:rPr>
              <a:t>list.size</a:t>
            </a:r>
            <a:r>
              <a:rPr lang="en-US" sz="1400" b="1" dirty="0">
                <a:latin typeface="Courier New" charset="0"/>
              </a:rPr>
              <a:t>() &gt; 1) {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       // Split the list roughly in half.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       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MyLinkedList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&lt;Integer&gt; lists[] = </a:t>
            </a:r>
            <a:r>
              <a:rPr lang="en-US" sz="1400" b="1" dirty="0" err="1">
                <a:solidFill>
                  <a:srgbClr val="0033CC"/>
                </a:solidFill>
                <a:latin typeface="Courier New" charset="0"/>
              </a:rPr>
              <a:t>list.split</a:t>
            </a:r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();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charset="0"/>
              </a:rPr>
              <a:t>        moves += 2;</a:t>
            </a:r>
          </a:p>
          <a:p>
            <a:r>
              <a:rPr lang="en-US" sz="1400" b="1" dirty="0">
                <a:latin typeface="Courier New" charset="0"/>
              </a:rPr>
              <a:t>        </a:t>
            </a:r>
          </a:p>
          <a:p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        // Sort each sublist and merge.</a:t>
            </a:r>
          </a:p>
          <a:p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        stats1 = </a:t>
            </a:r>
            <a:r>
              <a:rPr lang="en-US" sz="1400" b="1" dirty="0" err="1">
                <a:solidFill>
                  <a:srgbClr val="006600"/>
                </a:solidFill>
                <a:latin typeface="Courier New" charset="0"/>
              </a:rPr>
              <a:t>mergeSort</a:t>
            </a:r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(lists[0]);</a:t>
            </a:r>
          </a:p>
          <a:p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        stats2 = </a:t>
            </a:r>
            <a:r>
              <a:rPr lang="en-US" sz="1400" b="1" dirty="0" err="1">
                <a:solidFill>
                  <a:srgbClr val="006600"/>
                </a:solidFill>
                <a:latin typeface="Courier New" charset="0"/>
              </a:rPr>
              <a:t>mergeSort</a:t>
            </a:r>
            <a:r>
              <a:rPr lang="en-US" sz="1400" b="1" dirty="0">
                <a:solidFill>
                  <a:srgbClr val="006600"/>
                </a:solidFill>
                <a:latin typeface="Courier New" charset="0"/>
              </a:rPr>
              <a:t>(lists[1]);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charset="0"/>
              </a:rPr>
              <a:t>        stats3 = merge(list, lists[0], lists[1]);</a:t>
            </a:r>
          </a:p>
          <a:p>
            <a:r>
              <a:rPr lang="en-US" sz="1400" b="1" dirty="0">
                <a:latin typeface="Courier New" charset="0"/>
              </a:rPr>
              <a:t>    }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</a:p>
          <a:p>
            <a:r>
              <a:rPr lang="en-US" sz="1400" b="1" dirty="0">
                <a:latin typeface="Courier New" charset="0"/>
              </a:rPr>
              <a:t>    return new Stats(moves + stats1.moves + stats2.moves + stats3.moves,</a:t>
            </a:r>
          </a:p>
          <a:p>
            <a:r>
              <a:rPr lang="en-US" sz="1400" b="1" dirty="0">
                <a:latin typeface="Courier New" charset="0"/>
              </a:rPr>
              <a:t>                     stats1.compares + stats2.compares + stats3.compares);</a:t>
            </a:r>
          </a:p>
          <a:p>
            <a:r>
              <a:rPr lang="en-US" sz="1400" b="1" dirty="0">
                <a:latin typeface="Courier New" charset="0"/>
              </a:rPr>
              <a:t>}</a:t>
            </a:r>
          </a:p>
        </p:txBody>
      </p:sp>
      <p:sp>
        <p:nvSpPr>
          <p:cNvPr id="966661" name="Text Box 5"/>
          <p:cNvSpPr txBox="1">
            <a:spLocks noChangeArrowheads="1"/>
          </p:cNvSpPr>
          <p:nvPr/>
        </p:nvSpPr>
        <p:spPr bwMode="auto">
          <a:xfrm>
            <a:off x="2925763" y="4819650"/>
            <a:ext cx="3897312" cy="346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B23C00"/>
                </a:solidFill>
              </a:rPr>
              <a:t>Pass the original list and the two sublists.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9341" y="1234464"/>
            <a:ext cx="249990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MergeSortLinkedList.java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305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66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666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666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6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6666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6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6666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6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6666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6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6666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66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66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666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ECC05-8FEA-7946-B722-D314D70AE5F0}" type="slidenum">
              <a:rPr lang="en-US"/>
              <a:pPr/>
              <a:t>7</a:t>
            </a:fld>
            <a:endParaRPr lang="en-US"/>
          </a:p>
        </p:txBody>
      </p:sp>
      <p:sp>
        <p:nvSpPr>
          <p:cNvPr id="96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Linked Lists</a:t>
            </a:r>
            <a:endParaRPr lang="en-US" dirty="0"/>
          </a:p>
        </p:txBody>
      </p:sp>
      <p:sp>
        <p:nvSpPr>
          <p:cNvPr id="967684" name="Text Box 4"/>
          <p:cNvSpPr txBox="1">
            <a:spLocks noChangeArrowheads="1"/>
          </p:cNvSpPr>
          <p:nvPr/>
        </p:nvSpPr>
        <p:spPr bwMode="auto">
          <a:xfrm>
            <a:off x="1096963" y="1335088"/>
            <a:ext cx="6384806" cy="54476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200" b="1" dirty="0">
                <a:latin typeface="Courier New" charset="0"/>
              </a:rPr>
              <a:t>private Stats </a:t>
            </a:r>
            <a:r>
              <a:rPr lang="en-US" sz="1200" b="1" dirty="0">
                <a:solidFill>
                  <a:srgbClr val="B23C00"/>
                </a:solidFill>
                <a:latin typeface="Courier New" charset="0"/>
              </a:rPr>
              <a:t>merge</a:t>
            </a:r>
            <a:r>
              <a:rPr lang="en-US" sz="1200" b="1" dirty="0">
                <a:latin typeface="Courier New" charset="0"/>
              </a:rPr>
              <a:t>(</a:t>
            </a:r>
            <a:r>
              <a:rPr lang="en-US" sz="1200" b="1" dirty="0" err="1">
                <a:latin typeface="Courier New" charset="0"/>
              </a:rPr>
              <a:t>MyLinkedList</a:t>
            </a:r>
            <a:r>
              <a:rPr lang="en-US" sz="1200" b="1" dirty="0">
                <a:latin typeface="Courier New" charset="0"/>
              </a:rPr>
              <a:t>&lt;Integer&gt; list,</a:t>
            </a:r>
          </a:p>
          <a:p>
            <a:r>
              <a:rPr lang="en-US" sz="1200" b="1" dirty="0">
                <a:latin typeface="Courier New" charset="0"/>
              </a:rPr>
              <a:t>                    </a:t>
            </a:r>
            <a:r>
              <a:rPr lang="en-US" sz="1200" b="1" dirty="0" err="1">
                <a:latin typeface="Courier New" charset="0"/>
              </a:rPr>
              <a:t>MyLinkedList</a:t>
            </a:r>
            <a:r>
              <a:rPr lang="en-US" sz="1200" b="1" dirty="0">
                <a:latin typeface="Courier New" charset="0"/>
              </a:rPr>
              <a:t>&lt;Integer&gt; list1, </a:t>
            </a:r>
          </a:p>
          <a:p>
            <a:r>
              <a:rPr lang="en-US" sz="1200" b="1" dirty="0">
                <a:latin typeface="Courier New" charset="0"/>
              </a:rPr>
              <a:t>                    </a:t>
            </a:r>
            <a:r>
              <a:rPr lang="en-US" sz="1200" b="1" dirty="0" err="1">
                <a:latin typeface="Courier New" charset="0"/>
              </a:rPr>
              <a:t>MyLinkedList</a:t>
            </a:r>
            <a:r>
              <a:rPr lang="en-US" sz="1200" b="1" dirty="0">
                <a:latin typeface="Courier New" charset="0"/>
              </a:rPr>
              <a:t>&lt;Integer&gt; list2)</a:t>
            </a:r>
          </a:p>
          <a:p>
            <a:r>
              <a:rPr lang="en-US" sz="1200" b="1" dirty="0">
                <a:latin typeface="Courier New" charset="0"/>
              </a:rPr>
              <a:t>{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latin typeface="Courier New" charset="0"/>
              </a:rPr>
              <a:t>MyNode</a:t>
            </a:r>
            <a:r>
              <a:rPr lang="en-US" sz="1200" b="1" dirty="0">
                <a:latin typeface="Courier New" charset="0"/>
              </a:rPr>
              <a:t>&lt;Integer&gt; node1 = list1.head();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latin typeface="Courier New" charset="0"/>
              </a:rPr>
              <a:t>MyNode</a:t>
            </a:r>
            <a:r>
              <a:rPr lang="en-US" sz="1200" b="1" dirty="0">
                <a:latin typeface="Courier New" charset="0"/>
              </a:rPr>
              <a:t>&lt;Integer&gt; node2 = list2.head();</a:t>
            </a:r>
          </a:p>
          <a:p>
            <a:r>
              <a:rPr lang="en-US" sz="1200" b="1" dirty="0">
                <a:latin typeface="Courier New" charset="0"/>
              </a:rPr>
              <a:t>    long moves = 0;</a:t>
            </a:r>
          </a:p>
          <a:p>
            <a:r>
              <a:rPr lang="en-US" sz="1200" b="1" dirty="0">
                <a:latin typeface="Courier New" charset="0"/>
              </a:rPr>
              <a:t>    long compares = 0;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  <a:r>
              <a:rPr lang="en-US" sz="1200" b="1" dirty="0" err="1">
                <a:solidFill>
                  <a:srgbClr val="006600"/>
                </a:solidFill>
                <a:latin typeface="Courier New" charset="0"/>
              </a:rPr>
              <a:t>list.empty</a:t>
            </a:r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();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latin typeface="Courier New" charset="0"/>
              </a:rPr>
              <a:t>    // Choose which node from sublist to add to the merged sublist.</a:t>
            </a:r>
          </a:p>
          <a:p>
            <a:r>
              <a:rPr lang="en-US" sz="1200" b="1" dirty="0">
                <a:latin typeface="Courier New" charset="0"/>
              </a:rPr>
              <a:t>    while((node1 != null) &amp;&amp; (node2 != null)) {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  </a:t>
            </a:r>
            <a:r>
              <a:rPr lang="en-US" sz="1200" b="1" dirty="0">
                <a:solidFill>
                  <a:srgbClr val="B23C00"/>
                </a:solidFill>
                <a:latin typeface="Courier New" charset="0"/>
              </a:rPr>
              <a:t>if (node1.data.compareTo(node2.data) &lt;= 0) {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 charset="0"/>
              </a:rPr>
              <a:t>            </a:t>
            </a:r>
            <a:r>
              <a:rPr lang="en-US" sz="1200" b="1" dirty="0" err="1">
                <a:solidFill>
                  <a:srgbClr val="B23C00"/>
                </a:solidFill>
                <a:latin typeface="Courier New" charset="0"/>
              </a:rPr>
              <a:t>MyNode</a:t>
            </a:r>
            <a:r>
              <a:rPr lang="en-US" sz="1200" b="1" dirty="0">
                <a:solidFill>
                  <a:srgbClr val="B23C00"/>
                </a:solidFill>
                <a:latin typeface="Courier New" charset="0"/>
              </a:rPr>
              <a:t>&lt;Integer&gt; </a:t>
            </a:r>
            <a:r>
              <a:rPr lang="en-US" sz="1200" b="1" dirty="0" err="1">
                <a:solidFill>
                  <a:srgbClr val="B23C00"/>
                </a:solidFill>
                <a:latin typeface="Courier New" charset="0"/>
              </a:rPr>
              <a:t>nextNode</a:t>
            </a:r>
            <a:r>
              <a:rPr lang="en-US" sz="1200" b="1" dirty="0">
                <a:solidFill>
                  <a:srgbClr val="B23C00"/>
                </a:solidFill>
                <a:latin typeface="Courier New" charset="0"/>
              </a:rPr>
              <a:t> = node1.next;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 charset="0"/>
              </a:rPr>
              <a:t>            </a:t>
            </a:r>
            <a:r>
              <a:rPr lang="en-US" sz="1200" b="1" dirty="0" err="1">
                <a:solidFill>
                  <a:srgbClr val="B23C00"/>
                </a:solidFill>
                <a:latin typeface="Courier New" charset="0"/>
              </a:rPr>
              <a:t>list.add</a:t>
            </a:r>
            <a:r>
              <a:rPr lang="en-US" sz="1200" b="1" dirty="0">
                <a:solidFill>
                  <a:srgbClr val="B23C00"/>
                </a:solidFill>
                <a:latin typeface="Courier New" charset="0"/>
              </a:rPr>
              <a:t>(node1);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 charset="0"/>
              </a:rPr>
              <a:t>            node1 = </a:t>
            </a:r>
            <a:r>
              <a:rPr lang="en-US" sz="1200" b="1" dirty="0" err="1">
                <a:solidFill>
                  <a:srgbClr val="B23C00"/>
                </a:solidFill>
                <a:latin typeface="Courier New" charset="0"/>
              </a:rPr>
              <a:t>nextNode</a:t>
            </a:r>
            <a:r>
              <a:rPr lang="en-US" sz="1200" b="1" dirty="0">
                <a:solidFill>
                  <a:srgbClr val="B23C00"/>
                </a:solidFill>
                <a:latin typeface="Courier New" charset="0"/>
              </a:rPr>
              <a:t>;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    }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       else {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           </a:t>
            </a:r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MyNode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&lt;Integer&gt; </a:t>
            </a:r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nextNode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= node2.next;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           </a:t>
            </a:r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list.add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(node2);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           node2 = </a:t>
            </a:r>
            <a:r>
              <a:rPr lang="en-US" sz="1200" b="1" dirty="0" err="1">
                <a:solidFill>
                  <a:srgbClr val="0033CC"/>
                </a:solidFill>
                <a:latin typeface="Courier New" charset="0"/>
              </a:rPr>
              <a:t>nextNode</a:t>
            </a:r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;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charset="0"/>
              </a:rPr>
              <a:t>        }</a:t>
            </a:r>
          </a:p>
          <a:p>
            <a:r>
              <a:rPr lang="en-US" sz="1200" b="1" dirty="0">
                <a:latin typeface="Courier New" charset="0"/>
              </a:rPr>
              <a:t>        moves++;</a:t>
            </a:r>
          </a:p>
          <a:p>
            <a:r>
              <a:rPr lang="en-US" sz="1200" b="1" dirty="0">
                <a:latin typeface="Courier New" charset="0"/>
              </a:rPr>
              <a:t>        compares++;</a:t>
            </a:r>
          </a:p>
          <a:p>
            <a:r>
              <a:rPr lang="en-US" sz="1200" b="1" dirty="0">
                <a:latin typeface="Courier New" charset="0"/>
              </a:rPr>
              <a:t>    }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latin typeface="Courier New" charset="0"/>
              </a:rPr>
              <a:t>    ...</a:t>
            </a:r>
          </a:p>
          <a:p>
            <a:r>
              <a:rPr lang="en-US" sz="1200" b="1" dirty="0">
                <a:latin typeface="Courier New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37756" y="6355048"/>
            <a:ext cx="249990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MergeSortLinkedList.java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920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76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6768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6768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6768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67684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67684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6768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6768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6768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6768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6768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6768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6768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6768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6768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6768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7332F-0401-2449-8C53-3AEED9DEF815}" type="slidenum">
              <a:rPr lang="en-US"/>
              <a:pPr/>
              <a:t>8</a:t>
            </a:fld>
            <a:endParaRPr lang="en-US"/>
          </a:p>
        </p:txBody>
      </p:sp>
      <p:sp>
        <p:nvSpPr>
          <p:cNvPr id="968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Linked Lists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968708" name="Text Box 4"/>
          <p:cNvSpPr txBox="1">
            <a:spLocks noChangeArrowheads="1"/>
          </p:cNvSpPr>
          <p:nvPr/>
        </p:nvSpPr>
        <p:spPr bwMode="auto">
          <a:xfrm>
            <a:off x="1419225" y="1333500"/>
            <a:ext cx="6384806" cy="470898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1200" b="1" dirty="0">
                <a:latin typeface="Courier New" charset="0"/>
              </a:rPr>
              <a:t>private Stats </a:t>
            </a:r>
            <a:r>
              <a:rPr lang="en-US" sz="1200" b="1" dirty="0">
                <a:solidFill>
                  <a:srgbClr val="B23C00"/>
                </a:solidFill>
                <a:latin typeface="Courier New" charset="0"/>
              </a:rPr>
              <a:t>merge</a:t>
            </a:r>
            <a:r>
              <a:rPr lang="en-US" sz="1200" b="1" dirty="0">
                <a:latin typeface="Courier New" charset="0"/>
              </a:rPr>
              <a:t>(</a:t>
            </a:r>
            <a:r>
              <a:rPr lang="en-US" sz="1200" b="1" dirty="0" err="1">
                <a:latin typeface="Courier New" charset="0"/>
              </a:rPr>
              <a:t>MyLinkedList</a:t>
            </a:r>
            <a:r>
              <a:rPr lang="en-US" sz="1200" b="1" dirty="0">
                <a:latin typeface="Courier New" charset="0"/>
              </a:rPr>
              <a:t>&lt;Integer&gt; list,</a:t>
            </a:r>
          </a:p>
          <a:p>
            <a:r>
              <a:rPr lang="en-US" sz="1200" b="1" dirty="0">
                <a:latin typeface="Courier New" charset="0"/>
              </a:rPr>
              <a:t>                    </a:t>
            </a:r>
            <a:r>
              <a:rPr lang="en-US" sz="1200" b="1" dirty="0" err="1">
                <a:latin typeface="Courier New" charset="0"/>
              </a:rPr>
              <a:t>MyLinkedList</a:t>
            </a:r>
            <a:r>
              <a:rPr lang="en-US" sz="1200" b="1" dirty="0">
                <a:latin typeface="Courier New" charset="0"/>
              </a:rPr>
              <a:t>&lt;Integer&gt; list1, </a:t>
            </a:r>
          </a:p>
          <a:p>
            <a:r>
              <a:rPr lang="en-US" sz="1200" b="1" dirty="0">
                <a:latin typeface="Courier New" charset="0"/>
              </a:rPr>
              <a:t>                    </a:t>
            </a:r>
            <a:r>
              <a:rPr lang="en-US" sz="1200" b="1" dirty="0" err="1">
                <a:latin typeface="Courier New" charset="0"/>
              </a:rPr>
              <a:t>MyLinkedList</a:t>
            </a:r>
            <a:r>
              <a:rPr lang="en-US" sz="1200" b="1" dirty="0">
                <a:latin typeface="Courier New" charset="0"/>
              </a:rPr>
              <a:t>&lt;Integer&gt; list2)</a:t>
            </a:r>
          </a:p>
          <a:p>
            <a:r>
              <a:rPr lang="en-US" sz="1200" b="1" dirty="0">
                <a:latin typeface="Courier New" charset="0"/>
              </a:rPr>
              <a:t>{</a:t>
            </a:r>
          </a:p>
          <a:p>
            <a:r>
              <a:rPr lang="en-US" sz="1200" b="1" dirty="0">
                <a:latin typeface="Courier New" charset="0"/>
              </a:rPr>
              <a:t>    ...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latin typeface="Courier New" charset="0"/>
              </a:rPr>
              <a:t>    // Choose which node from sublist to add to the merged sublist.</a:t>
            </a:r>
          </a:p>
          <a:p>
            <a:r>
              <a:rPr lang="en-US" sz="1200" b="1" dirty="0">
                <a:latin typeface="Courier New" charset="0"/>
              </a:rPr>
              <a:t>    while((node1 != null) &amp;&amp; (node2 != null)) {</a:t>
            </a:r>
          </a:p>
          <a:p>
            <a:r>
              <a:rPr lang="en-US" sz="1200" b="1" dirty="0">
                <a:latin typeface="Courier New" charset="0"/>
              </a:rPr>
              <a:t>        ...</a:t>
            </a:r>
          </a:p>
          <a:p>
            <a:r>
              <a:rPr lang="en-US" sz="1200" b="1" dirty="0">
                <a:latin typeface="Courier New" charset="0"/>
              </a:rPr>
              <a:t>    }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solidFill>
                  <a:schemeClr val="folHlink"/>
                </a:solidFill>
                <a:latin typeface="Courier New" charset="0"/>
              </a:rPr>
              <a:t>    </a:t>
            </a:r>
            <a:r>
              <a:rPr lang="en-US" sz="1200" b="1" dirty="0">
                <a:solidFill>
                  <a:srgbClr val="B23C00"/>
                </a:solidFill>
                <a:latin typeface="Courier New" charset="0"/>
              </a:rPr>
              <a:t>// Concatenate the rest of the first sublist to list.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 charset="0"/>
              </a:rPr>
              <a:t>    if (node1 != null) {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 charset="0"/>
              </a:rPr>
              <a:t>        </a:t>
            </a:r>
            <a:r>
              <a:rPr lang="en-US" sz="1200" b="1" dirty="0" err="1">
                <a:solidFill>
                  <a:srgbClr val="B23C00"/>
                </a:solidFill>
                <a:latin typeface="Courier New" charset="0"/>
              </a:rPr>
              <a:t>list.concatenate</a:t>
            </a:r>
            <a:r>
              <a:rPr lang="en-US" sz="1200" b="1" dirty="0">
                <a:solidFill>
                  <a:srgbClr val="B23C00"/>
                </a:solidFill>
                <a:latin typeface="Courier New" charset="0"/>
              </a:rPr>
              <a:t>(node1, list1);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 charset="0"/>
              </a:rPr>
              <a:t>        moves++;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 charset="0"/>
              </a:rPr>
              <a:t>    }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// Concatenate the rest of the second sublist to list.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if (node2 != null) {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    </a:t>
            </a:r>
            <a:r>
              <a:rPr lang="en-US" sz="1200" b="1" dirty="0" err="1">
                <a:solidFill>
                  <a:srgbClr val="006600"/>
                </a:solidFill>
                <a:latin typeface="Courier New" charset="0"/>
              </a:rPr>
              <a:t>list.concatenate</a:t>
            </a:r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(node2, list2);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    moves++;</a:t>
            </a:r>
          </a:p>
          <a:p>
            <a:r>
              <a:rPr lang="en-US" sz="1200" b="1" dirty="0">
                <a:solidFill>
                  <a:srgbClr val="006600"/>
                </a:solidFill>
                <a:latin typeface="Courier New" charset="0"/>
              </a:rPr>
              <a:t>    }</a:t>
            </a:r>
          </a:p>
          <a:p>
            <a:r>
              <a:rPr lang="en-US" sz="1200" b="1" dirty="0">
                <a:latin typeface="Courier New" charset="0"/>
              </a:rPr>
              <a:t>    </a:t>
            </a:r>
          </a:p>
          <a:p>
            <a:r>
              <a:rPr lang="en-US" sz="1200" b="1" dirty="0">
                <a:latin typeface="Courier New" charset="0"/>
              </a:rPr>
              <a:t>    return new Stats(moves, compares);</a:t>
            </a:r>
          </a:p>
          <a:p>
            <a:r>
              <a:rPr lang="en-US" sz="1200" b="1" dirty="0">
                <a:latin typeface="Courier New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35024" y="1417342"/>
            <a:ext cx="249990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MergeSortLinkedList.java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6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70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870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70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6870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70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6870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70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6870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70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6870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70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6870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70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6870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708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68708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708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68708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708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68708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8F603-0907-FE43-99ED-BF0EEB439CFD}" type="slidenum">
              <a:rPr lang="en-US"/>
              <a:pPr/>
              <a:t>9</a:t>
            </a:fld>
            <a:endParaRPr lang="en-US"/>
          </a:p>
        </p:txBody>
      </p:sp>
      <p:sp>
        <p:nvSpPr>
          <p:cNvPr id="972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Mergesort</a:t>
            </a:r>
            <a:r>
              <a:rPr lang="en-US" dirty="0"/>
              <a:t> with a Linked </a:t>
            </a:r>
            <a:r>
              <a:rPr lang="en-US" dirty="0" smtClean="0"/>
              <a:t>List</a:t>
            </a:r>
            <a:r>
              <a:rPr lang="en-US" i="1" dirty="0" smtClean="0"/>
              <a:t>, cont’d</a:t>
            </a:r>
            <a:endParaRPr lang="en-US" dirty="0"/>
          </a:p>
        </p:txBody>
      </p:sp>
      <p:sp>
        <p:nvSpPr>
          <p:cNvPr id="972804" name="Text Box 4"/>
          <p:cNvSpPr txBox="1">
            <a:spLocks noChangeArrowheads="1"/>
          </p:cNvSpPr>
          <p:nvPr/>
        </p:nvSpPr>
        <p:spPr bwMode="auto">
          <a:xfrm>
            <a:off x="365806" y="1234464"/>
            <a:ext cx="8680681" cy="550920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1600" b="1" dirty="0">
                <a:latin typeface="Courier New" charset="0"/>
              </a:rPr>
              <a:t>private static boolean </a:t>
            </a:r>
            <a:r>
              <a:rPr lang="en-US" sz="1600" b="1" dirty="0" err="1">
                <a:solidFill>
                  <a:srgbClr val="B23C00"/>
                </a:solidFill>
                <a:latin typeface="Courier New" charset="0"/>
              </a:rPr>
              <a:t>checkSorted</a:t>
            </a:r>
            <a:r>
              <a:rPr lang="en-US" sz="1600" b="1" dirty="0">
                <a:latin typeface="Courier New" charset="0"/>
              </a:rPr>
              <a:t>(Integer a[])</a:t>
            </a:r>
          </a:p>
          <a:p>
            <a:r>
              <a:rPr lang="en-US" sz="1600" b="1" dirty="0">
                <a:latin typeface="Courier New" charset="0"/>
              </a:rPr>
              <a:t>{</a:t>
            </a:r>
          </a:p>
          <a:p>
            <a:r>
              <a:rPr lang="en-US" sz="1600" b="1" dirty="0">
                <a:latin typeface="Courier New" charset="0"/>
              </a:rPr>
              <a:t>    for (</a:t>
            </a:r>
            <a:r>
              <a:rPr lang="en-US" sz="1600" b="1" dirty="0" err="1">
                <a:latin typeface="Courier New" charset="0"/>
              </a:rPr>
              <a:t>int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i</a:t>
            </a:r>
            <a:r>
              <a:rPr lang="en-US" sz="1600" b="1" dirty="0">
                <a:latin typeface="Courier New" charset="0"/>
              </a:rPr>
              <a:t> = 1; </a:t>
            </a:r>
            <a:r>
              <a:rPr lang="en-US" sz="1600" b="1" dirty="0" err="1">
                <a:latin typeface="Courier New" charset="0"/>
              </a:rPr>
              <a:t>i</a:t>
            </a:r>
            <a:r>
              <a:rPr lang="en-US" sz="1600" b="1" dirty="0">
                <a:latin typeface="Courier New" charset="0"/>
              </a:rPr>
              <a:t> &lt; </a:t>
            </a:r>
            <a:r>
              <a:rPr lang="en-US" sz="1600" b="1" dirty="0" err="1">
                <a:latin typeface="Courier New" charset="0"/>
              </a:rPr>
              <a:t>a.length</a:t>
            </a:r>
            <a:r>
              <a:rPr lang="en-US" sz="1600" b="1" dirty="0">
                <a:latin typeface="Courier New" charset="0"/>
              </a:rPr>
              <a:t>; </a:t>
            </a:r>
            <a:r>
              <a:rPr lang="en-US" sz="1600" b="1" dirty="0" err="1">
                <a:latin typeface="Courier New" charset="0"/>
              </a:rPr>
              <a:t>i</a:t>
            </a:r>
            <a:r>
              <a:rPr lang="en-US" sz="1600" b="1" dirty="0">
                <a:latin typeface="Courier New" charset="0"/>
              </a:rPr>
              <a:t>++) {</a:t>
            </a:r>
          </a:p>
          <a:p>
            <a:r>
              <a:rPr lang="en-US" sz="1600" b="1" dirty="0">
                <a:latin typeface="Courier New" charset="0"/>
              </a:rPr>
              <a:t>        if (a[i-1] &gt; a[</a:t>
            </a:r>
            <a:r>
              <a:rPr lang="en-US" sz="1600" b="1" dirty="0" err="1">
                <a:latin typeface="Courier New" charset="0"/>
              </a:rPr>
              <a:t>i</a:t>
            </a:r>
            <a:r>
              <a:rPr lang="en-US" sz="1600" b="1" dirty="0">
                <a:latin typeface="Courier New" charset="0"/>
              </a:rPr>
              <a:t>]) return false;</a:t>
            </a:r>
          </a:p>
          <a:p>
            <a:r>
              <a:rPr lang="en-US" sz="1600" b="1" dirty="0">
                <a:latin typeface="Courier New" charset="0"/>
              </a:rPr>
              <a:t>    }</a:t>
            </a:r>
          </a:p>
          <a:p>
            <a:r>
              <a:rPr lang="en-US" sz="1600" b="1" dirty="0">
                <a:latin typeface="Courier New" charset="0"/>
              </a:rPr>
              <a:t>    </a:t>
            </a:r>
          </a:p>
          <a:p>
            <a:r>
              <a:rPr lang="en-US" sz="1600" b="1" dirty="0">
                <a:latin typeface="Courier New" charset="0"/>
              </a:rPr>
              <a:t>    return true;</a:t>
            </a:r>
          </a:p>
          <a:p>
            <a:r>
              <a:rPr lang="en-US" sz="1600" b="1" dirty="0">
                <a:latin typeface="Courier New" charset="0"/>
              </a:rPr>
              <a:t>}</a:t>
            </a:r>
          </a:p>
          <a:p>
            <a:endParaRPr lang="en-US" sz="1600" b="1" dirty="0">
              <a:latin typeface="Courier New" charset="0"/>
            </a:endParaRPr>
          </a:p>
          <a:p>
            <a:r>
              <a:rPr lang="en-US" sz="1600" b="1" dirty="0">
                <a:latin typeface="Courier New" charset="0"/>
              </a:rPr>
              <a:t>private static void </a:t>
            </a:r>
            <a:r>
              <a:rPr lang="en-US" sz="1600" b="1" dirty="0" err="1">
                <a:solidFill>
                  <a:srgbClr val="B23C00"/>
                </a:solidFill>
                <a:latin typeface="Courier New" charset="0"/>
              </a:rPr>
              <a:t>printStats</a:t>
            </a:r>
            <a:r>
              <a:rPr lang="en-US" sz="1600" b="1" dirty="0">
                <a:latin typeface="Courier New" charset="0"/>
              </a:rPr>
              <a:t>(Integer a[], Stats stats)</a:t>
            </a:r>
          </a:p>
          <a:p>
            <a:r>
              <a:rPr lang="en-US" sz="1600" b="1" dirty="0">
                <a:latin typeface="Courier New" charset="0"/>
              </a:rPr>
              <a:t>{</a:t>
            </a:r>
          </a:p>
          <a:p>
            <a:r>
              <a:rPr lang="en-US" sz="1600" b="1" dirty="0">
                <a:latin typeface="Courier New" charset="0"/>
              </a:rPr>
              <a:t>    if (!</a:t>
            </a:r>
            <a:r>
              <a:rPr lang="en-US" sz="1600" b="1" dirty="0" err="1">
                <a:solidFill>
                  <a:schemeClr val="folHlink"/>
                </a:solidFill>
                <a:latin typeface="Courier New" charset="0"/>
              </a:rPr>
              <a:t>checkSorted</a:t>
            </a:r>
            <a:r>
              <a:rPr lang="en-US" sz="1600" b="1" dirty="0">
                <a:latin typeface="Courier New" charset="0"/>
              </a:rPr>
              <a:t>(a)) {</a:t>
            </a:r>
          </a:p>
          <a:p>
            <a:r>
              <a:rPr lang="en-US" sz="1600" b="1" dirty="0">
                <a:latin typeface="Courier New" charset="0"/>
              </a:rPr>
              <a:t>        </a:t>
            </a:r>
            <a:r>
              <a:rPr lang="en-US" sz="1600" b="1" dirty="0" err="1">
                <a:latin typeface="Courier New" charset="0"/>
              </a:rPr>
              <a:t>System.out.println</a:t>
            </a:r>
            <a:r>
              <a:rPr lang="en-US" sz="1600" b="1" dirty="0">
                <a:latin typeface="Courier New" charset="0"/>
              </a:rPr>
              <a:t>("    *** SORT ERROR ***");</a:t>
            </a:r>
          </a:p>
          <a:p>
            <a:r>
              <a:rPr lang="en-US" sz="1600" b="1" dirty="0">
                <a:latin typeface="Courier New" charset="0"/>
              </a:rPr>
              <a:t>    }</a:t>
            </a:r>
          </a:p>
          <a:p>
            <a:r>
              <a:rPr lang="en-US" sz="1600" b="1" dirty="0">
                <a:latin typeface="Courier New" charset="0"/>
              </a:rPr>
              <a:t>    else {</a:t>
            </a:r>
          </a:p>
          <a:p>
            <a:r>
              <a:rPr lang="en-US" sz="1600" b="1" dirty="0">
                <a:latin typeface="Courier New" charset="0"/>
              </a:rPr>
              <a:t>        </a:t>
            </a:r>
            <a:r>
              <a:rPr lang="en-US" sz="1600" b="1" dirty="0" err="1">
                <a:latin typeface="Courier New" charset="0"/>
              </a:rPr>
              <a:t>System.out.printf</a:t>
            </a:r>
            <a:r>
              <a:rPr lang="en-US" sz="1600" b="1" dirty="0">
                <a:latin typeface="Courier New" charset="0"/>
              </a:rPr>
              <a:t>("%15s%15s%15s\n",</a:t>
            </a:r>
          </a:p>
          <a:p>
            <a:r>
              <a:rPr lang="en-US" sz="1600" b="1" dirty="0">
                <a:latin typeface="Courier New" charset="0"/>
              </a:rPr>
              <a:t>            </a:t>
            </a:r>
            <a:r>
              <a:rPr lang="en-US" sz="1600" b="1" dirty="0" err="1">
                <a:latin typeface="Courier New" charset="0"/>
              </a:rPr>
              <a:t>NumberFormat.getIntegerInstance</a:t>
            </a:r>
            <a:r>
              <a:rPr lang="en-US" sz="1600" b="1" dirty="0">
                <a:latin typeface="Courier New" charset="0"/>
              </a:rPr>
              <a:t>().format(</a:t>
            </a:r>
            <a:r>
              <a:rPr lang="en-US" sz="1600" b="1" dirty="0" err="1">
                <a:latin typeface="Courier New" charset="0"/>
              </a:rPr>
              <a:t>stats.moves</a:t>
            </a:r>
            <a:r>
              <a:rPr lang="en-US" sz="1600" b="1" dirty="0">
                <a:latin typeface="Courier New" charset="0"/>
              </a:rPr>
              <a:t>), </a:t>
            </a:r>
          </a:p>
          <a:p>
            <a:r>
              <a:rPr lang="en-US" sz="1600" b="1" dirty="0">
                <a:latin typeface="Courier New" charset="0"/>
              </a:rPr>
              <a:t>            </a:t>
            </a:r>
            <a:r>
              <a:rPr lang="en-US" sz="1600" b="1" dirty="0" err="1">
                <a:latin typeface="Courier New" charset="0"/>
              </a:rPr>
              <a:t>NumberFormat.getIntegerInstance</a:t>
            </a:r>
            <a:r>
              <a:rPr lang="en-US" sz="1600" b="1" dirty="0">
                <a:latin typeface="Courier New" charset="0"/>
              </a:rPr>
              <a:t>().format(</a:t>
            </a:r>
            <a:r>
              <a:rPr lang="en-US" sz="1600" b="1" dirty="0" err="1">
                <a:latin typeface="Courier New" charset="0"/>
              </a:rPr>
              <a:t>stats.compares</a:t>
            </a:r>
            <a:r>
              <a:rPr lang="en-US" sz="1600" b="1" dirty="0">
                <a:latin typeface="Courier New" charset="0"/>
              </a:rPr>
              <a:t>), </a:t>
            </a:r>
          </a:p>
          <a:p>
            <a:r>
              <a:rPr lang="en-US" sz="1600" b="1" dirty="0">
                <a:latin typeface="Courier New" charset="0"/>
              </a:rPr>
              <a:t>            </a:t>
            </a:r>
            <a:r>
              <a:rPr lang="en-US" sz="1600" b="1" dirty="0" err="1">
                <a:latin typeface="Courier New" charset="0"/>
              </a:rPr>
              <a:t>NumberFormat.getIntegerInstance</a:t>
            </a:r>
            <a:r>
              <a:rPr lang="en-US" sz="1600" b="1" dirty="0">
                <a:latin typeface="Courier New" charset="0"/>
              </a:rPr>
              <a:t>().format(</a:t>
            </a:r>
            <a:r>
              <a:rPr lang="en-US" sz="1600" b="1" dirty="0" err="1">
                <a:latin typeface="Courier New" charset="0"/>
              </a:rPr>
              <a:t>stats.time</a:t>
            </a:r>
            <a:r>
              <a:rPr lang="en-US" sz="1600" b="1" dirty="0">
                <a:latin typeface="Courier New" charset="0"/>
              </a:rPr>
              <a:t>));</a:t>
            </a:r>
          </a:p>
          <a:p>
            <a:r>
              <a:rPr lang="en-US" sz="1600" b="1" dirty="0">
                <a:latin typeface="Courier New" charset="0"/>
              </a:rPr>
              <a:t>    }</a:t>
            </a:r>
          </a:p>
          <a:p>
            <a:r>
              <a:rPr lang="en-US" sz="1600" b="1" dirty="0" smtClean="0">
                <a:latin typeface="Courier New" charset="0"/>
              </a:rPr>
              <a:t>}</a:t>
            </a:r>
          </a:p>
          <a:p>
            <a:endParaRPr lang="en-US" sz="1600" b="1" dirty="0">
              <a:latin typeface="Courier New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69702" y="1685401"/>
            <a:ext cx="246841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It doesn</a:t>
            </a:r>
            <a:r>
              <a:rPr lang="en-US" dirty="0" smtClean="0">
                <a:solidFill>
                  <a:srgbClr val="0033CC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0033CC"/>
                </a:solidFill>
              </a:rPr>
              <a:t>t hurt to be a </a:t>
            </a:r>
          </a:p>
          <a:p>
            <a:r>
              <a:rPr lang="en-US" dirty="0" smtClean="0">
                <a:solidFill>
                  <a:srgbClr val="0033CC"/>
                </a:solidFill>
              </a:rPr>
              <a:t>paranoid programmer!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06609" y="6263609"/>
            <a:ext cx="154190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CountSort.java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981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728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728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0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7280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0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7280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0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7280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0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7280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0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7280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0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7280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0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7280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0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7280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0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7280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0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7280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52140</TotalTime>
  <Words>3770</Words>
  <Application>Microsoft Macintosh PowerPoint</Application>
  <PresentationFormat>On-screen Show (4:3)</PresentationFormat>
  <Paragraphs>961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Quadrant</vt:lpstr>
      <vt:lpstr>CS 146: Data Structures and Algorithms July 28 Class Meeting</vt:lpstr>
      <vt:lpstr>A Solution to Assignment #5</vt:lpstr>
      <vt:lpstr>A Solution to Assignment #5, cont’d</vt:lpstr>
      <vt:lpstr>Split a Linked List into Two Sublists</vt:lpstr>
      <vt:lpstr>Concatenate Two Sublists</vt:lpstr>
      <vt:lpstr>Mergesort</vt:lpstr>
      <vt:lpstr>Merge Linked Lists</vt:lpstr>
      <vt:lpstr>Merge Linked Lists, cont’d</vt:lpstr>
      <vt:lpstr>Mergesort with a Linked List, cont’d</vt:lpstr>
      <vt:lpstr>Mergesort with a Linked List</vt:lpstr>
      <vt:lpstr>Mergesort with a Linked List</vt:lpstr>
      <vt:lpstr>Mergesort with a Linked List</vt:lpstr>
      <vt:lpstr>String Algorithms: Important Applications</vt:lpstr>
      <vt:lpstr>Longest Common Subsequence</vt:lpstr>
      <vt:lpstr>String Subsequence</vt:lpstr>
      <vt:lpstr>Longest Common Subsequence, cont’d</vt:lpstr>
      <vt:lpstr>Length of the LCS</vt:lpstr>
      <vt:lpstr>Length of the LCS, cont’d</vt:lpstr>
      <vt:lpstr>LCS with Dynamic Programming</vt:lpstr>
      <vt:lpstr>LCS with Dynamic Programming, cont’d</vt:lpstr>
      <vt:lpstr>LCS with Dynamic Programming, cont’d</vt:lpstr>
      <vt:lpstr>LCS with Dynamic Programming, cont’d</vt:lpstr>
      <vt:lpstr>LCS with Dynamic Programming, cont’d</vt:lpstr>
      <vt:lpstr>LCS with Dynamic Programming, cont’d</vt:lpstr>
      <vt:lpstr>Break</vt:lpstr>
      <vt:lpstr>String Pattern Matching Algorithms</vt:lpstr>
      <vt:lpstr>String Pattern Matching Algorithms, cont’d</vt:lpstr>
      <vt:lpstr>Brute Search Pattern Matching, cont’d</vt:lpstr>
      <vt:lpstr>Brute Search Pattern Matching, cont’d</vt:lpstr>
      <vt:lpstr>Brute Search Pattern Matching, cont’d</vt:lpstr>
      <vt:lpstr>Brute Search Pattern Matching, cont’d</vt:lpstr>
      <vt:lpstr>Brute Search Pattern Matching, cont’d</vt:lpstr>
      <vt:lpstr>Brute Search Pattern Matching, cont’d</vt:lpstr>
      <vt:lpstr>Knuth-Morris-Pratt Algorithm</vt:lpstr>
      <vt:lpstr>Knuth-Morris-Pratt Algorithm</vt:lpstr>
      <vt:lpstr>Knuth-Morris-Pratt Algorithm</vt:lpstr>
      <vt:lpstr>Knuth-Morris-Pratt Algorithm</vt:lpstr>
      <vt:lpstr>Computing KMP next[] </vt:lpstr>
      <vt:lpstr>KMP Pattern Matching</vt:lpstr>
      <vt:lpstr>KMP Pattern Matching</vt:lpstr>
      <vt:lpstr>KMP Pattern Matching</vt:lpstr>
      <vt:lpstr>History of KMT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778</cp:revision>
  <cp:lastPrinted>2015-07-07T08:11:41Z</cp:lastPrinted>
  <dcterms:created xsi:type="dcterms:W3CDTF">2008-01-12T03:52:55Z</dcterms:created>
  <dcterms:modified xsi:type="dcterms:W3CDTF">2015-08-02T23:37:08Z</dcterms:modified>
  <cp:category/>
</cp:coreProperties>
</file>