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31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318" r:id="rId24"/>
    <p:sldId id="282" r:id="rId25"/>
    <p:sldId id="283" r:id="rId26"/>
    <p:sldId id="310" r:id="rId27"/>
    <p:sldId id="284" r:id="rId28"/>
    <p:sldId id="285" r:id="rId29"/>
    <p:sldId id="286" r:id="rId30"/>
    <p:sldId id="311" r:id="rId31"/>
    <p:sldId id="313" r:id="rId32"/>
    <p:sldId id="312" r:id="rId33"/>
    <p:sldId id="314" r:id="rId34"/>
    <p:sldId id="315" r:id="rId35"/>
    <p:sldId id="287" r:id="rId36"/>
    <p:sldId id="288" r:id="rId37"/>
    <p:sldId id="289" r:id="rId38"/>
    <p:sldId id="290" r:id="rId39"/>
    <p:sldId id="291" r:id="rId40"/>
    <p:sldId id="316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16" autoAdjust="0"/>
    <p:restoredTop sz="98450" autoAdjust="0"/>
  </p:normalViewPr>
  <p:slideViewPr>
    <p:cSldViewPr>
      <p:cViewPr varScale="1">
        <p:scale>
          <a:sx n="67" d="100"/>
          <a:sy n="67" d="100"/>
        </p:scale>
        <p:origin x="-120" y="-180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416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23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wmf"/><Relationship Id="rId3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w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23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6F28-7820-5F45-AE99-97E63B833D29}" type="slidenum">
              <a:rPr lang="en-US"/>
              <a:pPr/>
              <a:t>10</a:t>
            </a:fld>
            <a:endParaRPr lang="en-US"/>
          </a:p>
        </p:txBody>
      </p:sp>
      <p:pic>
        <p:nvPicPr>
          <p:cNvPr id="599046" name="Picture 6" descr="AVL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181225"/>
            <a:ext cx="4672013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</a:t>
            </a:r>
            <a:r>
              <a:rPr lang="en-US" dirty="0" smtClean="0"/>
              <a:t>Trees</a:t>
            </a:r>
            <a:r>
              <a:rPr lang="en-US" dirty="0"/>
              <a:t>: Case 1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944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Case 1 (outside left-left):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Rebalance with a </a:t>
            </a:r>
            <a:r>
              <a:rPr lang="en-US" dirty="0">
                <a:solidFill>
                  <a:srgbClr val="B23C00"/>
                </a:solidFill>
              </a:rPr>
              <a:t>single right rotation.</a:t>
            </a:r>
          </a:p>
        </p:txBody>
      </p:sp>
      <p:pic>
        <p:nvPicPr>
          <p:cNvPr id="5990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94125"/>
            <a:ext cx="5121275" cy="243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99047" name="Text Box 7"/>
          <p:cNvSpPr txBox="1">
            <a:spLocks noChangeArrowheads="1"/>
          </p:cNvSpPr>
          <p:nvPr/>
        </p:nvSpPr>
        <p:spPr bwMode="auto">
          <a:xfrm>
            <a:off x="5578475" y="2149475"/>
            <a:ext cx="336684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Node A is unbalanced.</a:t>
            </a:r>
          </a:p>
          <a:p>
            <a:r>
              <a:rPr lang="en-US" sz="1800" b="1" dirty="0">
                <a:solidFill>
                  <a:srgbClr val="B23C00"/>
                </a:solidFill>
              </a:rPr>
              <a:t>Single right rotation</a:t>
            </a:r>
            <a:r>
              <a:rPr lang="en-US" sz="1800" dirty="0">
                <a:solidFill>
                  <a:srgbClr val="B23C00"/>
                </a:solidFill>
              </a:rPr>
              <a:t>: </a:t>
            </a:r>
            <a:r>
              <a:rPr lang="en-US" sz="1800" dirty="0" smtClean="0">
                <a:solidFill>
                  <a:srgbClr val="B23C00"/>
                </a:solidFill>
              </a:rPr>
              <a:t>A</a:t>
            </a:r>
            <a:r>
              <a:rPr lang="fr-FR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left </a:t>
            </a:r>
          </a:p>
          <a:p>
            <a:r>
              <a:rPr lang="en-US" sz="1800" dirty="0">
                <a:solidFill>
                  <a:srgbClr val="B23C00"/>
                </a:solidFill>
              </a:rPr>
              <a:t>child B becomes the new</a:t>
            </a:r>
          </a:p>
          <a:p>
            <a:r>
              <a:rPr lang="en-US" sz="1800" dirty="0">
                <a:solidFill>
                  <a:srgbClr val="B23C00"/>
                </a:solidFill>
              </a:rPr>
              <a:t>root of the subtree.</a:t>
            </a:r>
          </a:p>
          <a:p>
            <a:r>
              <a:rPr lang="en-US" sz="1800" dirty="0">
                <a:solidFill>
                  <a:srgbClr val="B23C00"/>
                </a:solidFill>
              </a:rPr>
              <a:t>Node A becomes the right</a:t>
            </a:r>
          </a:p>
          <a:p>
            <a:r>
              <a:rPr lang="en-US" sz="1800" dirty="0">
                <a:solidFill>
                  <a:srgbClr val="B23C00"/>
                </a:solidFill>
              </a:rPr>
              <a:t>child and adopts </a:t>
            </a:r>
            <a:r>
              <a:rPr lang="en-US" sz="1800" dirty="0" smtClean="0">
                <a:solidFill>
                  <a:srgbClr val="B23C00"/>
                </a:solidFill>
              </a:rPr>
              <a:t>B</a:t>
            </a:r>
            <a:r>
              <a:rPr lang="fr-FR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right child</a:t>
            </a:r>
          </a:p>
          <a:p>
            <a:r>
              <a:rPr lang="en-US" sz="1800" dirty="0">
                <a:solidFill>
                  <a:srgbClr val="B23C00"/>
                </a:solidFill>
              </a:rPr>
              <a:t>as its new left child.</a:t>
            </a:r>
          </a:p>
        </p:txBody>
      </p:sp>
      <p:sp>
        <p:nvSpPr>
          <p:cNvPr id="599048" name="Text Box 8"/>
          <p:cNvSpPr txBox="1">
            <a:spLocks noChangeArrowheads="1"/>
          </p:cNvSpPr>
          <p:nvPr/>
        </p:nvSpPr>
        <p:spPr bwMode="auto">
          <a:xfrm>
            <a:off x="5578475" y="4332288"/>
            <a:ext cx="3165650" cy="1477328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Node 8 is unbalanced.</a:t>
            </a:r>
          </a:p>
          <a:p>
            <a:r>
              <a:rPr lang="en-US" sz="1800" b="1" dirty="0">
                <a:solidFill>
                  <a:srgbClr val="0033CC"/>
                </a:solidFill>
              </a:rPr>
              <a:t>Single right </a:t>
            </a:r>
            <a:r>
              <a:rPr lang="en-US" sz="1800" b="1" dirty="0" smtClean="0">
                <a:solidFill>
                  <a:srgbClr val="0033CC"/>
                </a:solidFill>
              </a:rPr>
              <a:t>rotation</a:t>
            </a:r>
            <a:r>
              <a:rPr lang="en-US" sz="1800" dirty="0" smtClean="0">
                <a:solidFill>
                  <a:srgbClr val="0033CC"/>
                </a:solidFill>
              </a:rPr>
              <a:t>: 8</a:t>
            </a:r>
            <a:r>
              <a:rPr lang="fr-FR" sz="1800" dirty="0" smtClean="0">
                <a:solidFill>
                  <a:srgbClr val="0033CC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0033CC"/>
                </a:solidFill>
              </a:rPr>
              <a:t>s </a:t>
            </a:r>
            <a:r>
              <a:rPr lang="en-US" sz="1800" dirty="0">
                <a:solidFill>
                  <a:srgbClr val="0033CC"/>
                </a:solidFill>
              </a:rPr>
              <a:t>left </a:t>
            </a:r>
          </a:p>
          <a:p>
            <a:r>
              <a:rPr lang="en-US" sz="1800" dirty="0">
                <a:solidFill>
                  <a:srgbClr val="0033CC"/>
                </a:solidFill>
              </a:rPr>
              <a:t>child 7 becomes the new</a:t>
            </a:r>
          </a:p>
          <a:p>
            <a:r>
              <a:rPr lang="en-US" sz="1800" dirty="0">
                <a:solidFill>
                  <a:srgbClr val="0033CC"/>
                </a:solidFill>
              </a:rPr>
              <a:t>root of the subtree.</a:t>
            </a:r>
          </a:p>
          <a:p>
            <a:r>
              <a:rPr lang="en-US" sz="1800" dirty="0">
                <a:solidFill>
                  <a:srgbClr val="0033CC"/>
                </a:solidFill>
              </a:rPr>
              <a:t>Node 8 is the right child.</a:t>
            </a:r>
          </a:p>
        </p:txBody>
      </p:sp>
      <p:sp>
        <p:nvSpPr>
          <p:cNvPr id="599049" name="Text Box 9"/>
          <p:cNvSpPr txBox="1">
            <a:spLocks noChangeArrowheads="1"/>
          </p:cNvSpPr>
          <p:nvPr/>
        </p:nvSpPr>
        <p:spPr bwMode="auto">
          <a:xfrm>
            <a:off x="5500638" y="5897853"/>
            <a:ext cx="3643312" cy="2444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969696"/>
                </a:solidFill>
              </a:rPr>
              <a:t>http://www.cs.uah.edu/~rcoleman/CS221/Trees/AVLTree.html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445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9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9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9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99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9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9047" grpId="0" animBg="1"/>
      <p:bldP spid="59904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F803-C89D-324D-A9BC-78C4655AF970}" type="slidenum">
              <a:rPr lang="en-US"/>
              <a:pPr/>
              <a:t>11</a:t>
            </a:fld>
            <a:endParaRPr lang="en-US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</a:t>
            </a:r>
            <a:r>
              <a:rPr lang="en-US" dirty="0" smtClean="0"/>
              <a:t>Trees</a:t>
            </a:r>
            <a:r>
              <a:rPr lang="en-US" dirty="0"/>
              <a:t>: Case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  <a:ln>
            <a:noFill/>
          </a:ln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Case 4 (outside right-right):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Rebalance with a </a:t>
            </a:r>
            <a:r>
              <a:rPr lang="en-US" dirty="0">
                <a:solidFill>
                  <a:srgbClr val="B23C00"/>
                </a:solidFill>
              </a:rPr>
              <a:t>single left rotation</a:t>
            </a:r>
            <a:r>
              <a:rPr lang="en-US" dirty="0"/>
              <a:t>.</a:t>
            </a:r>
          </a:p>
        </p:txBody>
      </p:sp>
      <p:pic>
        <p:nvPicPr>
          <p:cNvPr id="5969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41550"/>
            <a:ext cx="6235700" cy="241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96998" name="Picture 6" descr="AVL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525" y="4416425"/>
            <a:ext cx="52959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6999" name="Text Box 7"/>
          <p:cNvSpPr txBox="1">
            <a:spLocks noChangeArrowheads="1"/>
          </p:cNvSpPr>
          <p:nvPr/>
        </p:nvSpPr>
        <p:spPr bwMode="auto">
          <a:xfrm>
            <a:off x="274367" y="4689479"/>
            <a:ext cx="3238462" cy="203132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Node A is unbalanced.</a:t>
            </a:r>
          </a:p>
          <a:p>
            <a:r>
              <a:rPr lang="en-US" sz="1800" b="1" dirty="0">
                <a:solidFill>
                  <a:srgbClr val="B23C00"/>
                </a:solidFill>
              </a:rPr>
              <a:t>Single left </a:t>
            </a:r>
            <a:r>
              <a:rPr lang="en-US" sz="1800" b="1" dirty="0" smtClean="0">
                <a:solidFill>
                  <a:srgbClr val="B23C00"/>
                </a:solidFill>
              </a:rPr>
              <a:t>rotation</a:t>
            </a:r>
            <a:r>
              <a:rPr lang="en-US" sz="1800" dirty="0" smtClean="0">
                <a:solidFill>
                  <a:srgbClr val="B23C00"/>
                </a:solidFill>
              </a:rPr>
              <a:t>: A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right </a:t>
            </a:r>
          </a:p>
          <a:p>
            <a:r>
              <a:rPr lang="en-US" sz="1800" dirty="0">
                <a:solidFill>
                  <a:srgbClr val="B23C00"/>
                </a:solidFill>
              </a:rPr>
              <a:t>child C becomes the new</a:t>
            </a:r>
          </a:p>
          <a:p>
            <a:r>
              <a:rPr lang="en-US" sz="1800" dirty="0">
                <a:solidFill>
                  <a:srgbClr val="B23C00"/>
                </a:solidFill>
              </a:rPr>
              <a:t>root of the subtree.</a:t>
            </a:r>
          </a:p>
          <a:p>
            <a:r>
              <a:rPr lang="en-US" sz="1800" dirty="0">
                <a:solidFill>
                  <a:srgbClr val="B23C00"/>
                </a:solidFill>
              </a:rPr>
              <a:t>Node A becomes the left</a:t>
            </a:r>
          </a:p>
          <a:p>
            <a:r>
              <a:rPr lang="en-US" sz="1800" dirty="0">
                <a:solidFill>
                  <a:srgbClr val="B23C00"/>
                </a:solidFill>
              </a:rPr>
              <a:t>child and adopts </a:t>
            </a:r>
            <a:r>
              <a:rPr lang="en-US" sz="1800" dirty="0" smtClean="0">
                <a:solidFill>
                  <a:srgbClr val="B23C00"/>
                </a:solidFill>
              </a:rPr>
              <a:t>C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left child</a:t>
            </a:r>
          </a:p>
          <a:p>
            <a:r>
              <a:rPr lang="en-US" sz="1800" dirty="0">
                <a:solidFill>
                  <a:srgbClr val="B23C00"/>
                </a:solidFill>
              </a:rPr>
              <a:t>as its new right child.</a:t>
            </a:r>
          </a:p>
        </p:txBody>
      </p:sp>
      <p:sp>
        <p:nvSpPr>
          <p:cNvPr id="597002" name="Text Box 10"/>
          <p:cNvSpPr txBox="1">
            <a:spLocks noChangeArrowheads="1"/>
          </p:cNvSpPr>
          <p:nvPr/>
        </p:nvSpPr>
        <p:spPr bwMode="auto">
          <a:xfrm>
            <a:off x="5394325" y="6537325"/>
            <a:ext cx="3643313" cy="2444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969696"/>
                </a:solidFill>
              </a:rPr>
              <a:t>http://www.cs.uah.edu/~rcoleman/CS221/Trees/AVLTree.html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951141" y="388619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594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96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96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69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B335C-6C85-0440-AB7B-94AEA1F79264}" type="slidenum">
              <a:rPr lang="en-US"/>
              <a:pPr/>
              <a:t>12</a:t>
            </a:fld>
            <a:endParaRPr lang="en-US"/>
          </a:p>
        </p:txBody>
      </p:sp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</a:t>
            </a:r>
            <a:r>
              <a:rPr lang="en-US" dirty="0" smtClean="0"/>
              <a:t>Trees</a:t>
            </a:r>
            <a:r>
              <a:rPr lang="en-US" dirty="0"/>
              <a:t>: Case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127125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Case 2 (inside left-right): </a:t>
            </a:r>
            <a:r>
              <a:rPr lang="en-US" dirty="0">
                <a:solidFill>
                  <a:schemeClr val="folHlink"/>
                </a:solidFill>
              </a:rPr>
              <a:t/>
            </a:r>
            <a:br>
              <a:rPr lang="en-US" dirty="0">
                <a:solidFill>
                  <a:schemeClr val="folHlink"/>
                </a:solidFill>
              </a:rPr>
            </a:br>
            <a:r>
              <a:rPr lang="en-US" dirty="0"/>
              <a:t>Rebalance with </a:t>
            </a:r>
            <a:r>
              <a:rPr lang="en-US" dirty="0" smtClean="0"/>
              <a:t>a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double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23C00"/>
                </a:solidFill>
              </a:rPr>
              <a:t>left-right rotation</a:t>
            </a:r>
            <a:r>
              <a:rPr lang="en-US" dirty="0"/>
              <a:t>.</a:t>
            </a:r>
          </a:p>
        </p:txBody>
      </p:sp>
      <p:pic>
        <p:nvPicPr>
          <p:cNvPr id="5980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74925"/>
            <a:ext cx="7735888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34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8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0B4F6-2554-934B-9FE6-5DA1056D0231}" type="slidenum">
              <a:rPr lang="en-US"/>
              <a:pPr/>
              <a:t>13</a:t>
            </a:fld>
            <a:endParaRPr lang="en-US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</a:t>
            </a:r>
            <a:r>
              <a:rPr lang="en-US" dirty="0" smtClean="0"/>
              <a:t>Trees</a:t>
            </a:r>
            <a:r>
              <a:rPr lang="en-US" dirty="0"/>
              <a:t>: Case </a:t>
            </a:r>
            <a:r>
              <a:rPr lang="en-US" dirty="0" smtClean="0"/>
              <a:t>2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Case 2 (inside left-right):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Rebalance with a </a:t>
            </a:r>
            <a:r>
              <a:rPr lang="en-US" dirty="0">
                <a:solidFill>
                  <a:srgbClr val="B23C00"/>
                </a:solidFill>
              </a:rPr>
              <a:t>double </a:t>
            </a:r>
            <a:r>
              <a:rPr lang="en-US" dirty="0" smtClean="0">
                <a:solidFill>
                  <a:srgbClr val="B23C00"/>
                </a:solidFill>
              </a:rPr>
              <a:t>left-right rotation</a:t>
            </a:r>
            <a:r>
              <a:rPr lang="en-US" dirty="0"/>
              <a:t>.</a:t>
            </a:r>
          </a:p>
        </p:txBody>
      </p:sp>
      <p:pic>
        <p:nvPicPr>
          <p:cNvPr id="601093" name="Picture 5" descr="AVL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2239963"/>
            <a:ext cx="8161337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1094" name="Text Box 6"/>
          <p:cNvSpPr txBox="1">
            <a:spLocks noChangeArrowheads="1"/>
          </p:cNvSpPr>
          <p:nvPr/>
        </p:nvSpPr>
        <p:spPr bwMode="auto">
          <a:xfrm>
            <a:off x="422275" y="4697413"/>
            <a:ext cx="8172450" cy="2024062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Node A is unbalanced.</a:t>
            </a:r>
          </a:p>
          <a:p>
            <a:r>
              <a:rPr lang="en-US" sz="1800" b="1" dirty="0" smtClean="0">
                <a:solidFill>
                  <a:srgbClr val="B23C00"/>
                </a:solidFill>
              </a:rPr>
              <a:t>Double </a:t>
            </a:r>
            <a:r>
              <a:rPr lang="en-US" sz="1800" b="1" dirty="0">
                <a:solidFill>
                  <a:srgbClr val="B23C00"/>
                </a:solidFill>
              </a:rPr>
              <a:t>l</a:t>
            </a:r>
            <a:r>
              <a:rPr lang="en-US" sz="1800" b="1" dirty="0" smtClean="0">
                <a:solidFill>
                  <a:srgbClr val="B23C00"/>
                </a:solidFill>
              </a:rPr>
              <a:t>eft-right rotation</a:t>
            </a:r>
            <a:r>
              <a:rPr lang="en-US" sz="1800" b="1" dirty="0">
                <a:solidFill>
                  <a:srgbClr val="B23C00"/>
                </a:solidFill>
              </a:rPr>
              <a:t>: </a:t>
            </a:r>
            <a:r>
              <a:rPr lang="en-US" sz="1800" dirty="0">
                <a:solidFill>
                  <a:srgbClr val="B23C00"/>
                </a:solidFill>
              </a:rPr>
              <a:t>E becomes the new root of the subtree after two rotations. Step 1 is a </a:t>
            </a:r>
            <a:r>
              <a:rPr lang="en-US" sz="1800" u="sng" dirty="0">
                <a:solidFill>
                  <a:srgbClr val="B23C00"/>
                </a:solidFill>
              </a:rPr>
              <a:t>single left rotation </a:t>
            </a:r>
            <a:r>
              <a:rPr lang="en-US" sz="1800" dirty="0">
                <a:solidFill>
                  <a:srgbClr val="B23C00"/>
                </a:solidFill>
              </a:rPr>
              <a:t>between B and E. E replaces B as the subtree root. B becomes </a:t>
            </a:r>
            <a:r>
              <a:rPr lang="en-US" sz="1800" dirty="0" smtClean="0">
                <a:solidFill>
                  <a:srgbClr val="B23C00"/>
                </a:solidFill>
              </a:rPr>
              <a:t>E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left child and B adopts </a:t>
            </a:r>
            <a:r>
              <a:rPr lang="en-US" sz="1800" dirty="0" smtClean="0">
                <a:solidFill>
                  <a:srgbClr val="B23C00"/>
                </a:solidFill>
              </a:rPr>
              <a:t>E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left child F as its new right child. Step 2 is a </a:t>
            </a:r>
            <a:r>
              <a:rPr lang="en-US" sz="1800" u="sng" dirty="0">
                <a:solidFill>
                  <a:srgbClr val="B23C00"/>
                </a:solidFill>
              </a:rPr>
              <a:t>single right rotation </a:t>
            </a:r>
            <a:r>
              <a:rPr lang="en-US" sz="1800" dirty="0">
                <a:solidFill>
                  <a:srgbClr val="B23C00"/>
                </a:solidFill>
              </a:rPr>
              <a:t>between E and A. E replaces A is the subtree root. A becomes </a:t>
            </a:r>
            <a:r>
              <a:rPr lang="en-US" sz="1800" dirty="0" smtClean="0">
                <a:solidFill>
                  <a:srgbClr val="B23C00"/>
                </a:solidFill>
              </a:rPr>
              <a:t>E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right child and A adopts </a:t>
            </a:r>
            <a:r>
              <a:rPr lang="en-US" sz="1800" dirty="0" smtClean="0">
                <a:solidFill>
                  <a:srgbClr val="B23C00"/>
                </a:solidFill>
              </a:rPr>
              <a:t>E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right child G as its new left child.</a:t>
            </a:r>
          </a:p>
        </p:txBody>
      </p:sp>
      <p:sp>
        <p:nvSpPr>
          <p:cNvPr id="601095" name="Text Box 7"/>
          <p:cNvSpPr txBox="1">
            <a:spLocks noChangeArrowheads="1"/>
          </p:cNvSpPr>
          <p:nvPr/>
        </p:nvSpPr>
        <p:spPr bwMode="auto">
          <a:xfrm>
            <a:off x="4937125" y="4343400"/>
            <a:ext cx="3643313" cy="2444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969696"/>
                </a:solidFill>
              </a:rPr>
              <a:t>http://www.cs.uah.edu/~rcoleman/CS221/Trees/AVLTree.html</a:t>
            </a:r>
          </a:p>
        </p:txBody>
      </p:sp>
    </p:spTree>
    <p:extLst>
      <p:ext uri="{BB962C8B-B14F-4D97-AF65-F5344CB8AC3E}">
        <p14:creationId xmlns:p14="http://schemas.microsoft.com/office/powerpoint/2010/main" val="3389478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1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09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5977-826D-A242-81BA-F0EE0A145CD2}" type="slidenum">
              <a:rPr lang="en-US"/>
              <a:pPr/>
              <a:t>14</a:t>
            </a:fld>
            <a:endParaRPr lang="en-US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</a:t>
            </a:r>
            <a:r>
              <a:rPr lang="en-US" dirty="0" smtClean="0"/>
              <a:t>Trees</a:t>
            </a:r>
            <a:r>
              <a:rPr lang="en-US" dirty="0"/>
              <a:t>: Case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Case 3 (inside right-left):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Rebalance with a </a:t>
            </a:r>
            <a:r>
              <a:rPr lang="en-US" dirty="0">
                <a:solidFill>
                  <a:srgbClr val="B23C00"/>
                </a:solidFill>
              </a:rPr>
              <a:t>double </a:t>
            </a:r>
            <a:r>
              <a:rPr lang="en-US" dirty="0" smtClean="0">
                <a:solidFill>
                  <a:srgbClr val="B23C00"/>
                </a:solidFill>
              </a:rPr>
              <a:t>right-left rotation</a:t>
            </a:r>
            <a:r>
              <a:rPr lang="en-US" dirty="0"/>
              <a:t>.</a:t>
            </a:r>
          </a:p>
        </p:txBody>
      </p:sp>
      <p:pic>
        <p:nvPicPr>
          <p:cNvPr id="6021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2435225"/>
            <a:ext cx="7940675" cy="273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318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D1C9-775C-894F-BEFA-C9C57DE6F4C9}" type="slidenum">
              <a:rPr lang="en-US"/>
              <a:pPr/>
              <a:t>15</a:t>
            </a:fld>
            <a:endParaRPr lang="en-US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</a:t>
            </a:r>
            <a:r>
              <a:rPr lang="en-US" dirty="0" smtClean="0"/>
              <a:t>Trees</a:t>
            </a:r>
            <a:r>
              <a:rPr lang="en-US" dirty="0"/>
              <a:t>: Case </a:t>
            </a:r>
            <a:r>
              <a:rPr lang="en-US" dirty="0" smtClean="0"/>
              <a:t>3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Case 3 (inside right-left):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Rebalance with a </a:t>
            </a:r>
            <a:r>
              <a:rPr lang="en-US" dirty="0">
                <a:solidFill>
                  <a:srgbClr val="B23C00"/>
                </a:solidFill>
              </a:rPr>
              <a:t>double </a:t>
            </a:r>
            <a:r>
              <a:rPr lang="en-US" dirty="0" smtClean="0">
                <a:solidFill>
                  <a:srgbClr val="B23C00"/>
                </a:solidFill>
              </a:rPr>
              <a:t>right</a:t>
            </a:r>
            <a:r>
              <a:rPr lang="en-US" dirty="0">
                <a:solidFill>
                  <a:srgbClr val="B23C00"/>
                </a:solidFill>
              </a:rPr>
              <a:t>-left </a:t>
            </a:r>
            <a:r>
              <a:rPr lang="en-US" dirty="0" smtClean="0">
                <a:solidFill>
                  <a:srgbClr val="B23C00"/>
                </a:solidFill>
              </a:rPr>
              <a:t>rotation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03141" name="AutoShape 5" descr="AVL04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03143" name="Picture 7" descr="AVL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2239963"/>
            <a:ext cx="8321675" cy="234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3144" name="Text Box 8"/>
          <p:cNvSpPr txBox="1">
            <a:spLocks noChangeArrowheads="1"/>
          </p:cNvSpPr>
          <p:nvPr/>
        </p:nvSpPr>
        <p:spPr bwMode="auto">
          <a:xfrm>
            <a:off x="422275" y="4697413"/>
            <a:ext cx="8172450" cy="2024062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Node A is unbalanced.</a:t>
            </a:r>
          </a:p>
          <a:p>
            <a:r>
              <a:rPr lang="en-US" sz="1800" b="1" dirty="0" smtClean="0">
                <a:solidFill>
                  <a:srgbClr val="B23C00"/>
                </a:solidFill>
              </a:rPr>
              <a:t>Double right-left rotation:</a:t>
            </a:r>
            <a:r>
              <a:rPr lang="en-US" sz="1800" dirty="0" smtClean="0">
                <a:solidFill>
                  <a:srgbClr val="B23C00"/>
                </a:solidFill>
              </a:rPr>
              <a:t> </a:t>
            </a:r>
            <a:r>
              <a:rPr lang="en-US" sz="1800" dirty="0">
                <a:solidFill>
                  <a:srgbClr val="B23C00"/>
                </a:solidFill>
              </a:rPr>
              <a:t>D becomes the new root of the subtree after two rotations. Step 1 is a </a:t>
            </a:r>
            <a:r>
              <a:rPr lang="en-US" sz="1800" u="sng" dirty="0">
                <a:solidFill>
                  <a:srgbClr val="B23C00"/>
                </a:solidFill>
              </a:rPr>
              <a:t>single right rotation </a:t>
            </a:r>
            <a:r>
              <a:rPr lang="en-US" sz="1800" dirty="0">
                <a:solidFill>
                  <a:srgbClr val="B23C00"/>
                </a:solidFill>
              </a:rPr>
              <a:t>between C and C. D replaces C as the subtree root. C becomes </a:t>
            </a:r>
            <a:r>
              <a:rPr lang="en-US" sz="1800" dirty="0" smtClean="0">
                <a:solidFill>
                  <a:srgbClr val="B23C00"/>
                </a:solidFill>
              </a:rPr>
              <a:t>D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right child and C adopts </a:t>
            </a:r>
            <a:r>
              <a:rPr lang="en-US" sz="1800" dirty="0" smtClean="0">
                <a:solidFill>
                  <a:srgbClr val="B23C00"/>
                </a:solidFill>
              </a:rPr>
              <a:t>D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right child G as its new left child. Step 2 is a </a:t>
            </a:r>
            <a:r>
              <a:rPr lang="en-US" sz="1800" u="sng" dirty="0">
                <a:solidFill>
                  <a:srgbClr val="B23C00"/>
                </a:solidFill>
              </a:rPr>
              <a:t>single left rotation </a:t>
            </a:r>
            <a:r>
              <a:rPr lang="en-US" sz="1800" dirty="0">
                <a:solidFill>
                  <a:srgbClr val="B23C00"/>
                </a:solidFill>
              </a:rPr>
              <a:t>between D and A. D replaces A is the subtree root. A becomes </a:t>
            </a:r>
            <a:r>
              <a:rPr lang="en-US" sz="1800" dirty="0" smtClean="0">
                <a:solidFill>
                  <a:srgbClr val="B23C00"/>
                </a:solidFill>
              </a:rPr>
              <a:t>D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left child and A adopts </a:t>
            </a:r>
            <a:r>
              <a:rPr lang="en-US" sz="1800" dirty="0" smtClean="0">
                <a:solidFill>
                  <a:srgbClr val="B23C00"/>
                </a:solidFill>
              </a:rPr>
              <a:t>D</a:t>
            </a:r>
            <a:r>
              <a:rPr lang="fr-FR" altLang="ja-JP" sz="1800" dirty="0" smtClean="0">
                <a:solidFill>
                  <a:srgbClr val="B23C00"/>
                </a:solidFill>
                <a:latin typeface="Arial"/>
              </a:rPr>
              <a:t>'</a:t>
            </a:r>
            <a:r>
              <a:rPr lang="en-US" sz="1800" dirty="0" smtClean="0">
                <a:solidFill>
                  <a:srgbClr val="B23C00"/>
                </a:solidFill>
              </a:rPr>
              <a:t>s </a:t>
            </a:r>
            <a:r>
              <a:rPr lang="en-US" sz="1800" dirty="0">
                <a:solidFill>
                  <a:srgbClr val="B23C00"/>
                </a:solidFill>
              </a:rPr>
              <a:t>left child F as its new right child</a:t>
            </a:r>
            <a:r>
              <a:rPr lang="en-US" sz="1800" dirty="0" smtClean="0">
                <a:solidFill>
                  <a:srgbClr val="B23C00"/>
                </a:solidFill>
              </a:rPr>
              <a:t>.</a:t>
            </a:r>
            <a:r>
              <a:rPr lang="en-US" sz="1800" u="sng" dirty="0" smtClean="0">
                <a:solidFill>
                  <a:srgbClr val="B23C00"/>
                </a:solidFill>
              </a:rPr>
              <a:t> 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603145" name="Text Box 9"/>
          <p:cNvSpPr txBox="1">
            <a:spLocks noChangeArrowheads="1"/>
          </p:cNvSpPr>
          <p:nvPr/>
        </p:nvSpPr>
        <p:spPr bwMode="auto">
          <a:xfrm>
            <a:off x="5211763" y="1235075"/>
            <a:ext cx="3643312" cy="2444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969696"/>
                </a:solidFill>
              </a:rPr>
              <a:t>http://www.cs.uah.edu/~rcoleman/CS221/Trees/AVLTree.html</a:t>
            </a:r>
          </a:p>
        </p:txBody>
      </p:sp>
    </p:spTree>
    <p:extLst>
      <p:ext uri="{BB962C8B-B14F-4D97-AF65-F5344CB8AC3E}">
        <p14:creationId xmlns:p14="http://schemas.microsoft.com/office/powerpoint/2010/main" val="2359850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3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3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5677-ADC8-1D49-8880-783F7BBB5DB2}" type="slidenum">
              <a:rPr lang="en-US"/>
              <a:pPr/>
              <a:t>16</a:t>
            </a:fld>
            <a:endParaRPr lang="en-US"/>
          </a:p>
        </p:txBody>
      </p:sp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AVL Tree Implementation</a:t>
            </a:r>
          </a:p>
        </p:txBody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r>
              <a:rPr lang="en-US" dirty="0"/>
              <a:t>Since an AVL tree is just a BST with a balance condition, it makes sense to make the AVL tree class a </a:t>
            </a:r>
            <a:r>
              <a:rPr lang="en-US" dirty="0">
                <a:solidFill>
                  <a:srgbClr val="B23C00"/>
                </a:solidFill>
              </a:rPr>
              <a:t>subclass of the BST class</a:t>
            </a:r>
            <a:r>
              <a:rPr lang="en-US" dirty="0"/>
              <a:t>.</a:t>
            </a:r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Both classes can share the same </a:t>
            </a:r>
            <a:br>
              <a:rPr lang="en-US" dirty="0"/>
            </a:b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BinaryNode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class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05188" name="Text Box 4"/>
          <p:cNvSpPr txBox="1">
            <a:spLocks noChangeArrowheads="1"/>
          </p:cNvSpPr>
          <p:nvPr/>
        </p:nvSpPr>
        <p:spPr bwMode="auto">
          <a:xfrm>
            <a:off x="1006475" y="2849563"/>
            <a:ext cx="7042150" cy="396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public class AvlTree extends BinarySearchTree</a:t>
            </a:r>
          </a:p>
        </p:txBody>
      </p:sp>
    </p:spTree>
    <p:extLst>
      <p:ext uri="{BB962C8B-B14F-4D97-AF65-F5344CB8AC3E}">
        <p14:creationId xmlns:p14="http://schemas.microsoft.com/office/powerpoint/2010/main" val="2894779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5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8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8496-2D12-D047-A759-BC1432A32AD9}" type="slidenum">
              <a:rPr lang="en-US"/>
              <a:pPr/>
              <a:t>17</a:t>
            </a:fld>
            <a:endParaRPr lang="en-US"/>
          </a:p>
        </p:txBody>
      </p:sp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AVL Tree Node</a:t>
            </a:r>
          </a:p>
        </p:txBody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1036638"/>
          </a:xfrm>
        </p:spPr>
        <p:txBody>
          <a:bodyPr/>
          <a:lstStyle/>
          <a:p>
            <a:r>
              <a:rPr lang="en-US" dirty="0"/>
              <a:t>With so many height calculations, it makes sense to store each </a:t>
            </a:r>
            <a:r>
              <a:rPr lang="en-US" dirty="0" smtClean="0"/>
              <a:t>node</a:t>
            </a:r>
            <a:r>
              <a:rPr lang="fr-FR" altLang="ja-JP" dirty="0" smtClean="0">
                <a:latin typeface="Arial"/>
              </a:rPr>
              <a:t>'</a:t>
            </a:r>
            <a:r>
              <a:rPr lang="en-US" dirty="0" smtClean="0"/>
              <a:t>s </a:t>
            </a:r>
            <a:r>
              <a:rPr lang="en-US" dirty="0"/>
              <a:t>height in the node itself.</a:t>
            </a:r>
          </a:p>
        </p:txBody>
      </p:sp>
      <p:sp>
        <p:nvSpPr>
          <p:cNvPr id="604164" name="Text Box 4"/>
          <p:cNvSpPr txBox="1">
            <a:spLocks noChangeArrowheads="1"/>
          </p:cNvSpPr>
          <p:nvPr/>
        </p:nvSpPr>
        <p:spPr bwMode="auto">
          <a:xfrm>
            <a:off x="946150" y="2452688"/>
            <a:ext cx="7387810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class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BinaryNode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data;         // data in this node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height</a:t>
            </a:r>
            <a:r>
              <a:rPr lang="en-US" sz="1800" b="1" dirty="0">
                <a:latin typeface="Courier New" charset="0"/>
              </a:rPr>
              <a:t>;       // height of this node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left;  // left child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right; // right child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08623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A1AF-D7C7-9549-9AC2-1E76D2732E2E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Tree </a:t>
            </a:r>
            <a:r>
              <a:rPr lang="en-US" dirty="0" smtClean="0"/>
              <a:t>Implementation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563" y="1295400"/>
            <a:ext cx="8778875" cy="1768475"/>
          </a:xfrm>
        </p:spPr>
        <p:txBody>
          <a:bodyPr/>
          <a:lstStyle/>
          <a:p>
            <a:r>
              <a:rPr lang="en-US" dirty="0"/>
              <a:t>Class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AVLTree</a:t>
            </a:r>
            <a:r>
              <a:rPr lang="en-US" dirty="0"/>
              <a:t> overrides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insert()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remove()</a:t>
            </a:r>
            <a:r>
              <a:rPr lang="en-US" dirty="0"/>
              <a:t> methods of class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BinarySearchTree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Each method calls the </a:t>
            </a:r>
            <a:r>
              <a:rPr lang="en-US" dirty="0" smtClean="0"/>
              <a:t>superclass</a:t>
            </a:r>
            <a:r>
              <a:rPr lang="fr-FR" altLang="ja-JP" dirty="0" smtClean="0">
                <a:latin typeface="Arial"/>
              </a:rPr>
              <a:t>'</a:t>
            </a:r>
            <a:r>
              <a:rPr lang="en-US" dirty="0" smtClean="0"/>
              <a:t>s </a:t>
            </a:r>
            <a:r>
              <a:rPr lang="en-US" dirty="0"/>
              <a:t>method and </a:t>
            </a:r>
            <a:br>
              <a:rPr lang="en-US" dirty="0"/>
            </a:br>
            <a:r>
              <a:rPr lang="en-US" dirty="0"/>
              <a:t>wraps the result in a call to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balance()</a:t>
            </a:r>
            <a:r>
              <a:rPr lang="en-US" dirty="0"/>
              <a:t> method.</a:t>
            </a:r>
          </a:p>
        </p:txBody>
      </p:sp>
      <p:sp>
        <p:nvSpPr>
          <p:cNvPr id="607236" name="Text Box 4"/>
          <p:cNvSpPr txBox="1">
            <a:spLocks noChangeArrowheads="1"/>
          </p:cNvSpPr>
          <p:nvPr/>
        </p:nvSpPr>
        <p:spPr bwMode="auto">
          <a:xfrm>
            <a:off x="719138" y="3243263"/>
            <a:ext cx="7693025" cy="256381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protected 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insert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data, 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node) 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return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balance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super.insert</a:t>
            </a:r>
            <a:r>
              <a:rPr lang="en-US" sz="1800" b="1" dirty="0">
                <a:latin typeface="Courier New" charset="0"/>
              </a:rPr>
              <a:t>(data, node));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protected 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remove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data, 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node) 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return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balance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super.remove</a:t>
            </a:r>
            <a:r>
              <a:rPr lang="en-US" sz="1800" b="1" dirty="0">
                <a:latin typeface="Courier New" charset="0"/>
              </a:rPr>
              <a:t>(data, node));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0144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E45F-5D4E-7B4F-A7A2-493EEFDABFE7}" type="slidenum">
              <a:rPr lang="en-US"/>
              <a:pPr/>
              <a:t>19</a:t>
            </a:fld>
            <a:endParaRPr lang="en-US"/>
          </a:p>
        </p:txBody>
      </p:sp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Tree </a:t>
            </a:r>
            <a:r>
              <a:rPr lang="en-US" dirty="0" smtClean="0"/>
              <a:t>Implementation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The private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AVLTree</a:t>
            </a:r>
            <a:r>
              <a:rPr lang="en-US" dirty="0"/>
              <a:t> method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balance()</a:t>
            </a:r>
            <a:r>
              <a:rPr lang="en-US" dirty="0"/>
              <a:t> checks whether the balance condition still holds, and </a:t>
            </a:r>
            <a:r>
              <a:rPr lang="en-US" dirty="0">
                <a:solidFill>
                  <a:srgbClr val="B23C00"/>
                </a:solidFill>
              </a:rPr>
              <a:t>rebalances the tree with rotations </a:t>
            </a:r>
            <a:r>
              <a:rPr lang="en-US" dirty="0">
                <a:solidFill>
                  <a:schemeClr val="folHlink"/>
                </a:solidFill>
              </a:rPr>
              <a:t/>
            </a:r>
            <a:br>
              <a:rPr lang="en-US" dirty="0">
                <a:solidFill>
                  <a:schemeClr val="folHlink"/>
                </a:solidFill>
              </a:rPr>
            </a:br>
            <a:r>
              <a:rPr lang="en-US" dirty="0"/>
              <a:t>whenever necessary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335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1FD-7A0E-FF47-B247-3B577218BB0A}" type="slidenum">
              <a:rPr lang="en-US"/>
              <a:pPr/>
              <a:t>2</a:t>
            </a:fld>
            <a:endParaRPr lang="en-US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Search Trees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876770"/>
          </a:xfrm>
        </p:spPr>
        <p:txBody>
          <a:bodyPr/>
          <a:lstStyle/>
          <a:p>
            <a:r>
              <a:rPr lang="en-US" dirty="0"/>
              <a:t>A binary search tree has these properties </a:t>
            </a:r>
            <a:br>
              <a:rPr lang="en-US" dirty="0"/>
            </a:br>
            <a:r>
              <a:rPr lang="en-US" dirty="0"/>
              <a:t>for each of its nodes: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All the values in the </a:t>
            </a:r>
            <a:r>
              <a:rPr lang="en-US" dirty="0" smtClean="0"/>
              <a:t>node</a:t>
            </a:r>
            <a:r>
              <a:rPr lang="fr-FR" altLang="ja-JP" dirty="0" smtClean="0">
                <a:latin typeface="Arial"/>
              </a:rPr>
              <a:t>'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C00"/>
                </a:solidFill>
              </a:rPr>
              <a:t>left subtree </a:t>
            </a:r>
            <a:r>
              <a:rPr lang="en-US" dirty="0"/>
              <a:t>is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less than </a:t>
            </a:r>
            <a:r>
              <a:rPr lang="en-US" dirty="0"/>
              <a:t>the value of the node itself.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All the values in the </a:t>
            </a:r>
            <a:r>
              <a:rPr lang="en-US" dirty="0" smtClean="0"/>
              <a:t>node</a:t>
            </a:r>
            <a:r>
              <a:rPr lang="fr-FR" altLang="ja-JP" dirty="0" smtClean="0">
                <a:latin typeface="Arial"/>
              </a:rPr>
              <a:t>'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C00"/>
                </a:solidFill>
              </a:rPr>
              <a:t>right subtree </a:t>
            </a:r>
            <a:r>
              <a:rPr lang="en-US" dirty="0"/>
              <a:t>is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greater than </a:t>
            </a:r>
            <a:r>
              <a:rPr lang="en-US" dirty="0"/>
              <a:t>the value of the node itself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47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D2E0-3C5A-5649-9D2B-00BD470D0C3B}" type="slidenum">
              <a:rPr lang="en-US"/>
              <a:pPr/>
              <a:t>20</a:t>
            </a:fld>
            <a:endParaRPr lang="en-US"/>
          </a:p>
        </p:txBody>
      </p:sp>
      <p:sp>
        <p:nvSpPr>
          <p:cNvPr id="60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Tree </a:t>
            </a:r>
            <a:r>
              <a:rPr lang="en-US" dirty="0" smtClean="0"/>
              <a:t>Implementation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09284" name="Text Box 4"/>
          <p:cNvSpPr txBox="1">
            <a:spLocks noChangeArrowheads="1"/>
          </p:cNvSpPr>
          <p:nvPr/>
        </p:nvSpPr>
        <p:spPr bwMode="auto">
          <a:xfrm>
            <a:off x="365125" y="1325563"/>
            <a:ext cx="7510940" cy="5478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private </a:t>
            </a:r>
            <a:r>
              <a:rPr lang="en-US" sz="1400" b="1" dirty="0" err="1">
                <a:latin typeface="Courier New" charset="0"/>
              </a:rPr>
              <a:t>BinaryNode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balance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BinaryNode</a:t>
            </a:r>
            <a:r>
              <a:rPr lang="en-US" sz="1400" b="1" dirty="0">
                <a:latin typeface="Courier New" charset="0"/>
              </a:rPr>
              <a:t> node) 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...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b="1" dirty="0">
                <a:latin typeface="Courier New" charset="0"/>
              </a:rPr>
              <a:t>if (height(</a:t>
            </a:r>
            <a:r>
              <a:rPr lang="en-US" sz="1400" b="1" dirty="0" err="1">
                <a:latin typeface="Courier New" charset="0"/>
              </a:rPr>
              <a:t>node.getLeft</a:t>
            </a:r>
            <a:r>
              <a:rPr lang="en-US" sz="1400" b="1" dirty="0">
                <a:latin typeface="Courier New" charset="0"/>
              </a:rPr>
              <a:t>()) - height(</a:t>
            </a:r>
            <a:r>
              <a:rPr lang="en-US" sz="1400" b="1" dirty="0" err="1">
                <a:latin typeface="Courier New" charset="0"/>
              </a:rPr>
              <a:t>node.getRight</a:t>
            </a:r>
            <a:r>
              <a:rPr lang="en-US" sz="1400" b="1" dirty="0">
                <a:latin typeface="Courier New" charset="0"/>
              </a:rPr>
              <a:t>()) &gt; 1) {</a:t>
            </a:r>
          </a:p>
          <a:p>
            <a:r>
              <a:rPr lang="en-US" sz="1400" b="1" dirty="0">
                <a:latin typeface="Courier New" charset="0"/>
              </a:rPr>
              <a:t>        if (height(</a:t>
            </a:r>
            <a:r>
              <a:rPr lang="en-US" sz="1400" b="1" dirty="0" err="1">
                <a:latin typeface="Courier New" charset="0"/>
              </a:rPr>
              <a:t>node.getLeft</a:t>
            </a:r>
            <a:r>
              <a:rPr lang="en-US" sz="1400" b="1" dirty="0">
                <a:latin typeface="Courier New" charset="0"/>
              </a:rPr>
              <a:t>().</a:t>
            </a:r>
            <a:r>
              <a:rPr lang="en-US" sz="1400" b="1" dirty="0" err="1">
                <a:latin typeface="Courier New" charset="0"/>
              </a:rPr>
              <a:t>getLeft</a:t>
            </a:r>
            <a:r>
              <a:rPr lang="en-US" sz="1400" b="1" dirty="0">
                <a:latin typeface="Courier New" charset="0"/>
              </a:rPr>
              <a:t>()) </a:t>
            </a:r>
          </a:p>
          <a:p>
            <a:r>
              <a:rPr lang="en-US" sz="1400" b="1" dirty="0">
                <a:latin typeface="Courier New" charset="0"/>
              </a:rPr>
              <a:t>                &gt;= height(</a:t>
            </a:r>
            <a:r>
              <a:rPr lang="en-US" sz="1400" b="1" dirty="0" err="1">
                <a:latin typeface="Courier New" charset="0"/>
              </a:rPr>
              <a:t>node.getLeft</a:t>
            </a:r>
            <a:r>
              <a:rPr lang="en-US" sz="1400" b="1" dirty="0">
                <a:latin typeface="Courier New" charset="0"/>
              </a:rPr>
              <a:t>().</a:t>
            </a:r>
            <a:r>
              <a:rPr lang="en-US" sz="1400" b="1" dirty="0" err="1">
                <a:latin typeface="Courier New" charset="0"/>
              </a:rPr>
              <a:t>getRight</a:t>
            </a:r>
            <a:r>
              <a:rPr lang="en-US" sz="1400" b="1" dirty="0">
                <a:latin typeface="Courier New" charset="0"/>
              </a:rPr>
              <a:t>())) {</a:t>
            </a:r>
          </a:p>
          <a:p>
            <a:r>
              <a:rPr lang="en-US" sz="1400" b="1" dirty="0">
                <a:latin typeface="Courier New" charset="0"/>
              </a:rPr>
              <a:t>            node =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singleRightRotation</a:t>
            </a:r>
            <a:r>
              <a:rPr lang="en-US" sz="1400" b="1" dirty="0">
                <a:latin typeface="Courier New" charset="0"/>
              </a:rPr>
              <a:t>(node);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    else {</a:t>
            </a:r>
          </a:p>
          <a:p>
            <a:r>
              <a:rPr lang="en-US" sz="1400" b="1" dirty="0">
                <a:latin typeface="Courier New" charset="0"/>
              </a:rPr>
              <a:t>            node = </a:t>
            </a:r>
            <a:r>
              <a:rPr lang="en-US" sz="1400" b="1" dirty="0" err="1" smtClean="0">
                <a:solidFill>
                  <a:srgbClr val="B23C00"/>
                </a:solidFill>
                <a:latin typeface="Courier New" charset="0"/>
              </a:rPr>
              <a:t>doubleLeftRightRotation</a:t>
            </a:r>
            <a:r>
              <a:rPr lang="en-US" sz="1400" b="1" dirty="0">
                <a:latin typeface="Courier New" charset="0"/>
              </a:rPr>
              <a:t>(node);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   else if (height(</a:t>
            </a:r>
            <a:r>
              <a:rPr lang="en-US" sz="1400" b="1" dirty="0" err="1">
                <a:latin typeface="Courier New" charset="0"/>
              </a:rPr>
              <a:t>node.getRight</a:t>
            </a:r>
            <a:r>
              <a:rPr lang="en-US" sz="1400" b="1" dirty="0">
                <a:latin typeface="Courier New" charset="0"/>
              </a:rPr>
              <a:t>()) - height(</a:t>
            </a:r>
            <a:r>
              <a:rPr lang="en-US" sz="1400" b="1" dirty="0" err="1">
                <a:latin typeface="Courier New" charset="0"/>
              </a:rPr>
              <a:t>node.getLeft</a:t>
            </a:r>
            <a:r>
              <a:rPr lang="en-US" sz="1400" b="1" dirty="0">
                <a:latin typeface="Courier New" charset="0"/>
              </a:rPr>
              <a:t>()) &gt; 1) {</a:t>
            </a:r>
          </a:p>
          <a:p>
            <a:r>
              <a:rPr lang="en-US" sz="1400" b="1" dirty="0">
                <a:latin typeface="Courier New" charset="0"/>
              </a:rPr>
              <a:t>        if (height(</a:t>
            </a:r>
            <a:r>
              <a:rPr lang="en-US" sz="1400" b="1" dirty="0" err="1">
                <a:latin typeface="Courier New" charset="0"/>
              </a:rPr>
              <a:t>node.getRight</a:t>
            </a:r>
            <a:r>
              <a:rPr lang="en-US" sz="1400" b="1" dirty="0">
                <a:latin typeface="Courier New" charset="0"/>
              </a:rPr>
              <a:t>().</a:t>
            </a:r>
            <a:r>
              <a:rPr lang="en-US" sz="1400" b="1" dirty="0" err="1">
                <a:latin typeface="Courier New" charset="0"/>
              </a:rPr>
              <a:t>getRight</a:t>
            </a:r>
            <a:r>
              <a:rPr lang="en-US" sz="1400" b="1" dirty="0">
                <a:latin typeface="Courier New" charset="0"/>
              </a:rPr>
              <a:t>()) </a:t>
            </a:r>
          </a:p>
          <a:p>
            <a:r>
              <a:rPr lang="en-US" sz="1400" b="1" dirty="0">
                <a:latin typeface="Courier New" charset="0"/>
              </a:rPr>
              <a:t>                &gt;= height(</a:t>
            </a:r>
            <a:r>
              <a:rPr lang="en-US" sz="1400" b="1" dirty="0" err="1">
                <a:latin typeface="Courier New" charset="0"/>
              </a:rPr>
              <a:t>node.getRight</a:t>
            </a:r>
            <a:r>
              <a:rPr lang="en-US" sz="1400" b="1" dirty="0">
                <a:latin typeface="Courier New" charset="0"/>
              </a:rPr>
              <a:t>().</a:t>
            </a:r>
            <a:r>
              <a:rPr lang="en-US" sz="1400" b="1" dirty="0" err="1">
                <a:latin typeface="Courier New" charset="0"/>
              </a:rPr>
              <a:t>getLeft</a:t>
            </a:r>
            <a:r>
              <a:rPr lang="en-US" sz="1400" b="1" dirty="0">
                <a:latin typeface="Courier New" charset="0"/>
              </a:rPr>
              <a:t>())) {</a:t>
            </a:r>
          </a:p>
          <a:p>
            <a:r>
              <a:rPr lang="en-US" sz="1400" b="1" dirty="0">
                <a:latin typeface="Courier New" charset="0"/>
              </a:rPr>
              <a:t>            node =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singleLeftRotation</a:t>
            </a:r>
            <a:r>
              <a:rPr lang="en-US" sz="1400" b="1" dirty="0">
                <a:latin typeface="Courier New" charset="0"/>
              </a:rPr>
              <a:t>(node);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    else {</a:t>
            </a:r>
          </a:p>
          <a:p>
            <a:r>
              <a:rPr lang="en-US" sz="1400" b="1" dirty="0">
                <a:latin typeface="Courier New" charset="0"/>
              </a:rPr>
              <a:t>            node = </a:t>
            </a:r>
            <a:r>
              <a:rPr lang="en-US" sz="1400" b="1" dirty="0" err="1" smtClean="0">
                <a:solidFill>
                  <a:srgbClr val="B23C00"/>
                </a:solidFill>
                <a:latin typeface="Courier New" charset="0"/>
              </a:rPr>
              <a:t>doubleRightLeftRotation</a:t>
            </a:r>
            <a:r>
              <a:rPr lang="en-US" sz="1400" b="1" dirty="0">
                <a:latin typeface="Courier New" charset="0"/>
              </a:rPr>
              <a:t>(node);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   ...</a:t>
            </a:r>
          </a:p>
          <a:p>
            <a:r>
              <a:rPr lang="en-US" sz="1400" b="1" dirty="0">
                <a:latin typeface="Courier New" charset="0"/>
              </a:rPr>
              <a:t>    return node;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  <a:p>
            <a:endParaRPr lang="en-US" sz="1400" b="1" dirty="0">
              <a:latin typeface="Courier New" charset="0"/>
            </a:endParaRPr>
          </a:p>
        </p:txBody>
      </p:sp>
      <p:sp>
        <p:nvSpPr>
          <p:cNvPr id="609285" name="Text Box 5"/>
          <p:cNvSpPr txBox="1">
            <a:spLocks noChangeArrowheads="1"/>
          </p:cNvSpPr>
          <p:nvPr/>
        </p:nvSpPr>
        <p:spPr bwMode="auto">
          <a:xfrm>
            <a:off x="6400800" y="2595567"/>
            <a:ext cx="917575" cy="376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Case 1</a:t>
            </a:r>
          </a:p>
        </p:txBody>
      </p:sp>
      <p:sp>
        <p:nvSpPr>
          <p:cNvPr id="609286" name="Text Box 6"/>
          <p:cNvSpPr txBox="1">
            <a:spLocks noChangeArrowheads="1"/>
          </p:cNvSpPr>
          <p:nvPr/>
        </p:nvSpPr>
        <p:spPr bwMode="auto">
          <a:xfrm>
            <a:off x="6400800" y="3246438"/>
            <a:ext cx="917575" cy="376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Case 2</a:t>
            </a:r>
          </a:p>
        </p:txBody>
      </p:sp>
      <p:sp>
        <p:nvSpPr>
          <p:cNvPr id="609287" name="Text Box 7"/>
          <p:cNvSpPr txBox="1">
            <a:spLocks noChangeArrowheads="1"/>
          </p:cNvSpPr>
          <p:nvPr/>
        </p:nvSpPr>
        <p:spPr bwMode="auto">
          <a:xfrm>
            <a:off x="6400800" y="4435475"/>
            <a:ext cx="917575" cy="376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Case 4</a:t>
            </a:r>
          </a:p>
        </p:txBody>
      </p:sp>
      <p:sp>
        <p:nvSpPr>
          <p:cNvPr id="609288" name="Text Box 8"/>
          <p:cNvSpPr txBox="1">
            <a:spLocks noChangeArrowheads="1"/>
          </p:cNvSpPr>
          <p:nvPr/>
        </p:nvSpPr>
        <p:spPr bwMode="auto">
          <a:xfrm>
            <a:off x="6400800" y="5075238"/>
            <a:ext cx="917575" cy="376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Case 3</a:t>
            </a:r>
          </a:p>
        </p:txBody>
      </p:sp>
    </p:spTree>
    <p:extLst>
      <p:ext uri="{BB962C8B-B14F-4D97-AF65-F5344CB8AC3E}">
        <p14:creationId xmlns:p14="http://schemas.microsoft.com/office/powerpoint/2010/main" val="225816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9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9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092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92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92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92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092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09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9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09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9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92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0928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092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092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0928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092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092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09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09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09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0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9285" grpId="0" animBg="1"/>
      <p:bldP spid="609286" grpId="0" animBg="1"/>
      <p:bldP spid="609287" grpId="0" animBg="1"/>
      <p:bldP spid="60928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4881-C6D1-4645-BA6E-9D4EE6D45FAB}" type="slidenum">
              <a:rPr lang="en-US"/>
              <a:pPr/>
              <a:t>21</a:t>
            </a:fld>
            <a:endParaRPr lang="en-US"/>
          </a:p>
        </p:txBody>
      </p:sp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Tree </a:t>
            </a:r>
            <a:r>
              <a:rPr lang="en-US" dirty="0" smtClean="0"/>
              <a:t>Implementation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10308" name="Text Box 4"/>
          <p:cNvSpPr txBox="1">
            <a:spLocks noChangeArrowheads="1"/>
          </p:cNvSpPr>
          <p:nvPr/>
        </p:nvSpPr>
        <p:spPr bwMode="auto">
          <a:xfrm>
            <a:off x="419100" y="1430338"/>
            <a:ext cx="8372855" cy="461664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private </a:t>
            </a:r>
            <a:r>
              <a:rPr lang="en-US" sz="1400" b="1" dirty="0" err="1">
                <a:latin typeface="Courier New" charset="0"/>
              </a:rPr>
              <a:t>BinaryNode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singleRightRotation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BinaryNode</a:t>
            </a:r>
            <a:r>
              <a:rPr lang="en-US" sz="1400" b="1" dirty="0">
                <a:latin typeface="Courier New" charset="0"/>
              </a:rPr>
              <a:t> k2) 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BinaryNode</a:t>
            </a:r>
            <a:r>
              <a:rPr lang="en-US" sz="1400" b="1" dirty="0">
                <a:latin typeface="Courier New" charset="0"/>
              </a:rPr>
              <a:t> k1 = k2.getLeft();</a:t>
            </a:r>
          </a:p>
          <a:p>
            <a:r>
              <a:rPr lang="en-US" sz="1400" b="1" dirty="0">
                <a:latin typeface="Courier New" charset="0"/>
              </a:rPr>
              <a:t>    k2.setLeft(k1.getRight());</a:t>
            </a:r>
          </a:p>
          <a:p>
            <a:r>
              <a:rPr lang="en-US" sz="1400" b="1" dirty="0">
                <a:latin typeface="Courier New" charset="0"/>
              </a:rPr>
              <a:t>    k1.setRight(k2);</a:t>
            </a:r>
          </a:p>
          <a:p>
            <a:r>
              <a:rPr lang="en-US" sz="1400" b="1" dirty="0">
                <a:latin typeface="Courier New" charset="0"/>
              </a:rPr>
              <a:t>    k2.setHeight(</a:t>
            </a:r>
            <a:r>
              <a:rPr lang="en-US" sz="1400" b="1" dirty="0" err="1">
                <a:latin typeface="Courier New" charset="0"/>
              </a:rPr>
              <a:t>Math.max</a:t>
            </a:r>
            <a:r>
              <a:rPr lang="en-US" sz="1400" b="1" dirty="0">
                <a:latin typeface="Courier New" charset="0"/>
              </a:rPr>
              <a:t>(height(k2.getLeft()), height(k2.getRight())) + 1);</a:t>
            </a:r>
          </a:p>
          <a:p>
            <a:r>
              <a:rPr lang="en-US" sz="1400" b="1" dirty="0">
                <a:latin typeface="Courier New" charset="0"/>
              </a:rPr>
              <a:t>    k1.setHeight(</a:t>
            </a:r>
            <a:r>
              <a:rPr lang="en-US" sz="1400" b="1" dirty="0" err="1">
                <a:latin typeface="Courier New" charset="0"/>
              </a:rPr>
              <a:t>Math.max</a:t>
            </a:r>
            <a:r>
              <a:rPr lang="en-US" sz="1400" b="1" dirty="0">
                <a:latin typeface="Courier New" charset="0"/>
              </a:rPr>
              <a:t>(height(k1.getLeft()), k2.getHeight()) + 1);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return k1;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private </a:t>
            </a:r>
            <a:r>
              <a:rPr lang="en-US" sz="1400" b="1" dirty="0" err="1">
                <a:latin typeface="Courier New" charset="0"/>
              </a:rPr>
              <a:t>BinaryNode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singleLeftRotation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BinaryNode</a:t>
            </a:r>
            <a:r>
              <a:rPr lang="en-US" sz="1400" b="1" dirty="0">
                <a:latin typeface="Courier New" charset="0"/>
              </a:rPr>
              <a:t> k1) 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BinaryNode</a:t>
            </a:r>
            <a:r>
              <a:rPr lang="en-US" sz="1400" b="1" dirty="0">
                <a:latin typeface="Courier New" charset="0"/>
              </a:rPr>
              <a:t> k2 = k1.getRight();</a:t>
            </a:r>
          </a:p>
          <a:p>
            <a:r>
              <a:rPr lang="en-US" sz="1400" b="1" dirty="0">
                <a:latin typeface="Courier New" charset="0"/>
              </a:rPr>
              <a:t>    k1.setRight(k2.getLeft());</a:t>
            </a:r>
          </a:p>
          <a:p>
            <a:r>
              <a:rPr lang="en-US" sz="1400" b="1" dirty="0">
                <a:latin typeface="Courier New" charset="0"/>
              </a:rPr>
              <a:t>    k2.setLeft(k1);</a:t>
            </a:r>
          </a:p>
          <a:p>
            <a:r>
              <a:rPr lang="en-US" sz="1400" b="1" dirty="0">
                <a:latin typeface="Courier New" charset="0"/>
              </a:rPr>
              <a:t>    k1.setHeight(</a:t>
            </a:r>
            <a:r>
              <a:rPr lang="en-US" sz="1400" b="1" dirty="0" err="1">
                <a:latin typeface="Courier New" charset="0"/>
              </a:rPr>
              <a:t>Math.max</a:t>
            </a:r>
            <a:r>
              <a:rPr lang="en-US" sz="1400" b="1" dirty="0">
                <a:latin typeface="Courier New" charset="0"/>
              </a:rPr>
              <a:t>(height(k1.getLeft()), height(k1.getRight())) + 1);</a:t>
            </a:r>
          </a:p>
          <a:p>
            <a:r>
              <a:rPr lang="en-US" sz="1400" b="1" dirty="0">
                <a:latin typeface="Courier New" charset="0"/>
              </a:rPr>
              <a:t>    k2.setHeight(</a:t>
            </a:r>
            <a:r>
              <a:rPr lang="en-US" sz="1400" b="1" dirty="0" err="1">
                <a:latin typeface="Courier New" charset="0"/>
              </a:rPr>
              <a:t>Math.max</a:t>
            </a:r>
            <a:r>
              <a:rPr lang="en-US" sz="1400" b="1" dirty="0">
                <a:latin typeface="Courier New" charset="0"/>
              </a:rPr>
              <a:t>(height(k2.getRight()), k1.getHeight()) + 1);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return k2;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610309" name="Text Box 5"/>
          <p:cNvSpPr txBox="1">
            <a:spLocks noChangeArrowheads="1"/>
          </p:cNvSpPr>
          <p:nvPr/>
        </p:nvSpPr>
        <p:spPr bwMode="auto">
          <a:xfrm>
            <a:off x="6400800" y="1508125"/>
            <a:ext cx="917575" cy="376238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Case 1</a:t>
            </a:r>
          </a:p>
        </p:txBody>
      </p:sp>
      <p:sp>
        <p:nvSpPr>
          <p:cNvPr id="610310" name="Text Box 6"/>
          <p:cNvSpPr txBox="1">
            <a:spLocks noChangeArrowheads="1"/>
          </p:cNvSpPr>
          <p:nvPr/>
        </p:nvSpPr>
        <p:spPr bwMode="auto">
          <a:xfrm>
            <a:off x="6400800" y="3794125"/>
            <a:ext cx="917575" cy="376238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Case 4</a:t>
            </a:r>
          </a:p>
        </p:txBody>
      </p:sp>
    </p:spTree>
    <p:extLst>
      <p:ext uri="{BB962C8B-B14F-4D97-AF65-F5344CB8AC3E}">
        <p14:creationId xmlns:p14="http://schemas.microsoft.com/office/powerpoint/2010/main" val="2475258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0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0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0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9" grpId="0" animBg="1"/>
      <p:bldP spid="6103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73A-2459-0246-AAB7-899C452E46A6}" type="slidenum">
              <a:rPr lang="en-US"/>
              <a:pPr/>
              <a:t>22</a:t>
            </a:fld>
            <a:endParaRPr lang="en-US"/>
          </a:p>
        </p:txBody>
      </p:sp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Tree </a:t>
            </a:r>
            <a:r>
              <a:rPr lang="en-US" dirty="0" smtClean="0"/>
              <a:t>Implementation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11332" name="Text Box 4"/>
          <p:cNvSpPr txBox="1">
            <a:spLocks noChangeArrowheads="1"/>
          </p:cNvSpPr>
          <p:nvPr/>
        </p:nvSpPr>
        <p:spPr bwMode="auto">
          <a:xfrm>
            <a:off x="639763" y="1417342"/>
            <a:ext cx="8080420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 smtClean="0">
                <a:solidFill>
                  <a:srgbClr val="B23C00"/>
                </a:solidFill>
                <a:latin typeface="Courier New" charset="0"/>
              </a:rPr>
              <a:t>doubleLeftRightRotation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k3) 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k3.setLeft(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singleLeftRotation</a:t>
            </a:r>
            <a:r>
              <a:rPr lang="en-US" sz="1800" b="1" dirty="0">
                <a:latin typeface="Courier New" charset="0"/>
              </a:rPr>
              <a:t>(k3.getLeft()));</a:t>
            </a:r>
          </a:p>
          <a:p>
            <a:r>
              <a:rPr lang="en-US" sz="1800" b="1" dirty="0">
                <a:latin typeface="Courier New" charset="0"/>
              </a:rPr>
              <a:t>    return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singleRightRotation</a:t>
            </a:r>
            <a:r>
              <a:rPr lang="en-US" sz="1800" b="1" dirty="0">
                <a:latin typeface="Courier New" charset="0"/>
              </a:rPr>
              <a:t>(k3);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private 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 smtClean="0">
                <a:solidFill>
                  <a:srgbClr val="B23C00"/>
                </a:solidFill>
                <a:latin typeface="Courier New" charset="0"/>
              </a:rPr>
              <a:t>doubleRightLeftRotation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BinaryNode</a:t>
            </a:r>
            <a:r>
              <a:rPr lang="en-US" sz="1800" b="1" dirty="0">
                <a:latin typeface="Courier New" charset="0"/>
              </a:rPr>
              <a:t> k1) 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k1.setRight(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singleRightRotation</a:t>
            </a:r>
            <a:r>
              <a:rPr lang="en-US" sz="1800" b="1" dirty="0">
                <a:latin typeface="Courier New" charset="0"/>
              </a:rPr>
              <a:t>(k1.getRight()));</a:t>
            </a:r>
          </a:p>
          <a:p>
            <a:r>
              <a:rPr lang="en-US" sz="1800" b="1" dirty="0">
                <a:latin typeface="Courier New" charset="0"/>
              </a:rPr>
              <a:t>    return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singleLeftRotation</a:t>
            </a:r>
            <a:r>
              <a:rPr lang="en-US" sz="1800" b="1" dirty="0">
                <a:latin typeface="Courier New" charset="0"/>
              </a:rPr>
              <a:t>(k1);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611334" name="Text Box 6"/>
          <p:cNvSpPr txBox="1">
            <a:spLocks noChangeArrowheads="1"/>
          </p:cNvSpPr>
          <p:nvPr/>
        </p:nvSpPr>
        <p:spPr bwMode="auto">
          <a:xfrm>
            <a:off x="7952058" y="2046933"/>
            <a:ext cx="917575" cy="376238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Case 2</a:t>
            </a:r>
          </a:p>
        </p:txBody>
      </p:sp>
      <p:sp>
        <p:nvSpPr>
          <p:cNvPr id="611335" name="Text Box 7"/>
          <p:cNvSpPr txBox="1">
            <a:spLocks noChangeArrowheads="1"/>
          </p:cNvSpPr>
          <p:nvPr/>
        </p:nvSpPr>
        <p:spPr bwMode="auto">
          <a:xfrm>
            <a:off x="7952058" y="3692835"/>
            <a:ext cx="917575" cy="376238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Case 3</a:t>
            </a:r>
          </a:p>
        </p:txBody>
      </p:sp>
    </p:spTree>
    <p:extLst>
      <p:ext uri="{BB962C8B-B14F-4D97-AF65-F5344CB8AC3E}">
        <p14:creationId xmlns:p14="http://schemas.microsoft.com/office/powerpoint/2010/main" val="3883921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1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1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1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1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1334" grpId="0" animBg="1"/>
      <p:bldP spid="61133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3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06BA-E696-2841-994F-8D70A6C6A3FC}" type="slidenum">
              <a:rPr lang="en-US"/>
              <a:pPr/>
              <a:t>24</a:t>
            </a:fld>
            <a:endParaRPr lang="en-US"/>
          </a:p>
        </p:txBody>
      </p:sp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3325"/>
            <a:ext cx="8229600" cy="2590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This assignment will give you practice with binary search trees (BST) and AVL trees.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You are provided a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TreePrinter</a:t>
            </a:r>
            <a:r>
              <a:rPr lang="en-US" dirty="0"/>
              <a:t> class that has a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print()</a:t>
            </a:r>
            <a:r>
              <a:rPr lang="en-US" dirty="0"/>
              <a:t> method that will print any arbitrary binary tree.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template for how </a:t>
            </a:r>
            <a:r>
              <a:rPr lang="en-US" dirty="0" smtClean="0"/>
              <a:t>it prints a </a:t>
            </a:r>
            <a:r>
              <a:rPr lang="en-US" dirty="0"/>
              <a:t>tree:</a:t>
            </a:r>
          </a:p>
        </p:txBody>
      </p:sp>
      <p:sp>
        <p:nvSpPr>
          <p:cNvPr id="612356" name="Text Box 4"/>
          <p:cNvSpPr txBox="1">
            <a:spLocks noChangeArrowheads="1"/>
          </p:cNvSpPr>
          <p:nvPr/>
        </p:nvSpPr>
        <p:spPr bwMode="auto">
          <a:xfrm>
            <a:off x="182563" y="3794125"/>
            <a:ext cx="8853487" cy="29591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900" b="1" dirty="0">
                <a:latin typeface="Courier New" charset="0"/>
              </a:rPr>
              <a:t>                                                               xx</a:t>
            </a:r>
          </a:p>
          <a:p>
            <a:r>
              <a:rPr lang="en-US" sz="900" b="1" dirty="0">
                <a:latin typeface="Courier New" charset="0"/>
              </a:rPr>
              <a:t>                                                               /\</a:t>
            </a:r>
          </a:p>
          <a:p>
            <a:r>
              <a:rPr lang="en-US" sz="900" b="1" dirty="0">
                <a:latin typeface="Courier New" charset="0"/>
              </a:rPr>
              <a:t>                                 ------------------------------  ------------------------------</a:t>
            </a:r>
          </a:p>
          <a:p>
            <a:r>
              <a:rPr lang="en-US" sz="900" b="1" dirty="0">
                <a:latin typeface="Courier New" charset="0"/>
              </a:rPr>
              <a:t>                                /                                                              \</a:t>
            </a:r>
          </a:p>
          <a:p>
            <a:r>
              <a:rPr lang="en-US" sz="900" b="1" dirty="0">
                <a:latin typeface="Courier New" charset="0"/>
              </a:rPr>
              <a:t>                               xx                                                              xx</a:t>
            </a:r>
          </a:p>
          <a:p>
            <a:r>
              <a:rPr lang="en-US" sz="900" b="1" dirty="0">
                <a:latin typeface="Courier New" charset="0"/>
              </a:rPr>
              <a:t>                               /\                                                              /\</a:t>
            </a:r>
          </a:p>
          <a:p>
            <a:r>
              <a:rPr lang="en-US" sz="900" b="1" dirty="0">
                <a:latin typeface="Courier New" charset="0"/>
              </a:rPr>
              <a:t>                 --------------  --------------                                  --------------  --------------</a:t>
            </a:r>
          </a:p>
          <a:p>
            <a:r>
              <a:rPr lang="en-US" sz="900" b="1" dirty="0">
                <a:latin typeface="Courier New" charset="0"/>
              </a:rPr>
              <a:t>                /                              \                                /                              \               </a:t>
            </a:r>
          </a:p>
          <a:p>
            <a:r>
              <a:rPr lang="en-US" sz="900" b="1" dirty="0">
                <a:latin typeface="Courier New" charset="0"/>
              </a:rPr>
              <a:t>               xx                              xx                              xx                              xx              </a:t>
            </a:r>
          </a:p>
          <a:p>
            <a:r>
              <a:rPr lang="en-US" sz="900" b="1" dirty="0">
                <a:latin typeface="Courier New" charset="0"/>
              </a:rPr>
              <a:t>               /\                              /\                              /\                              /\              </a:t>
            </a:r>
          </a:p>
          <a:p>
            <a:r>
              <a:rPr lang="en-US" sz="900" b="1" dirty="0">
                <a:latin typeface="Courier New" charset="0"/>
              </a:rPr>
              <a:t>         ------  ------                  ------  ------                  ------  ------                  ------  ------        </a:t>
            </a:r>
          </a:p>
          <a:p>
            <a:r>
              <a:rPr lang="en-US" sz="900" b="1" dirty="0">
                <a:latin typeface="Courier New" charset="0"/>
              </a:rPr>
              <a:t>        /              \                /              \                /              \                /              \       </a:t>
            </a:r>
          </a:p>
          <a:p>
            <a:r>
              <a:rPr lang="en-US" sz="900" b="1" dirty="0">
                <a:latin typeface="Courier New" charset="0"/>
              </a:rPr>
              <a:t>       xx              xx              xx              xx              xx              xx              xx              xx      </a:t>
            </a:r>
          </a:p>
          <a:p>
            <a:r>
              <a:rPr lang="en-US" sz="900" b="1" dirty="0">
                <a:latin typeface="Courier New" charset="0"/>
              </a:rPr>
              <a:t>       /\              /\              /\              /\              /\              /\              /\              /\      </a:t>
            </a:r>
          </a:p>
          <a:p>
            <a:r>
              <a:rPr lang="en-US" sz="900" b="1" dirty="0">
                <a:latin typeface="Courier New" charset="0"/>
              </a:rPr>
              <a:t>     --  --          --  --          --  --          --  --          --  --          --  --          --  --          --  --    </a:t>
            </a:r>
          </a:p>
          <a:p>
            <a:r>
              <a:rPr lang="en-US" sz="900" b="1" dirty="0">
                <a:latin typeface="Courier New" charset="0"/>
              </a:rPr>
              <a:t>    /      \        /      \        /      \        /      \        /      \        /      \        /      \        /      \   </a:t>
            </a:r>
          </a:p>
          <a:p>
            <a:r>
              <a:rPr lang="en-US" sz="900" b="1" dirty="0">
                <a:latin typeface="Courier New" charset="0"/>
              </a:rPr>
              <a:t>   xx      xx      xx      xx      xx      xx      xx      xx      xx      xx      xx      xx      xx      xx      xx      xx  </a:t>
            </a:r>
          </a:p>
          <a:p>
            <a:r>
              <a:rPr lang="en-US" sz="900" b="1" dirty="0">
                <a:latin typeface="Courier New" charset="0"/>
              </a:rPr>
              <a:t>   /\      /\      /\      /\      /\      /\      /\      /\      /\      /\      /\      /\      /\      /\      /\      /\  </a:t>
            </a:r>
          </a:p>
          <a:p>
            <a:r>
              <a:rPr lang="en-US" sz="900" b="1" dirty="0">
                <a:latin typeface="Courier New" charset="0"/>
              </a:rPr>
              <a:t>  /  \    /  \    /  \    /  \    /  \    /  \    /  \    /  \    /  \    /  \    /  \    /  \    /  \    /  \    /  \    /  \ </a:t>
            </a:r>
          </a:p>
          <a:p>
            <a:r>
              <a:rPr lang="en-US" sz="900" b="1" dirty="0">
                <a:latin typeface="Courier New" charset="0"/>
              </a:rPr>
              <a:t> xx  xx  xx  xx  xx  xx  xx  xx  xx  xx  xx  xx  xx  xx  xx  xx  xx  xx  xx  xx  xx  xx  xx  xx  xx  xx  xx  xx  xx  xx  xx  xx</a:t>
            </a:r>
          </a:p>
          <a:p>
            <a:endParaRPr lang="en-US" sz="900" b="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90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2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2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355" grpId="0" build="p"/>
      <p:bldP spid="61235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73DA9-40A7-9345-B772-9BA2536DA78E}" type="slidenum">
              <a:rPr lang="en-US"/>
              <a:pPr/>
              <a:t>25</a:t>
            </a:fld>
            <a:endParaRPr lang="en-US"/>
          </a:p>
        </p:txBody>
      </p:sp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#3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311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TreePrinter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is able </a:t>
            </a:r>
            <a:r>
              <a:rPr lang="en-US" dirty="0"/>
              <a:t>to print trees with height up to 5, i.e., 32 node values on the bottom row.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example of an actual printed tree:</a:t>
            </a:r>
          </a:p>
        </p:txBody>
      </p:sp>
      <p:sp>
        <p:nvSpPr>
          <p:cNvPr id="613380" name="Text Box 4"/>
          <p:cNvSpPr txBox="1">
            <a:spLocks noChangeArrowheads="1"/>
          </p:cNvSpPr>
          <p:nvPr/>
        </p:nvSpPr>
        <p:spPr bwMode="auto">
          <a:xfrm>
            <a:off x="1006475" y="2697163"/>
            <a:ext cx="6991350" cy="34956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                                24</a:t>
            </a:r>
          </a:p>
          <a:p>
            <a:r>
              <a:rPr lang="en-US" sz="1400" b="1" dirty="0">
                <a:latin typeface="Courier New" charset="0"/>
              </a:rPr>
              <a:t>                                /\                       </a:t>
            </a:r>
          </a:p>
          <a:p>
            <a:r>
              <a:rPr lang="en-US" sz="1400" b="1" dirty="0">
                <a:latin typeface="Courier New" charset="0"/>
              </a:rPr>
              <a:t>                  --------------  --------------      </a:t>
            </a:r>
          </a:p>
          <a:p>
            <a:r>
              <a:rPr lang="en-US" sz="1400" b="1" dirty="0">
                <a:latin typeface="Courier New" charset="0"/>
              </a:rPr>
              <a:t>                 /                              \          </a:t>
            </a:r>
          </a:p>
          <a:p>
            <a:r>
              <a:rPr lang="en-US" sz="1400" b="1" dirty="0">
                <a:latin typeface="Courier New" charset="0"/>
              </a:rPr>
              <a:t>                18                              73           </a:t>
            </a:r>
          </a:p>
          <a:p>
            <a:r>
              <a:rPr lang="en-US" sz="1400" b="1" dirty="0">
                <a:latin typeface="Courier New" charset="0"/>
              </a:rPr>
              <a:t>                /\                              /\              </a:t>
            </a:r>
          </a:p>
          <a:p>
            <a:r>
              <a:rPr lang="en-US" sz="1400" b="1" dirty="0">
                <a:latin typeface="Courier New" charset="0"/>
              </a:rPr>
              <a:t>          ------  ------                  ------  ------      </a:t>
            </a:r>
          </a:p>
          <a:p>
            <a:r>
              <a:rPr lang="en-US" sz="1400" b="1" dirty="0">
                <a:latin typeface="Courier New" charset="0"/>
              </a:rPr>
              <a:t>         /              \                /              \      </a:t>
            </a:r>
          </a:p>
          <a:p>
            <a:r>
              <a:rPr lang="en-US" sz="1400" b="1" dirty="0">
                <a:latin typeface="Courier New" charset="0"/>
              </a:rPr>
              <a:t>        12              19              38              87     </a:t>
            </a:r>
          </a:p>
          <a:p>
            <a:r>
              <a:rPr lang="en-US" sz="1400" b="1" dirty="0">
                <a:latin typeface="Courier New" charset="0"/>
              </a:rPr>
              <a:t>        /                               /\               \    </a:t>
            </a:r>
          </a:p>
          <a:p>
            <a:r>
              <a:rPr lang="en-US" sz="1400" b="1" dirty="0">
                <a:latin typeface="Courier New" charset="0"/>
              </a:rPr>
              <a:t>      --                              --  --              --  </a:t>
            </a:r>
          </a:p>
          <a:p>
            <a:r>
              <a:rPr lang="en-US" sz="1400" b="1" dirty="0">
                <a:latin typeface="Courier New" charset="0"/>
              </a:rPr>
              <a:t>     /                               /      \               \  </a:t>
            </a:r>
          </a:p>
          <a:p>
            <a:r>
              <a:rPr lang="en-US" sz="1400" b="1" dirty="0">
                <a:latin typeface="Courier New" charset="0"/>
              </a:rPr>
              <a:t>    10                              37      41              90 </a:t>
            </a:r>
          </a:p>
          <a:p>
            <a:r>
              <a:rPr lang="en-US" sz="1400" b="1" dirty="0">
                <a:latin typeface="Courier New" charset="0"/>
              </a:rPr>
              <a:t>                                             \                 </a:t>
            </a:r>
          </a:p>
          <a:p>
            <a:r>
              <a:rPr lang="en-US" sz="1400" b="1" dirty="0">
                <a:latin typeface="Courier New" charset="0"/>
              </a:rPr>
              <a:t>                                              \               </a:t>
            </a:r>
          </a:p>
          <a:p>
            <a:r>
              <a:rPr lang="en-US" sz="1400" b="1" dirty="0">
                <a:latin typeface="Courier New" charset="0"/>
              </a:rPr>
              <a:t>                                              64         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2219" y="2514610"/>
            <a:ext cx="162536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TreePrinter.java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0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3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9" grpId="0" uiExpand="1" build="p"/>
      <p:bldP spid="613380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#3: First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part of the assignment makes sure that you can successfully insert nodes into, and delete nodes from, a binary search tree (BST) and an AVL tree.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52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4B37-201B-6E47-966D-4B2079613EE2}" type="slidenum">
              <a:rPr lang="en-US"/>
              <a:pPr/>
              <a:t>27</a:t>
            </a:fld>
            <a:endParaRPr lang="en-US"/>
          </a:p>
        </p:txBody>
      </p:sp>
      <p:sp>
        <p:nvSpPr>
          <p:cNvPr id="61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</a:t>
            </a:r>
            <a:r>
              <a:rPr lang="en-US" dirty="0" smtClean="0"/>
              <a:t>3</a:t>
            </a:r>
            <a:r>
              <a:rPr lang="en-US" dirty="0"/>
              <a:t>: First Part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1"/>
            <a:ext cx="8412163" cy="4876770"/>
          </a:xfrm>
        </p:spPr>
        <p:txBody>
          <a:bodyPr/>
          <a:lstStyle/>
          <a:p>
            <a:r>
              <a:rPr lang="en-US" u="sng" dirty="0"/>
              <a:t>First</a:t>
            </a:r>
            <a:r>
              <a:rPr lang="en-US" dirty="0"/>
              <a:t> </a:t>
            </a:r>
            <a:r>
              <a:rPr lang="en-US" dirty="0" smtClean="0">
                <a:solidFill>
                  <a:srgbClr val="B23C00"/>
                </a:solidFill>
              </a:rPr>
              <a:t>generate a random BST </a:t>
            </a:r>
            <a:r>
              <a:rPr lang="en-US" dirty="0"/>
              <a:t>that has </a:t>
            </a:r>
            <a:r>
              <a:rPr lang="en-US" dirty="0" smtClean="0">
                <a:solidFill>
                  <a:srgbClr val="B23C00"/>
                </a:solidFill>
              </a:rPr>
              <a:t>height </a:t>
            </a:r>
            <a:r>
              <a:rPr lang="en-US" dirty="0">
                <a:solidFill>
                  <a:srgbClr val="B23C00"/>
                </a:solidFill>
              </a:rPr>
              <a:t>5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and contains random </a:t>
            </a:r>
            <a:r>
              <a:rPr lang="en-US" dirty="0"/>
              <a:t>values from </a:t>
            </a:r>
            <a:r>
              <a:rPr lang="en-US" dirty="0">
                <a:solidFill>
                  <a:srgbClr val="B23C00"/>
                </a:solidFill>
              </a:rPr>
              <a:t>10 through 99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 may have to generate dozens of trees </a:t>
            </a:r>
            <a:br>
              <a:rPr lang="en-US" dirty="0"/>
            </a:br>
            <a:r>
              <a:rPr lang="en-US" dirty="0"/>
              <a:t>until you get one </a:t>
            </a:r>
            <a:r>
              <a:rPr lang="en-US" dirty="0" smtClean="0"/>
              <a:t>that</a:t>
            </a:r>
            <a:r>
              <a:rPr lang="fr-FR" altLang="ja-JP" dirty="0" smtClean="0">
                <a:latin typeface="Arial"/>
              </a:rPr>
              <a:t>'</a:t>
            </a:r>
            <a:r>
              <a:rPr lang="en-US" dirty="0" smtClean="0"/>
              <a:t>s </a:t>
            </a:r>
            <a:r>
              <a:rPr lang="en-US" dirty="0"/>
              <a:t>exactly height 5.</a:t>
            </a:r>
          </a:p>
          <a:p>
            <a:pPr lvl="1"/>
            <a:r>
              <a:rPr lang="en-US" dirty="0" smtClean="0"/>
              <a:t>Don</a:t>
            </a:r>
            <a:r>
              <a:rPr lang="fr-FR" altLang="ja-JP" dirty="0" smtClean="0">
                <a:latin typeface="Arial"/>
              </a:rPr>
              <a:t>'</a:t>
            </a:r>
            <a:r>
              <a:rPr lang="en-US" dirty="0" smtClean="0"/>
              <a:t>t </a:t>
            </a:r>
            <a:r>
              <a:rPr lang="en-US" dirty="0"/>
              <a:t>worry that the tree is unbalanced.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Print the tree.</a:t>
            </a:r>
          </a:p>
          <a:p>
            <a:pPr lvl="4"/>
            <a:endParaRPr lang="en-US" dirty="0"/>
          </a:p>
          <a:p>
            <a:r>
              <a:rPr lang="en-US" dirty="0"/>
              <a:t>Now </a:t>
            </a:r>
            <a:r>
              <a:rPr lang="en-US" dirty="0">
                <a:solidFill>
                  <a:srgbClr val="B23C00"/>
                </a:solidFill>
              </a:rPr>
              <a:t>repeatedly delete the root </a:t>
            </a:r>
            <a:r>
              <a:rPr lang="en-US" dirty="0"/>
              <a:t>of the tree.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Print the tree after each deletion </a:t>
            </a:r>
            <a:r>
              <a:rPr lang="en-US" dirty="0"/>
              <a:t>to verify that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did the </a:t>
            </a:r>
            <a:r>
              <a:rPr lang="en-US" dirty="0"/>
              <a:t>deletion correctly.</a:t>
            </a:r>
          </a:p>
          <a:p>
            <a:pPr lvl="1"/>
            <a:r>
              <a:rPr lang="en-US" dirty="0"/>
              <a:t>Stop when the tree becomes empty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040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0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CBA9-201D-7F49-B8EE-9DCBE1793A3E}" type="slidenum">
              <a:rPr lang="en-US"/>
              <a:pPr/>
              <a:t>28</a:t>
            </a:fld>
            <a:endParaRPr lang="en-US"/>
          </a:p>
        </p:txBody>
      </p:sp>
      <p:sp>
        <p:nvSpPr>
          <p:cNvPr id="615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</a:t>
            </a:r>
            <a:r>
              <a:rPr lang="en-US" dirty="0" smtClean="0"/>
              <a:t>3</a:t>
            </a:r>
            <a:r>
              <a:rPr lang="en-US" dirty="0"/>
              <a:t>: First Part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u="sng" dirty="0" smtClean="0"/>
              <a:t>Second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B23C00"/>
                </a:solidFill>
              </a:rPr>
              <a:t>create </a:t>
            </a:r>
            <a:r>
              <a:rPr lang="en-US" dirty="0">
                <a:solidFill>
                  <a:srgbClr val="B23C00"/>
                </a:solidFill>
              </a:rPr>
              <a:t>an AVL tree </a:t>
            </a:r>
            <a:r>
              <a:rPr lang="en-US" dirty="0"/>
              <a:t>node by node.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Generate 35 unique random integers </a:t>
            </a:r>
            <a:r>
              <a:rPr lang="en-US" dirty="0">
                <a:solidFill>
                  <a:srgbClr val="B23C00"/>
                </a:solidFill>
              </a:rPr>
              <a:t>10-99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insert into the tree.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Print the tree after each insertion </a:t>
            </a:r>
            <a:r>
              <a:rPr lang="en-US" dirty="0"/>
              <a:t>to verify that </a:t>
            </a:r>
            <a:br>
              <a:rPr lang="en-US" dirty="0"/>
            </a:br>
            <a:r>
              <a:rPr lang="en-US" dirty="0"/>
              <a:t>you are keeping it balanced.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time you do a rebalancing, print a message indicating </a:t>
            </a:r>
            <a:r>
              <a:rPr lang="en-US" dirty="0">
                <a:solidFill>
                  <a:srgbClr val="B23C00"/>
                </a:solidFill>
              </a:rPr>
              <a:t>which rotation operation </a:t>
            </a:r>
            <a:r>
              <a:rPr lang="en-US" dirty="0"/>
              <a:t>and which node.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Example: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As you did with the BST, </a:t>
            </a:r>
            <a:r>
              <a:rPr lang="en-US" dirty="0">
                <a:solidFill>
                  <a:srgbClr val="B23C00"/>
                </a:solidFill>
              </a:rPr>
              <a:t>repeatedly delete the root </a:t>
            </a:r>
            <a:r>
              <a:rPr lang="en-US" dirty="0"/>
              <a:t>of your AVL tree.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Print the tree after each deletion </a:t>
            </a:r>
            <a:r>
              <a:rPr lang="en-US" dirty="0"/>
              <a:t>to verify that </a:t>
            </a:r>
            <a:br>
              <a:rPr lang="en-US" dirty="0"/>
            </a:br>
            <a:r>
              <a:rPr lang="en-US" dirty="0"/>
              <a:t>you are keeping it balanced.</a:t>
            </a:r>
          </a:p>
        </p:txBody>
      </p:sp>
      <p:sp>
        <p:nvSpPr>
          <p:cNvPr id="615428" name="Text Box 4"/>
          <p:cNvSpPr txBox="1">
            <a:spLocks noChangeArrowheads="1"/>
          </p:cNvSpPr>
          <p:nvPr/>
        </p:nvSpPr>
        <p:spPr bwMode="auto">
          <a:xfrm>
            <a:off x="3108325" y="3978275"/>
            <a:ext cx="4394731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Double </a:t>
            </a:r>
            <a:r>
              <a:rPr lang="en-US" sz="1800" b="1" dirty="0" smtClean="0">
                <a:latin typeface="Courier New"/>
                <a:cs typeface="Courier New"/>
              </a:rPr>
              <a:t>left-right </a:t>
            </a:r>
            <a:r>
              <a:rPr lang="en-US" sz="1800" b="1" dirty="0">
                <a:latin typeface="Courier New"/>
                <a:cs typeface="Courier New"/>
              </a:rPr>
              <a:t>rotation: 76</a:t>
            </a:r>
          </a:p>
        </p:txBody>
      </p:sp>
    </p:spTree>
    <p:extLst>
      <p:ext uri="{BB962C8B-B14F-4D97-AF65-F5344CB8AC3E}">
        <p14:creationId xmlns:p14="http://schemas.microsoft.com/office/powerpoint/2010/main" val="4271382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5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5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5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5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5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27" grpId="0" build="p"/>
      <p:bldP spid="61542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51E9E-E3FE-ED48-8B59-45E3CD63F85D}" type="slidenum">
              <a:rPr lang="en-US"/>
              <a:pPr/>
              <a:t>29</a:t>
            </a:fld>
            <a:endParaRPr lang="en-US"/>
          </a:p>
        </p:txBody>
      </p:sp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</a:t>
            </a:r>
            <a:r>
              <a:rPr lang="en-US" dirty="0" smtClean="0"/>
              <a:t>3</a:t>
            </a:r>
            <a:r>
              <a:rPr lang="en-US" dirty="0"/>
              <a:t>: First Part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A handy AVL tree balance checker: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</p:txBody>
      </p:sp>
      <p:sp>
        <p:nvSpPr>
          <p:cNvPr id="616452" name="Text Box 4"/>
          <p:cNvSpPr txBox="1">
            <a:spLocks noChangeArrowheads="1"/>
          </p:cNvSpPr>
          <p:nvPr/>
        </p:nvSpPr>
        <p:spPr bwMode="auto">
          <a:xfrm>
            <a:off x="274638" y="2036763"/>
            <a:ext cx="8586787" cy="34956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private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checkBalance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BinaryNode</a:t>
            </a:r>
            <a:r>
              <a:rPr lang="en-US" sz="1400" b="1" dirty="0">
                <a:latin typeface="Courier New" charset="0"/>
              </a:rPr>
              <a:t> node) throws Exception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if (node == null) return -1;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if (node != null) {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leftHeight</a:t>
            </a:r>
            <a:r>
              <a:rPr lang="en-US" sz="1400" b="1" dirty="0">
                <a:latin typeface="Courier New" charset="0"/>
              </a:rPr>
              <a:t>  = </a:t>
            </a:r>
            <a:r>
              <a:rPr lang="en-US" sz="1400" b="1" dirty="0" err="1">
                <a:latin typeface="Courier New" charset="0"/>
              </a:rPr>
              <a:t>checkBalance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node.getLeft</a:t>
            </a:r>
            <a:r>
              <a:rPr lang="en-US" sz="1400" b="1" dirty="0">
                <a:latin typeface="Courier New" charset="0"/>
              </a:rPr>
              <a:t>());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rightHeight</a:t>
            </a:r>
            <a:r>
              <a:rPr lang="en-US" sz="1400" b="1" dirty="0">
                <a:latin typeface="Courier New" charset="0"/>
              </a:rPr>
              <a:t> = </a:t>
            </a:r>
            <a:r>
              <a:rPr lang="en-US" sz="1400" b="1" dirty="0" err="1">
                <a:latin typeface="Courier New" charset="0"/>
              </a:rPr>
              <a:t>checkBalance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node.getRight</a:t>
            </a:r>
            <a:r>
              <a:rPr lang="en-US" sz="1400" b="1" dirty="0">
                <a:latin typeface="Courier New" charset="0"/>
              </a:rPr>
              <a:t>());</a:t>
            </a:r>
          </a:p>
          <a:p>
            <a:r>
              <a:rPr lang="en-US" sz="1400" b="1" dirty="0">
                <a:latin typeface="Courier New" charset="0"/>
              </a:rPr>
              <a:t>        if (   (</a:t>
            </a:r>
            <a:r>
              <a:rPr lang="en-US" sz="1400" b="1" dirty="0" err="1">
                <a:latin typeface="Courier New" charset="0"/>
              </a:rPr>
              <a:t>Math.</a:t>
            </a:r>
            <a:r>
              <a:rPr lang="en-US" sz="1400" b="1" i="1" dirty="0" err="1">
                <a:latin typeface="Courier New" charset="0"/>
              </a:rPr>
              <a:t>abs</a:t>
            </a:r>
            <a:r>
              <a:rPr lang="en-US" sz="1400" b="1" dirty="0">
                <a:latin typeface="Courier New" charset="0"/>
              </a:rPr>
              <a:t>(height(</a:t>
            </a:r>
            <a:r>
              <a:rPr lang="en-US" sz="1400" b="1" dirty="0" err="1">
                <a:latin typeface="Courier New" charset="0"/>
              </a:rPr>
              <a:t>node.getLeft</a:t>
            </a:r>
            <a:r>
              <a:rPr lang="en-US" sz="1400" b="1" dirty="0">
                <a:latin typeface="Courier New" charset="0"/>
              </a:rPr>
              <a:t>()) - height(</a:t>
            </a:r>
            <a:r>
              <a:rPr lang="en-US" sz="1400" b="1" dirty="0" err="1">
                <a:latin typeface="Courier New" charset="0"/>
              </a:rPr>
              <a:t>node.getRight</a:t>
            </a:r>
            <a:r>
              <a:rPr lang="en-US" sz="1400" b="1" dirty="0">
                <a:latin typeface="Courier New" charset="0"/>
              </a:rPr>
              <a:t>())) &gt; 1)</a:t>
            </a:r>
          </a:p>
          <a:p>
            <a:r>
              <a:rPr lang="en-US" sz="1400" b="1" dirty="0">
                <a:latin typeface="Courier New" charset="0"/>
              </a:rPr>
              <a:t>            || (height(</a:t>
            </a:r>
            <a:r>
              <a:rPr lang="en-US" sz="1400" b="1" dirty="0" err="1">
                <a:latin typeface="Courier New" charset="0"/>
              </a:rPr>
              <a:t>node.getLeft</a:t>
            </a:r>
            <a:r>
              <a:rPr lang="en-US" sz="1400" b="1" dirty="0">
                <a:latin typeface="Courier New" charset="0"/>
              </a:rPr>
              <a:t>())  != </a:t>
            </a:r>
            <a:r>
              <a:rPr lang="en-US" sz="1400" b="1" dirty="0" err="1">
                <a:latin typeface="Courier New" charset="0"/>
              </a:rPr>
              <a:t>leftHeight</a:t>
            </a:r>
            <a:r>
              <a:rPr lang="en-US" sz="1400" b="1" dirty="0">
                <a:latin typeface="Courier New" charset="0"/>
              </a:rPr>
              <a:t>) </a:t>
            </a:r>
          </a:p>
          <a:p>
            <a:r>
              <a:rPr lang="en-US" sz="1400" b="1" dirty="0">
                <a:latin typeface="Courier New" charset="0"/>
              </a:rPr>
              <a:t>            || (height(</a:t>
            </a:r>
            <a:r>
              <a:rPr lang="en-US" sz="1400" b="1" dirty="0" err="1">
                <a:latin typeface="Courier New" charset="0"/>
              </a:rPr>
              <a:t>node.getRight</a:t>
            </a:r>
            <a:r>
              <a:rPr lang="en-US" sz="1400" b="1" dirty="0">
                <a:latin typeface="Courier New" charset="0"/>
              </a:rPr>
              <a:t>()) != </a:t>
            </a:r>
            <a:r>
              <a:rPr lang="en-US" sz="1400" b="1" dirty="0" err="1">
                <a:latin typeface="Courier New" charset="0"/>
              </a:rPr>
              <a:t>rightHeight</a:t>
            </a:r>
            <a:r>
              <a:rPr lang="en-US" sz="1400" b="1" dirty="0">
                <a:latin typeface="Courier New" charset="0"/>
              </a:rPr>
              <a:t>)) {</a:t>
            </a:r>
          </a:p>
          <a:p>
            <a:r>
              <a:rPr lang="en-US" sz="1400" b="1" dirty="0">
                <a:latin typeface="Courier New" charset="0"/>
              </a:rPr>
              <a:t>            throw new Exception("Unbalanced trees.");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return height(node);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132638" y="6172200"/>
            <a:ext cx="803275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906994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FADA6-BF39-A441-8CE4-49B40BDDB3CF}" type="slidenum">
              <a:rPr lang="en-US"/>
              <a:pPr/>
              <a:t>3</a:t>
            </a:fld>
            <a:endParaRPr lang="en-US"/>
          </a:p>
        </p:txBody>
      </p:sp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AVL Trees</a:t>
            </a:r>
          </a:p>
        </p:txBody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AVL tree is a binary search tree (BST) </a:t>
            </a:r>
            <a:br>
              <a:rPr lang="en-US" dirty="0"/>
            </a:br>
            <a:r>
              <a:rPr lang="en-US" dirty="0"/>
              <a:t>with a </a:t>
            </a:r>
            <a:r>
              <a:rPr lang="en-US" dirty="0">
                <a:solidFill>
                  <a:srgbClr val="B23C00"/>
                </a:solidFill>
              </a:rPr>
              <a:t>balance </a:t>
            </a:r>
            <a:r>
              <a:rPr lang="en-US" dirty="0" smtClean="0">
                <a:solidFill>
                  <a:srgbClr val="B23C00"/>
                </a:solidFill>
              </a:rPr>
              <a:t>condition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Named </a:t>
            </a:r>
            <a:r>
              <a:rPr lang="en-US" dirty="0"/>
              <a:t>after its inventors, </a:t>
            </a:r>
            <a:br>
              <a:rPr lang="en-US" dirty="0"/>
            </a:br>
            <a:r>
              <a:rPr lang="en-US" dirty="0" err="1"/>
              <a:t>Adelson-Velskii</a:t>
            </a:r>
            <a:r>
              <a:rPr lang="en-US" dirty="0"/>
              <a:t> and Landis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For </a:t>
            </a:r>
            <a:r>
              <a:rPr lang="en-US" dirty="0"/>
              <a:t>each node of the BST, the heights of its </a:t>
            </a:r>
            <a:br>
              <a:rPr lang="en-US" dirty="0"/>
            </a:br>
            <a:r>
              <a:rPr lang="en-US" dirty="0"/>
              <a:t>left and right subtrees can </a:t>
            </a:r>
            <a:r>
              <a:rPr lang="en-US" dirty="0">
                <a:solidFill>
                  <a:srgbClr val="B23C00"/>
                </a:solidFill>
              </a:rPr>
              <a:t>differ by at most 1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Remember that the height of a tree is the </a:t>
            </a:r>
            <a:br>
              <a:rPr lang="en-US" dirty="0"/>
            </a:br>
            <a:r>
              <a:rPr lang="en-US" dirty="0"/>
              <a:t>length of the longest path from the root to a leaf.</a:t>
            </a:r>
          </a:p>
          <a:p>
            <a:pPr lvl="1"/>
            <a:r>
              <a:rPr lang="en-US" dirty="0"/>
              <a:t>The height of the root = the height of the tree.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The height of an empty tree is -1.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64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6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6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6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5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#3: Second 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second part of the assignment </a:t>
            </a:r>
            <a:r>
              <a:rPr lang="en-US" dirty="0" smtClean="0">
                <a:solidFill>
                  <a:srgbClr val="B23C00"/>
                </a:solidFill>
              </a:rPr>
              <a:t>compares the performance</a:t>
            </a:r>
            <a:r>
              <a:rPr lang="en-US" dirty="0" smtClean="0"/>
              <a:t> of a BST vs. an AVL tree.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120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#3: Second 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u="sng" dirty="0" smtClean="0"/>
              <a:t>First</a:t>
            </a:r>
            <a:r>
              <a:rPr lang="en-US" dirty="0" smtClean="0"/>
              <a:t>, generate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random integers.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is some large number, explained on the next slide.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Time and print how long it takes to insert the random integers one at a time into an initially empty BST.</a:t>
            </a:r>
          </a:p>
          <a:p>
            <a:pPr lvl="1"/>
            <a:r>
              <a:rPr lang="en-US" dirty="0" smtClean="0"/>
              <a:t>Do </a:t>
            </a:r>
            <a:r>
              <a:rPr lang="en-US" u="sng" dirty="0" smtClean="0"/>
              <a:t>not</a:t>
            </a:r>
            <a:r>
              <a:rPr lang="en-US" dirty="0" smtClean="0"/>
              <a:t> print the tree after each insertion.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Time and print how long it takes to insert the same random integers one at a time into an initially empty AVL tree.</a:t>
            </a:r>
          </a:p>
          <a:p>
            <a:pPr lvl="1"/>
            <a:r>
              <a:rPr lang="en-US" dirty="0"/>
              <a:t>Do </a:t>
            </a:r>
            <a:r>
              <a:rPr lang="en-US" u="sng" dirty="0"/>
              <a:t>not</a:t>
            </a:r>
            <a:r>
              <a:rPr lang="en-US" dirty="0"/>
              <a:t> print the tree after each insertion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95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#3: Second </a:t>
            </a:r>
            <a:r>
              <a:rPr lang="en-US" dirty="0" smtClean="0"/>
              <a:t>Part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a value of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large enough to give you consistent timings that you can compare.</a:t>
            </a:r>
          </a:p>
          <a:p>
            <a:pPr lvl="1"/>
            <a:r>
              <a:rPr lang="en-US" dirty="0" smtClean="0"/>
              <a:t>Try values of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= 1,000  10,000  100,000  1,000,000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</a:t>
            </a:r>
            <a:r>
              <a:rPr lang="en-US" i="1" dirty="0" smtClean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is the time function, how does </a:t>
            </a:r>
            <a:r>
              <a:rPr lang="en-US" smtClean="0"/>
              <a:t>the </a:t>
            </a:r>
            <a:r>
              <a:rPr lang="en-US" smtClean="0"/>
              <a:t>growth of </a:t>
            </a:r>
            <a:r>
              <a:rPr lang="en-US" i="1" dirty="0" smtClean="0">
                <a:latin typeface="Times New Roman"/>
                <a:cs typeface="Times New Roman"/>
              </a:rPr>
              <a:t>T</a:t>
            </a:r>
            <a:r>
              <a:rPr lang="en-US" baseline="-25000" dirty="0" smtClean="0">
                <a:cs typeface="Times New Roman"/>
              </a:rPr>
              <a:t>BST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compare with the growth of </a:t>
            </a:r>
            <a:r>
              <a:rPr lang="en-US" i="1" dirty="0" smtClean="0">
                <a:latin typeface="Times New Roman"/>
                <a:cs typeface="Times New Roman"/>
              </a:rPr>
              <a:t>T</a:t>
            </a:r>
            <a:r>
              <a:rPr lang="en-US" baseline="-25000" dirty="0">
                <a:cs typeface="Times New Roman"/>
              </a:rPr>
              <a:t>AVL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49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#3: Second Part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u="sng" dirty="0" smtClean="0"/>
              <a:t>Second</a:t>
            </a:r>
            <a:r>
              <a:rPr lang="en-US" dirty="0" smtClean="0"/>
              <a:t>, generate </a:t>
            </a:r>
            <a:r>
              <a:rPr lang="en-US" i="1" dirty="0" smtClean="0">
                <a:latin typeface="Times New Roman"/>
                <a:cs typeface="Times New Roman"/>
              </a:rPr>
              <a:t>k</a:t>
            </a:r>
            <a:r>
              <a:rPr lang="en-US" dirty="0" smtClean="0"/>
              <a:t> random integers.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k</a:t>
            </a:r>
            <a:r>
              <a:rPr lang="en-US" dirty="0" smtClean="0"/>
              <a:t> is some large value.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Time how long it takes to search your</a:t>
            </a:r>
            <a:br>
              <a:rPr lang="en-US" dirty="0" smtClean="0"/>
            </a:b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-node BST for all </a:t>
            </a:r>
            <a:r>
              <a:rPr lang="en-US" i="1" dirty="0" smtClean="0">
                <a:latin typeface="Times New Roman"/>
                <a:cs typeface="Times New Roman"/>
              </a:rPr>
              <a:t>k</a:t>
            </a:r>
            <a:r>
              <a:rPr lang="en-US" dirty="0" smtClean="0"/>
              <a:t> random integers.</a:t>
            </a:r>
          </a:p>
          <a:p>
            <a:pPr lvl="1"/>
            <a:r>
              <a:rPr lang="en-US" dirty="0" smtClean="0"/>
              <a:t>It doesn’t matter whether or not the search succeeds.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Time how long it takes to search your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-node AVL tree for the same </a:t>
            </a:r>
            <a:r>
              <a:rPr lang="en-US" i="1" dirty="0" smtClean="0">
                <a:latin typeface="Times New Roman"/>
                <a:cs typeface="Times New Roman"/>
              </a:rPr>
              <a:t>k</a:t>
            </a:r>
            <a:r>
              <a:rPr lang="en-US" dirty="0" smtClean="0"/>
              <a:t> random integers.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Compare the grow rates of these two time functions.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02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#3: Second Part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Third</a:t>
            </a:r>
            <a:r>
              <a:rPr lang="en-US" dirty="0" smtClean="0"/>
              <a:t>, perform a random mixture of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insertions and searches on your BST and then on your </a:t>
            </a:r>
            <a:br>
              <a:rPr lang="en-US" dirty="0" smtClean="0"/>
            </a:b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-</a:t>
            </a:r>
            <a:r>
              <a:rPr lang="en-US" dirty="0"/>
              <a:t>node </a:t>
            </a:r>
            <a:r>
              <a:rPr lang="en-US" dirty="0" smtClean="0"/>
              <a:t>AVL tree.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is some large number.</a:t>
            </a:r>
          </a:p>
          <a:p>
            <a:pPr lvl="1"/>
            <a:r>
              <a:rPr lang="en-US" dirty="0" smtClean="0"/>
              <a:t>Perform the same sequence of insertions and searches on both trees.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Try different ratios of insertions vs. searches.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Empirically estimate the ratio where an AVL tree has better performance than a BST for a mixture of insertions and searches.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466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83BE-7743-9F44-BD30-3AA966A7789D}" type="slidenum">
              <a:rPr lang="en-US"/>
              <a:pPr/>
              <a:t>35</a:t>
            </a:fld>
            <a:endParaRPr lang="en-US"/>
          </a:p>
        </p:txBody>
      </p:sp>
      <p:sp>
        <p:nvSpPr>
          <p:cNvPr id="64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use any code from the lectures </a:t>
            </a:r>
            <a:br>
              <a:rPr lang="en-US" dirty="0"/>
            </a:br>
            <a:r>
              <a:rPr lang="en-US" dirty="0"/>
              <a:t>or from the textbook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You do not have to use </a:t>
            </a:r>
            <a:br>
              <a:rPr lang="en-US" dirty="0"/>
            </a:br>
            <a:r>
              <a:rPr lang="en-US" dirty="0"/>
              <a:t>parameterized generic types.</a:t>
            </a:r>
          </a:p>
          <a:p>
            <a:pPr lvl="1"/>
            <a:r>
              <a:rPr lang="en-US" dirty="0"/>
              <a:t>You can use raw (</a:t>
            </a:r>
            <a:r>
              <a:rPr lang="en-US" dirty="0" err="1"/>
              <a:t>nongeneric</a:t>
            </a:r>
            <a:r>
              <a:rPr lang="en-US" dirty="0"/>
              <a:t>) </a:t>
            </a:r>
            <a:r>
              <a:rPr lang="en-US" dirty="0" smtClean="0"/>
              <a:t>types,</a:t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&lt;Integer&gt;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80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50B1-52DD-1E46-9663-626986BF6CEE}" type="slidenum">
              <a:rPr lang="en-US"/>
              <a:pPr/>
              <a:t>36</a:t>
            </a:fld>
            <a:endParaRPr lang="en-US"/>
          </a:p>
        </p:txBody>
      </p:sp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may choose a partner to work with you </a:t>
            </a:r>
            <a:br>
              <a:rPr lang="en-US" dirty="0"/>
            </a:br>
            <a:r>
              <a:rPr lang="en-US" dirty="0"/>
              <a:t>on this assignment.</a:t>
            </a:r>
          </a:p>
          <a:p>
            <a:pPr lvl="1"/>
            <a:r>
              <a:rPr lang="en-US" dirty="0"/>
              <a:t>Both of you will receive the same score.</a:t>
            </a:r>
          </a:p>
          <a:p>
            <a:pPr lvl="4"/>
            <a:endParaRPr lang="en-US" dirty="0"/>
          </a:p>
          <a:p>
            <a:r>
              <a:rPr lang="en-US" dirty="0"/>
              <a:t>Create a zip file containing:</a:t>
            </a:r>
          </a:p>
          <a:p>
            <a:pPr lvl="1"/>
            <a:r>
              <a:rPr lang="en-US" dirty="0"/>
              <a:t>Your Java source files.</a:t>
            </a:r>
          </a:p>
          <a:p>
            <a:pPr lvl="1"/>
            <a:r>
              <a:rPr lang="en-US" dirty="0"/>
              <a:t>Any instructions on how to build and run your code.</a:t>
            </a:r>
          </a:p>
          <a:p>
            <a:pPr lvl="1"/>
            <a:r>
              <a:rPr lang="en-US" dirty="0" smtClean="0"/>
              <a:t>Text </a:t>
            </a:r>
            <a:r>
              <a:rPr lang="en-US" dirty="0"/>
              <a:t>files containing your </a:t>
            </a:r>
            <a:r>
              <a:rPr lang="en-US" dirty="0" smtClean="0"/>
              <a:t>outputs.</a:t>
            </a:r>
            <a:endParaRPr lang="en-US" dirty="0"/>
          </a:p>
          <a:p>
            <a:pPr lvl="1"/>
            <a:r>
              <a:rPr lang="en-US" dirty="0"/>
              <a:t>A 1- or 2-page </a:t>
            </a:r>
            <a:r>
              <a:rPr lang="en-US" dirty="0" smtClean="0"/>
              <a:t>that </a:t>
            </a:r>
            <a:r>
              <a:rPr lang="en-US" dirty="0"/>
              <a:t>briefly describes your </a:t>
            </a:r>
            <a:r>
              <a:rPr lang="en-US" dirty="0" smtClean="0"/>
              <a:t>conclusions </a:t>
            </a:r>
            <a:r>
              <a:rPr lang="en-US" dirty="0"/>
              <a:t>from doing this assignment.</a:t>
            </a:r>
          </a:p>
        </p:txBody>
      </p:sp>
    </p:spTree>
    <p:extLst>
      <p:ext uri="{BB962C8B-B14F-4D97-AF65-F5344CB8AC3E}">
        <p14:creationId xmlns:p14="http://schemas.microsoft.com/office/powerpoint/2010/main" val="2787082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7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7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7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7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7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CF01-52C5-CE49-A4BF-F8F1FD763442}" type="slidenum">
              <a:rPr lang="en-US"/>
              <a:pPr/>
              <a:t>37</a:t>
            </a:fld>
            <a:endParaRPr lang="en-US"/>
          </a:p>
        </p:txBody>
      </p:sp>
      <p:sp>
        <p:nvSpPr>
          <p:cNvPr id="618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Email the zip file to </a:t>
            </a:r>
            <a:r>
              <a:rPr lang="en-US" dirty="0">
                <a:hlinkClick r:id="rId2"/>
              </a:rPr>
              <a:t>ron.mak@sjsu.edu</a:t>
            </a:r>
            <a:r>
              <a:rPr lang="en-US" dirty="0"/>
              <a:t> </a:t>
            </a:r>
            <a:endParaRPr lang="en-US" dirty="0" smtClean="0"/>
          </a:p>
          <a:p>
            <a:pPr lvl="5"/>
            <a:endParaRPr lang="en-US" dirty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Subject </a:t>
            </a:r>
            <a:r>
              <a:rPr lang="en-US" dirty="0">
                <a:solidFill>
                  <a:srgbClr val="B23C00"/>
                </a:solidFill>
              </a:rPr>
              <a:t>line: </a:t>
            </a:r>
            <a:r>
              <a:rPr lang="en-US" dirty="0" smtClean="0">
                <a:solidFill>
                  <a:schemeClr val="folHlink"/>
                </a:solidFill>
              </a:rPr>
              <a:t/>
            </a:r>
            <a:br>
              <a:rPr lang="en-US" dirty="0" smtClean="0">
                <a:solidFill>
                  <a:schemeClr val="folHlink"/>
                </a:solidFill>
              </a:rPr>
            </a:br>
            <a:r>
              <a:rPr lang="en-US" dirty="0" smtClean="0">
                <a:solidFill>
                  <a:schemeClr val="folHlink"/>
                </a:solidFill>
              </a:rPr>
              <a:t>   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146 Assignment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#3: 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Your Name(s</a:t>
            </a:r>
            <a:r>
              <a:rPr lang="en-US" b="1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)</a:t>
            </a:r>
          </a:p>
          <a:p>
            <a:pPr lvl="6"/>
            <a:endParaRPr lang="en-US" b="1" i="1" dirty="0">
              <a:solidFill>
                <a:srgbClr val="0033CC"/>
              </a:solidFill>
              <a:latin typeface="Times New Roman"/>
              <a:cs typeface="Times New Roman"/>
            </a:endParaRPr>
          </a:p>
          <a:p>
            <a:r>
              <a:rPr lang="en-US" dirty="0"/>
              <a:t>If you work with a partner, both of you turn 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</a:t>
            </a:r>
            <a:r>
              <a:rPr lang="en-US" dirty="0"/>
              <a:t>assignment.</a:t>
            </a:r>
          </a:p>
          <a:p>
            <a:pPr lvl="1"/>
            <a:r>
              <a:rPr lang="en-US" dirty="0"/>
              <a:t>CC your </a:t>
            </a:r>
            <a:r>
              <a:rPr lang="en-US" dirty="0" smtClean="0"/>
              <a:t>partner</a:t>
            </a:r>
            <a:r>
              <a:rPr lang="fr-FR" altLang="ja-JP" dirty="0" smtClean="0">
                <a:latin typeface="Arial"/>
              </a:rPr>
              <a:t>'</a:t>
            </a:r>
            <a:r>
              <a:rPr lang="en-US" dirty="0" smtClean="0"/>
              <a:t>s </a:t>
            </a:r>
            <a:r>
              <a:rPr lang="en-US" dirty="0"/>
              <a:t>email address so I can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reply all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you both.</a:t>
            </a:r>
          </a:p>
          <a:p>
            <a:pPr lvl="4"/>
            <a:endParaRPr lang="en-US" sz="1050" dirty="0"/>
          </a:p>
          <a:p>
            <a:r>
              <a:rPr lang="en-US" dirty="0">
                <a:solidFill>
                  <a:srgbClr val="B23C00"/>
                </a:solidFill>
              </a:rPr>
              <a:t>Due </a:t>
            </a:r>
            <a:r>
              <a:rPr lang="en-US" dirty="0" smtClean="0">
                <a:solidFill>
                  <a:srgbClr val="B23C00"/>
                </a:solidFill>
              </a:rPr>
              <a:t>Friday, </a:t>
            </a:r>
            <a:r>
              <a:rPr lang="en-US" dirty="0">
                <a:solidFill>
                  <a:srgbClr val="B23C00"/>
                </a:solidFill>
              </a:rPr>
              <a:t>July </a:t>
            </a:r>
            <a:r>
              <a:rPr lang="en-US" dirty="0" smtClean="0">
                <a:solidFill>
                  <a:srgbClr val="B23C00"/>
                </a:solidFill>
              </a:rPr>
              <a:t>3.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3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8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8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8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9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4A32-E835-244B-B56F-4D439B17374E}" type="slidenum">
              <a:rPr lang="en-US"/>
              <a:pPr/>
              <a:t>38</a:t>
            </a:fld>
            <a:endParaRPr lang="en-US"/>
          </a:p>
        </p:txBody>
      </p:sp>
      <p:sp>
        <p:nvSpPr>
          <p:cNvPr id="619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Splay Trees</a:t>
            </a:r>
          </a:p>
        </p:txBody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Not a new type of tree, but a reimplementation of the BST insert, delete, and search methods.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goal is to improve their performance.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No single operation on a splay tree is guaranteed to have better performance.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But a series of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/>
              <a:t> operations will take </a:t>
            </a:r>
            <a:r>
              <a:rPr lang="en-US" i="1" dirty="0">
                <a:latin typeface="Times New Roman"/>
                <a:cs typeface="Times New Roman"/>
              </a:rPr>
              <a:t>O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>
                <a:latin typeface="Times New Roman"/>
                <a:cs typeface="Times New Roman"/>
              </a:rPr>
              <a:t> log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/>
              <a:t>time for a tree of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 nodes, whenever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/>
              <a:t> &gt;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i="1" dirty="0"/>
              <a:t>.</a:t>
            </a:r>
          </a:p>
          <a:p>
            <a:pPr lvl="4">
              <a:lnSpc>
                <a:spcPct val="90000"/>
              </a:lnSpc>
            </a:pPr>
            <a:endParaRPr lang="en-US" i="1" dirty="0"/>
          </a:p>
          <a:p>
            <a:pPr>
              <a:lnSpc>
                <a:spcPct val="90000"/>
              </a:lnSpc>
            </a:pPr>
            <a:r>
              <a:rPr lang="en-US" dirty="0"/>
              <a:t>Not highly balanced like an AVL tree.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Lowering the cost of an entire series of operations is more important then keeping the tree balanced.</a:t>
            </a:r>
          </a:p>
        </p:txBody>
      </p:sp>
    </p:spTree>
    <p:extLst>
      <p:ext uri="{BB962C8B-B14F-4D97-AF65-F5344CB8AC3E}">
        <p14:creationId xmlns:p14="http://schemas.microsoft.com/office/powerpoint/2010/main" val="2019514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9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9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9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9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2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CCA4-1B87-8540-93ED-90B702C79177}" type="slidenum">
              <a:rPr lang="en-US"/>
              <a:pPr/>
              <a:t>39</a:t>
            </a:fld>
            <a:endParaRPr lang="en-US"/>
          </a:p>
        </p:txBody>
      </p:sp>
      <p:sp>
        <p:nvSpPr>
          <p:cNvPr id="62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295400"/>
            <a:ext cx="8412433" cy="4835525"/>
          </a:xfrm>
        </p:spPr>
        <p:txBody>
          <a:bodyPr/>
          <a:lstStyle/>
          <a:p>
            <a:r>
              <a:rPr lang="en-US" dirty="0"/>
              <a:t>Whenever a splay tree node is accessed,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tree performs </a:t>
            </a:r>
            <a:r>
              <a:rPr lang="en-US" dirty="0">
                <a:solidFill>
                  <a:srgbClr val="B23C00"/>
                </a:solidFill>
              </a:rPr>
              <a:t>splaying operations </a:t>
            </a:r>
            <a:r>
              <a:rPr lang="en-US" dirty="0"/>
              <a:t>that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moves </a:t>
            </a:r>
            <a:r>
              <a:rPr lang="en-US" dirty="0"/>
              <a:t>the accessed node to the root of the tree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Splaying a node consists of </a:t>
            </a:r>
            <a:r>
              <a:rPr lang="en-US" dirty="0" smtClean="0"/>
              <a:t>a </a:t>
            </a:r>
            <a:r>
              <a:rPr lang="en-US" dirty="0"/>
              <a:t>series of rotations.</a:t>
            </a:r>
          </a:p>
          <a:p>
            <a:pPr lvl="1"/>
            <a:r>
              <a:rPr lang="en-US" dirty="0"/>
              <a:t>Similar to AVL tree rotations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The goal is to move the accessed node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root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 side benefit is to make the tree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more </a:t>
            </a:r>
            <a:r>
              <a:rPr lang="en-US" dirty="0"/>
              <a:t>balanced.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031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0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0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5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AEB-0FAE-AE48-9B3D-AB2930B679D1}" type="slidenum">
              <a:rPr lang="en-US"/>
              <a:pPr/>
              <a:t>4</a:t>
            </a:fld>
            <a:endParaRPr lang="en-US"/>
          </a:p>
        </p:txBody>
      </p:sp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</a:t>
            </a:r>
            <a:r>
              <a:rPr lang="en-US" dirty="0" smtClean="0"/>
              <a:t>Trees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pic>
        <p:nvPicPr>
          <p:cNvPr id="5949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8" y="1270000"/>
            <a:ext cx="7323137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104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CCA4-1B87-8540-93ED-90B702C79177}" type="slidenum">
              <a:rPr lang="en-US"/>
              <a:pPr/>
              <a:t>40</a:t>
            </a:fld>
            <a:endParaRPr lang="en-US"/>
          </a:p>
        </p:txBody>
      </p:sp>
      <p:sp>
        <p:nvSpPr>
          <p:cNvPr id="62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theory is that once a node has been accessed, it will soon be accessed again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Future accesses are fast if the node is the root.</a:t>
            </a:r>
          </a:p>
        </p:txBody>
      </p:sp>
    </p:spTree>
    <p:extLst>
      <p:ext uri="{BB962C8B-B14F-4D97-AF65-F5344CB8AC3E}">
        <p14:creationId xmlns:p14="http://schemas.microsoft.com/office/powerpoint/2010/main" val="2481002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570B-39E6-2540-8C56-4C0DBD109A96}" type="slidenum">
              <a:rPr lang="en-US"/>
              <a:pPr/>
              <a:t>41</a:t>
            </a:fld>
            <a:endParaRPr lang="en-US"/>
          </a:p>
        </p:txBody>
      </p:sp>
      <p:sp>
        <p:nvSpPr>
          <p:cNvPr id="621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412163" cy="1463675"/>
          </a:xfrm>
        </p:spPr>
        <p:txBody>
          <a:bodyPr/>
          <a:lstStyle/>
          <a:p>
            <a:r>
              <a:rPr lang="en-US" dirty="0"/>
              <a:t>How is a </a:t>
            </a:r>
            <a:r>
              <a:rPr lang="en-US" dirty="0">
                <a:solidFill>
                  <a:srgbClr val="B23C00"/>
                </a:solidFill>
              </a:rPr>
              <a:t>worst-case BST </a:t>
            </a:r>
            <a:r>
              <a:rPr lang="en-US" dirty="0"/>
              <a:t>created ?</a:t>
            </a:r>
          </a:p>
          <a:p>
            <a:pPr lvl="1"/>
            <a:r>
              <a:rPr lang="en-US" dirty="0"/>
              <a:t>When all the nodes are entered in sorted order.</a:t>
            </a:r>
          </a:p>
          <a:p>
            <a:pPr lvl="1"/>
            <a:r>
              <a:rPr lang="en-US" dirty="0"/>
              <a:t>Suppose the bottom node is accessed in such a tree:</a:t>
            </a:r>
          </a:p>
        </p:txBody>
      </p:sp>
      <p:pic>
        <p:nvPicPr>
          <p:cNvPr id="6215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2697163"/>
            <a:ext cx="6964362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895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71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87D24-6B58-D24F-9DB0-5CF354246FEF}" type="slidenum">
              <a:rPr lang="en-US"/>
              <a:pPr/>
              <a:t>42</a:t>
            </a:fld>
            <a:endParaRPr lang="en-US"/>
          </a:p>
        </p:txBody>
      </p:sp>
      <p:sp>
        <p:nvSpPr>
          <p:cNvPr id="622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node </a:t>
            </a:r>
            <a:r>
              <a:rPr lang="en-US" dirty="0" smtClean="0"/>
              <a:t>hasn’t been </a:t>
            </a:r>
            <a:r>
              <a:rPr lang="en-US" dirty="0"/>
              <a:t>accessed in a while, </a:t>
            </a:r>
            <a:br>
              <a:rPr lang="en-US" dirty="0"/>
            </a:br>
            <a:r>
              <a:rPr lang="en-US" dirty="0"/>
              <a:t>then the next time </a:t>
            </a:r>
            <a:r>
              <a:rPr lang="en-US" dirty="0" smtClean="0"/>
              <a:t>it</a:t>
            </a:r>
            <a:r>
              <a:rPr lang="fr-FR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accessed, you pay the </a:t>
            </a:r>
            <a:r>
              <a:rPr lang="en-US" dirty="0">
                <a:solidFill>
                  <a:srgbClr val="B23C00"/>
                </a:solidFill>
              </a:rPr>
              <a:t>performance penalty </a:t>
            </a:r>
            <a:r>
              <a:rPr lang="en-US" dirty="0"/>
              <a:t>of splaying.</a:t>
            </a:r>
          </a:p>
          <a:p>
            <a:pPr lvl="4"/>
            <a:endParaRPr lang="en-US" dirty="0"/>
          </a:p>
          <a:p>
            <a:r>
              <a:rPr lang="en-US" dirty="0"/>
              <a:t>But accesses of that node in the near future </a:t>
            </a:r>
            <a:br>
              <a:rPr lang="en-US" dirty="0"/>
            </a:br>
            <a:r>
              <a:rPr lang="en-US" dirty="0"/>
              <a:t>will be very fast.</a:t>
            </a:r>
          </a:p>
          <a:p>
            <a:pPr lvl="4"/>
            <a:endParaRPr lang="en-US" dirty="0"/>
          </a:p>
          <a:p>
            <a:r>
              <a:rPr lang="en-US" dirty="0"/>
              <a:t>And so we </a:t>
            </a:r>
            <a:r>
              <a:rPr lang="en-US" dirty="0">
                <a:solidFill>
                  <a:srgbClr val="B23C00"/>
                </a:solidFill>
              </a:rPr>
              <a:t>amortize the cost </a:t>
            </a:r>
            <a:r>
              <a:rPr lang="en-US" dirty="0"/>
              <a:t>of splaying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 </a:t>
            </a:r>
            <a:r>
              <a:rPr lang="en-US" dirty="0"/>
              <a:t>future operations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98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2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595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07C4B-087D-E145-AEF4-5537F49B9235}" type="slidenum">
              <a:rPr lang="en-US"/>
              <a:pPr/>
              <a:t>43</a:t>
            </a:fld>
            <a:endParaRPr lang="en-US"/>
          </a:p>
        </p:txBody>
      </p:sp>
      <p:pic>
        <p:nvPicPr>
          <p:cNvPr id="6236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725" y="1235075"/>
            <a:ext cx="5578475" cy="4964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2362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6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8B14D-99A7-264D-B813-A93447F76E48}" type="slidenum">
              <a:rPr lang="en-US"/>
              <a:pPr/>
              <a:t>44</a:t>
            </a:fld>
            <a:endParaRPr lang="en-US"/>
          </a:p>
        </p:txBody>
      </p:sp>
      <p:pic>
        <p:nvPicPr>
          <p:cNvPr id="6246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447800"/>
            <a:ext cx="6405563" cy="391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246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229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3C6-1FF8-2740-A4B9-C9634EEF836C}" type="slidenum">
              <a:rPr lang="en-US"/>
              <a:pPr/>
              <a:t>45</a:t>
            </a:fld>
            <a:endParaRPr lang="en-US"/>
          </a:p>
        </p:txBody>
      </p:sp>
      <p:pic>
        <p:nvPicPr>
          <p:cNvPr id="6256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752600"/>
            <a:ext cx="6707188" cy="328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256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418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926F-E789-1F4A-B910-805B9BC47A2F}" type="slidenum">
              <a:rPr lang="en-US"/>
              <a:pPr/>
              <a:t>46</a:t>
            </a:fld>
            <a:endParaRPr lang="en-US"/>
          </a:p>
        </p:txBody>
      </p:sp>
      <p:pic>
        <p:nvPicPr>
          <p:cNvPr id="6266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05000"/>
            <a:ext cx="7177088" cy="289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266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17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155A9-0C61-4D46-BA6D-9B6E8A06008A}" type="slidenum">
              <a:rPr lang="en-US"/>
              <a:pPr/>
              <a:t>47</a:t>
            </a:fld>
            <a:endParaRPr lang="en-US"/>
          </a:p>
        </p:txBody>
      </p:sp>
      <p:pic>
        <p:nvPicPr>
          <p:cNvPr id="6277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7535863" cy="298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2771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45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7152-39F3-6346-A903-8AD366A2910A}" type="slidenum">
              <a:rPr lang="en-US"/>
              <a:pPr/>
              <a:t>48</a:t>
            </a:fld>
            <a:endParaRPr lang="en-US"/>
          </a:p>
        </p:txBody>
      </p:sp>
      <p:pic>
        <p:nvPicPr>
          <p:cNvPr id="6287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05000"/>
            <a:ext cx="7154863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287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997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7A2FF-6613-F340-8720-822ED71E90BA}" type="slidenum">
              <a:rPr lang="en-US"/>
              <a:pPr/>
              <a:t>49</a:t>
            </a:fld>
            <a:endParaRPr lang="en-US"/>
          </a:p>
        </p:txBody>
      </p:sp>
      <p:pic>
        <p:nvPicPr>
          <p:cNvPr id="6297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6980238" cy="308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2976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495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2B4D-79C5-CA43-9D99-AEC076E5F5E8}" type="slidenum">
              <a:rPr lang="en-US"/>
              <a:pPr/>
              <a:t>5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Balancing AVL Trees</a:t>
            </a:r>
          </a:p>
        </p:txBody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18038"/>
            <a:ext cx="8229600" cy="1512887"/>
          </a:xfrm>
        </p:spPr>
        <p:txBody>
          <a:bodyPr/>
          <a:lstStyle/>
          <a:p>
            <a:r>
              <a:rPr lang="en-US" dirty="0"/>
              <a:t>We need to </a:t>
            </a:r>
            <a:r>
              <a:rPr lang="en-US" dirty="0">
                <a:solidFill>
                  <a:srgbClr val="B23C00"/>
                </a:solidFill>
              </a:rPr>
              <a:t>rebalance the tree </a:t>
            </a:r>
            <a:r>
              <a:rPr lang="en-US" dirty="0"/>
              <a:t>whenever the balance condition is violated.</a:t>
            </a:r>
          </a:p>
          <a:p>
            <a:pPr lvl="1"/>
            <a:r>
              <a:rPr lang="en-US" dirty="0"/>
              <a:t>We need to check after every insertion and deletion.</a:t>
            </a:r>
          </a:p>
        </p:txBody>
      </p:sp>
      <p:pic>
        <p:nvPicPr>
          <p:cNvPr id="5877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" y="1235075"/>
            <a:ext cx="7099300" cy="307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296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77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EEC5-8581-F349-B75A-FE88587952C6}" type="slidenum">
              <a:rPr lang="en-US"/>
              <a:pPr/>
              <a:t>50</a:t>
            </a:fld>
            <a:endParaRPr lang="en-US"/>
          </a:p>
        </p:txBody>
      </p:sp>
      <p:pic>
        <p:nvPicPr>
          <p:cNvPr id="6307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752600"/>
            <a:ext cx="6783388" cy="325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3078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557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5B71-77D9-4341-9133-E496DAB3B0A1}" type="slidenum">
              <a:rPr lang="en-US"/>
              <a:pPr/>
              <a:t>51</a:t>
            </a:fld>
            <a:endParaRPr lang="en-US"/>
          </a:p>
        </p:txBody>
      </p:sp>
      <p:pic>
        <p:nvPicPr>
          <p:cNvPr id="6318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6707188" cy="346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318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Splay </a:t>
            </a:r>
            <a:r>
              <a:rPr lang="en-US" dirty="0" smtClean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69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CCB5-55B8-594D-BAF7-8DCDFD7C87A6}" type="slidenum">
              <a:rPr lang="en-US"/>
              <a:pPr/>
              <a:t>6</a:t>
            </a:fld>
            <a:endParaRPr lang="en-US"/>
          </a:p>
        </p:txBody>
      </p:sp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</a:t>
            </a:r>
            <a:r>
              <a:rPr lang="en-US" dirty="0" smtClean="0"/>
              <a:t>Trees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 the </a:t>
            </a:r>
            <a:r>
              <a:rPr lang="en-US" dirty="0"/>
              <a:t>tree was </a:t>
            </a:r>
            <a:r>
              <a:rPr lang="en-US" dirty="0">
                <a:solidFill>
                  <a:srgbClr val="B23C00"/>
                </a:solidFill>
              </a:rPr>
              <a:t>balanced before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an insertion.</a:t>
            </a:r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If it became unbalanced due to the insertion, then the inserted node must have caused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some </a:t>
            </a:r>
            <a:r>
              <a:rPr lang="en-US" dirty="0"/>
              <a:t>nodes between itself and the root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be unbalanced.</a:t>
            </a:r>
          </a:p>
          <a:p>
            <a:pPr lvl="3"/>
            <a:endParaRPr lang="en-US" dirty="0"/>
          </a:p>
          <a:p>
            <a:r>
              <a:rPr lang="en-US" dirty="0"/>
              <a:t>An unbalanced node must have the height of </a:t>
            </a:r>
            <a:br>
              <a:rPr lang="en-US" dirty="0"/>
            </a:br>
            <a:r>
              <a:rPr lang="en-US" dirty="0"/>
              <a:t>one of its subtrees </a:t>
            </a:r>
            <a:r>
              <a:rPr lang="en-US" dirty="0">
                <a:solidFill>
                  <a:srgbClr val="B23C00"/>
                </a:solidFill>
              </a:rPr>
              <a:t>exactly 2 greater </a:t>
            </a:r>
            <a:r>
              <a:rPr lang="en-US" dirty="0"/>
              <a:t>than the </a:t>
            </a:r>
            <a:br>
              <a:rPr lang="en-US" dirty="0"/>
            </a:br>
            <a:r>
              <a:rPr lang="en-US" dirty="0"/>
              <a:t>height its other subtree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008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2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89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CA14F-E270-C341-A0B8-D00D686931FD}" type="slidenum">
              <a:rPr lang="en-US"/>
              <a:pPr/>
              <a:t>7</a:t>
            </a:fld>
            <a:endParaRPr lang="en-US"/>
          </a:p>
        </p:txBody>
      </p:sp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22503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Let the deepest unbalanced node be </a:t>
            </a:r>
            <a:r>
              <a:rPr lang="el-GR" i="1" dirty="0">
                <a:latin typeface="Times New Roman"/>
                <a:cs typeface="Times New Roman"/>
              </a:rPr>
              <a:t>α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Any node has at most two children.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 new height imbalance </a:t>
            </a:r>
            <a:r>
              <a:rPr lang="en-US" dirty="0" smtClean="0"/>
              <a:t>means that the </a:t>
            </a:r>
            <a:br>
              <a:rPr lang="en-US" dirty="0" smtClean="0"/>
            </a:br>
            <a:r>
              <a:rPr lang="en-US" dirty="0" smtClean="0"/>
              <a:t>heights </a:t>
            </a:r>
            <a:r>
              <a:rPr lang="en-US" dirty="0" smtClean="0"/>
              <a:t>of </a:t>
            </a:r>
            <a:r>
              <a:rPr lang="el-GR" i="1" dirty="0" smtClean="0">
                <a:latin typeface="Times New Roman"/>
                <a:cs typeface="Times New Roman"/>
              </a:rPr>
              <a:t>α</a:t>
            </a:r>
            <a:r>
              <a:rPr lang="en-US" dirty="0" smtClean="0"/>
              <a:t>’s </a:t>
            </a:r>
            <a:r>
              <a:rPr lang="en-US" dirty="0"/>
              <a:t>two </a:t>
            </a:r>
            <a:r>
              <a:rPr lang="en-US" dirty="0" smtClean="0"/>
              <a:t>subtrees now </a:t>
            </a:r>
            <a:r>
              <a:rPr lang="en-US" dirty="0" smtClean="0"/>
              <a:t>differ by 2.</a:t>
            </a:r>
          </a:p>
        </p:txBody>
      </p:sp>
      <p:grpSp>
        <p:nvGrpSpPr>
          <p:cNvPr id="593926" name="Group 593925"/>
          <p:cNvGrpSpPr/>
          <p:nvPr/>
        </p:nvGrpSpPr>
        <p:grpSpPr>
          <a:xfrm>
            <a:off x="1188757" y="3520439"/>
            <a:ext cx="2468853" cy="2194536"/>
            <a:chOff x="1371635" y="3520439"/>
            <a:chExt cx="2468853" cy="2194536"/>
          </a:xfrm>
        </p:grpSpPr>
        <p:sp>
          <p:nvSpPr>
            <p:cNvPr id="2" name="Oval 1"/>
            <p:cNvSpPr/>
            <p:nvPr/>
          </p:nvSpPr>
          <p:spPr bwMode="auto">
            <a:xfrm>
              <a:off x="2286025" y="3611878"/>
              <a:ext cx="548634" cy="548634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377464" y="3520439"/>
              <a:ext cx="4606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i="1" dirty="0" smtClean="0">
                  <a:latin typeface="Times New Roman"/>
                  <a:cs typeface="Times New Roman"/>
                </a:rPr>
                <a:t>α</a:t>
              </a:r>
              <a:endParaRPr lang="en-US" sz="2000" dirty="0"/>
            </a:p>
          </p:txBody>
        </p:sp>
        <p:sp>
          <p:nvSpPr>
            <p:cNvPr id="4" name="Isosceles Triangle 3"/>
            <p:cNvSpPr/>
            <p:nvPr/>
          </p:nvSpPr>
          <p:spPr bwMode="auto">
            <a:xfrm>
              <a:off x="1371635" y="4526268"/>
              <a:ext cx="914390" cy="1188707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926098" y="4526268"/>
              <a:ext cx="914390" cy="1188707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0" name="Straight Connector 9"/>
            <p:cNvCxnSpPr>
              <a:stCxn id="2" idx="3"/>
              <a:endCxn id="4" idx="0"/>
            </p:cNvCxnSpPr>
            <p:nvPr/>
          </p:nvCxnSpPr>
          <p:spPr bwMode="auto">
            <a:xfrm flipH="1">
              <a:off x="1828830" y="4080166"/>
              <a:ext cx="537541" cy="44610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11"/>
            <p:cNvCxnSpPr>
              <a:stCxn id="2" idx="5"/>
              <a:endCxn id="8" idx="0"/>
            </p:cNvCxnSpPr>
            <p:nvPr/>
          </p:nvCxnSpPr>
          <p:spPr bwMode="auto">
            <a:xfrm>
              <a:off x="2754313" y="4080166"/>
              <a:ext cx="628980" cy="44610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93930" name="Group 593929"/>
          <p:cNvGrpSpPr/>
          <p:nvPr/>
        </p:nvGrpSpPr>
        <p:grpSpPr>
          <a:xfrm>
            <a:off x="4480561" y="3520439"/>
            <a:ext cx="2743170" cy="2194536"/>
            <a:chOff x="4480561" y="3520439"/>
            <a:chExt cx="2743170" cy="2194536"/>
          </a:xfrm>
        </p:grpSpPr>
        <p:sp>
          <p:nvSpPr>
            <p:cNvPr id="17" name="Oval 16"/>
            <p:cNvSpPr/>
            <p:nvPr/>
          </p:nvSpPr>
          <p:spPr bwMode="auto">
            <a:xfrm>
              <a:off x="5577829" y="3611878"/>
              <a:ext cx="548634" cy="548634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6452921" y="4526268"/>
              <a:ext cx="274317" cy="274317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4937756" y="4526268"/>
              <a:ext cx="274317" cy="274317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Isosceles Triangle 15"/>
            <p:cNvSpPr/>
            <p:nvPr/>
          </p:nvSpPr>
          <p:spPr bwMode="auto">
            <a:xfrm>
              <a:off x="4480561" y="5074902"/>
              <a:ext cx="457195" cy="640073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Isosceles Triangle 20"/>
            <p:cNvSpPr/>
            <p:nvPr/>
          </p:nvSpPr>
          <p:spPr bwMode="auto">
            <a:xfrm>
              <a:off x="5212073" y="5074902"/>
              <a:ext cx="457195" cy="640073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2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Isosceles Triangle 21"/>
            <p:cNvSpPr/>
            <p:nvPr/>
          </p:nvSpPr>
          <p:spPr bwMode="auto">
            <a:xfrm>
              <a:off x="6035024" y="5074902"/>
              <a:ext cx="457195" cy="640073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3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Isosceles Triangle 22"/>
            <p:cNvSpPr/>
            <p:nvPr/>
          </p:nvSpPr>
          <p:spPr bwMode="auto">
            <a:xfrm>
              <a:off x="6766536" y="5074902"/>
              <a:ext cx="457195" cy="640073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4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0" name="Straight Connector 19"/>
            <p:cNvCxnSpPr>
              <a:stCxn id="17" idx="3"/>
              <a:endCxn id="19" idx="7"/>
            </p:cNvCxnSpPr>
            <p:nvPr/>
          </p:nvCxnSpPr>
          <p:spPr bwMode="auto">
            <a:xfrm flipH="1">
              <a:off x="5171900" y="4080166"/>
              <a:ext cx="486275" cy="4862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17" idx="5"/>
              <a:endCxn id="15" idx="1"/>
            </p:cNvCxnSpPr>
            <p:nvPr/>
          </p:nvCxnSpPr>
          <p:spPr bwMode="auto">
            <a:xfrm>
              <a:off x="6046117" y="4080166"/>
              <a:ext cx="446977" cy="4862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19" idx="3"/>
              <a:endCxn id="16" idx="0"/>
            </p:cNvCxnSpPr>
            <p:nvPr/>
          </p:nvCxnSpPr>
          <p:spPr bwMode="auto">
            <a:xfrm flipH="1">
              <a:off x="4709159" y="4760412"/>
              <a:ext cx="268770" cy="31449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9" name="Straight Connector 28"/>
            <p:cNvCxnSpPr>
              <a:stCxn id="19" idx="5"/>
              <a:endCxn id="21" idx="0"/>
            </p:cNvCxnSpPr>
            <p:nvPr/>
          </p:nvCxnSpPr>
          <p:spPr bwMode="auto">
            <a:xfrm>
              <a:off x="5171900" y="4760412"/>
              <a:ext cx="268771" cy="31449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93920" name="Straight Connector 593919"/>
            <p:cNvCxnSpPr>
              <a:stCxn id="15" idx="3"/>
              <a:endCxn id="22" idx="0"/>
            </p:cNvCxnSpPr>
            <p:nvPr/>
          </p:nvCxnSpPr>
          <p:spPr bwMode="auto">
            <a:xfrm flipH="1">
              <a:off x="6263622" y="4760412"/>
              <a:ext cx="229472" cy="31449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93924" name="Straight Connector 593923"/>
            <p:cNvCxnSpPr>
              <a:stCxn id="15" idx="5"/>
              <a:endCxn id="23" idx="0"/>
            </p:cNvCxnSpPr>
            <p:nvPr/>
          </p:nvCxnSpPr>
          <p:spPr bwMode="auto">
            <a:xfrm>
              <a:off x="6687065" y="4760412"/>
              <a:ext cx="308069" cy="31449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8" name="TextBox 37"/>
            <p:cNvSpPr txBox="1"/>
            <p:nvPr/>
          </p:nvSpPr>
          <p:spPr>
            <a:xfrm>
              <a:off x="5669268" y="3520439"/>
              <a:ext cx="4606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i="1" dirty="0" smtClean="0">
                  <a:latin typeface="Times New Roman"/>
                  <a:cs typeface="Times New Roman"/>
                </a:rPr>
                <a:t>α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80375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CA14F-E270-C341-A0B8-D00D686931FD}" type="slidenum">
              <a:rPr lang="en-US"/>
              <a:pPr/>
              <a:t>8</a:t>
            </a:fld>
            <a:endParaRPr lang="en-US"/>
          </a:p>
        </p:txBody>
      </p:sp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32813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Therefore, one </a:t>
            </a:r>
            <a:r>
              <a:rPr lang="en-US" dirty="0"/>
              <a:t>of the following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had </a:t>
            </a:r>
            <a:r>
              <a:rPr lang="en-US" dirty="0"/>
              <a:t>to occur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Case 1 (outside left-left):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insertion was </a:t>
            </a:r>
            <a:r>
              <a:rPr lang="en-US" dirty="0"/>
              <a:t>into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left </a:t>
            </a:r>
            <a:r>
              <a:rPr lang="en-US" dirty="0"/>
              <a:t>subtree of the </a:t>
            </a:r>
            <a:r>
              <a:rPr lang="en-US" dirty="0" smtClean="0"/>
              <a:t>left </a:t>
            </a:r>
            <a:r>
              <a:rPr lang="en-US" dirty="0"/>
              <a:t>child of </a:t>
            </a:r>
            <a:r>
              <a:rPr lang="el-GR" i="1" dirty="0">
                <a:latin typeface="Times New Roman"/>
                <a:cs typeface="Times New Roman"/>
              </a:rPr>
              <a:t>α</a:t>
            </a:r>
            <a:r>
              <a:rPr lang="en-US" dirty="0">
                <a:cs typeface="Arial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  <a:cs typeface="Arial" charset="0"/>
              </a:rPr>
              <a:t>Case 2 (inside left-right): </a:t>
            </a:r>
            <a:r>
              <a:rPr lang="en-US" dirty="0"/>
              <a:t>The insertion was into the right subtree of the left child of </a:t>
            </a:r>
            <a:r>
              <a:rPr lang="el-GR" i="1" dirty="0">
                <a:latin typeface="Times New Roman"/>
                <a:cs typeface="Times New Roman"/>
              </a:rPr>
              <a:t>α</a:t>
            </a:r>
            <a:r>
              <a:rPr lang="en-US" dirty="0">
                <a:cs typeface="Arial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  <a:cs typeface="Arial" charset="0"/>
              </a:rPr>
              <a:t>Case 3 (inside right-left)</a:t>
            </a:r>
            <a:r>
              <a:rPr lang="en-US" dirty="0">
                <a:solidFill>
                  <a:schemeClr val="folHlink"/>
                </a:solidFill>
                <a:cs typeface="Arial" charset="0"/>
              </a:rPr>
              <a:t>:</a:t>
            </a:r>
            <a:r>
              <a:rPr lang="en-US" dirty="0">
                <a:cs typeface="Arial" charset="0"/>
              </a:rPr>
              <a:t> </a:t>
            </a:r>
            <a:r>
              <a:rPr lang="en-US" dirty="0"/>
              <a:t>The insertion was into the left subtree of the right child of </a:t>
            </a:r>
            <a:r>
              <a:rPr lang="el-GR" i="1" dirty="0">
                <a:latin typeface="Times New Roman"/>
                <a:cs typeface="Times New Roman"/>
              </a:rPr>
              <a:t>α</a:t>
            </a:r>
            <a:r>
              <a:rPr lang="en-US" dirty="0">
                <a:cs typeface="Arial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Case 4 (outside right-right): </a:t>
            </a:r>
            <a:r>
              <a:rPr lang="en-US" dirty="0"/>
              <a:t>The insertion was into the right subtree of the right child of </a:t>
            </a:r>
            <a:r>
              <a:rPr lang="el-GR" i="1" dirty="0">
                <a:latin typeface="Times New Roman"/>
                <a:cs typeface="Times New Roman"/>
              </a:rPr>
              <a:t>α</a:t>
            </a:r>
            <a:r>
              <a:rPr lang="en-US" dirty="0" smtClean="0">
                <a:cs typeface="Arial" charset="0"/>
              </a:rPr>
              <a:t>.</a:t>
            </a:r>
          </a:p>
          <a:p>
            <a:pPr lvl="5">
              <a:lnSpc>
                <a:spcPct val="90000"/>
              </a:lnSpc>
            </a:pPr>
            <a:endParaRPr lang="en-US" dirty="0">
              <a:cs typeface="Arial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035024" y="1143025"/>
            <a:ext cx="2743170" cy="2194536"/>
            <a:chOff x="4480561" y="3520439"/>
            <a:chExt cx="2743170" cy="2194536"/>
          </a:xfrm>
        </p:grpSpPr>
        <p:sp>
          <p:nvSpPr>
            <p:cNvPr id="7" name="Oval 6"/>
            <p:cNvSpPr/>
            <p:nvPr/>
          </p:nvSpPr>
          <p:spPr bwMode="auto">
            <a:xfrm>
              <a:off x="5577829" y="3611878"/>
              <a:ext cx="548634" cy="548634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452921" y="4526268"/>
              <a:ext cx="274317" cy="274317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4937756" y="4526268"/>
              <a:ext cx="274317" cy="274317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Isosceles Triangle 9"/>
            <p:cNvSpPr/>
            <p:nvPr/>
          </p:nvSpPr>
          <p:spPr bwMode="auto">
            <a:xfrm>
              <a:off x="4480561" y="5074902"/>
              <a:ext cx="457195" cy="640073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Isosceles Triangle 10"/>
            <p:cNvSpPr/>
            <p:nvPr/>
          </p:nvSpPr>
          <p:spPr bwMode="auto">
            <a:xfrm>
              <a:off x="5212073" y="5074902"/>
              <a:ext cx="457195" cy="640073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2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Isosceles Triangle 11"/>
            <p:cNvSpPr/>
            <p:nvPr/>
          </p:nvSpPr>
          <p:spPr bwMode="auto">
            <a:xfrm>
              <a:off x="6035024" y="5074902"/>
              <a:ext cx="457195" cy="640073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3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Isosceles Triangle 12"/>
            <p:cNvSpPr/>
            <p:nvPr/>
          </p:nvSpPr>
          <p:spPr bwMode="auto">
            <a:xfrm>
              <a:off x="6766536" y="5074902"/>
              <a:ext cx="457195" cy="640073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4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4" name="Straight Connector 13"/>
            <p:cNvCxnSpPr>
              <a:stCxn id="7" idx="3"/>
              <a:endCxn id="9" idx="7"/>
            </p:cNvCxnSpPr>
            <p:nvPr/>
          </p:nvCxnSpPr>
          <p:spPr bwMode="auto">
            <a:xfrm flipH="1">
              <a:off x="5171900" y="4080166"/>
              <a:ext cx="486275" cy="4862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>
              <a:stCxn id="7" idx="5"/>
              <a:endCxn id="8" idx="1"/>
            </p:cNvCxnSpPr>
            <p:nvPr/>
          </p:nvCxnSpPr>
          <p:spPr bwMode="auto">
            <a:xfrm>
              <a:off x="6046117" y="4080166"/>
              <a:ext cx="446977" cy="4862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>
              <a:stCxn id="9" idx="3"/>
              <a:endCxn id="10" idx="0"/>
            </p:cNvCxnSpPr>
            <p:nvPr/>
          </p:nvCxnSpPr>
          <p:spPr bwMode="auto">
            <a:xfrm flipH="1">
              <a:off x="4709159" y="4760412"/>
              <a:ext cx="268770" cy="31449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>
              <a:stCxn id="9" idx="5"/>
              <a:endCxn id="11" idx="0"/>
            </p:cNvCxnSpPr>
            <p:nvPr/>
          </p:nvCxnSpPr>
          <p:spPr bwMode="auto">
            <a:xfrm>
              <a:off x="5171900" y="4760412"/>
              <a:ext cx="268771" cy="31449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8" name="Straight Connector 17"/>
            <p:cNvCxnSpPr>
              <a:stCxn id="8" idx="3"/>
              <a:endCxn id="12" idx="0"/>
            </p:cNvCxnSpPr>
            <p:nvPr/>
          </p:nvCxnSpPr>
          <p:spPr bwMode="auto">
            <a:xfrm flipH="1">
              <a:off x="6263622" y="4760412"/>
              <a:ext cx="229472" cy="31449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8" idx="5"/>
              <a:endCxn id="13" idx="0"/>
            </p:cNvCxnSpPr>
            <p:nvPr/>
          </p:nvCxnSpPr>
          <p:spPr bwMode="auto">
            <a:xfrm>
              <a:off x="6687065" y="4760412"/>
              <a:ext cx="308069" cy="31449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0" name="TextBox 19"/>
            <p:cNvSpPr txBox="1"/>
            <p:nvPr/>
          </p:nvSpPr>
          <p:spPr>
            <a:xfrm>
              <a:off x="5669268" y="3520439"/>
              <a:ext cx="4606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i="1" dirty="0" smtClean="0">
                  <a:latin typeface="Times New Roman"/>
                  <a:cs typeface="Times New Roman"/>
                </a:rPr>
                <a:t>α</a:t>
              </a:r>
              <a:endParaRPr lang="en-US" sz="20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377464" y="5623536"/>
            <a:ext cx="471407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  <a:cs typeface="Arial" charset="0"/>
              </a:rPr>
              <a:t>Cases 1 and 4 are mirrors of each other, </a:t>
            </a:r>
            <a:endParaRPr lang="en-US" sz="1800" dirty="0" smtClean="0">
              <a:solidFill>
                <a:srgbClr val="B23C00"/>
              </a:solidFill>
              <a:cs typeface="Arial" charset="0"/>
            </a:endParaRPr>
          </a:p>
          <a:p>
            <a:r>
              <a:rPr lang="en-US" sz="1800" dirty="0" smtClean="0">
                <a:solidFill>
                  <a:srgbClr val="B23C00"/>
                </a:solidFill>
                <a:cs typeface="Arial" charset="0"/>
              </a:rPr>
              <a:t>and </a:t>
            </a:r>
            <a:r>
              <a:rPr lang="en-US" sz="1800" dirty="0">
                <a:solidFill>
                  <a:srgbClr val="B23C00"/>
                </a:solidFill>
                <a:cs typeface="Arial" charset="0"/>
              </a:rPr>
              <a:t>cases 2 and 3 are mirrors of each other</a:t>
            </a:r>
            <a:r>
              <a:rPr lang="en-US" sz="1800" dirty="0" smtClean="0">
                <a:solidFill>
                  <a:srgbClr val="B23C00"/>
                </a:solidFill>
                <a:cs typeface="Arial" charset="0"/>
              </a:rPr>
              <a:t>.</a:t>
            </a:r>
            <a:endParaRPr lang="en-US" sz="1800" dirty="0">
              <a:solidFill>
                <a:srgbClr val="B23C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337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2831-3EF5-9C4C-B2D3-5C50077CC572}" type="slidenum">
              <a:rPr lang="en-US"/>
              <a:pPr/>
              <a:t>9</a:t>
            </a:fld>
            <a:endParaRPr lang="en-US"/>
          </a:p>
        </p:txBody>
      </p:sp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Balancing AVL Trees: Case 1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127125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Case 1 (outside left-left):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Rebalance with a </a:t>
            </a:r>
            <a:r>
              <a:rPr lang="en-US" dirty="0">
                <a:solidFill>
                  <a:srgbClr val="B23C00"/>
                </a:solidFill>
              </a:rPr>
              <a:t>single right rotation</a:t>
            </a:r>
            <a:r>
              <a:rPr lang="en-US" dirty="0"/>
              <a:t>.</a:t>
            </a:r>
          </a:p>
        </p:txBody>
      </p:sp>
      <p:pic>
        <p:nvPicPr>
          <p:cNvPr id="5959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2514600"/>
            <a:ext cx="7681912" cy="268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337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5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37083</TotalTime>
  <Words>3035</Words>
  <Application>Microsoft Macintosh PowerPoint</Application>
  <PresentationFormat>On-screen Show (4:3)</PresentationFormat>
  <Paragraphs>482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Quadrant</vt:lpstr>
      <vt:lpstr>CS 146: Data Structures and Algorithms June 23 Class Meeting</vt:lpstr>
      <vt:lpstr>Binary Search Trees</vt:lpstr>
      <vt:lpstr>AVL Trees</vt:lpstr>
      <vt:lpstr>AVL Trees, cont’d</vt:lpstr>
      <vt:lpstr>Balancing AVL Trees</vt:lpstr>
      <vt:lpstr>Balancing AVL Trees, cont’d</vt:lpstr>
      <vt:lpstr>Balancing AVL Trees, cont’d</vt:lpstr>
      <vt:lpstr>Balancing AVL Trees, cont’d</vt:lpstr>
      <vt:lpstr>Balancing AVL Trees: Case 1</vt:lpstr>
      <vt:lpstr>Balancing AVL Trees: Case 1, cont’d</vt:lpstr>
      <vt:lpstr>Balancing AVL Trees: Case 4</vt:lpstr>
      <vt:lpstr>Balancing AVL Trees: Case 2</vt:lpstr>
      <vt:lpstr>Balancing AVL Trees: Case 2, cont’d</vt:lpstr>
      <vt:lpstr>Balancing AVL Trees: Case 3</vt:lpstr>
      <vt:lpstr>Balancing AVL Trees: Case 3, cont’d</vt:lpstr>
      <vt:lpstr>AVL Tree Implementation</vt:lpstr>
      <vt:lpstr>The AVL Tree Node</vt:lpstr>
      <vt:lpstr>AVL Tree Implementation, cont’d</vt:lpstr>
      <vt:lpstr>AVL Tree Implementation, cont’d</vt:lpstr>
      <vt:lpstr>AVL Tree Implementation, cont’d</vt:lpstr>
      <vt:lpstr>AVL Tree Implementation, cont’d</vt:lpstr>
      <vt:lpstr>AVL Tree Implementation, cont’d</vt:lpstr>
      <vt:lpstr>Break</vt:lpstr>
      <vt:lpstr>Assignment #3</vt:lpstr>
      <vt:lpstr>Assignment #3, cont’d</vt:lpstr>
      <vt:lpstr>Assignment #3: First Part</vt:lpstr>
      <vt:lpstr>Assignment #3: First Part, cont’d</vt:lpstr>
      <vt:lpstr>Assignment #3: First Part, cont’d</vt:lpstr>
      <vt:lpstr>Assignment #3: First Part, cont’d</vt:lpstr>
      <vt:lpstr>Assignment #3: Second Part</vt:lpstr>
      <vt:lpstr>Assignment #3: Second Part</vt:lpstr>
      <vt:lpstr>Assignment #3: Second Part, cont’d</vt:lpstr>
      <vt:lpstr>Assignment #3: Second Part, cont’d</vt:lpstr>
      <vt:lpstr>Assignment #3: Second Part, cont’d</vt:lpstr>
      <vt:lpstr>Assignment #3, cont’d</vt:lpstr>
      <vt:lpstr>Assignment #3, cont’d</vt:lpstr>
      <vt:lpstr>Assignment #3, cont’d</vt:lpstr>
      <vt:lpstr>Splay Trees</vt:lpstr>
      <vt:lpstr>Splay Trees, cont’d</vt:lpstr>
      <vt:lpstr>Splay Trees, cont’d</vt:lpstr>
      <vt:lpstr>Splay Trees, cont’d</vt:lpstr>
      <vt:lpstr>Splay Trees, cont’d</vt:lpstr>
      <vt:lpstr>Splay Trees, cont’d</vt:lpstr>
      <vt:lpstr>Splay Trees, cont’d</vt:lpstr>
      <vt:lpstr>Splay Trees, cont’d</vt:lpstr>
      <vt:lpstr>Splay Trees, cont’d</vt:lpstr>
      <vt:lpstr>Splay Trees, cont’d</vt:lpstr>
      <vt:lpstr>Splay Trees, cont’d</vt:lpstr>
      <vt:lpstr>Splay Trees, cont’d</vt:lpstr>
      <vt:lpstr>Splay Trees, cont’d</vt:lpstr>
      <vt:lpstr>Splay Trees,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440</cp:revision>
  <dcterms:created xsi:type="dcterms:W3CDTF">2008-01-12T03:52:55Z</dcterms:created>
  <dcterms:modified xsi:type="dcterms:W3CDTF">2015-06-24T19:36:01Z</dcterms:modified>
  <cp:category/>
</cp:coreProperties>
</file>