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9" r:id="rId1"/>
  </p:sldMasterIdLst>
  <p:notesMasterIdLst>
    <p:notesMasterId r:id="rId44"/>
  </p:notesMasterIdLst>
  <p:handoutMasterIdLst>
    <p:handoutMasterId r:id="rId45"/>
  </p:handoutMasterIdLst>
  <p:sldIdLst>
    <p:sldId id="256" r:id="rId2"/>
    <p:sldId id="292" r:id="rId3"/>
    <p:sldId id="293" r:id="rId4"/>
    <p:sldId id="294" r:id="rId5"/>
    <p:sldId id="295" r:id="rId6"/>
    <p:sldId id="296" r:id="rId7"/>
    <p:sldId id="257" r:id="rId8"/>
    <p:sldId id="258" r:id="rId9"/>
    <p:sldId id="259" r:id="rId10"/>
    <p:sldId id="260" r:id="rId11"/>
    <p:sldId id="261" r:id="rId12"/>
    <p:sldId id="262" r:id="rId13"/>
    <p:sldId id="289" r:id="rId14"/>
    <p:sldId id="291" r:id="rId15"/>
    <p:sldId id="263" r:id="rId16"/>
    <p:sldId id="264" r:id="rId17"/>
    <p:sldId id="297" r:id="rId18"/>
    <p:sldId id="265" r:id="rId19"/>
    <p:sldId id="266" r:id="rId20"/>
    <p:sldId id="267" r:id="rId21"/>
    <p:sldId id="268" r:id="rId22"/>
    <p:sldId id="269" r:id="rId23"/>
    <p:sldId id="270" r:id="rId24"/>
    <p:sldId id="271" r:id="rId25"/>
    <p:sldId id="272" r:id="rId26"/>
    <p:sldId id="273" r:id="rId27"/>
    <p:sldId id="274" r:id="rId28"/>
    <p:sldId id="275" r:id="rId29"/>
    <p:sldId id="276" r:id="rId30"/>
    <p:sldId id="277" r:id="rId31"/>
    <p:sldId id="278" r:id="rId32"/>
    <p:sldId id="279" r:id="rId33"/>
    <p:sldId id="280" r:id="rId34"/>
    <p:sldId id="281" r:id="rId35"/>
    <p:sldId id="282" r:id="rId36"/>
    <p:sldId id="283" r:id="rId37"/>
    <p:sldId id="284" r:id="rId38"/>
    <p:sldId id="285" r:id="rId39"/>
    <p:sldId id="290" r:id="rId40"/>
    <p:sldId id="286" r:id="rId41"/>
    <p:sldId id="287" r:id="rId42"/>
    <p:sldId id="288" r:id="rId43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6pPr>
    <a:lvl7pPr marL="27432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7pPr>
    <a:lvl8pPr marL="32004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8pPr>
    <a:lvl9pPr marL="36576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1F5FF"/>
    <a:srgbClr val="C6DEFF"/>
    <a:srgbClr val="A12A03"/>
    <a:srgbClr val="B23C00"/>
    <a:srgbClr val="66CCFF"/>
    <a:srgbClr val="A40000"/>
    <a:srgbClr val="0033CC"/>
    <a:srgbClr val="CC99FF"/>
    <a:srgbClr val="99FF66"/>
    <a:srgbClr val="66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7516" autoAdjust="0"/>
    <p:restoredTop sz="98450" autoAdjust="0"/>
  </p:normalViewPr>
  <p:slideViewPr>
    <p:cSldViewPr>
      <p:cViewPr varScale="1">
        <p:scale>
          <a:sx n="110" d="100"/>
          <a:sy n="110" d="100"/>
        </p:scale>
        <p:origin x="-112" y="-1248"/>
      </p:cViewPr>
      <p:guideLst>
        <p:guide orient="horz" pos="2160"/>
        <p:guide pos="2822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0" d="100"/>
        <a:sy n="150" d="100"/>
      </p:scale>
      <p:origin x="0" y="3440"/>
    </p:cViewPr>
  </p:sorterViewPr>
  <p:gridSpacing cx="91439" cy="91439"/>
</p:viewPr>
</file>

<file path=ppt/_rels/presentation.xml.rels><?xml version="1.0" encoding="UTF-8" standalone="yes"?>
<Relationships xmlns="http://schemas.openxmlformats.org/package/2006/relationships"><Relationship Id="rId46" Type="http://schemas.openxmlformats.org/officeDocument/2006/relationships/printerSettings" Target="printerSettings/printerSettings1.bin"/><Relationship Id="rId47" Type="http://schemas.openxmlformats.org/officeDocument/2006/relationships/presProps" Target="presProps.xml"/><Relationship Id="rId48" Type="http://schemas.openxmlformats.org/officeDocument/2006/relationships/viewProps" Target="viewProps.xml"/><Relationship Id="rId49" Type="http://schemas.openxmlformats.org/officeDocument/2006/relationships/theme" Target="theme/theme1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5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slide" Target="slides/slide41.xml"/><Relationship Id="rId43" Type="http://schemas.openxmlformats.org/officeDocument/2006/relationships/slide" Target="slides/slide42.xml"/><Relationship Id="rId44" Type="http://schemas.openxmlformats.org/officeDocument/2006/relationships/notesMaster" Target="notesMasters/notesMaster1.xml"/><Relationship Id="rId45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4172681-C581-F644-AAF5-C092E01AA013}" type="datetimeFigureOut">
              <a:rPr lang="en-US" smtClean="0"/>
              <a:t>6/24/15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2A581D9-7090-374C-A542-C325CF1D3F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720066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27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27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5164504C-A0F5-524D-82C6-1B8158989AE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176872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ChangeArrowheads="1"/>
          </p:cNvSpPr>
          <p:nvPr/>
        </p:nvSpPr>
        <p:spPr bwMode="auto">
          <a:xfrm>
            <a:off x="381000" y="990600"/>
            <a:ext cx="76200" cy="5105400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endParaRPr lang="en-US" sz="2400">
              <a:latin typeface="Times New Roman" charset="0"/>
            </a:endParaRP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762000" y="1371600"/>
            <a:ext cx="7696200" cy="2057400"/>
          </a:xfrm>
        </p:spPr>
        <p:txBody>
          <a:bodyPr/>
          <a:lstStyle>
            <a:lvl1pPr>
              <a:defRPr sz="4000"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3072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762000" y="3765550"/>
            <a:ext cx="7696200" cy="2057400"/>
          </a:xfrm>
        </p:spPr>
        <p:txBody>
          <a:bodyPr/>
          <a:lstStyle>
            <a:lvl1pPr marL="0" indent="0">
              <a:buFont typeface="Wingdings" charset="0"/>
              <a:buNone/>
              <a:defRPr sz="2400"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grpSp>
        <p:nvGrpSpPr>
          <p:cNvPr id="30728" name="Group 8"/>
          <p:cNvGrpSpPr>
            <a:grpSpLocks/>
          </p:cNvGrpSpPr>
          <p:nvPr/>
        </p:nvGrpSpPr>
        <p:grpSpPr bwMode="auto">
          <a:xfrm>
            <a:off x="381000" y="304800"/>
            <a:ext cx="8391525" cy="5791200"/>
            <a:chOff x="240" y="192"/>
            <a:chExt cx="5286" cy="3648"/>
          </a:xfrm>
        </p:grpSpPr>
        <p:sp>
          <p:nvSpPr>
            <p:cNvPr id="30729" name="Rectangle 9"/>
            <p:cNvSpPr>
              <a:spLocks noChangeArrowheads="1"/>
            </p:cNvSpPr>
            <p:nvPr/>
          </p:nvSpPr>
          <p:spPr bwMode="auto">
            <a:xfrm flipV="1">
              <a:off x="5236" y="192"/>
              <a:ext cx="288" cy="288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rot="10800000"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0" name="Rectangle 10"/>
            <p:cNvSpPr>
              <a:spLocks noChangeArrowheads="1"/>
            </p:cNvSpPr>
            <p:nvPr/>
          </p:nvSpPr>
          <p:spPr bwMode="auto">
            <a:xfrm flipV="1">
              <a:off x="240" y="192"/>
              <a:ext cx="5004" cy="288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1" name="Rectangle 11"/>
            <p:cNvSpPr>
              <a:spLocks noChangeArrowheads="1"/>
            </p:cNvSpPr>
            <p:nvPr/>
          </p:nvSpPr>
          <p:spPr bwMode="auto">
            <a:xfrm flipV="1">
              <a:off x="240" y="480"/>
              <a:ext cx="5004" cy="144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rot="10800000"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2" name="Rectangle 12"/>
            <p:cNvSpPr>
              <a:spLocks noChangeArrowheads="1"/>
            </p:cNvSpPr>
            <p:nvPr/>
          </p:nvSpPr>
          <p:spPr bwMode="auto">
            <a:xfrm flipV="1">
              <a:off x="5242" y="480"/>
              <a:ext cx="282" cy="144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3" name="Line 13"/>
            <p:cNvSpPr>
              <a:spLocks noChangeShapeType="1"/>
            </p:cNvSpPr>
            <p:nvPr/>
          </p:nvSpPr>
          <p:spPr bwMode="auto">
            <a:xfrm flipH="1">
              <a:off x="480" y="2256"/>
              <a:ext cx="484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734" name="Rectangle 14"/>
            <p:cNvSpPr>
              <a:spLocks noChangeArrowheads="1"/>
            </p:cNvSpPr>
            <p:nvPr/>
          </p:nvSpPr>
          <p:spPr bwMode="auto">
            <a:xfrm>
              <a:off x="240" y="192"/>
              <a:ext cx="5286" cy="364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</p:grp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E4F0376-0E54-9843-B673-E00D6670E83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775342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4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411163"/>
            <a:ext cx="8229600" cy="655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295400"/>
            <a:ext cx="8229600" cy="4835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97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81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2BDC82CD-30B2-1348-96D0-860A277DEA53}" type="slidenum">
              <a:rPr lang="en-US"/>
              <a:pPr/>
              <a:t>‹#›</a:t>
            </a:fld>
            <a:endParaRPr lang="en-US"/>
          </a:p>
        </p:txBody>
      </p:sp>
      <p:grpSp>
        <p:nvGrpSpPr>
          <p:cNvPr id="29703" name="Group 7"/>
          <p:cNvGrpSpPr>
            <a:grpSpLocks/>
          </p:cNvGrpSpPr>
          <p:nvPr/>
        </p:nvGrpSpPr>
        <p:grpSpPr bwMode="auto">
          <a:xfrm>
            <a:off x="228600" y="0"/>
            <a:ext cx="8686800" cy="1143000"/>
            <a:chOff x="176" y="96"/>
            <a:chExt cx="5472" cy="1008"/>
          </a:xfrm>
        </p:grpSpPr>
        <p:sp>
          <p:nvSpPr>
            <p:cNvPr id="29704" name="Line 8"/>
            <p:cNvSpPr>
              <a:spLocks noChangeShapeType="1"/>
            </p:cNvSpPr>
            <p:nvPr/>
          </p:nvSpPr>
          <p:spPr bwMode="auto">
            <a:xfrm flipH="1">
              <a:off x="288" y="1104"/>
              <a:ext cx="523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05" name="Rectangle 9"/>
            <p:cNvSpPr>
              <a:spLocks noChangeArrowheads="1"/>
            </p:cNvSpPr>
            <p:nvPr/>
          </p:nvSpPr>
          <p:spPr bwMode="auto">
            <a:xfrm>
              <a:off x="5504" y="96"/>
              <a:ext cx="144" cy="144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6" name="Rectangle 10"/>
            <p:cNvSpPr>
              <a:spLocks noChangeArrowheads="1"/>
            </p:cNvSpPr>
            <p:nvPr/>
          </p:nvSpPr>
          <p:spPr bwMode="auto">
            <a:xfrm>
              <a:off x="176" y="96"/>
              <a:ext cx="5326" cy="144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7" name="Rectangle 11"/>
            <p:cNvSpPr>
              <a:spLocks noChangeArrowheads="1"/>
            </p:cNvSpPr>
            <p:nvPr/>
          </p:nvSpPr>
          <p:spPr bwMode="auto">
            <a:xfrm>
              <a:off x="176" y="240"/>
              <a:ext cx="5326" cy="88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8" name="Rectangle 12"/>
            <p:cNvSpPr>
              <a:spLocks noChangeArrowheads="1"/>
            </p:cNvSpPr>
            <p:nvPr/>
          </p:nvSpPr>
          <p:spPr bwMode="auto">
            <a:xfrm>
              <a:off x="5504" y="241"/>
              <a:ext cx="144" cy="86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</p:grpSp>
      <p:pic>
        <p:nvPicPr>
          <p:cNvPr id="29709" name="Picture 13" descr="SJSU-logo"/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6713" y="6172200"/>
            <a:ext cx="639762" cy="606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 userDrawn="1"/>
        </p:nvSpPr>
        <p:spPr>
          <a:xfrm>
            <a:off x="1097318" y="6263609"/>
            <a:ext cx="158172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smtClean="0"/>
              <a:t>Computer</a:t>
            </a:r>
            <a:r>
              <a:rPr lang="en-US" sz="1000" baseline="0" dirty="0" smtClean="0"/>
              <a:t> Science Dept.</a:t>
            </a:r>
          </a:p>
          <a:p>
            <a:r>
              <a:rPr lang="en-US" sz="1000" baseline="0" dirty="0" smtClean="0"/>
              <a:t>Summer 2015: June 11</a:t>
            </a:r>
            <a:endParaRPr lang="en-US" sz="1000" dirty="0"/>
          </a:p>
        </p:txBody>
      </p:sp>
      <p:sp>
        <p:nvSpPr>
          <p:cNvPr id="15" name="TextBox 14"/>
          <p:cNvSpPr txBox="1"/>
          <p:nvPr userDrawn="1"/>
        </p:nvSpPr>
        <p:spPr>
          <a:xfrm>
            <a:off x="3492427" y="6263609"/>
            <a:ext cx="243713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 smtClean="0"/>
              <a:t>CS 146: </a:t>
            </a:r>
            <a:r>
              <a:rPr lang="en-US" sz="1000" baseline="0" dirty="0" smtClean="0"/>
              <a:t>Data Structures and Algorithms</a:t>
            </a:r>
            <a:br>
              <a:rPr lang="en-US" sz="1000" baseline="0" dirty="0" smtClean="0"/>
            </a:br>
            <a:r>
              <a:rPr lang="en-US" sz="1000" baseline="0" dirty="0" smtClean="0"/>
              <a:t>© R. Mak</a:t>
            </a:r>
            <a:endParaRPr lang="en-US" sz="100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</p:sldLayoutIdLst>
  <p:timing>
    <p:tnLst>
      <p:par>
        <p:cTn xmlns:p14="http://schemas.microsoft.com/office/powerpoint/2010/main" id="1" dur="indefinite" restart="never" nodeType="tmRoot"/>
      </p:par>
    </p:tnLst>
  </p:timing>
  <p:hf hdr="0" ftr="0" dt="0"/>
  <p:txStyles>
    <p:titleStyle>
      <a:lvl1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2pPr>
      <a:lvl3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3pPr>
      <a:lvl4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4pPr>
      <a:lvl5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9pPr>
    </p:titleStyle>
    <p:bodyStyle>
      <a:lvl1pPr marL="469900" indent="-469900" algn="l" rtl="0" fontAlgn="base">
        <a:spcBef>
          <a:spcPct val="20000"/>
        </a:spcBef>
        <a:spcAft>
          <a:spcPct val="0"/>
        </a:spcAft>
        <a:buClr>
          <a:schemeClr val="bg2"/>
        </a:buClr>
        <a:buSzPct val="70000"/>
        <a:buFont typeface="Wingdings" charset="0"/>
        <a:buChar char="o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fontAlgn="base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charset="0"/>
        <a:buChar char="n"/>
        <a:defRPr sz="2400">
          <a:solidFill>
            <a:schemeClr val="tx1"/>
          </a:solidFill>
          <a:latin typeface="+mn-lt"/>
          <a:ea typeface="+mn-ea"/>
        </a:defRPr>
      </a:lvl2pPr>
      <a:lvl3pPr marL="1377950" indent="-468313" algn="l" rtl="0" fontAlgn="base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charset="0"/>
        <a:buChar char="o"/>
        <a:defRPr sz="2000">
          <a:solidFill>
            <a:schemeClr val="tx1"/>
          </a:solidFill>
          <a:latin typeface="+mn-lt"/>
          <a:ea typeface="+mn-ea"/>
        </a:defRPr>
      </a:lvl3pPr>
      <a:lvl4pPr marL="1827213" indent="-4381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charset="0"/>
        <a:buChar char="n"/>
        <a:defRPr sz="1600">
          <a:solidFill>
            <a:schemeClr val="tx1"/>
          </a:solidFill>
          <a:latin typeface="+mn-lt"/>
          <a:ea typeface="+mn-ea"/>
        </a:defRPr>
      </a:lvl4pPr>
      <a:lvl5pPr marL="22971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5pPr>
      <a:lvl6pPr marL="27543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6pPr>
      <a:lvl7pPr marL="32115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7pPr>
      <a:lvl8pPr marL="36687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8pPr>
      <a:lvl9pPr marL="41259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2" Type="http://schemas.openxmlformats.org/officeDocument/2006/relationships/hyperlink" Target="http://www.cs.sjsu.edu/~mak" TargetMode="Externa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mailto:ron.mak@sjsu.edu" TargetMode="Externa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3200" dirty="0"/>
              <a:t>CS </a:t>
            </a:r>
            <a:r>
              <a:rPr lang="en-US" sz="3200" dirty="0" smtClean="0"/>
              <a:t>146: Data Structures and Algorithms</a:t>
            </a:r>
            <a:r>
              <a:rPr lang="en-US" sz="3600" dirty="0"/>
              <a:t/>
            </a:r>
            <a:br>
              <a:rPr lang="en-US" sz="3600" dirty="0"/>
            </a:br>
            <a:r>
              <a:rPr lang="en-US" sz="2400" dirty="0" smtClean="0"/>
              <a:t>June 11 Class </a:t>
            </a:r>
            <a:r>
              <a:rPr lang="en-US" sz="2400" dirty="0"/>
              <a:t>Meeting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algn="ctr">
              <a:lnSpc>
                <a:spcPct val="90000"/>
              </a:lnSpc>
            </a:pPr>
            <a:r>
              <a:rPr lang="en-US" dirty="0"/>
              <a:t>Department of Computer Science</a:t>
            </a:r>
            <a:br>
              <a:rPr lang="en-US" dirty="0"/>
            </a:br>
            <a:r>
              <a:rPr lang="en-US" dirty="0"/>
              <a:t>San Jose State University</a:t>
            </a:r>
            <a:br>
              <a:rPr lang="en-US" dirty="0"/>
            </a:br>
            <a:r>
              <a:rPr lang="en-US" sz="1200" dirty="0"/>
              <a:t/>
            </a:r>
            <a:br>
              <a:rPr lang="en-US" sz="1200" dirty="0"/>
            </a:br>
            <a:r>
              <a:rPr lang="en-US" dirty="0" smtClean="0"/>
              <a:t>Summer 2015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Instructor: Ron Mak</a:t>
            </a:r>
          </a:p>
          <a:p>
            <a:pPr algn="ctr">
              <a:lnSpc>
                <a:spcPct val="90000"/>
              </a:lnSpc>
            </a:pPr>
            <a:r>
              <a:rPr lang="en-US" dirty="0">
                <a:hlinkClick r:id="rId2"/>
              </a:rPr>
              <a:t>www.cs.sjsu.edu/~mak</a:t>
            </a:r>
            <a:endParaRPr lang="en-US" dirty="0"/>
          </a:p>
        </p:txBody>
      </p:sp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4527550"/>
            <a:ext cx="1154113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pic>
        <p:nvPicPr>
          <p:cNvPr id="2053" name="Picture 5" descr="sjsu_logo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32638" y="4591050"/>
            <a:ext cx="1096962" cy="1031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20E6AD-D88D-0B44-8FB0-34281260FBD5}" type="slidenum">
              <a:rPr lang="en-US"/>
              <a:pPr/>
              <a:t>10</a:t>
            </a:fld>
            <a:endParaRPr lang="en-US"/>
          </a:p>
        </p:txBody>
      </p:sp>
      <p:sp>
        <p:nvSpPr>
          <p:cNvPr id="4915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>
                <a:latin typeface="Courier New"/>
                <a:cs typeface="Courier New"/>
              </a:rPr>
              <a:t>IndexedList</a:t>
            </a:r>
            <a:r>
              <a:rPr lang="en-US" i="1" dirty="0" smtClean="0"/>
              <a:t>, </a:t>
            </a:r>
            <a:r>
              <a:rPr lang="en-US" i="1" dirty="0"/>
              <a:t>cont’d</a:t>
            </a:r>
            <a:endParaRPr lang="en-US" dirty="0"/>
          </a:p>
        </p:txBody>
      </p:sp>
      <p:sp>
        <p:nvSpPr>
          <p:cNvPr id="4915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89" y="1295400"/>
            <a:ext cx="5029200" cy="4784725"/>
          </a:xfrm>
        </p:spPr>
        <p:txBody>
          <a:bodyPr/>
          <a:lstStyle/>
          <a:p>
            <a:r>
              <a:rPr lang="en-US" sz="2400" dirty="0"/>
              <a:t>Suppose you need to access the </a:t>
            </a:r>
            <a:r>
              <a:rPr lang="en-US" sz="2400" i="1" dirty="0" err="1"/>
              <a:t>i</a:t>
            </a:r>
            <a:r>
              <a:rPr lang="en-US" sz="2400" i="1" dirty="0"/>
              <a:t> </a:t>
            </a:r>
            <a:r>
              <a:rPr lang="en-US" sz="2400" baseline="30000" dirty="0" err="1"/>
              <a:t>th</a:t>
            </a:r>
            <a:r>
              <a:rPr lang="en-US" sz="2400" dirty="0"/>
              <a:t> </a:t>
            </a:r>
            <a:r>
              <a:rPr lang="en-US" sz="2400" dirty="0" smtClean="0"/>
              <a:t>list </a:t>
            </a:r>
            <a:r>
              <a:rPr lang="en-US" sz="2400" dirty="0"/>
              <a:t>node</a:t>
            </a:r>
            <a:r>
              <a:rPr lang="en-US" sz="2400" dirty="0" smtClean="0"/>
              <a:t>:</a:t>
            </a:r>
          </a:p>
          <a:p>
            <a:pPr lvl="5"/>
            <a:endParaRPr lang="en-US" sz="800" dirty="0"/>
          </a:p>
          <a:p>
            <a:pPr lvl="1"/>
            <a:r>
              <a:rPr lang="en-US" sz="2000" dirty="0"/>
              <a:t>Choose the array element that points to a linked list node </a:t>
            </a:r>
            <a:r>
              <a:rPr lang="en-US" sz="2000" dirty="0" smtClean="0"/>
              <a:t>that’s </a:t>
            </a:r>
            <a:r>
              <a:rPr lang="en-US" sz="2000" dirty="0">
                <a:solidFill>
                  <a:srgbClr val="B23C00"/>
                </a:solidFill>
              </a:rPr>
              <a:t>closest </a:t>
            </a:r>
            <a:r>
              <a:rPr lang="en-US" sz="2000" dirty="0"/>
              <a:t>to the </a:t>
            </a:r>
            <a:r>
              <a:rPr lang="en-US" sz="2000" i="1" dirty="0" err="1"/>
              <a:t>i</a:t>
            </a:r>
            <a:r>
              <a:rPr lang="en-US" sz="2000" i="1" dirty="0"/>
              <a:t> </a:t>
            </a:r>
            <a:r>
              <a:rPr lang="en-US" sz="2000" baseline="30000" dirty="0" err="1"/>
              <a:t>th</a:t>
            </a:r>
            <a:r>
              <a:rPr lang="en-US" sz="2000" dirty="0"/>
              <a:t> node.</a:t>
            </a:r>
          </a:p>
          <a:p>
            <a:pPr lvl="2"/>
            <a:r>
              <a:rPr lang="en-US" sz="1800" dirty="0">
                <a:solidFill>
                  <a:srgbClr val="B23C00"/>
                </a:solidFill>
              </a:rPr>
              <a:t>How do you choose this element</a:t>
            </a:r>
            <a:r>
              <a:rPr lang="en-US" sz="1800" dirty="0" smtClean="0">
                <a:solidFill>
                  <a:srgbClr val="B23C00"/>
                </a:solidFill>
              </a:rPr>
              <a:t>?</a:t>
            </a:r>
          </a:p>
          <a:p>
            <a:pPr lvl="7"/>
            <a:endParaRPr lang="en-US" sz="1000" dirty="0">
              <a:solidFill>
                <a:schemeClr val="folHlink"/>
              </a:solidFill>
            </a:endParaRPr>
          </a:p>
          <a:p>
            <a:pPr lvl="1"/>
            <a:r>
              <a:rPr lang="en-US" sz="2000" dirty="0"/>
              <a:t>Follow the pointer to the node</a:t>
            </a:r>
            <a:r>
              <a:rPr lang="en-US" sz="2000" dirty="0" smtClean="0"/>
              <a:t>.</a:t>
            </a:r>
          </a:p>
          <a:p>
            <a:pPr lvl="6"/>
            <a:endParaRPr lang="en-US" sz="800" dirty="0"/>
          </a:p>
          <a:p>
            <a:pPr lvl="1"/>
            <a:r>
              <a:rPr lang="en-US" sz="2000" dirty="0"/>
              <a:t>Use a </a:t>
            </a:r>
            <a:r>
              <a:rPr lang="en-US" sz="2000" dirty="0">
                <a:solidFill>
                  <a:srgbClr val="B23C00"/>
                </a:solidFill>
              </a:rPr>
              <a:t>list iterator </a:t>
            </a:r>
            <a:r>
              <a:rPr lang="en-US" sz="2000" dirty="0"/>
              <a:t>to move forward or backwards to the </a:t>
            </a:r>
            <a:r>
              <a:rPr lang="en-US" sz="2000" i="1" dirty="0" err="1"/>
              <a:t>i</a:t>
            </a:r>
            <a:r>
              <a:rPr lang="en-US" sz="2000" i="1" dirty="0"/>
              <a:t> </a:t>
            </a:r>
            <a:r>
              <a:rPr lang="en-US" sz="2000" baseline="30000" dirty="0" err="1"/>
              <a:t>th</a:t>
            </a:r>
            <a:r>
              <a:rPr lang="en-US" sz="2000" dirty="0"/>
              <a:t> node</a:t>
            </a:r>
            <a:r>
              <a:rPr lang="en-US" sz="2000" dirty="0" smtClean="0"/>
              <a:t>.</a:t>
            </a:r>
          </a:p>
          <a:p>
            <a:pPr lvl="5"/>
            <a:endParaRPr lang="en-US" sz="800" dirty="0"/>
          </a:p>
          <a:p>
            <a:r>
              <a:rPr lang="en-US" sz="2400" dirty="0">
                <a:solidFill>
                  <a:srgbClr val="B23C00"/>
                </a:solidFill>
              </a:rPr>
              <a:t>How much does this improve node access time</a:t>
            </a:r>
            <a:r>
              <a:rPr lang="en-US" sz="2400" dirty="0" smtClean="0">
                <a:solidFill>
                  <a:srgbClr val="B23C00"/>
                </a:solidFill>
              </a:rPr>
              <a:t>?</a:t>
            </a:r>
            <a:endParaRPr lang="en-US" sz="2400" dirty="0">
              <a:solidFill>
                <a:srgbClr val="B23C00"/>
              </a:solidFill>
            </a:endParaRPr>
          </a:p>
        </p:txBody>
      </p:sp>
      <p:grpSp>
        <p:nvGrpSpPr>
          <p:cNvPr id="75" name="Group 74"/>
          <p:cNvGrpSpPr/>
          <p:nvPr/>
        </p:nvGrpSpPr>
        <p:grpSpPr>
          <a:xfrm>
            <a:off x="4937756" y="1325903"/>
            <a:ext cx="4024613" cy="4908210"/>
            <a:chOff x="4937756" y="1325903"/>
            <a:chExt cx="4024613" cy="4908210"/>
          </a:xfrm>
        </p:grpSpPr>
        <p:sp>
          <p:nvSpPr>
            <p:cNvPr id="76" name="Text Box 99"/>
            <p:cNvSpPr txBox="1">
              <a:spLocks noChangeArrowheads="1"/>
            </p:cNvSpPr>
            <p:nvPr/>
          </p:nvSpPr>
          <p:spPr bwMode="auto">
            <a:xfrm>
              <a:off x="6675097" y="5897563"/>
              <a:ext cx="1085850" cy="3365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dirty="0"/>
                <a:t>Linked list</a:t>
              </a:r>
            </a:p>
          </p:txBody>
        </p:sp>
        <p:grpSp>
          <p:nvGrpSpPr>
            <p:cNvPr id="77" name="Group 76"/>
            <p:cNvGrpSpPr/>
            <p:nvPr/>
          </p:nvGrpSpPr>
          <p:grpSpPr>
            <a:xfrm>
              <a:off x="4937756" y="1325903"/>
              <a:ext cx="4024613" cy="4571660"/>
              <a:chOff x="5119337" y="1325903"/>
              <a:chExt cx="4024613" cy="4571660"/>
            </a:xfrm>
          </p:grpSpPr>
          <p:grpSp>
            <p:nvGrpSpPr>
              <p:cNvPr id="78" name="Group 105"/>
              <p:cNvGrpSpPr>
                <a:grpSpLocks/>
              </p:cNvGrpSpPr>
              <p:nvPr/>
            </p:nvGrpSpPr>
            <p:grpSpPr bwMode="auto">
              <a:xfrm>
                <a:off x="5119337" y="1327150"/>
                <a:ext cx="2470150" cy="4570413"/>
                <a:chOff x="3686" y="836"/>
                <a:chExt cx="1556" cy="2879"/>
              </a:xfrm>
            </p:grpSpPr>
            <p:sp>
              <p:nvSpPr>
                <p:cNvPr id="85" name="Text Box 10"/>
                <p:cNvSpPr txBox="1">
                  <a:spLocks noChangeArrowheads="1"/>
                </p:cNvSpPr>
                <p:nvPr/>
              </p:nvSpPr>
              <p:spPr bwMode="auto">
                <a:xfrm>
                  <a:off x="3889" y="1653"/>
                  <a:ext cx="199" cy="218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en-US" b="1">
                      <a:latin typeface="Courier New" charset="0"/>
                    </a:rPr>
                    <a:t> </a:t>
                  </a:r>
                </a:p>
              </p:txBody>
            </p:sp>
            <p:sp>
              <p:nvSpPr>
                <p:cNvPr id="86" name="Text Box 11"/>
                <p:cNvSpPr txBox="1">
                  <a:spLocks noChangeArrowheads="1"/>
                </p:cNvSpPr>
                <p:nvPr/>
              </p:nvSpPr>
              <p:spPr bwMode="auto">
                <a:xfrm>
                  <a:off x="3889" y="1866"/>
                  <a:ext cx="199" cy="218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en-US" b="1">
                      <a:latin typeface="Courier New" charset="0"/>
                    </a:rPr>
                    <a:t> </a:t>
                  </a:r>
                </a:p>
              </p:txBody>
            </p:sp>
            <p:sp>
              <p:nvSpPr>
                <p:cNvPr id="87" name="Text Box 15"/>
                <p:cNvSpPr txBox="1">
                  <a:spLocks noChangeArrowheads="1"/>
                </p:cNvSpPr>
                <p:nvPr/>
              </p:nvSpPr>
              <p:spPr bwMode="auto">
                <a:xfrm>
                  <a:off x="3889" y="2557"/>
                  <a:ext cx="199" cy="218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en-US" b="1">
                      <a:latin typeface="Courier New" charset="0"/>
                    </a:rPr>
                    <a:t> </a:t>
                  </a:r>
                </a:p>
              </p:txBody>
            </p:sp>
            <p:grpSp>
              <p:nvGrpSpPr>
                <p:cNvPr id="88" name="Group 80"/>
                <p:cNvGrpSpPr>
                  <a:grpSpLocks/>
                </p:cNvGrpSpPr>
                <p:nvPr/>
              </p:nvGrpSpPr>
              <p:grpSpPr bwMode="auto">
                <a:xfrm>
                  <a:off x="4952" y="1930"/>
                  <a:ext cx="290" cy="633"/>
                  <a:chOff x="3859" y="2103"/>
                  <a:chExt cx="290" cy="633"/>
                </a:xfrm>
              </p:grpSpPr>
              <p:sp>
                <p:nvSpPr>
                  <p:cNvPr id="138" name="Rectangle 27"/>
                  <p:cNvSpPr>
                    <a:spLocks noChangeArrowheads="1"/>
                  </p:cNvSpPr>
                  <p:nvPr/>
                </p:nvSpPr>
                <p:spPr bwMode="auto">
                  <a:xfrm>
                    <a:off x="3860" y="2103"/>
                    <a:ext cx="288" cy="115"/>
                  </a:xfrm>
                  <a:prstGeom prst="rect">
                    <a:avLst/>
                  </a:prstGeom>
                  <a:solidFill>
                    <a:schemeClr val="bg1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39" name="Rectangle 28"/>
                  <p:cNvSpPr>
                    <a:spLocks noChangeArrowheads="1"/>
                  </p:cNvSpPr>
                  <p:nvPr/>
                </p:nvSpPr>
                <p:spPr bwMode="auto">
                  <a:xfrm>
                    <a:off x="3860" y="2276"/>
                    <a:ext cx="288" cy="115"/>
                  </a:xfrm>
                  <a:prstGeom prst="rect">
                    <a:avLst/>
                  </a:prstGeom>
                  <a:solidFill>
                    <a:schemeClr val="bg1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cxnSp>
                <p:nvCxnSpPr>
                  <p:cNvPr id="140" name="AutoShape 29"/>
                  <p:cNvCxnSpPr>
                    <a:cxnSpLocks noChangeShapeType="1"/>
                    <a:stCxn id="138" idx="1"/>
                    <a:endCxn id="139" idx="1"/>
                  </p:cNvCxnSpPr>
                  <p:nvPr/>
                </p:nvCxnSpPr>
                <p:spPr bwMode="auto">
                  <a:xfrm rot="10800000" flipH="1" flipV="1">
                    <a:off x="3860" y="2161"/>
                    <a:ext cx="1" cy="173"/>
                  </a:xfrm>
                  <a:prstGeom prst="curvedConnector3">
                    <a:avLst>
                      <a:gd name="adj1" fmla="val -14400000"/>
                    </a:avLst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 type="triangle" w="med" len="med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</p:cxnSp>
              <p:cxnSp>
                <p:nvCxnSpPr>
                  <p:cNvPr id="141" name="AutoShape 30"/>
                  <p:cNvCxnSpPr>
                    <a:cxnSpLocks noChangeShapeType="1"/>
                    <a:stCxn id="139" idx="3"/>
                    <a:endCxn id="138" idx="3"/>
                  </p:cNvCxnSpPr>
                  <p:nvPr/>
                </p:nvCxnSpPr>
                <p:spPr bwMode="auto">
                  <a:xfrm flipV="1">
                    <a:off x="4148" y="2161"/>
                    <a:ext cx="1" cy="173"/>
                  </a:xfrm>
                  <a:prstGeom prst="curvedConnector3">
                    <a:avLst>
                      <a:gd name="adj1" fmla="val 14400000"/>
                    </a:avLst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 type="triangle" w="med" len="med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</p:cxnSp>
              <p:sp>
                <p:nvSpPr>
                  <p:cNvPr id="142" name="Rectangle 31"/>
                  <p:cNvSpPr>
                    <a:spLocks noChangeArrowheads="1"/>
                  </p:cNvSpPr>
                  <p:nvPr/>
                </p:nvSpPr>
                <p:spPr bwMode="auto">
                  <a:xfrm>
                    <a:off x="3860" y="2448"/>
                    <a:ext cx="288" cy="115"/>
                  </a:xfrm>
                  <a:prstGeom prst="rect">
                    <a:avLst/>
                  </a:prstGeom>
                  <a:solidFill>
                    <a:schemeClr val="bg1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cxnSp>
                <p:nvCxnSpPr>
                  <p:cNvPr id="143" name="AutoShape 32"/>
                  <p:cNvCxnSpPr>
                    <a:cxnSpLocks noChangeShapeType="1"/>
                    <a:endCxn id="142" idx="1"/>
                  </p:cNvCxnSpPr>
                  <p:nvPr/>
                </p:nvCxnSpPr>
                <p:spPr bwMode="auto">
                  <a:xfrm rot="10800000" flipH="1" flipV="1">
                    <a:off x="3859" y="2333"/>
                    <a:ext cx="1" cy="173"/>
                  </a:xfrm>
                  <a:prstGeom prst="curvedConnector3">
                    <a:avLst>
                      <a:gd name="adj1" fmla="val -14400000"/>
                    </a:avLst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 type="triangle" w="med" len="med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</p:cxnSp>
              <p:cxnSp>
                <p:nvCxnSpPr>
                  <p:cNvPr id="144" name="AutoShape 33"/>
                  <p:cNvCxnSpPr>
                    <a:cxnSpLocks noChangeShapeType="1"/>
                    <a:stCxn id="142" idx="3"/>
                  </p:cNvCxnSpPr>
                  <p:nvPr/>
                </p:nvCxnSpPr>
                <p:spPr bwMode="auto">
                  <a:xfrm flipV="1">
                    <a:off x="4148" y="2333"/>
                    <a:ext cx="1" cy="173"/>
                  </a:xfrm>
                  <a:prstGeom prst="curvedConnector3">
                    <a:avLst>
                      <a:gd name="adj1" fmla="val 14400000"/>
                    </a:avLst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 type="triangle" w="med" len="med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</p:cxnSp>
              <p:sp>
                <p:nvSpPr>
                  <p:cNvPr id="145" name="Rectangle 34"/>
                  <p:cNvSpPr>
                    <a:spLocks noChangeArrowheads="1"/>
                  </p:cNvSpPr>
                  <p:nvPr/>
                </p:nvSpPr>
                <p:spPr bwMode="auto">
                  <a:xfrm>
                    <a:off x="3860" y="2621"/>
                    <a:ext cx="288" cy="115"/>
                  </a:xfrm>
                  <a:prstGeom prst="rect">
                    <a:avLst/>
                  </a:prstGeom>
                  <a:solidFill>
                    <a:schemeClr val="bg1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cxnSp>
                <p:nvCxnSpPr>
                  <p:cNvPr id="146" name="AutoShape 35"/>
                  <p:cNvCxnSpPr>
                    <a:cxnSpLocks noChangeShapeType="1"/>
                    <a:endCxn id="145" idx="1"/>
                  </p:cNvCxnSpPr>
                  <p:nvPr/>
                </p:nvCxnSpPr>
                <p:spPr bwMode="auto">
                  <a:xfrm rot="10800000" flipH="1" flipV="1">
                    <a:off x="3859" y="2506"/>
                    <a:ext cx="1" cy="173"/>
                  </a:xfrm>
                  <a:prstGeom prst="curvedConnector3">
                    <a:avLst>
                      <a:gd name="adj1" fmla="val -14400000"/>
                    </a:avLst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 type="triangle" w="med" len="med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</p:cxnSp>
              <p:cxnSp>
                <p:nvCxnSpPr>
                  <p:cNvPr id="147" name="AutoShape 36"/>
                  <p:cNvCxnSpPr>
                    <a:cxnSpLocks noChangeShapeType="1"/>
                    <a:stCxn id="145" idx="3"/>
                  </p:cNvCxnSpPr>
                  <p:nvPr/>
                </p:nvCxnSpPr>
                <p:spPr bwMode="auto">
                  <a:xfrm flipV="1">
                    <a:off x="4148" y="2506"/>
                    <a:ext cx="1" cy="173"/>
                  </a:xfrm>
                  <a:prstGeom prst="curvedConnector3">
                    <a:avLst>
                      <a:gd name="adj1" fmla="val 14400000"/>
                    </a:avLst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 type="triangle" w="med" len="med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</p:cxnSp>
            </p:grpSp>
            <p:cxnSp>
              <p:nvCxnSpPr>
                <p:cNvPr id="89" name="AutoShape 67"/>
                <p:cNvCxnSpPr>
                  <a:cxnSpLocks noChangeShapeType="1"/>
                  <a:endCxn id="138" idx="1"/>
                </p:cNvCxnSpPr>
                <p:nvPr/>
              </p:nvCxnSpPr>
              <p:spPr bwMode="auto">
                <a:xfrm rot="10800000" flipH="1" flipV="1">
                  <a:off x="4952" y="1815"/>
                  <a:ext cx="1" cy="173"/>
                </a:xfrm>
                <a:prstGeom prst="curvedConnector3">
                  <a:avLst>
                    <a:gd name="adj1" fmla="val -14400000"/>
                  </a:avLst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</p:cxnSp>
            <p:grpSp>
              <p:nvGrpSpPr>
                <p:cNvPr id="90" name="Group 81"/>
                <p:cNvGrpSpPr>
                  <a:grpSpLocks/>
                </p:cNvGrpSpPr>
                <p:nvPr/>
              </p:nvGrpSpPr>
              <p:grpSpPr bwMode="auto">
                <a:xfrm>
                  <a:off x="4952" y="2966"/>
                  <a:ext cx="290" cy="749"/>
                  <a:chOff x="3859" y="3139"/>
                  <a:chExt cx="290" cy="749"/>
                </a:xfrm>
              </p:grpSpPr>
              <p:sp>
                <p:nvSpPr>
                  <p:cNvPr id="126" name="Rectangle 47"/>
                  <p:cNvSpPr>
                    <a:spLocks noChangeArrowheads="1"/>
                  </p:cNvSpPr>
                  <p:nvPr/>
                </p:nvSpPr>
                <p:spPr bwMode="auto">
                  <a:xfrm>
                    <a:off x="3860" y="3255"/>
                    <a:ext cx="288" cy="115"/>
                  </a:xfrm>
                  <a:prstGeom prst="rect">
                    <a:avLst/>
                  </a:prstGeom>
                  <a:solidFill>
                    <a:schemeClr val="bg1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27" name="Rectangle 48"/>
                  <p:cNvSpPr>
                    <a:spLocks noChangeArrowheads="1"/>
                  </p:cNvSpPr>
                  <p:nvPr/>
                </p:nvSpPr>
                <p:spPr bwMode="auto">
                  <a:xfrm>
                    <a:off x="3860" y="3428"/>
                    <a:ext cx="288" cy="115"/>
                  </a:xfrm>
                  <a:prstGeom prst="rect">
                    <a:avLst/>
                  </a:prstGeom>
                  <a:solidFill>
                    <a:schemeClr val="bg1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cxnSp>
                <p:nvCxnSpPr>
                  <p:cNvPr id="128" name="AutoShape 49"/>
                  <p:cNvCxnSpPr>
                    <a:cxnSpLocks noChangeShapeType="1"/>
                    <a:stCxn id="126" idx="1"/>
                    <a:endCxn id="127" idx="1"/>
                  </p:cNvCxnSpPr>
                  <p:nvPr/>
                </p:nvCxnSpPr>
                <p:spPr bwMode="auto">
                  <a:xfrm rot="10800000" flipH="1" flipV="1">
                    <a:off x="3860" y="3313"/>
                    <a:ext cx="1" cy="173"/>
                  </a:xfrm>
                  <a:prstGeom prst="curvedConnector3">
                    <a:avLst>
                      <a:gd name="adj1" fmla="val -14400000"/>
                    </a:avLst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 type="triangle" w="med" len="med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</p:cxnSp>
              <p:cxnSp>
                <p:nvCxnSpPr>
                  <p:cNvPr id="129" name="AutoShape 50"/>
                  <p:cNvCxnSpPr>
                    <a:cxnSpLocks noChangeShapeType="1"/>
                    <a:stCxn id="127" idx="3"/>
                    <a:endCxn id="126" idx="3"/>
                  </p:cNvCxnSpPr>
                  <p:nvPr/>
                </p:nvCxnSpPr>
                <p:spPr bwMode="auto">
                  <a:xfrm flipV="1">
                    <a:off x="4148" y="3313"/>
                    <a:ext cx="1" cy="173"/>
                  </a:xfrm>
                  <a:prstGeom prst="curvedConnector3">
                    <a:avLst>
                      <a:gd name="adj1" fmla="val 14400000"/>
                    </a:avLst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 type="triangle" w="med" len="med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</p:cxnSp>
              <p:sp>
                <p:nvSpPr>
                  <p:cNvPr id="130" name="Rectangle 51"/>
                  <p:cNvSpPr>
                    <a:spLocks noChangeArrowheads="1"/>
                  </p:cNvSpPr>
                  <p:nvPr/>
                </p:nvSpPr>
                <p:spPr bwMode="auto">
                  <a:xfrm>
                    <a:off x="3860" y="3600"/>
                    <a:ext cx="288" cy="115"/>
                  </a:xfrm>
                  <a:prstGeom prst="rect">
                    <a:avLst/>
                  </a:prstGeom>
                  <a:solidFill>
                    <a:schemeClr val="bg1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cxnSp>
                <p:nvCxnSpPr>
                  <p:cNvPr id="131" name="AutoShape 52"/>
                  <p:cNvCxnSpPr>
                    <a:cxnSpLocks noChangeShapeType="1"/>
                    <a:endCxn id="130" idx="1"/>
                  </p:cNvCxnSpPr>
                  <p:nvPr/>
                </p:nvCxnSpPr>
                <p:spPr bwMode="auto">
                  <a:xfrm rot="10800000" flipH="1" flipV="1">
                    <a:off x="3859" y="3485"/>
                    <a:ext cx="1" cy="173"/>
                  </a:xfrm>
                  <a:prstGeom prst="curvedConnector3">
                    <a:avLst>
                      <a:gd name="adj1" fmla="val -14400000"/>
                    </a:avLst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 type="triangle" w="med" len="med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</p:cxnSp>
              <p:cxnSp>
                <p:nvCxnSpPr>
                  <p:cNvPr id="132" name="AutoShape 53"/>
                  <p:cNvCxnSpPr>
                    <a:cxnSpLocks noChangeShapeType="1"/>
                    <a:stCxn id="130" idx="3"/>
                  </p:cNvCxnSpPr>
                  <p:nvPr/>
                </p:nvCxnSpPr>
                <p:spPr bwMode="auto">
                  <a:xfrm flipV="1">
                    <a:off x="4148" y="3485"/>
                    <a:ext cx="1" cy="173"/>
                  </a:xfrm>
                  <a:prstGeom prst="curvedConnector3">
                    <a:avLst>
                      <a:gd name="adj1" fmla="val 14400000"/>
                    </a:avLst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 type="triangle" w="med" len="med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</p:cxnSp>
              <p:sp>
                <p:nvSpPr>
                  <p:cNvPr id="133" name="Rectangle 54"/>
                  <p:cNvSpPr>
                    <a:spLocks noChangeArrowheads="1"/>
                  </p:cNvSpPr>
                  <p:nvPr/>
                </p:nvSpPr>
                <p:spPr bwMode="auto">
                  <a:xfrm>
                    <a:off x="3860" y="3773"/>
                    <a:ext cx="288" cy="115"/>
                  </a:xfrm>
                  <a:prstGeom prst="rect">
                    <a:avLst/>
                  </a:prstGeom>
                  <a:solidFill>
                    <a:srgbClr val="CCFFFF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cxnSp>
                <p:nvCxnSpPr>
                  <p:cNvPr id="134" name="AutoShape 55"/>
                  <p:cNvCxnSpPr>
                    <a:cxnSpLocks noChangeShapeType="1"/>
                    <a:endCxn id="133" idx="1"/>
                  </p:cNvCxnSpPr>
                  <p:nvPr/>
                </p:nvCxnSpPr>
                <p:spPr bwMode="auto">
                  <a:xfrm rot="10800000" flipH="1" flipV="1">
                    <a:off x="3859" y="3658"/>
                    <a:ext cx="1" cy="173"/>
                  </a:xfrm>
                  <a:prstGeom prst="curvedConnector3">
                    <a:avLst>
                      <a:gd name="adj1" fmla="val -14400000"/>
                    </a:avLst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 type="triangle" w="med" len="med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</p:cxnSp>
              <p:cxnSp>
                <p:nvCxnSpPr>
                  <p:cNvPr id="135" name="AutoShape 56"/>
                  <p:cNvCxnSpPr>
                    <a:cxnSpLocks noChangeShapeType="1"/>
                    <a:stCxn id="133" idx="3"/>
                  </p:cNvCxnSpPr>
                  <p:nvPr/>
                </p:nvCxnSpPr>
                <p:spPr bwMode="auto">
                  <a:xfrm flipV="1">
                    <a:off x="4148" y="3658"/>
                    <a:ext cx="1" cy="173"/>
                  </a:xfrm>
                  <a:prstGeom prst="curvedConnector3">
                    <a:avLst>
                      <a:gd name="adj1" fmla="val 14400000"/>
                    </a:avLst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 type="triangle" w="med" len="med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</p:cxnSp>
              <p:cxnSp>
                <p:nvCxnSpPr>
                  <p:cNvPr id="136" name="AutoShape 68"/>
                  <p:cNvCxnSpPr>
                    <a:cxnSpLocks noChangeShapeType="1"/>
                  </p:cNvCxnSpPr>
                  <p:nvPr/>
                </p:nvCxnSpPr>
                <p:spPr bwMode="auto">
                  <a:xfrm rot="10800000" flipH="1" flipV="1">
                    <a:off x="3859" y="3139"/>
                    <a:ext cx="1" cy="173"/>
                  </a:xfrm>
                  <a:prstGeom prst="curvedConnector3">
                    <a:avLst>
                      <a:gd name="adj1" fmla="val -14400000"/>
                    </a:avLst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 type="triangle" w="med" len="med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</p:cxnSp>
              <p:cxnSp>
                <p:nvCxnSpPr>
                  <p:cNvPr id="137" name="AutoShape 70"/>
                  <p:cNvCxnSpPr>
                    <a:cxnSpLocks noChangeShapeType="1"/>
                    <a:stCxn id="126" idx="3"/>
                  </p:cNvCxnSpPr>
                  <p:nvPr/>
                </p:nvCxnSpPr>
                <p:spPr bwMode="auto">
                  <a:xfrm flipH="1" flipV="1">
                    <a:off x="4147" y="3140"/>
                    <a:ext cx="1" cy="173"/>
                  </a:xfrm>
                  <a:prstGeom prst="curvedConnector3">
                    <a:avLst>
                      <a:gd name="adj1" fmla="val -14400000"/>
                    </a:avLst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 type="triangle" w="med" len="med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</p:cxnSp>
            </p:grpSp>
            <p:cxnSp>
              <p:nvCxnSpPr>
                <p:cNvPr id="91" name="AutoShape 71"/>
                <p:cNvCxnSpPr>
                  <a:cxnSpLocks noChangeShapeType="1"/>
                </p:cNvCxnSpPr>
                <p:nvPr/>
              </p:nvCxnSpPr>
              <p:spPr bwMode="auto">
                <a:xfrm flipH="1" flipV="1">
                  <a:off x="5240" y="1814"/>
                  <a:ext cx="1" cy="173"/>
                </a:xfrm>
                <a:prstGeom prst="curvedConnector3">
                  <a:avLst>
                    <a:gd name="adj1" fmla="val -14400000"/>
                  </a:avLst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</p:cxnSp>
            <p:cxnSp>
              <p:nvCxnSpPr>
                <p:cNvPr id="92" name="AutoShape 75"/>
                <p:cNvCxnSpPr>
                  <a:cxnSpLocks noChangeShapeType="1"/>
                </p:cNvCxnSpPr>
                <p:nvPr/>
              </p:nvCxnSpPr>
              <p:spPr bwMode="auto">
                <a:xfrm rot="10800000" flipH="1" flipV="1">
                  <a:off x="4952" y="2505"/>
                  <a:ext cx="1" cy="173"/>
                </a:xfrm>
                <a:prstGeom prst="curvedConnector3">
                  <a:avLst>
                    <a:gd name="adj1" fmla="val -14400000"/>
                  </a:avLst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</p:cxnSp>
            <p:grpSp>
              <p:nvGrpSpPr>
                <p:cNvPr id="93" name="Group 79"/>
                <p:cNvGrpSpPr>
                  <a:grpSpLocks/>
                </p:cNvGrpSpPr>
                <p:nvPr/>
              </p:nvGrpSpPr>
              <p:grpSpPr bwMode="auto">
                <a:xfrm>
                  <a:off x="4952" y="836"/>
                  <a:ext cx="290" cy="748"/>
                  <a:chOff x="3859" y="1009"/>
                  <a:chExt cx="290" cy="748"/>
                </a:xfrm>
              </p:grpSpPr>
              <p:sp>
                <p:nvSpPr>
                  <p:cNvPr id="114" name="Rectangle 16"/>
                  <p:cNvSpPr>
                    <a:spLocks noChangeArrowheads="1"/>
                  </p:cNvSpPr>
                  <p:nvPr/>
                </p:nvSpPr>
                <p:spPr bwMode="auto">
                  <a:xfrm>
                    <a:off x="3860" y="1009"/>
                    <a:ext cx="288" cy="115"/>
                  </a:xfrm>
                  <a:prstGeom prst="rect">
                    <a:avLst/>
                  </a:prstGeom>
                  <a:solidFill>
                    <a:srgbClr val="B2B2B2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15" name="Rectangle 17"/>
                  <p:cNvSpPr>
                    <a:spLocks noChangeArrowheads="1"/>
                  </p:cNvSpPr>
                  <p:nvPr/>
                </p:nvSpPr>
                <p:spPr bwMode="auto">
                  <a:xfrm>
                    <a:off x="3860" y="1182"/>
                    <a:ext cx="288" cy="115"/>
                  </a:xfrm>
                  <a:prstGeom prst="rect">
                    <a:avLst/>
                  </a:prstGeom>
                  <a:solidFill>
                    <a:schemeClr val="bg1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cxnSp>
                <p:nvCxnSpPr>
                  <p:cNvPr id="116" name="AutoShape 19"/>
                  <p:cNvCxnSpPr>
                    <a:cxnSpLocks noChangeShapeType="1"/>
                    <a:stCxn id="114" idx="1"/>
                    <a:endCxn id="115" idx="1"/>
                  </p:cNvCxnSpPr>
                  <p:nvPr/>
                </p:nvCxnSpPr>
                <p:spPr bwMode="auto">
                  <a:xfrm rot="10800000" flipH="1" flipV="1">
                    <a:off x="3860" y="1067"/>
                    <a:ext cx="1" cy="173"/>
                  </a:xfrm>
                  <a:prstGeom prst="curvedConnector3">
                    <a:avLst>
                      <a:gd name="adj1" fmla="val -14400000"/>
                    </a:avLst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 type="triangle" w="med" len="med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</p:cxnSp>
              <p:cxnSp>
                <p:nvCxnSpPr>
                  <p:cNvPr id="117" name="AutoShape 20"/>
                  <p:cNvCxnSpPr>
                    <a:cxnSpLocks noChangeShapeType="1"/>
                    <a:stCxn id="115" idx="3"/>
                    <a:endCxn id="114" idx="3"/>
                  </p:cNvCxnSpPr>
                  <p:nvPr/>
                </p:nvCxnSpPr>
                <p:spPr bwMode="auto">
                  <a:xfrm flipV="1">
                    <a:off x="4148" y="1067"/>
                    <a:ext cx="1" cy="173"/>
                  </a:xfrm>
                  <a:prstGeom prst="curvedConnector3">
                    <a:avLst>
                      <a:gd name="adj1" fmla="val 14400000"/>
                    </a:avLst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 type="triangle" w="med" len="med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</p:cxnSp>
              <p:sp>
                <p:nvSpPr>
                  <p:cNvPr id="118" name="Rectangle 21"/>
                  <p:cNvSpPr>
                    <a:spLocks noChangeArrowheads="1"/>
                  </p:cNvSpPr>
                  <p:nvPr/>
                </p:nvSpPr>
                <p:spPr bwMode="auto">
                  <a:xfrm>
                    <a:off x="3860" y="1354"/>
                    <a:ext cx="288" cy="115"/>
                  </a:xfrm>
                  <a:prstGeom prst="rect">
                    <a:avLst/>
                  </a:prstGeom>
                  <a:solidFill>
                    <a:schemeClr val="bg1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cxnSp>
                <p:nvCxnSpPr>
                  <p:cNvPr id="119" name="AutoShape 22"/>
                  <p:cNvCxnSpPr>
                    <a:cxnSpLocks noChangeShapeType="1"/>
                    <a:endCxn id="118" idx="1"/>
                  </p:cNvCxnSpPr>
                  <p:nvPr/>
                </p:nvCxnSpPr>
                <p:spPr bwMode="auto">
                  <a:xfrm rot="10800000" flipH="1" flipV="1">
                    <a:off x="3859" y="1239"/>
                    <a:ext cx="1" cy="173"/>
                  </a:xfrm>
                  <a:prstGeom prst="curvedConnector3">
                    <a:avLst>
                      <a:gd name="adj1" fmla="val -14400000"/>
                    </a:avLst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 type="triangle" w="med" len="med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</p:cxnSp>
              <p:cxnSp>
                <p:nvCxnSpPr>
                  <p:cNvPr id="120" name="AutoShape 23"/>
                  <p:cNvCxnSpPr>
                    <a:cxnSpLocks noChangeShapeType="1"/>
                    <a:stCxn id="118" idx="3"/>
                  </p:cNvCxnSpPr>
                  <p:nvPr/>
                </p:nvCxnSpPr>
                <p:spPr bwMode="auto">
                  <a:xfrm flipV="1">
                    <a:off x="4148" y="1239"/>
                    <a:ext cx="1" cy="173"/>
                  </a:xfrm>
                  <a:prstGeom prst="curvedConnector3">
                    <a:avLst>
                      <a:gd name="adj1" fmla="val 14400000"/>
                    </a:avLst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 type="triangle" w="med" len="med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</p:cxnSp>
              <p:sp>
                <p:nvSpPr>
                  <p:cNvPr id="121" name="Rectangle 24"/>
                  <p:cNvSpPr>
                    <a:spLocks noChangeArrowheads="1"/>
                  </p:cNvSpPr>
                  <p:nvPr/>
                </p:nvSpPr>
                <p:spPr bwMode="auto">
                  <a:xfrm>
                    <a:off x="3860" y="1527"/>
                    <a:ext cx="288" cy="115"/>
                  </a:xfrm>
                  <a:prstGeom prst="rect">
                    <a:avLst/>
                  </a:prstGeom>
                  <a:solidFill>
                    <a:schemeClr val="bg1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cxnSp>
                <p:nvCxnSpPr>
                  <p:cNvPr id="122" name="AutoShape 25"/>
                  <p:cNvCxnSpPr>
                    <a:cxnSpLocks noChangeShapeType="1"/>
                    <a:endCxn id="121" idx="1"/>
                  </p:cNvCxnSpPr>
                  <p:nvPr/>
                </p:nvCxnSpPr>
                <p:spPr bwMode="auto">
                  <a:xfrm rot="10800000" flipH="1" flipV="1">
                    <a:off x="3859" y="1412"/>
                    <a:ext cx="1" cy="173"/>
                  </a:xfrm>
                  <a:prstGeom prst="curvedConnector3">
                    <a:avLst>
                      <a:gd name="adj1" fmla="val -14400000"/>
                    </a:avLst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 type="triangle" w="med" len="med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</p:cxnSp>
              <p:cxnSp>
                <p:nvCxnSpPr>
                  <p:cNvPr id="123" name="AutoShape 26"/>
                  <p:cNvCxnSpPr>
                    <a:cxnSpLocks noChangeShapeType="1"/>
                    <a:stCxn id="121" idx="3"/>
                  </p:cNvCxnSpPr>
                  <p:nvPr/>
                </p:nvCxnSpPr>
                <p:spPr bwMode="auto">
                  <a:xfrm flipV="1">
                    <a:off x="4148" y="1412"/>
                    <a:ext cx="1" cy="173"/>
                  </a:xfrm>
                  <a:prstGeom prst="curvedConnector3">
                    <a:avLst>
                      <a:gd name="adj1" fmla="val 14400000"/>
                    </a:avLst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 type="triangle" w="med" len="med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</p:cxnSp>
              <p:cxnSp>
                <p:nvCxnSpPr>
                  <p:cNvPr id="124" name="AutoShape 69"/>
                  <p:cNvCxnSpPr>
                    <a:cxnSpLocks noChangeShapeType="1"/>
                  </p:cNvCxnSpPr>
                  <p:nvPr/>
                </p:nvCxnSpPr>
                <p:spPr bwMode="auto">
                  <a:xfrm rot="10800000" flipH="1" flipV="1">
                    <a:off x="3859" y="1584"/>
                    <a:ext cx="1" cy="173"/>
                  </a:xfrm>
                  <a:prstGeom prst="curvedConnector3">
                    <a:avLst>
                      <a:gd name="adj1" fmla="val -14400000"/>
                    </a:avLst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 type="triangle" w="med" len="med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</p:cxnSp>
              <p:cxnSp>
                <p:nvCxnSpPr>
                  <p:cNvPr id="125" name="AutoShape 77"/>
                  <p:cNvCxnSpPr>
                    <a:cxnSpLocks noChangeShapeType="1"/>
                  </p:cNvCxnSpPr>
                  <p:nvPr/>
                </p:nvCxnSpPr>
                <p:spPr bwMode="auto">
                  <a:xfrm flipH="1" flipV="1">
                    <a:off x="4147" y="1584"/>
                    <a:ext cx="1" cy="173"/>
                  </a:xfrm>
                  <a:prstGeom prst="curvedConnector3">
                    <a:avLst>
                      <a:gd name="adj1" fmla="val -14400000"/>
                    </a:avLst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 type="triangle" w="med" len="med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</p:cxnSp>
            </p:grpSp>
            <p:cxnSp>
              <p:nvCxnSpPr>
                <p:cNvPr id="94" name="AutoShape 78"/>
                <p:cNvCxnSpPr>
                  <a:cxnSpLocks noChangeShapeType="1"/>
                </p:cNvCxnSpPr>
                <p:nvPr/>
              </p:nvCxnSpPr>
              <p:spPr bwMode="auto">
                <a:xfrm flipH="1" flipV="1">
                  <a:off x="5240" y="2505"/>
                  <a:ext cx="1" cy="173"/>
                </a:xfrm>
                <a:prstGeom prst="curvedConnector3">
                  <a:avLst>
                    <a:gd name="adj1" fmla="val -14400000"/>
                  </a:avLst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</p:cxnSp>
            <p:cxnSp>
              <p:nvCxnSpPr>
                <p:cNvPr id="95" name="AutoShape 82"/>
                <p:cNvCxnSpPr>
                  <a:cxnSpLocks noChangeShapeType="1"/>
                  <a:stCxn id="102" idx="6"/>
                  <a:endCxn id="114" idx="1"/>
                </p:cNvCxnSpPr>
                <p:nvPr/>
              </p:nvCxnSpPr>
              <p:spPr bwMode="auto">
                <a:xfrm flipV="1">
                  <a:off x="4018" y="894"/>
                  <a:ext cx="935" cy="872"/>
                </a:xfrm>
                <a:prstGeom prst="curvedConnector3">
                  <a:avLst>
                    <a:gd name="adj1" fmla="val 49944"/>
                  </a:avLst>
                </a:prstGeom>
                <a:noFill/>
                <a:ln w="38100">
                  <a:solidFill>
                    <a:schemeClr val="folHlink"/>
                  </a:solidFill>
                  <a:round/>
                  <a:headEnd/>
                  <a:tailEnd type="triangl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</p:cxnSp>
            <p:cxnSp>
              <p:nvCxnSpPr>
                <p:cNvPr id="96" name="AutoShape 83"/>
                <p:cNvCxnSpPr>
                  <a:cxnSpLocks noChangeShapeType="1"/>
                  <a:stCxn id="103" idx="6"/>
                  <a:endCxn id="138" idx="1"/>
                </p:cNvCxnSpPr>
                <p:nvPr/>
              </p:nvCxnSpPr>
              <p:spPr bwMode="auto">
                <a:xfrm flipV="1">
                  <a:off x="4018" y="1988"/>
                  <a:ext cx="935" cy="8"/>
                </a:xfrm>
                <a:prstGeom prst="curvedConnector3">
                  <a:avLst>
                    <a:gd name="adj1" fmla="val 49944"/>
                  </a:avLst>
                </a:prstGeom>
                <a:noFill/>
                <a:ln w="38100">
                  <a:solidFill>
                    <a:schemeClr val="folHlink"/>
                  </a:solidFill>
                  <a:round/>
                  <a:headEnd/>
                  <a:tailEnd type="triangl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</p:cxnSp>
            <p:cxnSp>
              <p:nvCxnSpPr>
                <p:cNvPr id="97" name="AutoShape 84"/>
                <p:cNvCxnSpPr>
                  <a:cxnSpLocks noChangeShapeType="1"/>
                  <a:stCxn id="104" idx="6"/>
                  <a:endCxn id="126" idx="1"/>
                </p:cNvCxnSpPr>
                <p:nvPr/>
              </p:nvCxnSpPr>
              <p:spPr bwMode="auto">
                <a:xfrm>
                  <a:off x="4018" y="2630"/>
                  <a:ext cx="935" cy="510"/>
                </a:xfrm>
                <a:prstGeom prst="curvedConnector3">
                  <a:avLst>
                    <a:gd name="adj1" fmla="val 49944"/>
                  </a:avLst>
                </a:prstGeom>
                <a:noFill/>
                <a:ln w="38100">
                  <a:solidFill>
                    <a:schemeClr val="folHlink"/>
                  </a:solidFill>
                  <a:round/>
                  <a:headEnd/>
                  <a:tailEnd type="triangl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</p:cxnSp>
            <p:grpSp>
              <p:nvGrpSpPr>
                <p:cNvPr id="98" name="Group 88"/>
                <p:cNvGrpSpPr>
                  <a:grpSpLocks/>
                </p:cNvGrpSpPr>
                <p:nvPr/>
              </p:nvGrpSpPr>
              <p:grpSpPr bwMode="auto">
                <a:xfrm>
                  <a:off x="5067" y="1527"/>
                  <a:ext cx="57" cy="287"/>
                  <a:chOff x="922" y="3197"/>
                  <a:chExt cx="57" cy="287"/>
                </a:xfrm>
              </p:grpSpPr>
              <p:sp>
                <p:nvSpPr>
                  <p:cNvPr id="111" name="Oval 85"/>
                  <p:cNvSpPr>
                    <a:spLocks noChangeArrowheads="1"/>
                  </p:cNvSpPr>
                  <p:nvPr/>
                </p:nvSpPr>
                <p:spPr bwMode="auto">
                  <a:xfrm>
                    <a:off x="922" y="3197"/>
                    <a:ext cx="57" cy="57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12" name="Oval 86"/>
                  <p:cNvSpPr>
                    <a:spLocks noChangeArrowheads="1"/>
                  </p:cNvSpPr>
                  <p:nvPr/>
                </p:nvSpPr>
                <p:spPr bwMode="auto">
                  <a:xfrm>
                    <a:off x="922" y="3312"/>
                    <a:ext cx="57" cy="57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13" name="Oval 87"/>
                  <p:cNvSpPr>
                    <a:spLocks noChangeArrowheads="1"/>
                  </p:cNvSpPr>
                  <p:nvPr/>
                </p:nvSpPr>
                <p:spPr bwMode="auto">
                  <a:xfrm>
                    <a:off x="922" y="3427"/>
                    <a:ext cx="57" cy="57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99" name="Group 89"/>
                <p:cNvGrpSpPr>
                  <a:grpSpLocks/>
                </p:cNvGrpSpPr>
                <p:nvPr/>
              </p:nvGrpSpPr>
              <p:grpSpPr bwMode="auto">
                <a:xfrm>
                  <a:off x="5067" y="2679"/>
                  <a:ext cx="57" cy="287"/>
                  <a:chOff x="922" y="3197"/>
                  <a:chExt cx="57" cy="287"/>
                </a:xfrm>
              </p:grpSpPr>
              <p:sp>
                <p:nvSpPr>
                  <p:cNvPr id="108" name="Oval 90"/>
                  <p:cNvSpPr>
                    <a:spLocks noChangeArrowheads="1"/>
                  </p:cNvSpPr>
                  <p:nvPr/>
                </p:nvSpPr>
                <p:spPr bwMode="auto">
                  <a:xfrm>
                    <a:off x="922" y="3197"/>
                    <a:ext cx="57" cy="57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09" name="Oval 91"/>
                  <p:cNvSpPr>
                    <a:spLocks noChangeArrowheads="1"/>
                  </p:cNvSpPr>
                  <p:nvPr/>
                </p:nvSpPr>
                <p:spPr bwMode="auto">
                  <a:xfrm>
                    <a:off x="922" y="3312"/>
                    <a:ext cx="57" cy="57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10" name="Oval 92"/>
                  <p:cNvSpPr>
                    <a:spLocks noChangeArrowheads="1"/>
                  </p:cNvSpPr>
                  <p:nvPr/>
                </p:nvSpPr>
                <p:spPr bwMode="auto">
                  <a:xfrm>
                    <a:off x="922" y="3427"/>
                    <a:ext cx="57" cy="57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100" name="Group 93"/>
                <p:cNvGrpSpPr>
                  <a:grpSpLocks/>
                </p:cNvGrpSpPr>
                <p:nvPr/>
              </p:nvGrpSpPr>
              <p:grpSpPr bwMode="auto">
                <a:xfrm>
                  <a:off x="3946" y="2141"/>
                  <a:ext cx="57" cy="287"/>
                  <a:chOff x="922" y="3197"/>
                  <a:chExt cx="57" cy="287"/>
                </a:xfrm>
              </p:grpSpPr>
              <p:sp>
                <p:nvSpPr>
                  <p:cNvPr id="105" name="Oval 94"/>
                  <p:cNvSpPr>
                    <a:spLocks noChangeArrowheads="1"/>
                  </p:cNvSpPr>
                  <p:nvPr/>
                </p:nvSpPr>
                <p:spPr bwMode="auto">
                  <a:xfrm>
                    <a:off x="922" y="3197"/>
                    <a:ext cx="57" cy="57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06" name="Oval 95"/>
                  <p:cNvSpPr>
                    <a:spLocks noChangeArrowheads="1"/>
                  </p:cNvSpPr>
                  <p:nvPr/>
                </p:nvSpPr>
                <p:spPr bwMode="auto">
                  <a:xfrm>
                    <a:off x="922" y="3312"/>
                    <a:ext cx="57" cy="57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07" name="Oval 96"/>
                  <p:cNvSpPr>
                    <a:spLocks noChangeArrowheads="1"/>
                  </p:cNvSpPr>
                  <p:nvPr/>
                </p:nvSpPr>
                <p:spPr bwMode="auto">
                  <a:xfrm>
                    <a:off x="922" y="3427"/>
                    <a:ext cx="57" cy="57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sp>
              <p:nvSpPr>
                <p:cNvPr id="101" name="Text Box 98"/>
                <p:cNvSpPr txBox="1">
                  <a:spLocks noChangeArrowheads="1"/>
                </p:cNvSpPr>
                <p:nvPr/>
              </p:nvSpPr>
              <p:spPr bwMode="auto">
                <a:xfrm>
                  <a:off x="3686" y="2774"/>
                  <a:ext cx="614" cy="212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en-US"/>
                    <a:t>Array list</a:t>
                  </a:r>
                </a:p>
              </p:txBody>
            </p:sp>
            <p:sp>
              <p:nvSpPr>
                <p:cNvPr id="102" name="Oval 101"/>
                <p:cNvSpPr>
                  <a:spLocks noChangeArrowheads="1"/>
                </p:cNvSpPr>
                <p:nvPr/>
              </p:nvSpPr>
              <p:spPr bwMode="auto">
                <a:xfrm>
                  <a:off x="3960" y="1737"/>
                  <a:ext cx="58" cy="58"/>
                </a:xfrm>
                <a:prstGeom prst="ellipse">
                  <a:avLst/>
                </a:pr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3" name="Oval 103"/>
                <p:cNvSpPr>
                  <a:spLocks noChangeArrowheads="1"/>
                </p:cNvSpPr>
                <p:nvPr/>
              </p:nvSpPr>
              <p:spPr bwMode="auto">
                <a:xfrm>
                  <a:off x="3960" y="1967"/>
                  <a:ext cx="58" cy="58"/>
                </a:xfrm>
                <a:prstGeom prst="ellipse">
                  <a:avLst/>
                </a:pr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4" name="Oval 104"/>
                <p:cNvSpPr>
                  <a:spLocks noChangeArrowheads="1"/>
                </p:cNvSpPr>
                <p:nvPr/>
              </p:nvSpPr>
              <p:spPr bwMode="auto">
                <a:xfrm>
                  <a:off x="3960" y="2601"/>
                  <a:ext cx="58" cy="58"/>
                </a:xfrm>
                <a:prstGeom prst="ellipse">
                  <a:avLst/>
                </a:pr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79" name="Group 78"/>
              <p:cNvGrpSpPr/>
              <p:nvPr/>
            </p:nvGrpSpPr>
            <p:grpSpPr>
              <a:xfrm>
                <a:off x="7955243" y="1325903"/>
                <a:ext cx="1188707" cy="1554463"/>
                <a:chOff x="7955243" y="1325903"/>
                <a:chExt cx="1188707" cy="1554463"/>
              </a:xfrm>
            </p:grpSpPr>
            <p:sp>
              <p:nvSpPr>
                <p:cNvPr id="83" name="Right Brace 82"/>
                <p:cNvSpPr/>
                <p:nvPr/>
              </p:nvSpPr>
              <p:spPr bwMode="auto">
                <a:xfrm>
                  <a:off x="7955243" y="1325903"/>
                  <a:ext cx="274317" cy="1554463"/>
                </a:xfrm>
                <a:prstGeom prst="rightBrace">
                  <a:avLst/>
                </a:prstGeom>
                <a:noFill/>
                <a:ln w="38100" cap="flat" cmpd="sng" algn="ctr">
                  <a:solidFill>
                    <a:srgbClr val="0033CC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1600" b="0" i="0" u="none" strike="noStrike" cap="none" normalizeH="0" baseline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84" name="TextBox 83"/>
                <p:cNvSpPr txBox="1"/>
                <p:nvPr/>
              </p:nvSpPr>
              <p:spPr>
                <a:xfrm>
                  <a:off x="8240638" y="1901739"/>
                  <a:ext cx="903312" cy="338554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dirty="0" smtClean="0">
                      <a:solidFill>
                        <a:srgbClr val="0033CC"/>
                      </a:solidFill>
                    </a:rPr>
                    <a:t>k nodes</a:t>
                  </a:r>
                  <a:endParaRPr lang="en-US" dirty="0">
                    <a:solidFill>
                      <a:srgbClr val="0033CC"/>
                    </a:solidFill>
                  </a:endParaRPr>
                </a:p>
              </p:txBody>
            </p:sp>
          </p:grpSp>
          <p:grpSp>
            <p:nvGrpSpPr>
              <p:cNvPr id="80" name="Group 79"/>
              <p:cNvGrpSpPr/>
              <p:nvPr/>
            </p:nvGrpSpPr>
            <p:grpSpPr>
              <a:xfrm>
                <a:off x="7955243" y="3063244"/>
                <a:ext cx="1188707" cy="1554463"/>
                <a:chOff x="7955243" y="1325903"/>
                <a:chExt cx="1188707" cy="1554463"/>
              </a:xfrm>
            </p:grpSpPr>
            <p:sp>
              <p:nvSpPr>
                <p:cNvPr id="81" name="Right Brace 80"/>
                <p:cNvSpPr/>
                <p:nvPr/>
              </p:nvSpPr>
              <p:spPr bwMode="auto">
                <a:xfrm>
                  <a:off x="7955243" y="1325903"/>
                  <a:ext cx="274317" cy="1554463"/>
                </a:xfrm>
                <a:prstGeom prst="rightBrace">
                  <a:avLst/>
                </a:prstGeom>
                <a:noFill/>
                <a:ln w="38100" cap="flat" cmpd="sng" algn="ctr">
                  <a:solidFill>
                    <a:srgbClr val="0033CC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1600" b="0" i="0" u="none" strike="noStrike" cap="none" normalizeH="0" baseline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82" name="TextBox 81"/>
                <p:cNvSpPr txBox="1"/>
                <p:nvPr/>
              </p:nvSpPr>
              <p:spPr>
                <a:xfrm>
                  <a:off x="8240638" y="1901739"/>
                  <a:ext cx="903312" cy="338554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dirty="0" smtClean="0">
                      <a:solidFill>
                        <a:srgbClr val="0033CC"/>
                      </a:solidFill>
                    </a:rPr>
                    <a:t>k nodes</a:t>
                  </a:r>
                  <a:endParaRPr lang="en-US" dirty="0">
                    <a:solidFill>
                      <a:srgbClr val="0033CC"/>
                    </a:solidFill>
                  </a:endParaRPr>
                </a:p>
              </p:txBody>
            </p:sp>
          </p:grpSp>
        </p:grpSp>
      </p:grpSp>
    </p:spTree>
    <p:extLst>
      <p:ext uri="{BB962C8B-B14F-4D97-AF65-F5344CB8AC3E}">
        <p14:creationId xmlns:p14="http://schemas.microsoft.com/office/powerpoint/2010/main" val="343754977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915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915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915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4915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2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49152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152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BE7C8F-FEEE-B840-8731-E82E18ADD860}" type="slidenum">
              <a:rPr lang="en-US"/>
              <a:pPr/>
              <a:t>11</a:t>
            </a:fld>
            <a:endParaRPr lang="en-US"/>
          </a:p>
        </p:txBody>
      </p:sp>
      <p:sp>
        <p:nvSpPr>
          <p:cNvPr id="4925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>
                <a:latin typeface="Courier New"/>
                <a:cs typeface="Courier New"/>
              </a:rPr>
              <a:t>IndexedList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4925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89" y="1295400"/>
            <a:ext cx="5029200" cy="4876800"/>
          </a:xfrm>
        </p:spPr>
        <p:txBody>
          <a:bodyPr/>
          <a:lstStyle/>
          <a:p>
            <a:r>
              <a:rPr lang="en-US" sz="2400" dirty="0"/>
              <a:t>Suppose you need to insert </a:t>
            </a: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 smtClean="0"/>
              <a:t>or </a:t>
            </a:r>
            <a:r>
              <a:rPr lang="en-US" sz="2400" dirty="0"/>
              <a:t>delete a </a:t>
            </a:r>
            <a:r>
              <a:rPr lang="en-US" sz="2400" dirty="0" smtClean="0"/>
              <a:t>list </a:t>
            </a:r>
            <a:r>
              <a:rPr lang="en-US" sz="2400" dirty="0"/>
              <a:t>node</a:t>
            </a:r>
            <a:r>
              <a:rPr lang="en-US" sz="2400" dirty="0" smtClean="0"/>
              <a:t>.</a:t>
            </a:r>
          </a:p>
          <a:p>
            <a:pPr lvl="5"/>
            <a:endParaRPr lang="en-US" sz="800" dirty="0"/>
          </a:p>
          <a:p>
            <a:pPr lvl="1"/>
            <a:r>
              <a:rPr lang="en-US" sz="2000" dirty="0"/>
              <a:t>Do you need to </a:t>
            </a:r>
            <a:r>
              <a:rPr lang="en-US" sz="2000" dirty="0">
                <a:solidFill>
                  <a:srgbClr val="B23C00"/>
                </a:solidFill>
              </a:rPr>
              <a:t>update </a:t>
            </a:r>
            <a:r>
              <a:rPr lang="en-US" sz="2000" dirty="0" smtClean="0">
                <a:solidFill>
                  <a:srgbClr val="B23C00"/>
                </a:solidFill>
              </a:rPr>
              <a:t/>
            </a:r>
            <a:br>
              <a:rPr lang="en-US" sz="2000" dirty="0" smtClean="0">
                <a:solidFill>
                  <a:srgbClr val="B23C00"/>
                </a:solidFill>
              </a:rPr>
            </a:br>
            <a:r>
              <a:rPr lang="en-US" sz="2000" dirty="0" smtClean="0"/>
              <a:t>the </a:t>
            </a:r>
            <a:r>
              <a:rPr lang="en-US" sz="2000" dirty="0"/>
              <a:t>pointer array list</a:t>
            </a:r>
            <a:r>
              <a:rPr lang="en-US" sz="2000" dirty="0" smtClean="0"/>
              <a:t>?</a:t>
            </a:r>
          </a:p>
          <a:p>
            <a:pPr lvl="6"/>
            <a:endParaRPr lang="en-US" sz="800" dirty="0"/>
          </a:p>
          <a:p>
            <a:pPr lvl="1"/>
            <a:r>
              <a:rPr lang="en-US" sz="2000" dirty="0"/>
              <a:t>What happens if you delete a node that an array list element was pointing to</a:t>
            </a:r>
            <a:r>
              <a:rPr lang="en-US" sz="2000" dirty="0" smtClean="0"/>
              <a:t>?</a:t>
            </a:r>
          </a:p>
          <a:p>
            <a:pPr lvl="6"/>
            <a:endParaRPr lang="en-US" sz="800" dirty="0"/>
          </a:p>
          <a:p>
            <a:r>
              <a:rPr lang="en-US" sz="2400" dirty="0">
                <a:solidFill>
                  <a:srgbClr val="B23C00"/>
                </a:solidFill>
              </a:rPr>
              <a:t>How much does this slow down the </a:t>
            </a:r>
            <a:r>
              <a:rPr lang="en-US" sz="2400" dirty="0" smtClean="0">
                <a:solidFill>
                  <a:srgbClr val="B23C00"/>
                </a:solidFill>
              </a:rPr>
              <a:t>list </a:t>
            </a:r>
            <a:r>
              <a:rPr lang="en-US" sz="2400" dirty="0">
                <a:solidFill>
                  <a:srgbClr val="B23C00"/>
                </a:solidFill>
              </a:rPr>
              <a:t>node insertions and deletions</a:t>
            </a:r>
            <a:r>
              <a:rPr lang="en-US" sz="2400" dirty="0" smtClean="0">
                <a:solidFill>
                  <a:srgbClr val="B23C00"/>
                </a:solidFill>
              </a:rPr>
              <a:t>?</a:t>
            </a:r>
            <a:endParaRPr lang="en-US" sz="2400" dirty="0">
              <a:solidFill>
                <a:schemeClr val="folHlink"/>
              </a:solidFill>
            </a:endParaRPr>
          </a:p>
        </p:txBody>
      </p:sp>
      <p:grpSp>
        <p:nvGrpSpPr>
          <p:cNvPr id="75" name="Group 74"/>
          <p:cNvGrpSpPr/>
          <p:nvPr/>
        </p:nvGrpSpPr>
        <p:grpSpPr>
          <a:xfrm>
            <a:off x="4937756" y="1325903"/>
            <a:ext cx="4024613" cy="4908210"/>
            <a:chOff x="4937756" y="1325903"/>
            <a:chExt cx="4024613" cy="4908210"/>
          </a:xfrm>
        </p:grpSpPr>
        <p:sp>
          <p:nvSpPr>
            <p:cNvPr id="76" name="Text Box 99"/>
            <p:cNvSpPr txBox="1">
              <a:spLocks noChangeArrowheads="1"/>
            </p:cNvSpPr>
            <p:nvPr/>
          </p:nvSpPr>
          <p:spPr bwMode="auto">
            <a:xfrm>
              <a:off x="6675097" y="5897563"/>
              <a:ext cx="1085850" cy="3365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dirty="0"/>
                <a:t>Linked list</a:t>
              </a:r>
            </a:p>
          </p:txBody>
        </p:sp>
        <p:grpSp>
          <p:nvGrpSpPr>
            <p:cNvPr id="77" name="Group 76"/>
            <p:cNvGrpSpPr/>
            <p:nvPr/>
          </p:nvGrpSpPr>
          <p:grpSpPr>
            <a:xfrm>
              <a:off x="4937756" y="1325903"/>
              <a:ext cx="4024613" cy="4571660"/>
              <a:chOff x="5119337" y="1325903"/>
              <a:chExt cx="4024613" cy="4571660"/>
            </a:xfrm>
          </p:grpSpPr>
          <p:grpSp>
            <p:nvGrpSpPr>
              <p:cNvPr id="78" name="Group 105"/>
              <p:cNvGrpSpPr>
                <a:grpSpLocks/>
              </p:cNvGrpSpPr>
              <p:nvPr/>
            </p:nvGrpSpPr>
            <p:grpSpPr bwMode="auto">
              <a:xfrm>
                <a:off x="5119337" y="1327150"/>
                <a:ext cx="2470150" cy="4570413"/>
                <a:chOff x="3686" y="836"/>
                <a:chExt cx="1556" cy="2879"/>
              </a:xfrm>
            </p:grpSpPr>
            <p:sp>
              <p:nvSpPr>
                <p:cNvPr id="85" name="Text Box 10"/>
                <p:cNvSpPr txBox="1">
                  <a:spLocks noChangeArrowheads="1"/>
                </p:cNvSpPr>
                <p:nvPr/>
              </p:nvSpPr>
              <p:spPr bwMode="auto">
                <a:xfrm>
                  <a:off x="3889" y="1653"/>
                  <a:ext cx="199" cy="218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en-US" b="1">
                      <a:latin typeface="Courier New" charset="0"/>
                    </a:rPr>
                    <a:t> </a:t>
                  </a:r>
                </a:p>
              </p:txBody>
            </p:sp>
            <p:sp>
              <p:nvSpPr>
                <p:cNvPr id="86" name="Text Box 11"/>
                <p:cNvSpPr txBox="1">
                  <a:spLocks noChangeArrowheads="1"/>
                </p:cNvSpPr>
                <p:nvPr/>
              </p:nvSpPr>
              <p:spPr bwMode="auto">
                <a:xfrm>
                  <a:off x="3889" y="1866"/>
                  <a:ext cx="199" cy="218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en-US" b="1">
                      <a:latin typeface="Courier New" charset="0"/>
                    </a:rPr>
                    <a:t> </a:t>
                  </a:r>
                </a:p>
              </p:txBody>
            </p:sp>
            <p:sp>
              <p:nvSpPr>
                <p:cNvPr id="87" name="Text Box 15"/>
                <p:cNvSpPr txBox="1">
                  <a:spLocks noChangeArrowheads="1"/>
                </p:cNvSpPr>
                <p:nvPr/>
              </p:nvSpPr>
              <p:spPr bwMode="auto">
                <a:xfrm>
                  <a:off x="3889" y="2557"/>
                  <a:ext cx="199" cy="218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en-US" b="1">
                      <a:latin typeface="Courier New" charset="0"/>
                    </a:rPr>
                    <a:t> </a:t>
                  </a:r>
                </a:p>
              </p:txBody>
            </p:sp>
            <p:grpSp>
              <p:nvGrpSpPr>
                <p:cNvPr id="88" name="Group 80"/>
                <p:cNvGrpSpPr>
                  <a:grpSpLocks/>
                </p:cNvGrpSpPr>
                <p:nvPr/>
              </p:nvGrpSpPr>
              <p:grpSpPr bwMode="auto">
                <a:xfrm>
                  <a:off x="4952" y="1930"/>
                  <a:ext cx="290" cy="633"/>
                  <a:chOff x="3859" y="2103"/>
                  <a:chExt cx="290" cy="633"/>
                </a:xfrm>
              </p:grpSpPr>
              <p:sp>
                <p:nvSpPr>
                  <p:cNvPr id="138" name="Rectangle 27"/>
                  <p:cNvSpPr>
                    <a:spLocks noChangeArrowheads="1"/>
                  </p:cNvSpPr>
                  <p:nvPr/>
                </p:nvSpPr>
                <p:spPr bwMode="auto">
                  <a:xfrm>
                    <a:off x="3860" y="2103"/>
                    <a:ext cx="288" cy="115"/>
                  </a:xfrm>
                  <a:prstGeom prst="rect">
                    <a:avLst/>
                  </a:prstGeom>
                  <a:solidFill>
                    <a:schemeClr val="bg1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39" name="Rectangle 28"/>
                  <p:cNvSpPr>
                    <a:spLocks noChangeArrowheads="1"/>
                  </p:cNvSpPr>
                  <p:nvPr/>
                </p:nvSpPr>
                <p:spPr bwMode="auto">
                  <a:xfrm>
                    <a:off x="3860" y="2276"/>
                    <a:ext cx="288" cy="115"/>
                  </a:xfrm>
                  <a:prstGeom prst="rect">
                    <a:avLst/>
                  </a:prstGeom>
                  <a:solidFill>
                    <a:schemeClr val="bg1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cxnSp>
                <p:nvCxnSpPr>
                  <p:cNvPr id="140" name="AutoShape 29"/>
                  <p:cNvCxnSpPr>
                    <a:cxnSpLocks noChangeShapeType="1"/>
                    <a:stCxn id="138" idx="1"/>
                    <a:endCxn id="139" idx="1"/>
                  </p:cNvCxnSpPr>
                  <p:nvPr/>
                </p:nvCxnSpPr>
                <p:spPr bwMode="auto">
                  <a:xfrm rot="10800000" flipH="1" flipV="1">
                    <a:off x="3860" y="2161"/>
                    <a:ext cx="1" cy="173"/>
                  </a:xfrm>
                  <a:prstGeom prst="curvedConnector3">
                    <a:avLst>
                      <a:gd name="adj1" fmla="val -14400000"/>
                    </a:avLst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 type="triangle" w="med" len="med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</p:cxnSp>
              <p:cxnSp>
                <p:nvCxnSpPr>
                  <p:cNvPr id="141" name="AutoShape 30"/>
                  <p:cNvCxnSpPr>
                    <a:cxnSpLocks noChangeShapeType="1"/>
                    <a:stCxn id="139" idx="3"/>
                    <a:endCxn id="138" idx="3"/>
                  </p:cNvCxnSpPr>
                  <p:nvPr/>
                </p:nvCxnSpPr>
                <p:spPr bwMode="auto">
                  <a:xfrm flipV="1">
                    <a:off x="4148" y="2161"/>
                    <a:ext cx="1" cy="173"/>
                  </a:xfrm>
                  <a:prstGeom prst="curvedConnector3">
                    <a:avLst>
                      <a:gd name="adj1" fmla="val 14400000"/>
                    </a:avLst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 type="triangle" w="med" len="med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</p:cxnSp>
              <p:sp>
                <p:nvSpPr>
                  <p:cNvPr id="142" name="Rectangle 31"/>
                  <p:cNvSpPr>
                    <a:spLocks noChangeArrowheads="1"/>
                  </p:cNvSpPr>
                  <p:nvPr/>
                </p:nvSpPr>
                <p:spPr bwMode="auto">
                  <a:xfrm>
                    <a:off x="3860" y="2448"/>
                    <a:ext cx="288" cy="115"/>
                  </a:xfrm>
                  <a:prstGeom prst="rect">
                    <a:avLst/>
                  </a:prstGeom>
                  <a:solidFill>
                    <a:schemeClr val="bg1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cxnSp>
                <p:nvCxnSpPr>
                  <p:cNvPr id="143" name="AutoShape 32"/>
                  <p:cNvCxnSpPr>
                    <a:cxnSpLocks noChangeShapeType="1"/>
                    <a:endCxn id="142" idx="1"/>
                  </p:cNvCxnSpPr>
                  <p:nvPr/>
                </p:nvCxnSpPr>
                <p:spPr bwMode="auto">
                  <a:xfrm rot="10800000" flipH="1" flipV="1">
                    <a:off x="3859" y="2333"/>
                    <a:ext cx="1" cy="173"/>
                  </a:xfrm>
                  <a:prstGeom prst="curvedConnector3">
                    <a:avLst>
                      <a:gd name="adj1" fmla="val -14400000"/>
                    </a:avLst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 type="triangle" w="med" len="med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</p:cxnSp>
              <p:cxnSp>
                <p:nvCxnSpPr>
                  <p:cNvPr id="144" name="AutoShape 33"/>
                  <p:cNvCxnSpPr>
                    <a:cxnSpLocks noChangeShapeType="1"/>
                    <a:stCxn id="142" idx="3"/>
                  </p:cNvCxnSpPr>
                  <p:nvPr/>
                </p:nvCxnSpPr>
                <p:spPr bwMode="auto">
                  <a:xfrm flipV="1">
                    <a:off x="4148" y="2333"/>
                    <a:ext cx="1" cy="173"/>
                  </a:xfrm>
                  <a:prstGeom prst="curvedConnector3">
                    <a:avLst>
                      <a:gd name="adj1" fmla="val 14400000"/>
                    </a:avLst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 type="triangle" w="med" len="med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</p:cxnSp>
              <p:sp>
                <p:nvSpPr>
                  <p:cNvPr id="145" name="Rectangle 34"/>
                  <p:cNvSpPr>
                    <a:spLocks noChangeArrowheads="1"/>
                  </p:cNvSpPr>
                  <p:nvPr/>
                </p:nvSpPr>
                <p:spPr bwMode="auto">
                  <a:xfrm>
                    <a:off x="3860" y="2621"/>
                    <a:ext cx="288" cy="115"/>
                  </a:xfrm>
                  <a:prstGeom prst="rect">
                    <a:avLst/>
                  </a:prstGeom>
                  <a:solidFill>
                    <a:schemeClr val="bg1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cxnSp>
                <p:nvCxnSpPr>
                  <p:cNvPr id="146" name="AutoShape 35"/>
                  <p:cNvCxnSpPr>
                    <a:cxnSpLocks noChangeShapeType="1"/>
                    <a:endCxn id="145" idx="1"/>
                  </p:cNvCxnSpPr>
                  <p:nvPr/>
                </p:nvCxnSpPr>
                <p:spPr bwMode="auto">
                  <a:xfrm rot="10800000" flipH="1" flipV="1">
                    <a:off x="3859" y="2506"/>
                    <a:ext cx="1" cy="173"/>
                  </a:xfrm>
                  <a:prstGeom prst="curvedConnector3">
                    <a:avLst>
                      <a:gd name="adj1" fmla="val -14400000"/>
                    </a:avLst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 type="triangle" w="med" len="med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</p:cxnSp>
              <p:cxnSp>
                <p:nvCxnSpPr>
                  <p:cNvPr id="147" name="AutoShape 36"/>
                  <p:cNvCxnSpPr>
                    <a:cxnSpLocks noChangeShapeType="1"/>
                    <a:stCxn id="145" idx="3"/>
                  </p:cNvCxnSpPr>
                  <p:nvPr/>
                </p:nvCxnSpPr>
                <p:spPr bwMode="auto">
                  <a:xfrm flipV="1">
                    <a:off x="4148" y="2506"/>
                    <a:ext cx="1" cy="173"/>
                  </a:xfrm>
                  <a:prstGeom prst="curvedConnector3">
                    <a:avLst>
                      <a:gd name="adj1" fmla="val 14400000"/>
                    </a:avLst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 type="triangle" w="med" len="med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</p:cxnSp>
            </p:grpSp>
            <p:cxnSp>
              <p:nvCxnSpPr>
                <p:cNvPr id="89" name="AutoShape 67"/>
                <p:cNvCxnSpPr>
                  <a:cxnSpLocks noChangeShapeType="1"/>
                  <a:endCxn id="138" idx="1"/>
                </p:cNvCxnSpPr>
                <p:nvPr/>
              </p:nvCxnSpPr>
              <p:spPr bwMode="auto">
                <a:xfrm rot="10800000" flipH="1" flipV="1">
                  <a:off x="4952" y="1815"/>
                  <a:ext cx="1" cy="173"/>
                </a:xfrm>
                <a:prstGeom prst="curvedConnector3">
                  <a:avLst>
                    <a:gd name="adj1" fmla="val -14400000"/>
                  </a:avLst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</p:cxnSp>
            <p:grpSp>
              <p:nvGrpSpPr>
                <p:cNvPr id="90" name="Group 81"/>
                <p:cNvGrpSpPr>
                  <a:grpSpLocks/>
                </p:cNvGrpSpPr>
                <p:nvPr/>
              </p:nvGrpSpPr>
              <p:grpSpPr bwMode="auto">
                <a:xfrm>
                  <a:off x="4952" y="2966"/>
                  <a:ext cx="290" cy="749"/>
                  <a:chOff x="3859" y="3139"/>
                  <a:chExt cx="290" cy="749"/>
                </a:xfrm>
              </p:grpSpPr>
              <p:sp>
                <p:nvSpPr>
                  <p:cNvPr id="126" name="Rectangle 47"/>
                  <p:cNvSpPr>
                    <a:spLocks noChangeArrowheads="1"/>
                  </p:cNvSpPr>
                  <p:nvPr/>
                </p:nvSpPr>
                <p:spPr bwMode="auto">
                  <a:xfrm>
                    <a:off x="3860" y="3255"/>
                    <a:ext cx="288" cy="115"/>
                  </a:xfrm>
                  <a:prstGeom prst="rect">
                    <a:avLst/>
                  </a:prstGeom>
                  <a:solidFill>
                    <a:schemeClr val="bg1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27" name="Rectangle 48"/>
                  <p:cNvSpPr>
                    <a:spLocks noChangeArrowheads="1"/>
                  </p:cNvSpPr>
                  <p:nvPr/>
                </p:nvSpPr>
                <p:spPr bwMode="auto">
                  <a:xfrm>
                    <a:off x="3860" y="3428"/>
                    <a:ext cx="288" cy="115"/>
                  </a:xfrm>
                  <a:prstGeom prst="rect">
                    <a:avLst/>
                  </a:prstGeom>
                  <a:solidFill>
                    <a:schemeClr val="bg1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cxnSp>
                <p:nvCxnSpPr>
                  <p:cNvPr id="128" name="AutoShape 49"/>
                  <p:cNvCxnSpPr>
                    <a:cxnSpLocks noChangeShapeType="1"/>
                    <a:stCxn id="126" idx="1"/>
                    <a:endCxn id="127" idx="1"/>
                  </p:cNvCxnSpPr>
                  <p:nvPr/>
                </p:nvCxnSpPr>
                <p:spPr bwMode="auto">
                  <a:xfrm rot="10800000" flipH="1" flipV="1">
                    <a:off x="3860" y="3313"/>
                    <a:ext cx="1" cy="173"/>
                  </a:xfrm>
                  <a:prstGeom prst="curvedConnector3">
                    <a:avLst>
                      <a:gd name="adj1" fmla="val -14400000"/>
                    </a:avLst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 type="triangle" w="med" len="med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</p:cxnSp>
              <p:cxnSp>
                <p:nvCxnSpPr>
                  <p:cNvPr id="129" name="AutoShape 50"/>
                  <p:cNvCxnSpPr>
                    <a:cxnSpLocks noChangeShapeType="1"/>
                    <a:stCxn id="127" idx="3"/>
                    <a:endCxn id="126" idx="3"/>
                  </p:cNvCxnSpPr>
                  <p:nvPr/>
                </p:nvCxnSpPr>
                <p:spPr bwMode="auto">
                  <a:xfrm flipV="1">
                    <a:off x="4148" y="3313"/>
                    <a:ext cx="1" cy="173"/>
                  </a:xfrm>
                  <a:prstGeom prst="curvedConnector3">
                    <a:avLst>
                      <a:gd name="adj1" fmla="val 14400000"/>
                    </a:avLst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 type="triangle" w="med" len="med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</p:cxnSp>
              <p:sp>
                <p:nvSpPr>
                  <p:cNvPr id="130" name="Rectangle 51"/>
                  <p:cNvSpPr>
                    <a:spLocks noChangeArrowheads="1"/>
                  </p:cNvSpPr>
                  <p:nvPr/>
                </p:nvSpPr>
                <p:spPr bwMode="auto">
                  <a:xfrm>
                    <a:off x="3860" y="3600"/>
                    <a:ext cx="288" cy="115"/>
                  </a:xfrm>
                  <a:prstGeom prst="rect">
                    <a:avLst/>
                  </a:prstGeom>
                  <a:solidFill>
                    <a:schemeClr val="bg1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cxnSp>
                <p:nvCxnSpPr>
                  <p:cNvPr id="131" name="AutoShape 52"/>
                  <p:cNvCxnSpPr>
                    <a:cxnSpLocks noChangeShapeType="1"/>
                    <a:endCxn id="130" idx="1"/>
                  </p:cNvCxnSpPr>
                  <p:nvPr/>
                </p:nvCxnSpPr>
                <p:spPr bwMode="auto">
                  <a:xfrm rot="10800000" flipH="1" flipV="1">
                    <a:off x="3859" y="3485"/>
                    <a:ext cx="1" cy="173"/>
                  </a:xfrm>
                  <a:prstGeom prst="curvedConnector3">
                    <a:avLst>
                      <a:gd name="adj1" fmla="val -14400000"/>
                    </a:avLst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 type="triangle" w="med" len="med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</p:cxnSp>
              <p:cxnSp>
                <p:nvCxnSpPr>
                  <p:cNvPr id="132" name="AutoShape 53"/>
                  <p:cNvCxnSpPr>
                    <a:cxnSpLocks noChangeShapeType="1"/>
                    <a:stCxn id="130" idx="3"/>
                  </p:cNvCxnSpPr>
                  <p:nvPr/>
                </p:nvCxnSpPr>
                <p:spPr bwMode="auto">
                  <a:xfrm flipV="1">
                    <a:off x="4148" y="3485"/>
                    <a:ext cx="1" cy="173"/>
                  </a:xfrm>
                  <a:prstGeom prst="curvedConnector3">
                    <a:avLst>
                      <a:gd name="adj1" fmla="val 14400000"/>
                    </a:avLst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 type="triangle" w="med" len="med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</p:cxnSp>
              <p:sp>
                <p:nvSpPr>
                  <p:cNvPr id="133" name="Rectangle 54"/>
                  <p:cNvSpPr>
                    <a:spLocks noChangeArrowheads="1"/>
                  </p:cNvSpPr>
                  <p:nvPr/>
                </p:nvSpPr>
                <p:spPr bwMode="auto">
                  <a:xfrm>
                    <a:off x="3860" y="3773"/>
                    <a:ext cx="288" cy="115"/>
                  </a:xfrm>
                  <a:prstGeom prst="rect">
                    <a:avLst/>
                  </a:prstGeom>
                  <a:solidFill>
                    <a:srgbClr val="CCFFFF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cxnSp>
                <p:nvCxnSpPr>
                  <p:cNvPr id="134" name="AutoShape 55"/>
                  <p:cNvCxnSpPr>
                    <a:cxnSpLocks noChangeShapeType="1"/>
                    <a:endCxn id="133" idx="1"/>
                  </p:cNvCxnSpPr>
                  <p:nvPr/>
                </p:nvCxnSpPr>
                <p:spPr bwMode="auto">
                  <a:xfrm rot="10800000" flipH="1" flipV="1">
                    <a:off x="3859" y="3658"/>
                    <a:ext cx="1" cy="173"/>
                  </a:xfrm>
                  <a:prstGeom prst="curvedConnector3">
                    <a:avLst>
                      <a:gd name="adj1" fmla="val -14400000"/>
                    </a:avLst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 type="triangle" w="med" len="med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</p:cxnSp>
              <p:cxnSp>
                <p:nvCxnSpPr>
                  <p:cNvPr id="135" name="AutoShape 56"/>
                  <p:cNvCxnSpPr>
                    <a:cxnSpLocks noChangeShapeType="1"/>
                    <a:stCxn id="133" idx="3"/>
                  </p:cNvCxnSpPr>
                  <p:nvPr/>
                </p:nvCxnSpPr>
                <p:spPr bwMode="auto">
                  <a:xfrm flipV="1">
                    <a:off x="4148" y="3658"/>
                    <a:ext cx="1" cy="173"/>
                  </a:xfrm>
                  <a:prstGeom prst="curvedConnector3">
                    <a:avLst>
                      <a:gd name="adj1" fmla="val 14400000"/>
                    </a:avLst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 type="triangle" w="med" len="med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</p:cxnSp>
              <p:cxnSp>
                <p:nvCxnSpPr>
                  <p:cNvPr id="136" name="AutoShape 68"/>
                  <p:cNvCxnSpPr>
                    <a:cxnSpLocks noChangeShapeType="1"/>
                  </p:cNvCxnSpPr>
                  <p:nvPr/>
                </p:nvCxnSpPr>
                <p:spPr bwMode="auto">
                  <a:xfrm rot="10800000" flipH="1" flipV="1">
                    <a:off x="3859" y="3139"/>
                    <a:ext cx="1" cy="173"/>
                  </a:xfrm>
                  <a:prstGeom prst="curvedConnector3">
                    <a:avLst>
                      <a:gd name="adj1" fmla="val -14400000"/>
                    </a:avLst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 type="triangle" w="med" len="med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</p:cxnSp>
              <p:cxnSp>
                <p:nvCxnSpPr>
                  <p:cNvPr id="137" name="AutoShape 70"/>
                  <p:cNvCxnSpPr>
                    <a:cxnSpLocks noChangeShapeType="1"/>
                    <a:stCxn id="126" idx="3"/>
                  </p:cNvCxnSpPr>
                  <p:nvPr/>
                </p:nvCxnSpPr>
                <p:spPr bwMode="auto">
                  <a:xfrm flipH="1" flipV="1">
                    <a:off x="4147" y="3140"/>
                    <a:ext cx="1" cy="173"/>
                  </a:xfrm>
                  <a:prstGeom prst="curvedConnector3">
                    <a:avLst>
                      <a:gd name="adj1" fmla="val -14400000"/>
                    </a:avLst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 type="triangle" w="med" len="med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</p:cxnSp>
            </p:grpSp>
            <p:cxnSp>
              <p:nvCxnSpPr>
                <p:cNvPr id="91" name="AutoShape 71"/>
                <p:cNvCxnSpPr>
                  <a:cxnSpLocks noChangeShapeType="1"/>
                </p:cNvCxnSpPr>
                <p:nvPr/>
              </p:nvCxnSpPr>
              <p:spPr bwMode="auto">
                <a:xfrm flipH="1" flipV="1">
                  <a:off x="5240" y="1814"/>
                  <a:ext cx="1" cy="173"/>
                </a:xfrm>
                <a:prstGeom prst="curvedConnector3">
                  <a:avLst>
                    <a:gd name="adj1" fmla="val -14400000"/>
                  </a:avLst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</p:cxnSp>
            <p:cxnSp>
              <p:nvCxnSpPr>
                <p:cNvPr id="92" name="AutoShape 75"/>
                <p:cNvCxnSpPr>
                  <a:cxnSpLocks noChangeShapeType="1"/>
                </p:cNvCxnSpPr>
                <p:nvPr/>
              </p:nvCxnSpPr>
              <p:spPr bwMode="auto">
                <a:xfrm rot="10800000" flipH="1" flipV="1">
                  <a:off x="4952" y="2505"/>
                  <a:ext cx="1" cy="173"/>
                </a:xfrm>
                <a:prstGeom prst="curvedConnector3">
                  <a:avLst>
                    <a:gd name="adj1" fmla="val -14400000"/>
                  </a:avLst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</p:cxnSp>
            <p:grpSp>
              <p:nvGrpSpPr>
                <p:cNvPr id="93" name="Group 79"/>
                <p:cNvGrpSpPr>
                  <a:grpSpLocks/>
                </p:cNvGrpSpPr>
                <p:nvPr/>
              </p:nvGrpSpPr>
              <p:grpSpPr bwMode="auto">
                <a:xfrm>
                  <a:off x="4952" y="836"/>
                  <a:ext cx="290" cy="748"/>
                  <a:chOff x="3859" y="1009"/>
                  <a:chExt cx="290" cy="748"/>
                </a:xfrm>
              </p:grpSpPr>
              <p:sp>
                <p:nvSpPr>
                  <p:cNvPr id="114" name="Rectangle 16"/>
                  <p:cNvSpPr>
                    <a:spLocks noChangeArrowheads="1"/>
                  </p:cNvSpPr>
                  <p:nvPr/>
                </p:nvSpPr>
                <p:spPr bwMode="auto">
                  <a:xfrm>
                    <a:off x="3860" y="1009"/>
                    <a:ext cx="288" cy="115"/>
                  </a:xfrm>
                  <a:prstGeom prst="rect">
                    <a:avLst/>
                  </a:prstGeom>
                  <a:solidFill>
                    <a:srgbClr val="B2B2B2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15" name="Rectangle 17"/>
                  <p:cNvSpPr>
                    <a:spLocks noChangeArrowheads="1"/>
                  </p:cNvSpPr>
                  <p:nvPr/>
                </p:nvSpPr>
                <p:spPr bwMode="auto">
                  <a:xfrm>
                    <a:off x="3860" y="1182"/>
                    <a:ext cx="288" cy="115"/>
                  </a:xfrm>
                  <a:prstGeom prst="rect">
                    <a:avLst/>
                  </a:prstGeom>
                  <a:solidFill>
                    <a:schemeClr val="bg1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cxnSp>
                <p:nvCxnSpPr>
                  <p:cNvPr id="116" name="AutoShape 19"/>
                  <p:cNvCxnSpPr>
                    <a:cxnSpLocks noChangeShapeType="1"/>
                    <a:stCxn id="114" idx="1"/>
                    <a:endCxn id="115" idx="1"/>
                  </p:cNvCxnSpPr>
                  <p:nvPr/>
                </p:nvCxnSpPr>
                <p:spPr bwMode="auto">
                  <a:xfrm rot="10800000" flipH="1" flipV="1">
                    <a:off x="3860" y="1067"/>
                    <a:ext cx="1" cy="173"/>
                  </a:xfrm>
                  <a:prstGeom prst="curvedConnector3">
                    <a:avLst>
                      <a:gd name="adj1" fmla="val -14400000"/>
                    </a:avLst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 type="triangle" w="med" len="med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</p:cxnSp>
              <p:cxnSp>
                <p:nvCxnSpPr>
                  <p:cNvPr id="117" name="AutoShape 20"/>
                  <p:cNvCxnSpPr>
                    <a:cxnSpLocks noChangeShapeType="1"/>
                    <a:stCxn id="115" idx="3"/>
                    <a:endCxn id="114" idx="3"/>
                  </p:cNvCxnSpPr>
                  <p:nvPr/>
                </p:nvCxnSpPr>
                <p:spPr bwMode="auto">
                  <a:xfrm flipV="1">
                    <a:off x="4148" y="1067"/>
                    <a:ext cx="1" cy="173"/>
                  </a:xfrm>
                  <a:prstGeom prst="curvedConnector3">
                    <a:avLst>
                      <a:gd name="adj1" fmla="val 14400000"/>
                    </a:avLst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 type="triangle" w="med" len="med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</p:cxnSp>
              <p:sp>
                <p:nvSpPr>
                  <p:cNvPr id="118" name="Rectangle 21"/>
                  <p:cNvSpPr>
                    <a:spLocks noChangeArrowheads="1"/>
                  </p:cNvSpPr>
                  <p:nvPr/>
                </p:nvSpPr>
                <p:spPr bwMode="auto">
                  <a:xfrm>
                    <a:off x="3860" y="1354"/>
                    <a:ext cx="288" cy="115"/>
                  </a:xfrm>
                  <a:prstGeom prst="rect">
                    <a:avLst/>
                  </a:prstGeom>
                  <a:solidFill>
                    <a:schemeClr val="bg1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cxnSp>
                <p:nvCxnSpPr>
                  <p:cNvPr id="119" name="AutoShape 22"/>
                  <p:cNvCxnSpPr>
                    <a:cxnSpLocks noChangeShapeType="1"/>
                    <a:endCxn id="118" idx="1"/>
                  </p:cNvCxnSpPr>
                  <p:nvPr/>
                </p:nvCxnSpPr>
                <p:spPr bwMode="auto">
                  <a:xfrm rot="10800000" flipH="1" flipV="1">
                    <a:off x="3859" y="1239"/>
                    <a:ext cx="1" cy="173"/>
                  </a:xfrm>
                  <a:prstGeom prst="curvedConnector3">
                    <a:avLst>
                      <a:gd name="adj1" fmla="val -14400000"/>
                    </a:avLst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 type="triangle" w="med" len="med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</p:cxnSp>
              <p:cxnSp>
                <p:nvCxnSpPr>
                  <p:cNvPr id="120" name="AutoShape 23"/>
                  <p:cNvCxnSpPr>
                    <a:cxnSpLocks noChangeShapeType="1"/>
                    <a:stCxn id="118" idx="3"/>
                  </p:cNvCxnSpPr>
                  <p:nvPr/>
                </p:nvCxnSpPr>
                <p:spPr bwMode="auto">
                  <a:xfrm flipV="1">
                    <a:off x="4148" y="1239"/>
                    <a:ext cx="1" cy="173"/>
                  </a:xfrm>
                  <a:prstGeom prst="curvedConnector3">
                    <a:avLst>
                      <a:gd name="adj1" fmla="val 14400000"/>
                    </a:avLst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 type="triangle" w="med" len="med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</p:cxnSp>
              <p:sp>
                <p:nvSpPr>
                  <p:cNvPr id="121" name="Rectangle 24"/>
                  <p:cNvSpPr>
                    <a:spLocks noChangeArrowheads="1"/>
                  </p:cNvSpPr>
                  <p:nvPr/>
                </p:nvSpPr>
                <p:spPr bwMode="auto">
                  <a:xfrm>
                    <a:off x="3860" y="1527"/>
                    <a:ext cx="288" cy="115"/>
                  </a:xfrm>
                  <a:prstGeom prst="rect">
                    <a:avLst/>
                  </a:prstGeom>
                  <a:solidFill>
                    <a:schemeClr val="bg1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cxnSp>
                <p:nvCxnSpPr>
                  <p:cNvPr id="122" name="AutoShape 25"/>
                  <p:cNvCxnSpPr>
                    <a:cxnSpLocks noChangeShapeType="1"/>
                    <a:endCxn id="121" idx="1"/>
                  </p:cNvCxnSpPr>
                  <p:nvPr/>
                </p:nvCxnSpPr>
                <p:spPr bwMode="auto">
                  <a:xfrm rot="10800000" flipH="1" flipV="1">
                    <a:off x="3859" y="1412"/>
                    <a:ext cx="1" cy="173"/>
                  </a:xfrm>
                  <a:prstGeom prst="curvedConnector3">
                    <a:avLst>
                      <a:gd name="adj1" fmla="val -14400000"/>
                    </a:avLst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 type="triangle" w="med" len="med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</p:cxnSp>
              <p:cxnSp>
                <p:nvCxnSpPr>
                  <p:cNvPr id="123" name="AutoShape 26"/>
                  <p:cNvCxnSpPr>
                    <a:cxnSpLocks noChangeShapeType="1"/>
                    <a:stCxn id="121" idx="3"/>
                  </p:cNvCxnSpPr>
                  <p:nvPr/>
                </p:nvCxnSpPr>
                <p:spPr bwMode="auto">
                  <a:xfrm flipV="1">
                    <a:off x="4148" y="1412"/>
                    <a:ext cx="1" cy="173"/>
                  </a:xfrm>
                  <a:prstGeom prst="curvedConnector3">
                    <a:avLst>
                      <a:gd name="adj1" fmla="val 14400000"/>
                    </a:avLst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 type="triangle" w="med" len="med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</p:cxnSp>
              <p:cxnSp>
                <p:nvCxnSpPr>
                  <p:cNvPr id="124" name="AutoShape 69"/>
                  <p:cNvCxnSpPr>
                    <a:cxnSpLocks noChangeShapeType="1"/>
                  </p:cNvCxnSpPr>
                  <p:nvPr/>
                </p:nvCxnSpPr>
                <p:spPr bwMode="auto">
                  <a:xfrm rot="10800000" flipH="1" flipV="1">
                    <a:off x="3859" y="1584"/>
                    <a:ext cx="1" cy="173"/>
                  </a:xfrm>
                  <a:prstGeom prst="curvedConnector3">
                    <a:avLst>
                      <a:gd name="adj1" fmla="val -14400000"/>
                    </a:avLst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 type="triangle" w="med" len="med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</p:cxnSp>
              <p:cxnSp>
                <p:nvCxnSpPr>
                  <p:cNvPr id="125" name="AutoShape 77"/>
                  <p:cNvCxnSpPr>
                    <a:cxnSpLocks noChangeShapeType="1"/>
                  </p:cNvCxnSpPr>
                  <p:nvPr/>
                </p:nvCxnSpPr>
                <p:spPr bwMode="auto">
                  <a:xfrm flipH="1" flipV="1">
                    <a:off x="4147" y="1584"/>
                    <a:ext cx="1" cy="173"/>
                  </a:xfrm>
                  <a:prstGeom prst="curvedConnector3">
                    <a:avLst>
                      <a:gd name="adj1" fmla="val -14400000"/>
                    </a:avLst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 type="triangle" w="med" len="med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</p:cxnSp>
            </p:grpSp>
            <p:cxnSp>
              <p:nvCxnSpPr>
                <p:cNvPr id="94" name="AutoShape 78"/>
                <p:cNvCxnSpPr>
                  <a:cxnSpLocks noChangeShapeType="1"/>
                </p:cNvCxnSpPr>
                <p:nvPr/>
              </p:nvCxnSpPr>
              <p:spPr bwMode="auto">
                <a:xfrm flipH="1" flipV="1">
                  <a:off x="5240" y="2505"/>
                  <a:ext cx="1" cy="173"/>
                </a:xfrm>
                <a:prstGeom prst="curvedConnector3">
                  <a:avLst>
                    <a:gd name="adj1" fmla="val -14400000"/>
                  </a:avLst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</p:cxnSp>
            <p:cxnSp>
              <p:nvCxnSpPr>
                <p:cNvPr id="95" name="AutoShape 82"/>
                <p:cNvCxnSpPr>
                  <a:cxnSpLocks noChangeShapeType="1"/>
                  <a:stCxn id="102" idx="6"/>
                  <a:endCxn id="114" idx="1"/>
                </p:cNvCxnSpPr>
                <p:nvPr/>
              </p:nvCxnSpPr>
              <p:spPr bwMode="auto">
                <a:xfrm flipV="1">
                  <a:off x="4018" y="894"/>
                  <a:ext cx="935" cy="872"/>
                </a:xfrm>
                <a:prstGeom prst="curvedConnector3">
                  <a:avLst>
                    <a:gd name="adj1" fmla="val 49944"/>
                  </a:avLst>
                </a:prstGeom>
                <a:noFill/>
                <a:ln w="38100">
                  <a:solidFill>
                    <a:schemeClr val="folHlink"/>
                  </a:solidFill>
                  <a:round/>
                  <a:headEnd/>
                  <a:tailEnd type="triangl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</p:cxnSp>
            <p:cxnSp>
              <p:nvCxnSpPr>
                <p:cNvPr id="96" name="AutoShape 83"/>
                <p:cNvCxnSpPr>
                  <a:cxnSpLocks noChangeShapeType="1"/>
                  <a:stCxn id="103" idx="6"/>
                  <a:endCxn id="138" idx="1"/>
                </p:cNvCxnSpPr>
                <p:nvPr/>
              </p:nvCxnSpPr>
              <p:spPr bwMode="auto">
                <a:xfrm flipV="1">
                  <a:off x="4018" y="1988"/>
                  <a:ext cx="935" cy="8"/>
                </a:xfrm>
                <a:prstGeom prst="curvedConnector3">
                  <a:avLst>
                    <a:gd name="adj1" fmla="val 49944"/>
                  </a:avLst>
                </a:prstGeom>
                <a:noFill/>
                <a:ln w="38100">
                  <a:solidFill>
                    <a:schemeClr val="folHlink"/>
                  </a:solidFill>
                  <a:round/>
                  <a:headEnd/>
                  <a:tailEnd type="triangl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</p:cxnSp>
            <p:cxnSp>
              <p:nvCxnSpPr>
                <p:cNvPr id="97" name="AutoShape 84"/>
                <p:cNvCxnSpPr>
                  <a:cxnSpLocks noChangeShapeType="1"/>
                  <a:stCxn id="104" idx="6"/>
                  <a:endCxn id="126" idx="1"/>
                </p:cNvCxnSpPr>
                <p:nvPr/>
              </p:nvCxnSpPr>
              <p:spPr bwMode="auto">
                <a:xfrm>
                  <a:off x="4018" y="2630"/>
                  <a:ext cx="935" cy="510"/>
                </a:xfrm>
                <a:prstGeom prst="curvedConnector3">
                  <a:avLst>
                    <a:gd name="adj1" fmla="val 49944"/>
                  </a:avLst>
                </a:prstGeom>
                <a:noFill/>
                <a:ln w="38100">
                  <a:solidFill>
                    <a:schemeClr val="folHlink"/>
                  </a:solidFill>
                  <a:round/>
                  <a:headEnd/>
                  <a:tailEnd type="triangl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</p:cxnSp>
            <p:grpSp>
              <p:nvGrpSpPr>
                <p:cNvPr id="98" name="Group 88"/>
                <p:cNvGrpSpPr>
                  <a:grpSpLocks/>
                </p:cNvGrpSpPr>
                <p:nvPr/>
              </p:nvGrpSpPr>
              <p:grpSpPr bwMode="auto">
                <a:xfrm>
                  <a:off x="5067" y="1527"/>
                  <a:ext cx="57" cy="287"/>
                  <a:chOff x="922" y="3197"/>
                  <a:chExt cx="57" cy="287"/>
                </a:xfrm>
              </p:grpSpPr>
              <p:sp>
                <p:nvSpPr>
                  <p:cNvPr id="111" name="Oval 85"/>
                  <p:cNvSpPr>
                    <a:spLocks noChangeArrowheads="1"/>
                  </p:cNvSpPr>
                  <p:nvPr/>
                </p:nvSpPr>
                <p:spPr bwMode="auto">
                  <a:xfrm>
                    <a:off x="922" y="3197"/>
                    <a:ext cx="57" cy="57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12" name="Oval 86"/>
                  <p:cNvSpPr>
                    <a:spLocks noChangeArrowheads="1"/>
                  </p:cNvSpPr>
                  <p:nvPr/>
                </p:nvSpPr>
                <p:spPr bwMode="auto">
                  <a:xfrm>
                    <a:off x="922" y="3312"/>
                    <a:ext cx="57" cy="57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13" name="Oval 87"/>
                  <p:cNvSpPr>
                    <a:spLocks noChangeArrowheads="1"/>
                  </p:cNvSpPr>
                  <p:nvPr/>
                </p:nvSpPr>
                <p:spPr bwMode="auto">
                  <a:xfrm>
                    <a:off x="922" y="3427"/>
                    <a:ext cx="57" cy="57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99" name="Group 89"/>
                <p:cNvGrpSpPr>
                  <a:grpSpLocks/>
                </p:cNvGrpSpPr>
                <p:nvPr/>
              </p:nvGrpSpPr>
              <p:grpSpPr bwMode="auto">
                <a:xfrm>
                  <a:off x="5067" y="2679"/>
                  <a:ext cx="57" cy="287"/>
                  <a:chOff x="922" y="3197"/>
                  <a:chExt cx="57" cy="287"/>
                </a:xfrm>
              </p:grpSpPr>
              <p:sp>
                <p:nvSpPr>
                  <p:cNvPr id="108" name="Oval 90"/>
                  <p:cNvSpPr>
                    <a:spLocks noChangeArrowheads="1"/>
                  </p:cNvSpPr>
                  <p:nvPr/>
                </p:nvSpPr>
                <p:spPr bwMode="auto">
                  <a:xfrm>
                    <a:off x="922" y="3197"/>
                    <a:ext cx="57" cy="57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09" name="Oval 91"/>
                  <p:cNvSpPr>
                    <a:spLocks noChangeArrowheads="1"/>
                  </p:cNvSpPr>
                  <p:nvPr/>
                </p:nvSpPr>
                <p:spPr bwMode="auto">
                  <a:xfrm>
                    <a:off x="922" y="3312"/>
                    <a:ext cx="57" cy="57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10" name="Oval 92"/>
                  <p:cNvSpPr>
                    <a:spLocks noChangeArrowheads="1"/>
                  </p:cNvSpPr>
                  <p:nvPr/>
                </p:nvSpPr>
                <p:spPr bwMode="auto">
                  <a:xfrm>
                    <a:off x="922" y="3427"/>
                    <a:ext cx="57" cy="57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100" name="Group 93"/>
                <p:cNvGrpSpPr>
                  <a:grpSpLocks/>
                </p:cNvGrpSpPr>
                <p:nvPr/>
              </p:nvGrpSpPr>
              <p:grpSpPr bwMode="auto">
                <a:xfrm>
                  <a:off x="3946" y="2141"/>
                  <a:ext cx="57" cy="287"/>
                  <a:chOff x="922" y="3197"/>
                  <a:chExt cx="57" cy="287"/>
                </a:xfrm>
              </p:grpSpPr>
              <p:sp>
                <p:nvSpPr>
                  <p:cNvPr id="105" name="Oval 94"/>
                  <p:cNvSpPr>
                    <a:spLocks noChangeArrowheads="1"/>
                  </p:cNvSpPr>
                  <p:nvPr/>
                </p:nvSpPr>
                <p:spPr bwMode="auto">
                  <a:xfrm>
                    <a:off x="922" y="3197"/>
                    <a:ext cx="57" cy="57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06" name="Oval 95"/>
                  <p:cNvSpPr>
                    <a:spLocks noChangeArrowheads="1"/>
                  </p:cNvSpPr>
                  <p:nvPr/>
                </p:nvSpPr>
                <p:spPr bwMode="auto">
                  <a:xfrm>
                    <a:off x="922" y="3312"/>
                    <a:ext cx="57" cy="57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07" name="Oval 96"/>
                  <p:cNvSpPr>
                    <a:spLocks noChangeArrowheads="1"/>
                  </p:cNvSpPr>
                  <p:nvPr/>
                </p:nvSpPr>
                <p:spPr bwMode="auto">
                  <a:xfrm>
                    <a:off x="922" y="3427"/>
                    <a:ext cx="57" cy="57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sp>
              <p:nvSpPr>
                <p:cNvPr id="101" name="Text Box 98"/>
                <p:cNvSpPr txBox="1">
                  <a:spLocks noChangeArrowheads="1"/>
                </p:cNvSpPr>
                <p:nvPr/>
              </p:nvSpPr>
              <p:spPr bwMode="auto">
                <a:xfrm>
                  <a:off x="3686" y="2774"/>
                  <a:ext cx="614" cy="212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en-US"/>
                    <a:t>Array list</a:t>
                  </a:r>
                </a:p>
              </p:txBody>
            </p:sp>
            <p:sp>
              <p:nvSpPr>
                <p:cNvPr id="102" name="Oval 101"/>
                <p:cNvSpPr>
                  <a:spLocks noChangeArrowheads="1"/>
                </p:cNvSpPr>
                <p:nvPr/>
              </p:nvSpPr>
              <p:spPr bwMode="auto">
                <a:xfrm>
                  <a:off x="3960" y="1737"/>
                  <a:ext cx="58" cy="58"/>
                </a:xfrm>
                <a:prstGeom prst="ellipse">
                  <a:avLst/>
                </a:pr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3" name="Oval 103"/>
                <p:cNvSpPr>
                  <a:spLocks noChangeArrowheads="1"/>
                </p:cNvSpPr>
                <p:nvPr/>
              </p:nvSpPr>
              <p:spPr bwMode="auto">
                <a:xfrm>
                  <a:off x="3960" y="1967"/>
                  <a:ext cx="58" cy="58"/>
                </a:xfrm>
                <a:prstGeom prst="ellipse">
                  <a:avLst/>
                </a:pr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4" name="Oval 104"/>
                <p:cNvSpPr>
                  <a:spLocks noChangeArrowheads="1"/>
                </p:cNvSpPr>
                <p:nvPr/>
              </p:nvSpPr>
              <p:spPr bwMode="auto">
                <a:xfrm>
                  <a:off x="3960" y="2601"/>
                  <a:ext cx="58" cy="58"/>
                </a:xfrm>
                <a:prstGeom prst="ellipse">
                  <a:avLst/>
                </a:pr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79" name="Group 78"/>
              <p:cNvGrpSpPr/>
              <p:nvPr/>
            </p:nvGrpSpPr>
            <p:grpSpPr>
              <a:xfrm>
                <a:off x="7955243" y="1325903"/>
                <a:ext cx="1188707" cy="1554463"/>
                <a:chOff x="7955243" y="1325903"/>
                <a:chExt cx="1188707" cy="1554463"/>
              </a:xfrm>
            </p:grpSpPr>
            <p:sp>
              <p:nvSpPr>
                <p:cNvPr id="83" name="Right Brace 82"/>
                <p:cNvSpPr/>
                <p:nvPr/>
              </p:nvSpPr>
              <p:spPr bwMode="auto">
                <a:xfrm>
                  <a:off x="7955243" y="1325903"/>
                  <a:ext cx="274317" cy="1554463"/>
                </a:xfrm>
                <a:prstGeom prst="rightBrace">
                  <a:avLst/>
                </a:prstGeom>
                <a:noFill/>
                <a:ln w="38100" cap="flat" cmpd="sng" algn="ctr">
                  <a:solidFill>
                    <a:srgbClr val="0033CC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1600" b="0" i="0" u="none" strike="noStrike" cap="none" normalizeH="0" baseline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84" name="TextBox 83"/>
                <p:cNvSpPr txBox="1"/>
                <p:nvPr/>
              </p:nvSpPr>
              <p:spPr>
                <a:xfrm>
                  <a:off x="8240638" y="1901739"/>
                  <a:ext cx="903312" cy="338554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dirty="0" smtClean="0">
                      <a:solidFill>
                        <a:srgbClr val="0033CC"/>
                      </a:solidFill>
                    </a:rPr>
                    <a:t>k nodes</a:t>
                  </a:r>
                  <a:endParaRPr lang="en-US" dirty="0">
                    <a:solidFill>
                      <a:srgbClr val="0033CC"/>
                    </a:solidFill>
                  </a:endParaRPr>
                </a:p>
              </p:txBody>
            </p:sp>
          </p:grpSp>
          <p:grpSp>
            <p:nvGrpSpPr>
              <p:cNvPr id="80" name="Group 79"/>
              <p:cNvGrpSpPr/>
              <p:nvPr/>
            </p:nvGrpSpPr>
            <p:grpSpPr>
              <a:xfrm>
                <a:off x="7955243" y="3063244"/>
                <a:ext cx="1188707" cy="1554463"/>
                <a:chOff x="7955243" y="1325903"/>
                <a:chExt cx="1188707" cy="1554463"/>
              </a:xfrm>
            </p:grpSpPr>
            <p:sp>
              <p:nvSpPr>
                <p:cNvPr id="81" name="Right Brace 80"/>
                <p:cNvSpPr/>
                <p:nvPr/>
              </p:nvSpPr>
              <p:spPr bwMode="auto">
                <a:xfrm>
                  <a:off x="7955243" y="1325903"/>
                  <a:ext cx="274317" cy="1554463"/>
                </a:xfrm>
                <a:prstGeom prst="rightBrace">
                  <a:avLst/>
                </a:prstGeom>
                <a:noFill/>
                <a:ln w="38100" cap="flat" cmpd="sng" algn="ctr">
                  <a:solidFill>
                    <a:srgbClr val="0033CC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1600" b="0" i="0" u="none" strike="noStrike" cap="none" normalizeH="0" baseline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82" name="TextBox 81"/>
                <p:cNvSpPr txBox="1"/>
                <p:nvPr/>
              </p:nvSpPr>
              <p:spPr>
                <a:xfrm>
                  <a:off x="8240638" y="1901739"/>
                  <a:ext cx="903312" cy="338554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dirty="0" smtClean="0">
                      <a:solidFill>
                        <a:srgbClr val="0033CC"/>
                      </a:solidFill>
                    </a:rPr>
                    <a:t>k nodes</a:t>
                  </a:r>
                  <a:endParaRPr lang="en-US" dirty="0">
                    <a:solidFill>
                      <a:srgbClr val="0033CC"/>
                    </a:solidFill>
                  </a:endParaRPr>
                </a:p>
              </p:txBody>
            </p:sp>
          </p:grpSp>
        </p:grpSp>
      </p:grpSp>
    </p:spTree>
    <p:extLst>
      <p:ext uri="{BB962C8B-B14F-4D97-AF65-F5344CB8AC3E}">
        <p14:creationId xmlns:p14="http://schemas.microsoft.com/office/powerpoint/2010/main" val="222276896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25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925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25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925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25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925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2547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A04CC-CBBA-874F-BAFD-730E142014D6}" type="slidenum">
              <a:rPr lang="en-US"/>
              <a:pPr/>
              <a:t>12</a:t>
            </a:fld>
            <a:endParaRPr lang="en-US"/>
          </a:p>
        </p:txBody>
      </p:sp>
      <p:sp>
        <p:nvSpPr>
          <p:cNvPr id="4935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Assignment #2</a:t>
            </a:r>
            <a:endParaRPr lang="en-US" dirty="0"/>
          </a:p>
        </p:txBody>
      </p:sp>
      <p:sp>
        <p:nvSpPr>
          <p:cNvPr id="4935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65806" y="1295400"/>
            <a:ext cx="8503873" cy="4835525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dirty="0"/>
              <a:t>Design and implement this new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b="1" dirty="0" err="1">
                <a:solidFill>
                  <a:srgbClr val="0033CC"/>
                </a:solidFill>
                <a:latin typeface="Courier New" charset="0"/>
              </a:rPr>
              <a:t>IndexedList</a:t>
            </a:r>
            <a:r>
              <a:rPr lang="en-US" dirty="0" smtClean="0"/>
              <a:t> </a:t>
            </a:r>
            <a:r>
              <a:rPr lang="en-US" dirty="0"/>
              <a:t>data type.</a:t>
            </a:r>
          </a:p>
          <a:p>
            <a:pPr lvl="4">
              <a:lnSpc>
                <a:spcPct val="90000"/>
              </a:lnSpc>
            </a:pPr>
            <a:endParaRPr lang="en-US" sz="1050" dirty="0"/>
          </a:p>
          <a:p>
            <a:pPr>
              <a:lnSpc>
                <a:spcPct val="90000"/>
              </a:lnSpc>
            </a:pPr>
            <a:r>
              <a:rPr lang="en-US" dirty="0"/>
              <a:t>It must implement the </a:t>
            </a:r>
            <a:r>
              <a:rPr lang="en-US" b="1" dirty="0">
                <a:solidFill>
                  <a:srgbClr val="0033CC"/>
                </a:solidFill>
                <a:latin typeface="Courier New" charset="0"/>
              </a:rPr>
              <a:t>List</a:t>
            </a:r>
            <a:r>
              <a:rPr lang="en-US" dirty="0"/>
              <a:t> interface</a:t>
            </a:r>
            <a:r>
              <a:rPr lang="en-US" dirty="0" smtClean="0"/>
              <a:t>.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You can have the data nodes hold only </a:t>
            </a:r>
            <a:r>
              <a:rPr lang="en-US" b="1" dirty="0" smtClean="0">
                <a:solidFill>
                  <a:srgbClr val="0033CC"/>
                </a:solidFill>
                <a:latin typeface="Courier New"/>
                <a:cs typeface="Courier New"/>
              </a:rPr>
              <a:t>Integer</a:t>
            </a:r>
            <a:r>
              <a:rPr lang="en-US" dirty="0" smtClean="0">
                <a:solidFill>
                  <a:srgbClr val="0033CC"/>
                </a:solidFill>
              </a:rPr>
              <a:t> </a:t>
            </a:r>
            <a:r>
              <a:rPr lang="en-US" dirty="0" smtClean="0"/>
              <a:t>data.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In other words, it implements </a:t>
            </a:r>
            <a:r>
              <a:rPr lang="en-US" b="1" dirty="0">
                <a:solidFill>
                  <a:srgbClr val="0033CC"/>
                </a:solidFill>
                <a:latin typeface="Courier New"/>
                <a:cs typeface="Courier New"/>
              </a:rPr>
              <a:t>List&lt;Integer&gt;</a:t>
            </a:r>
          </a:p>
          <a:p>
            <a:pPr lvl="4"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r>
              <a:rPr lang="en-US" dirty="0"/>
              <a:t>The array list of pointers should be a </a:t>
            </a:r>
            <a:br>
              <a:rPr lang="en-US" dirty="0"/>
            </a:br>
            <a:r>
              <a:rPr lang="en-US" dirty="0">
                <a:solidFill>
                  <a:srgbClr val="B23C00"/>
                </a:solidFill>
              </a:rPr>
              <a:t>hidden implementation artifact</a:t>
            </a:r>
            <a:r>
              <a:rPr lang="en-US" dirty="0" smtClean="0"/>
              <a:t>.</a:t>
            </a:r>
          </a:p>
          <a:p>
            <a:pPr lvl="6"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r>
              <a:rPr lang="en-US" dirty="0" smtClean="0"/>
              <a:t>There should be no </a:t>
            </a:r>
            <a:r>
              <a:rPr lang="en-US" dirty="0"/>
              <a:t>access to the array list </a:t>
            </a:r>
            <a:r>
              <a:rPr lang="en-US" dirty="0" smtClean="0"/>
              <a:t>by </a:t>
            </a:r>
            <a:r>
              <a:rPr lang="en-US" dirty="0"/>
              <a:t>programs that use </a:t>
            </a:r>
            <a:r>
              <a:rPr lang="en-US" dirty="0" smtClean="0"/>
              <a:t>your </a:t>
            </a:r>
            <a:r>
              <a:rPr lang="en-US" b="1" dirty="0" err="1">
                <a:solidFill>
                  <a:srgbClr val="0033CC"/>
                </a:solidFill>
                <a:latin typeface="Courier New" charset="0"/>
              </a:rPr>
              <a:t>IndexedList</a:t>
            </a:r>
            <a:r>
              <a:rPr lang="en-US" dirty="0"/>
              <a:t> data </a:t>
            </a:r>
            <a:r>
              <a:rPr lang="en-US" dirty="0" smtClean="0"/>
              <a:t>type</a:t>
            </a:r>
            <a:r>
              <a:rPr lang="en-US" dirty="0"/>
              <a:t>.</a:t>
            </a:r>
          </a:p>
          <a:p>
            <a:pPr lvl="4">
              <a:lnSpc>
                <a:spcPct val="90000"/>
              </a:lnSpc>
            </a:pPr>
            <a:endParaRPr lang="en-US" sz="1050" dirty="0"/>
          </a:p>
        </p:txBody>
      </p:sp>
    </p:spTree>
    <p:extLst>
      <p:ext uri="{BB962C8B-B14F-4D97-AF65-F5344CB8AC3E}">
        <p14:creationId xmlns:p14="http://schemas.microsoft.com/office/powerpoint/2010/main" val="248450646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35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935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357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9357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3571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A04CC-CBBA-874F-BAFD-730E142014D6}" type="slidenum">
              <a:rPr lang="en-US"/>
              <a:pPr/>
              <a:t>13</a:t>
            </a:fld>
            <a:endParaRPr lang="en-US"/>
          </a:p>
        </p:txBody>
      </p:sp>
      <p:sp>
        <p:nvSpPr>
          <p:cNvPr id="4935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Assignment #2</a:t>
            </a:r>
            <a:r>
              <a:rPr lang="en-US" i="1" dirty="0" smtClean="0"/>
              <a:t>, cont’d</a:t>
            </a:r>
            <a:endParaRPr lang="en-US" i="1" dirty="0"/>
          </a:p>
        </p:txBody>
      </p:sp>
      <p:sp>
        <p:nvSpPr>
          <p:cNvPr id="4935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dirty="0" smtClean="0"/>
              <a:t>Run </a:t>
            </a:r>
            <a:r>
              <a:rPr lang="en-US" dirty="0"/>
              <a:t>tests to verify that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You can </a:t>
            </a:r>
            <a:r>
              <a:rPr lang="en-US" b="1" dirty="0">
                <a:solidFill>
                  <a:srgbClr val="0033CC"/>
                </a:solidFill>
                <a:latin typeface="Courier New" charset="0"/>
              </a:rPr>
              <a:t>get()</a:t>
            </a:r>
            <a:r>
              <a:rPr lang="en-US" dirty="0"/>
              <a:t> and </a:t>
            </a:r>
            <a:r>
              <a:rPr lang="en-US" b="1" dirty="0">
                <a:solidFill>
                  <a:srgbClr val="0033CC"/>
                </a:solidFill>
                <a:latin typeface="Courier New" charset="0"/>
              </a:rPr>
              <a:t>set()</a:t>
            </a:r>
            <a:r>
              <a:rPr lang="en-US" dirty="0"/>
              <a:t>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an </a:t>
            </a:r>
            <a:r>
              <a:rPr lang="en-US" dirty="0"/>
              <a:t>arbitrary data node.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You can </a:t>
            </a:r>
            <a:r>
              <a:rPr lang="en-US" b="1" dirty="0">
                <a:solidFill>
                  <a:srgbClr val="0033CC"/>
                </a:solidFill>
                <a:latin typeface="Courier New" charset="0"/>
              </a:rPr>
              <a:t>add()</a:t>
            </a:r>
            <a:r>
              <a:rPr lang="en-US" dirty="0"/>
              <a:t> and </a:t>
            </a:r>
            <a:r>
              <a:rPr lang="en-US" b="1" dirty="0">
                <a:solidFill>
                  <a:srgbClr val="0033CC"/>
                </a:solidFill>
                <a:latin typeface="Courier New" charset="0"/>
              </a:rPr>
              <a:t>remove()</a:t>
            </a:r>
            <a:r>
              <a:rPr lang="en-US" dirty="0"/>
              <a:t>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an </a:t>
            </a:r>
            <a:r>
              <a:rPr lang="en-US" dirty="0"/>
              <a:t>arbitrary data node.</a:t>
            </a:r>
          </a:p>
          <a:p>
            <a:pPr lvl="4">
              <a:lnSpc>
                <a:spcPct val="90000"/>
              </a:lnSpc>
            </a:pPr>
            <a:endParaRPr lang="en-US" sz="1050" dirty="0"/>
          </a:p>
          <a:p>
            <a:pPr>
              <a:lnSpc>
                <a:spcPct val="90000"/>
              </a:lnSpc>
            </a:pPr>
            <a:r>
              <a:rPr lang="en-US" dirty="0"/>
              <a:t>Time how long these operations take with various sizes </a:t>
            </a:r>
            <a:r>
              <a:rPr lang="en-US" i="1" dirty="0"/>
              <a:t>N</a:t>
            </a:r>
            <a:r>
              <a:rPr lang="en-US" dirty="0"/>
              <a:t> of the linked list </a:t>
            </a:r>
            <a:r>
              <a:rPr lang="en-US" dirty="0" smtClean="0"/>
              <a:t>and </a:t>
            </a:r>
            <a:br>
              <a:rPr lang="en-US" dirty="0" smtClean="0"/>
            </a:br>
            <a:r>
              <a:rPr lang="en-US" dirty="0" smtClean="0"/>
              <a:t>different </a:t>
            </a:r>
            <a:r>
              <a:rPr lang="en-US" dirty="0"/>
              <a:t>values of </a:t>
            </a:r>
            <a:r>
              <a:rPr lang="en-US" i="1" dirty="0"/>
              <a:t>k</a:t>
            </a:r>
            <a:r>
              <a:rPr lang="en-US" dirty="0"/>
              <a:t> for the array list.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Is there an </a:t>
            </a:r>
            <a:r>
              <a:rPr lang="en-US" dirty="0">
                <a:solidFill>
                  <a:schemeClr val="folHlink"/>
                </a:solidFill>
              </a:rPr>
              <a:t>optimal value</a:t>
            </a:r>
            <a:r>
              <a:rPr lang="en-US" dirty="0"/>
              <a:t> for </a:t>
            </a:r>
            <a:r>
              <a:rPr lang="en-US" i="1" dirty="0"/>
              <a:t>k</a:t>
            </a:r>
            <a:r>
              <a:rPr lang="en-US" dirty="0"/>
              <a:t> relative to </a:t>
            </a:r>
            <a:r>
              <a:rPr lang="en-US" i="1" dirty="0"/>
              <a:t>N</a:t>
            </a:r>
            <a:r>
              <a:rPr lang="en-US" dirty="0"/>
              <a:t>?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What is the </a:t>
            </a:r>
            <a:r>
              <a:rPr lang="en-US" dirty="0">
                <a:solidFill>
                  <a:schemeClr val="folHlink"/>
                </a:solidFill>
              </a:rPr>
              <a:t>growth rate</a:t>
            </a:r>
            <a:r>
              <a:rPr lang="en-US" dirty="0"/>
              <a:t> of </a:t>
            </a:r>
            <a:r>
              <a:rPr lang="en-US" i="1" dirty="0"/>
              <a:t>T</a:t>
            </a:r>
            <a:r>
              <a:rPr lang="en-US" dirty="0"/>
              <a:t>(</a:t>
            </a:r>
            <a:r>
              <a:rPr lang="en-US" i="1" dirty="0"/>
              <a:t>N</a:t>
            </a:r>
            <a:r>
              <a:rPr lang="en-US" dirty="0"/>
              <a:t>) for node access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and </a:t>
            </a:r>
            <a:r>
              <a:rPr lang="en-US" dirty="0"/>
              <a:t>node deletion</a:t>
            </a:r>
            <a:r>
              <a:rPr lang="en-US" dirty="0" smtClean="0"/>
              <a:t>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41206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35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935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35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935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35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935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3571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Assignment #2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1"/>
            <a:ext cx="8229600" cy="3413746"/>
          </a:xfrm>
        </p:spPr>
        <p:txBody>
          <a:bodyPr/>
          <a:lstStyle/>
          <a:p>
            <a:r>
              <a:rPr lang="en-US" dirty="0" smtClean="0"/>
              <a:t>You only have to implement the </a:t>
            </a:r>
            <a:r>
              <a:rPr lang="en-US" b="1" dirty="0" smtClean="0">
                <a:solidFill>
                  <a:srgbClr val="0033CC"/>
                </a:solidFill>
                <a:latin typeface="Courier New"/>
                <a:cs typeface="Courier New"/>
              </a:rPr>
              <a:t>List</a:t>
            </a:r>
            <a:r>
              <a:rPr lang="en-US" dirty="0" smtClean="0">
                <a:solidFill>
                  <a:srgbClr val="0033CC"/>
                </a:solidFill>
              </a:rPr>
              <a:t> </a:t>
            </a:r>
            <a:r>
              <a:rPr lang="en-US" dirty="0" smtClean="0"/>
              <a:t>methods that you need for this assignment.</a:t>
            </a:r>
          </a:p>
          <a:p>
            <a:pPr lvl="1"/>
            <a:r>
              <a:rPr lang="en-US" dirty="0" smtClean="0"/>
              <a:t>Examples: </a:t>
            </a:r>
            <a:r>
              <a:rPr lang="en-US" b="1" dirty="0" smtClean="0">
                <a:solidFill>
                  <a:srgbClr val="0033CC"/>
                </a:solidFill>
                <a:latin typeface="Courier New"/>
                <a:cs typeface="Courier New"/>
              </a:rPr>
              <a:t>clear()</a:t>
            </a:r>
            <a:r>
              <a:rPr lang="en-US" dirty="0" smtClean="0"/>
              <a:t>, </a:t>
            </a:r>
            <a:r>
              <a:rPr lang="en-US" b="1" dirty="0">
                <a:solidFill>
                  <a:srgbClr val="0033CC"/>
                </a:solidFill>
                <a:latin typeface="Courier New"/>
                <a:cs typeface="Courier New"/>
              </a:rPr>
              <a:t>size()</a:t>
            </a:r>
            <a:r>
              <a:rPr lang="en-US" dirty="0" smtClean="0"/>
              <a:t>, </a:t>
            </a:r>
            <a:r>
              <a:rPr lang="en-US" b="1" dirty="0">
                <a:solidFill>
                  <a:srgbClr val="0033CC"/>
                </a:solidFill>
                <a:latin typeface="Courier New"/>
                <a:cs typeface="Courier New"/>
              </a:rPr>
              <a:t>get()</a:t>
            </a:r>
            <a:r>
              <a:rPr lang="en-US" dirty="0" smtClean="0"/>
              <a:t>, </a:t>
            </a:r>
            <a:r>
              <a:rPr lang="en-US" b="1" dirty="0">
                <a:solidFill>
                  <a:srgbClr val="0033CC"/>
                </a:solidFill>
                <a:latin typeface="Courier New"/>
                <a:cs typeface="Courier New"/>
              </a:rPr>
              <a:t>set()</a:t>
            </a:r>
            <a:r>
              <a:rPr lang="en-US" dirty="0" smtClean="0"/>
              <a:t>, </a:t>
            </a:r>
            <a:r>
              <a:rPr lang="en-US" b="1" dirty="0">
                <a:solidFill>
                  <a:srgbClr val="0033CC"/>
                </a:solidFill>
                <a:latin typeface="Courier New"/>
                <a:cs typeface="Courier New"/>
              </a:rPr>
              <a:t>add()</a:t>
            </a:r>
            <a:r>
              <a:rPr lang="en-US" dirty="0" smtClean="0"/>
              <a:t>, </a:t>
            </a:r>
            <a:r>
              <a:rPr lang="en-US" b="1" dirty="0">
                <a:solidFill>
                  <a:srgbClr val="0033CC"/>
                </a:solidFill>
                <a:latin typeface="Courier New"/>
                <a:cs typeface="Courier New"/>
              </a:rPr>
              <a:t>remove(</a:t>
            </a:r>
            <a:r>
              <a:rPr lang="en-US" b="1" dirty="0" smtClean="0">
                <a:solidFill>
                  <a:srgbClr val="0033CC"/>
                </a:solidFill>
                <a:latin typeface="Courier New"/>
                <a:cs typeface="Courier New"/>
              </a:rPr>
              <a:t>)</a:t>
            </a:r>
          </a:p>
          <a:p>
            <a:pPr lvl="5"/>
            <a:endParaRPr lang="en-US" dirty="0" smtClean="0"/>
          </a:p>
          <a:p>
            <a:r>
              <a:rPr lang="en-US" dirty="0" smtClean="0"/>
              <a:t>You </a:t>
            </a:r>
            <a:r>
              <a:rPr lang="en-US" dirty="0"/>
              <a:t>can “dummy out” the remaining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b="1" dirty="0" smtClean="0">
                <a:solidFill>
                  <a:srgbClr val="0033CC"/>
                </a:solidFill>
                <a:latin typeface="Courier New"/>
                <a:cs typeface="Courier New"/>
              </a:rPr>
              <a:t>List</a:t>
            </a:r>
            <a:r>
              <a:rPr lang="en-US" dirty="0" smtClean="0"/>
              <a:t> </a:t>
            </a:r>
            <a:r>
              <a:rPr lang="en-US" dirty="0"/>
              <a:t>methods.</a:t>
            </a:r>
          </a:p>
          <a:p>
            <a:pPr lvl="1"/>
            <a:r>
              <a:rPr lang="en-US" dirty="0" smtClean="0"/>
              <a:t>Examples: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14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91489" y="4728302"/>
            <a:ext cx="9019291" cy="116955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en-US" sz="1400" b="1" dirty="0" smtClean="0">
                <a:latin typeface="Courier New"/>
                <a:cs typeface="Courier New"/>
              </a:rPr>
              <a:t>@</a:t>
            </a:r>
            <a:r>
              <a:rPr lang="en-US" sz="1400" b="1" dirty="0">
                <a:latin typeface="Courier New"/>
                <a:cs typeface="Courier New"/>
              </a:rPr>
              <a:t>Override public boolean </a:t>
            </a:r>
            <a:r>
              <a:rPr lang="en-US" sz="1400" b="1" dirty="0" err="1">
                <a:latin typeface="Courier New"/>
                <a:cs typeface="Courier New"/>
              </a:rPr>
              <a:t>addAll</a:t>
            </a:r>
            <a:r>
              <a:rPr lang="en-US" sz="1400" b="1" dirty="0">
                <a:latin typeface="Courier New"/>
                <a:cs typeface="Courier New"/>
              </a:rPr>
              <a:t>(Collection&lt;? extends Integer&gt; c) { return false; }</a:t>
            </a:r>
          </a:p>
          <a:p>
            <a:r>
              <a:rPr lang="en-US" sz="1400" b="1" dirty="0" smtClean="0">
                <a:latin typeface="Courier New"/>
                <a:cs typeface="Courier New"/>
              </a:rPr>
              <a:t>@</a:t>
            </a:r>
            <a:r>
              <a:rPr lang="en-US" sz="1400" b="1" dirty="0">
                <a:latin typeface="Courier New"/>
                <a:cs typeface="Courier New"/>
              </a:rPr>
              <a:t>Override public boolean contains(Object o) { return false; }</a:t>
            </a:r>
          </a:p>
          <a:p>
            <a:r>
              <a:rPr lang="en-US" sz="1400" b="1" dirty="0">
                <a:latin typeface="Courier New"/>
                <a:cs typeface="Courier New"/>
              </a:rPr>
              <a:t>@Override public boolean </a:t>
            </a:r>
            <a:r>
              <a:rPr lang="en-US" sz="1400" b="1" dirty="0" err="1">
                <a:latin typeface="Courier New"/>
                <a:cs typeface="Courier New"/>
              </a:rPr>
              <a:t>containsAll</a:t>
            </a:r>
            <a:r>
              <a:rPr lang="en-US" sz="1400" b="1" dirty="0">
                <a:latin typeface="Courier New"/>
                <a:cs typeface="Courier New"/>
              </a:rPr>
              <a:t>(Collection&lt;?&gt; c) { return false; }</a:t>
            </a:r>
          </a:p>
          <a:p>
            <a:r>
              <a:rPr lang="en-US" sz="1400" b="1" dirty="0">
                <a:latin typeface="Courier New"/>
                <a:cs typeface="Courier New"/>
              </a:rPr>
              <a:t>@Override public </a:t>
            </a:r>
            <a:r>
              <a:rPr lang="en-US" sz="1400" b="1" dirty="0" err="1">
                <a:latin typeface="Courier New"/>
                <a:cs typeface="Courier New"/>
              </a:rPr>
              <a:t>int</a:t>
            </a:r>
            <a:r>
              <a:rPr lang="en-US" sz="1400" b="1" dirty="0">
                <a:latin typeface="Courier New"/>
                <a:cs typeface="Courier New"/>
              </a:rPr>
              <a:t> </a:t>
            </a:r>
            <a:r>
              <a:rPr lang="en-US" sz="1400" b="1" dirty="0" err="1">
                <a:latin typeface="Courier New"/>
                <a:cs typeface="Courier New"/>
              </a:rPr>
              <a:t>indexOf</a:t>
            </a:r>
            <a:r>
              <a:rPr lang="en-US" sz="1400" b="1" dirty="0">
                <a:latin typeface="Courier New"/>
                <a:cs typeface="Courier New"/>
              </a:rPr>
              <a:t>(Object o) { return 0; }</a:t>
            </a:r>
          </a:p>
          <a:p>
            <a:r>
              <a:rPr lang="en-US" sz="1400" b="1" dirty="0">
                <a:latin typeface="Courier New"/>
                <a:cs typeface="Courier New"/>
              </a:rPr>
              <a:t>@Override public boolean </a:t>
            </a:r>
            <a:r>
              <a:rPr lang="en-US" sz="1400" b="1" dirty="0" err="1">
                <a:latin typeface="Courier New"/>
                <a:cs typeface="Courier New"/>
              </a:rPr>
              <a:t>isEmpty</a:t>
            </a:r>
            <a:r>
              <a:rPr lang="en-US" sz="1400" b="1" dirty="0">
                <a:latin typeface="Courier New"/>
                <a:cs typeface="Courier New"/>
              </a:rPr>
              <a:t>() { return false; </a:t>
            </a:r>
            <a:r>
              <a:rPr lang="en-US" sz="1400" b="1" dirty="0" smtClean="0">
                <a:latin typeface="Courier New"/>
                <a:cs typeface="Courier New"/>
              </a:rPr>
              <a:t>}</a:t>
            </a:r>
            <a:endParaRPr lang="en-US" sz="1400" b="1" dirty="0">
              <a:latin typeface="Courier New"/>
              <a:cs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31150407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13A977-7DF7-9043-BB03-C767F6309B81}" type="slidenum">
              <a:rPr lang="en-US"/>
              <a:pPr/>
              <a:t>15</a:t>
            </a:fld>
            <a:endParaRPr lang="en-US"/>
          </a:p>
        </p:txBody>
      </p:sp>
      <p:sp>
        <p:nvSpPr>
          <p:cNvPr id="4945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Assignment #2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4945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dirty="0"/>
              <a:t>You may choose a partner to work with you </a:t>
            </a:r>
            <a:br>
              <a:rPr lang="en-US" dirty="0"/>
            </a:br>
            <a:r>
              <a:rPr lang="en-US" dirty="0"/>
              <a:t>on this assignment.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Both of you will receive the same score.</a:t>
            </a:r>
          </a:p>
          <a:p>
            <a:pPr lvl="4"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r>
              <a:rPr lang="en-US" dirty="0"/>
              <a:t>Create a zip file containing: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Your Java </a:t>
            </a:r>
            <a:r>
              <a:rPr lang="en-US" dirty="0">
                <a:solidFill>
                  <a:schemeClr val="folHlink"/>
                </a:solidFill>
              </a:rPr>
              <a:t>source files</a:t>
            </a:r>
            <a:r>
              <a:rPr lang="en-US" dirty="0"/>
              <a:t>.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A text file containing </a:t>
            </a:r>
            <a:r>
              <a:rPr lang="en-US" dirty="0">
                <a:solidFill>
                  <a:schemeClr val="folHlink"/>
                </a:solidFill>
              </a:rPr>
              <a:t>test output</a:t>
            </a:r>
            <a:r>
              <a:rPr lang="en-US" dirty="0"/>
              <a:t> showing that you can </a:t>
            </a:r>
            <a:r>
              <a:rPr lang="en-US" b="1" dirty="0">
                <a:solidFill>
                  <a:srgbClr val="0033CC"/>
                </a:solidFill>
                <a:latin typeface="Courier New" charset="0"/>
              </a:rPr>
              <a:t>get()</a:t>
            </a:r>
            <a:r>
              <a:rPr lang="en-US" dirty="0"/>
              <a:t>, </a:t>
            </a:r>
            <a:r>
              <a:rPr lang="en-US" b="1" dirty="0">
                <a:solidFill>
                  <a:srgbClr val="0033CC"/>
                </a:solidFill>
                <a:latin typeface="Courier New" charset="0"/>
              </a:rPr>
              <a:t>set()</a:t>
            </a:r>
            <a:r>
              <a:rPr lang="en-US" dirty="0"/>
              <a:t>, </a:t>
            </a:r>
            <a:r>
              <a:rPr lang="en-US" b="1" dirty="0">
                <a:solidFill>
                  <a:srgbClr val="0033CC"/>
                </a:solidFill>
                <a:latin typeface="Courier New" charset="0"/>
              </a:rPr>
              <a:t>add()</a:t>
            </a:r>
            <a:r>
              <a:rPr lang="en-US" dirty="0"/>
              <a:t>, and </a:t>
            </a:r>
            <a:r>
              <a:rPr lang="en-US" b="1" dirty="0">
                <a:solidFill>
                  <a:srgbClr val="0033CC"/>
                </a:solidFill>
                <a:latin typeface="Courier New" charset="0"/>
              </a:rPr>
              <a:t>remove() </a:t>
            </a:r>
            <a:r>
              <a:rPr lang="en-US" dirty="0"/>
              <a:t>arbitrary nodes.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A text file containing test output showing </a:t>
            </a:r>
            <a:r>
              <a:rPr lang="en-US" dirty="0">
                <a:solidFill>
                  <a:schemeClr val="folHlink"/>
                </a:solidFill>
              </a:rPr>
              <a:t>timings</a:t>
            </a:r>
            <a:r>
              <a:rPr lang="en-US" dirty="0"/>
              <a:t>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for </a:t>
            </a:r>
            <a:r>
              <a:rPr lang="en-US" dirty="0"/>
              <a:t>data node access and insertions and deletions for various values of </a:t>
            </a:r>
            <a:r>
              <a:rPr lang="en-US" i="1" dirty="0"/>
              <a:t>N</a:t>
            </a:r>
            <a:r>
              <a:rPr lang="en-US" dirty="0"/>
              <a:t> and </a:t>
            </a:r>
            <a:r>
              <a:rPr lang="en-US" i="1" dirty="0"/>
              <a:t>k</a:t>
            </a:r>
            <a:r>
              <a:rPr lang="en-US" dirty="0" smtClean="0"/>
              <a:t>.</a:t>
            </a:r>
          </a:p>
          <a:p>
            <a:pPr lvl="2">
              <a:lnSpc>
                <a:spcPct val="90000"/>
              </a:lnSpc>
            </a:pPr>
            <a:r>
              <a:rPr lang="en-US" dirty="0" smtClean="0"/>
              <a:t>What is an optimal value for </a:t>
            </a:r>
            <a:r>
              <a:rPr lang="en-US" i="1" dirty="0" smtClean="0"/>
              <a:t>k</a:t>
            </a:r>
            <a:r>
              <a:rPr lang="en-US" dirty="0" smtClean="0"/>
              <a:t>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62859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45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945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45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945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45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4945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45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4945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45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4945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FE9297-91DA-9E4D-92FD-C403204C304D}" type="slidenum">
              <a:rPr lang="en-US"/>
              <a:pPr/>
              <a:t>16</a:t>
            </a:fld>
            <a:endParaRPr lang="en-US"/>
          </a:p>
        </p:txBody>
      </p:sp>
      <p:sp>
        <p:nvSpPr>
          <p:cNvPr id="4956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Assignment #2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4956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199" y="1295400"/>
            <a:ext cx="8503873" cy="4835525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dirty="0"/>
              <a:t>Include a </a:t>
            </a:r>
            <a:r>
              <a:rPr lang="en-US" dirty="0" smtClean="0"/>
              <a:t>2- or 3-page </a:t>
            </a:r>
            <a:r>
              <a:rPr lang="en-US" dirty="0"/>
              <a:t>report in the zip file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that </a:t>
            </a:r>
            <a:r>
              <a:rPr lang="en-US" dirty="0"/>
              <a:t>describes </a:t>
            </a:r>
            <a:r>
              <a:rPr lang="en-US" dirty="0">
                <a:solidFill>
                  <a:srgbClr val="B23C00"/>
                </a:solidFill>
              </a:rPr>
              <a:t>your conclusions </a:t>
            </a:r>
            <a:r>
              <a:rPr lang="en-US" dirty="0"/>
              <a:t>from doing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this </a:t>
            </a:r>
            <a:r>
              <a:rPr lang="en-US" dirty="0"/>
              <a:t>assignment.</a:t>
            </a:r>
          </a:p>
          <a:p>
            <a:pPr lvl="4">
              <a:lnSpc>
                <a:spcPct val="90000"/>
              </a:lnSpc>
            </a:pPr>
            <a:endParaRPr lang="en-US" sz="1050" dirty="0"/>
          </a:p>
          <a:p>
            <a:pPr>
              <a:lnSpc>
                <a:spcPct val="90000"/>
              </a:lnSpc>
            </a:pPr>
            <a:r>
              <a:rPr lang="en-US" dirty="0"/>
              <a:t>Email the zip file to </a:t>
            </a:r>
            <a:r>
              <a:rPr lang="en-US" dirty="0">
                <a:hlinkClick r:id="rId2"/>
              </a:rPr>
              <a:t>ron.mak@sjsu.edu</a:t>
            </a:r>
            <a:r>
              <a:rPr lang="en-US" dirty="0"/>
              <a:t> 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Subject </a:t>
            </a:r>
            <a:r>
              <a:rPr lang="en-US" dirty="0"/>
              <a:t>line: </a:t>
            </a:r>
            <a:r>
              <a:rPr lang="en-US" b="1" dirty="0">
                <a:solidFill>
                  <a:srgbClr val="0033CC"/>
                </a:solidFill>
                <a:latin typeface="Courier New"/>
                <a:cs typeface="Courier New"/>
              </a:rPr>
              <a:t>CS 146 Assignment </a:t>
            </a:r>
            <a:r>
              <a:rPr lang="en-US" b="1" dirty="0" smtClean="0">
                <a:solidFill>
                  <a:srgbClr val="0033CC"/>
                </a:solidFill>
                <a:latin typeface="Courier New"/>
                <a:cs typeface="Courier New"/>
              </a:rPr>
              <a:t>#2 </a:t>
            </a:r>
            <a:r>
              <a:rPr lang="en-US" b="1" i="1" dirty="0">
                <a:solidFill>
                  <a:srgbClr val="0033CC"/>
                </a:solidFill>
                <a:latin typeface="Times New Roman"/>
                <a:cs typeface="Times New Roman"/>
              </a:rPr>
              <a:t>Your Name(s)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If you work with a partner, </a:t>
            </a:r>
            <a:r>
              <a:rPr lang="en-US" dirty="0" smtClean="0"/>
              <a:t>turn </a:t>
            </a:r>
            <a:r>
              <a:rPr lang="en-US" dirty="0"/>
              <a:t>in one </a:t>
            </a:r>
            <a:r>
              <a:rPr lang="en-US" dirty="0" smtClean="0"/>
              <a:t>assignment between the two of you.</a:t>
            </a:r>
            <a:endParaRPr lang="en-US" dirty="0"/>
          </a:p>
          <a:p>
            <a:pPr lvl="2">
              <a:lnSpc>
                <a:spcPct val="90000"/>
              </a:lnSpc>
            </a:pPr>
            <a:r>
              <a:rPr lang="en-US" dirty="0"/>
              <a:t>CC your </a:t>
            </a:r>
            <a:r>
              <a:rPr lang="en-US" dirty="0" smtClean="0"/>
              <a:t>partner</a:t>
            </a:r>
            <a:r>
              <a:rPr lang="en-US" dirty="0">
                <a:latin typeface="Arial"/>
              </a:rPr>
              <a:t> </a:t>
            </a:r>
            <a:r>
              <a:rPr lang="en-US" dirty="0" smtClean="0"/>
              <a:t>so </a:t>
            </a:r>
            <a:r>
              <a:rPr lang="en-US" dirty="0"/>
              <a:t>I can </a:t>
            </a:r>
            <a:r>
              <a:rPr lang="ja-JP" altLang="en-US" dirty="0">
                <a:latin typeface="Arial"/>
              </a:rPr>
              <a:t>“</a:t>
            </a:r>
            <a:r>
              <a:rPr lang="en-US" dirty="0"/>
              <a:t>reply all</a:t>
            </a:r>
            <a:r>
              <a:rPr lang="ja-JP" altLang="en-US" dirty="0">
                <a:latin typeface="Arial"/>
              </a:rPr>
              <a:t>”</a:t>
            </a:r>
            <a:r>
              <a:rPr lang="en-US" dirty="0"/>
              <a:t> to you both.</a:t>
            </a:r>
          </a:p>
          <a:p>
            <a:pPr lvl="4">
              <a:lnSpc>
                <a:spcPct val="90000"/>
              </a:lnSpc>
            </a:pPr>
            <a:endParaRPr lang="en-US" sz="1050" dirty="0"/>
          </a:p>
          <a:p>
            <a:pPr>
              <a:lnSpc>
                <a:spcPct val="90000"/>
              </a:lnSpc>
            </a:pPr>
            <a:r>
              <a:rPr lang="en-US" dirty="0"/>
              <a:t>Due </a:t>
            </a:r>
            <a:r>
              <a:rPr lang="en-US" dirty="0" smtClean="0"/>
              <a:t>Monday, </a:t>
            </a:r>
            <a:r>
              <a:rPr lang="en-US" dirty="0"/>
              <a:t>June </a:t>
            </a:r>
            <a:r>
              <a:rPr lang="en-US" dirty="0" smtClean="0"/>
              <a:t>22 at 11:59 PM.</a:t>
            </a:r>
            <a:endParaRPr lang="en-US" dirty="0"/>
          </a:p>
          <a:p>
            <a:pPr lvl="1">
              <a:lnSpc>
                <a:spcPct val="90000"/>
              </a:lnSpc>
            </a:pPr>
            <a:r>
              <a:rPr lang="en-US" dirty="0"/>
              <a:t>Late assignments will have points deducted.</a:t>
            </a:r>
          </a:p>
        </p:txBody>
      </p:sp>
    </p:spTree>
    <p:extLst>
      <p:ext uri="{BB962C8B-B14F-4D97-AF65-F5344CB8AC3E}">
        <p14:creationId xmlns:p14="http://schemas.microsoft.com/office/powerpoint/2010/main" val="357007210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56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956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56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956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56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4956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56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956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56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4956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56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4956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Break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643328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26907C-C111-8D47-8FC0-5ED9E333F193}" type="slidenum">
              <a:rPr lang="en-US"/>
              <a:pPr/>
              <a:t>18</a:t>
            </a:fld>
            <a:endParaRPr lang="en-US"/>
          </a:p>
        </p:txBody>
      </p:sp>
      <p:sp>
        <p:nvSpPr>
          <p:cNvPr id="4966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Insertions into a Sorted List</a:t>
            </a:r>
          </a:p>
        </p:txBody>
      </p:sp>
      <p:sp>
        <p:nvSpPr>
          <p:cNvPr id="4966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Suppose you have a </a:t>
            </a:r>
            <a:r>
              <a:rPr lang="en-US" dirty="0">
                <a:solidFill>
                  <a:srgbClr val="B23C00"/>
                </a:solidFill>
              </a:rPr>
              <a:t>sorted </a:t>
            </a:r>
            <a:r>
              <a:rPr lang="en-US" b="1" dirty="0" err="1">
                <a:solidFill>
                  <a:srgbClr val="0033CC"/>
                </a:solidFill>
                <a:latin typeface="Courier New" charset="0"/>
              </a:rPr>
              <a:t>ArrayList</a:t>
            </a:r>
            <a:r>
              <a:rPr lang="en-US" dirty="0"/>
              <a:t> and you want to make insertions into the list.</a:t>
            </a:r>
          </a:p>
          <a:p>
            <a:pPr lvl="1"/>
            <a:r>
              <a:rPr lang="en-US" dirty="0"/>
              <a:t>Each insertion should be at a position that </a:t>
            </a:r>
            <a:br>
              <a:rPr lang="en-US" dirty="0"/>
            </a:br>
            <a:r>
              <a:rPr lang="en-US" dirty="0">
                <a:solidFill>
                  <a:srgbClr val="B23C00"/>
                </a:solidFill>
              </a:rPr>
              <a:t>maintains the sorted order</a:t>
            </a:r>
            <a:r>
              <a:rPr lang="en-US" dirty="0" smtClean="0"/>
              <a:t>.</a:t>
            </a:r>
          </a:p>
          <a:p>
            <a:r>
              <a:rPr lang="en-US" dirty="0" smtClean="0"/>
              <a:t>One </a:t>
            </a:r>
            <a:r>
              <a:rPr lang="en-US" dirty="0"/>
              <a:t>way: Scan the list from the start until you find a </a:t>
            </a:r>
            <a:r>
              <a:rPr lang="en-US" dirty="0">
                <a:solidFill>
                  <a:srgbClr val="B23C00"/>
                </a:solidFill>
              </a:rPr>
              <a:t>correct insertion point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But such a scan </a:t>
            </a:r>
            <a:r>
              <a:rPr lang="en-US" dirty="0" smtClean="0"/>
              <a:t>doesn</a:t>
            </a:r>
            <a:r>
              <a:rPr lang="en-US" dirty="0" smtClean="0">
                <a:latin typeface="Arial"/>
              </a:rPr>
              <a:t>’</a:t>
            </a:r>
            <a:r>
              <a:rPr lang="en-US" dirty="0" smtClean="0"/>
              <a:t>t </a:t>
            </a:r>
            <a:r>
              <a:rPr lang="en-US" dirty="0"/>
              <a:t>take advantage of the fact that the list is in sorted order</a:t>
            </a:r>
            <a:r>
              <a:rPr lang="en-US" dirty="0" smtClean="0"/>
              <a:t>.</a:t>
            </a:r>
            <a:endParaRPr lang="en-US" dirty="0"/>
          </a:p>
          <a:p>
            <a:r>
              <a:rPr lang="en-US" dirty="0"/>
              <a:t>Can the </a:t>
            </a:r>
            <a:r>
              <a:rPr lang="en-US" dirty="0">
                <a:solidFill>
                  <a:srgbClr val="B23C00"/>
                </a:solidFill>
              </a:rPr>
              <a:t>binary search algorithm </a:t>
            </a:r>
            <a:r>
              <a:rPr lang="en-US" dirty="0"/>
              <a:t>help?</a:t>
            </a:r>
          </a:p>
          <a:p>
            <a:pPr lvl="1"/>
            <a:r>
              <a:rPr lang="en-US" dirty="0"/>
              <a:t>Problem: A binary search is designed to locate an </a:t>
            </a:r>
            <a:r>
              <a:rPr lang="en-US" dirty="0">
                <a:solidFill>
                  <a:srgbClr val="B23C00"/>
                </a:solidFill>
              </a:rPr>
              <a:t>existing</a:t>
            </a:r>
            <a:r>
              <a:rPr lang="en-US" dirty="0"/>
              <a:t> value in the list.</a:t>
            </a:r>
          </a:p>
        </p:txBody>
      </p:sp>
    </p:spTree>
    <p:extLst>
      <p:ext uri="{BB962C8B-B14F-4D97-AF65-F5344CB8AC3E}">
        <p14:creationId xmlns:p14="http://schemas.microsoft.com/office/powerpoint/2010/main" val="14148537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66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966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66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966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66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966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66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966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664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A5DE4D-A8D7-D545-BCDB-C29D99572431}" type="slidenum">
              <a:rPr lang="en-US"/>
              <a:pPr/>
              <a:t>19</a:t>
            </a:fld>
            <a:endParaRPr lang="en-US"/>
          </a:p>
        </p:txBody>
      </p:sp>
      <p:sp>
        <p:nvSpPr>
          <p:cNvPr id="4976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Modified Binary Search Code</a:t>
            </a:r>
          </a:p>
        </p:txBody>
      </p:sp>
      <p:sp>
        <p:nvSpPr>
          <p:cNvPr id="4976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If the binary search does </a:t>
            </a:r>
            <a:r>
              <a:rPr lang="en-US" u="sng" dirty="0"/>
              <a:t>not</a:t>
            </a:r>
            <a:r>
              <a:rPr lang="en-US" dirty="0"/>
              <a:t> find a value </a:t>
            </a:r>
            <a:br>
              <a:rPr lang="en-US" dirty="0"/>
            </a:br>
            <a:r>
              <a:rPr lang="en-US" dirty="0"/>
              <a:t>in the list, what position index can it return?</a:t>
            </a:r>
          </a:p>
          <a:p>
            <a:pPr lvl="4"/>
            <a:endParaRPr lang="en-US" dirty="0"/>
          </a:p>
          <a:p>
            <a:r>
              <a:rPr lang="en-US" dirty="0"/>
              <a:t>How </a:t>
            </a:r>
            <a:r>
              <a:rPr lang="en-US" dirty="0">
                <a:solidFill>
                  <a:srgbClr val="B23C00"/>
                </a:solidFill>
              </a:rPr>
              <a:t>close </a:t>
            </a:r>
            <a:r>
              <a:rPr lang="en-US" dirty="0"/>
              <a:t>is this returned index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to </a:t>
            </a:r>
            <a:r>
              <a:rPr lang="en-US" dirty="0"/>
              <a:t>the index of the position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where </a:t>
            </a:r>
            <a:r>
              <a:rPr lang="en-US" dirty="0"/>
              <a:t>the value should be inserted</a:t>
            </a:r>
            <a:r>
              <a:rPr lang="en-US" dirty="0" smtClean="0"/>
              <a:t>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968643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State Transition Diagram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1"/>
            <a:ext cx="8229600" cy="670576"/>
          </a:xfrm>
        </p:spPr>
        <p:txBody>
          <a:bodyPr/>
          <a:lstStyle/>
          <a:p>
            <a:r>
              <a:rPr lang="en-US" dirty="0" smtClean="0"/>
              <a:t>To recognize “Boris” and “</a:t>
            </a:r>
            <a:r>
              <a:rPr lang="en-US" dirty="0" err="1" smtClean="0"/>
              <a:t>Makar</a:t>
            </a:r>
            <a:r>
              <a:rPr lang="en-US" dirty="0" smtClean="0"/>
              <a:t>”: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5" name="Oval 4"/>
          <p:cNvSpPr/>
          <p:nvPr/>
        </p:nvSpPr>
        <p:spPr bwMode="auto">
          <a:xfrm>
            <a:off x="640123" y="3154683"/>
            <a:ext cx="457195" cy="457195"/>
          </a:xfrm>
          <a:prstGeom prst="ellipse">
            <a:avLst/>
          </a:prstGeom>
          <a:solidFill>
            <a:schemeClr val="bg1">
              <a:lumMod val="7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0"/>
              </a:rPr>
              <a:t>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0"/>
            </a:endParaRPr>
          </a:p>
        </p:txBody>
      </p:sp>
      <p:sp>
        <p:nvSpPr>
          <p:cNvPr id="7" name="Oval 6"/>
          <p:cNvSpPr/>
          <p:nvPr/>
        </p:nvSpPr>
        <p:spPr bwMode="auto">
          <a:xfrm>
            <a:off x="1938557" y="3154683"/>
            <a:ext cx="457195" cy="457195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/>
              <a:t>1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0"/>
            </a:endParaRPr>
          </a:p>
        </p:txBody>
      </p:sp>
      <p:sp>
        <p:nvSpPr>
          <p:cNvPr id="8" name="Oval 7"/>
          <p:cNvSpPr/>
          <p:nvPr/>
        </p:nvSpPr>
        <p:spPr bwMode="auto">
          <a:xfrm>
            <a:off x="3236991" y="3154683"/>
            <a:ext cx="457195" cy="457195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 smtClean="0"/>
              <a:t>2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0"/>
            </a:endParaRPr>
          </a:p>
        </p:txBody>
      </p:sp>
      <p:sp>
        <p:nvSpPr>
          <p:cNvPr id="9" name="Oval 8"/>
          <p:cNvSpPr/>
          <p:nvPr/>
        </p:nvSpPr>
        <p:spPr bwMode="auto">
          <a:xfrm>
            <a:off x="4535425" y="3154683"/>
            <a:ext cx="457195" cy="457195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 smtClean="0"/>
              <a:t>3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0"/>
            </a:endParaRPr>
          </a:p>
        </p:txBody>
      </p:sp>
      <p:sp>
        <p:nvSpPr>
          <p:cNvPr id="10" name="Oval 9"/>
          <p:cNvSpPr/>
          <p:nvPr/>
        </p:nvSpPr>
        <p:spPr bwMode="auto">
          <a:xfrm>
            <a:off x="5833859" y="3154683"/>
            <a:ext cx="457195" cy="457195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 smtClean="0"/>
              <a:t>4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0"/>
            </a:endParaRPr>
          </a:p>
        </p:txBody>
      </p:sp>
      <p:sp>
        <p:nvSpPr>
          <p:cNvPr id="11" name="Oval 10"/>
          <p:cNvSpPr/>
          <p:nvPr/>
        </p:nvSpPr>
        <p:spPr bwMode="auto">
          <a:xfrm>
            <a:off x="7132292" y="3154683"/>
            <a:ext cx="457195" cy="457195"/>
          </a:xfrm>
          <a:prstGeom prst="ellipse">
            <a:avLst/>
          </a:prstGeom>
          <a:solidFill>
            <a:srgbClr val="C6DE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0"/>
            </a:endParaRPr>
          </a:p>
        </p:txBody>
      </p:sp>
      <p:sp>
        <p:nvSpPr>
          <p:cNvPr id="13" name="Oval 12"/>
          <p:cNvSpPr/>
          <p:nvPr/>
        </p:nvSpPr>
        <p:spPr bwMode="auto">
          <a:xfrm>
            <a:off x="1938557" y="4434829"/>
            <a:ext cx="457195" cy="457195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/>
              <a:t>5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0"/>
            </a:endParaRPr>
          </a:p>
        </p:txBody>
      </p:sp>
      <p:sp>
        <p:nvSpPr>
          <p:cNvPr id="14" name="Oval 13"/>
          <p:cNvSpPr/>
          <p:nvPr/>
        </p:nvSpPr>
        <p:spPr bwMode="auto">
          <a:xfrm>
            <a:off x="3236991" y="4434829"/>
            <a:ext cx="457195" cy="457195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/>
              <a:t>6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0"/>
            </a:endParaRPr>
          </a:p>
        </p:txBody>
      </p:sp>
      <p:sp>
        <p:nvSpPr>
          <p:cNvPr id="15" name="Oval 14"/>
          <p:cNvSpPr/>
          <p:nvPr/>
        </p:nvSpPr>
        <p:spPr bwMode="auto">
          <a:xfrm>
            <a:off x="4535425" y="4434829"/>
            <a:ext cx="457195" cy="457195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/>
              <a:t>7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0"/>
            </a:endParaRPr>
          </a:p>
        </p:txBody>
      </p:sp>
      <p:sp>
        <p:nvSpPr>
          <p:cNvPr id="16" name="Oval 15"/>
          <p:cNvSpPr/>
          <p:nvPr/>
        </p:nvSpPr>
        <p:spPr bwMode="auto">
          <a:xfrm>
            <a:off x="5833859" y="4434829"/>
            <a:ext cx="457195" cy="457195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/>
              <a:t>8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0"/>
            </a:endParaRPr>
          </a:p>
        </p:txBody>
      </p:sp>
      <p:sp>
        <p:nvSpPr>
          <p:cNvPr id="17" name="Oval 16"/>
          <p:cNvSpPr/>
          <p:nvPr/>
        </p:nvSpPr>
        <p:spPr bwMode="auto">
          <a:xfrm>
            <a:off x="7132292" y="4434829"/>
            <a:ext cx="457195" cy="457195"/>
          </a:xfrm>
          <a:prstGeom prst="ellipse">
            <a:avLst/>
          </a:prstGeom>
          <a:solidFill>
            <a:srgbClr val="99FF66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cxnSp>
        <p:nvCxnSpPr>
          <p:cNvPr id="21" name="Straight Arrow Connector 20"/>
          <p:cNvCxnSpPr>
            <a:stCxn id="5" idx="6"/>
            <a:endCxn id="7" idx="2"/>
          </p:cNvCxnSpPr>
          <p:nvPr/>
        </p:nvCxnSpPr>
        <p:spPr bwMode="auto">
          <a:xfrm>
            <a:off x="1097318" y="3383281"/>
            <a:ext cx="841239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24" name="Straight Arrow Connector 23"/>
          <p:cNvCxnSpPr>
            <a:stCxn id="7" idx="6"/>
            <a:endCxn id="8" idx="2"/>
          </p:cNvCxnSpPr>
          <p:nvPr/>
        </p:nvCxnSpPr>
        <p:spPr bwMode="auto">
          <a:xfrm>
            <a:off x="2395752" y="3383281"/>
            <a:ext cx="841239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26" name="Straight Arrow Connector 25"/>
          <p:cNvCxnSpPr>
            <a:stCxn id="8" idx="6"/>
            <a:endCxn id="9" idx="2"/>
          </p:cNvCxnSpPr>
          <p:nvPr/>
        </p:nvCxnSpPr>
        <p:spPr bwMode="auto">
          <a:xfrm>
            <a:off x="3694186" y="3383281"/>
            <a:ext cx="841239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28" name="Straight Arrow Connector 27"/>
          <p:cNvCxnSpPr>
            <a:stCxn id="9" idx="6"/>
            <a:endCxn id="10" idx="2"/>
          </p:cNvCxnSpPr>
          <p:nvPr/>
        </p:nvCxnSpPr>
        <p:spPr bwMode="auto">
          <a:xfrm>
            <a:off x="4992620" y="3383281"/>
            <a:ext cx="841239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30" name="Straight Arrow Connector 29"/>
          <p:cNvCxnSpPr>
            <a:stCxn id="10" idx="6"/>
            <a:endCxn id="11" idx="2"/>
          </p:cNvCxnSpPr>
          <p:nvPr/>
        </p:nvCxnSpPr>
        <p:spPr bwMode="auto">
          <a:xfrm>
            <a:off x="6291054" y="3383281"/>
            <a:ext cx="841238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32" name="Curved Connector 31"/>
          <p:cNvCxnSpPr>
            <a:stCxn id="5" idx="4"/>
            <a:endCxn id="13" idx="0"/>
          </p:cNvCxnSpPr>
          <p:nvPr/>
        </p:nvCxnSpPr>
        <p:spPr bwMode="auto">
          <a:xfrm rot="16200000" flipH="1">
            <a:off x="1106463" y="3374136"/>
            <a:ext cx="822951" cy="1298434"/>
          </a:xfrm>
          <a:prstGeom prst="curvedConnector3">
            <a:avLst>
              <a:gd name="adj1" fmla="val 50000"/>
            </a:avLst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34" name="Straight Arrow Connector 33"/>
          <p:cNvCxnSpPr>
            <a:stCxn id="13" idx="6"/>
            <a:endCxn id="14" idx="2"/>
          </p:cNvCxnSpPr>
          <p:nvPr/>
        </p:nvCxnSpPr>
        <p:spPr bwMode="auto">
          <a:xfrm>
            <a:off x="2395752" y="4663427"/>
            <a:ext cx="841239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36" name="Straight Arrow Connector 35"/>
          <p:cNvCxnSpPr>
            <a:stCxn id="14" idx="6"/>
            <a:endCxn id="15" idx="2"/>
          </p:cNvCxnSpPr>
          <p:nvPr/>
        </p:nvCxnSpPr>
        <p:spPr bwMode="auto">
          <a:xfrm>
            <a:off x="3694186" y="4663427"/>
            <a:ext cx="841239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38" name="Straight Arrow Connector 37"/>
          <p:cNvCxnSpPr>
            <a:stCxn id="15" idx="6"/>
            <a:endCxn id="16" idx="2"/>
          </p:cNvCxnSpPr>
          <p:nvPr/>
        </p:nvCxnSpPr>
        <p:spPr bwMode="auto">
          <a:xfrm>
            <a:off x="4992620" y="4663427"/>
            <a:ext cx="841239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0" name="Straight Arrow Connector 39"/>
          <p:cNvCxnSpPr>
            <a:stCxn id="16" idx="6"/>
          </p:cNvCxnSpPr>
          <p:nvPr/>
        </p:nvCxnSpPr>
        <p:spPr bwMode="auto">
          <a:xfrm flipV="1">
            <a:off x="6291054" y="4663426"/>
            <a:ext cx="863389" cy="1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41" name="TextBox 40"/>
          <p:cNvSpPr txBox="1"/>
          <p:nvPr/>
        </p:nvSpPr>
        <p:spPr>
          <a:xfrm>
            <a:off x="1419339" y="3063244"/>
            <a:ext cx="32152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B</a:t>
            </a:r>
            <a:endParaRPr lang="en-US" dirty="0"/>
          </a:p>
        </p:txBody>
      </p:sp>
      <p:sp>
        <p:nvSpPr>
          <p:cNvPr id="42" name="TextBox 41"/>
          <p:cNvSpPr txBox="1"/>
          <p:nvPr/>
        </p:nvSpPr>
        <p:spPr>
          <a:xfrm>
            <a:off x="2651781" y="3063244"/>
            <a:ext cx="29878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o</a:t>
            </a:r>
            <a:endParaRPr lang="en-US" dirty="0"/>
          </a:p>
        </p:txBody>
      </p:sp>
      <p:sp>
        <p:nvSpPr>
          <p:cNvPr id="43" name="TextBox 42"/>
          <p:cNvSpPr txBox="1"/>
          <p:nvPr/>
        </p:nvSpPr>
        <p:spPr>
          <a:xfrm>
            <a:off x="3931927" y="3063244"/>
            <a:ext cx="25299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</a:t>
            </a:r>
            <a:endParaRPr lang="en-US" dirty="0"/>
          </a:p>
        </p:txBody>
      </p:sp>
      <p:sp>
        <p:nvSpPr>
          <p:cNvPr id="44" name="TextBox 43"/>
          <p:cNvSpPr txBox="1"/>
          <p:nvPr/>
        </p:nvSpPr>
        <p:spPr>
          <a:xfrm>
            <a:off x="5212073" y="3063244"/>
            <a:ext cx="23025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i</a:t>
            </a:r>
            <a:endParaRPr lang="en-US" dirty="0"/>
          </a:p>
        </p:txBody>
      </p:sp>
      <p:sp>
        <p:nvSpPr>
          <p:cNvPr id="45" name="TextBox 44"/>
          <p:cNvSpPr txBox="1"/>
          <p:nvPr/>
        </p:nvSpPr>
        <p:spPr>
          <a:xfrm>
            <a:off x="6492219" y="3063244"/>
            <a:ext cx="28725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</a:t>
            </a:r>
            <a:endParaRPr lang="en-US" dirty="0"/>
          </a:p>
        </p:txBody>
      </p:sp>
      <p:sp>
        <p:nvSpPr>
          <p:cNvPr id="46" name="TextBox 45"/>
          <p:cNvSpPr txBox="1"/>
          <p:nvPr/>
        </p:nvSpPr>
        <p:spPr>
          <a:xfrm>
            <a:off x="1280196" y="3703317"/>
            <a:ext cx="35558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M</a:t>
            </a:r>
            <a:endParaRPr lang="en-US" dirty="0"/>
          </a:p>
        </p:txBody>
      </p:sp>
      <p:sp>
        <p:nvSpPr>
          <p:cNvPr id="47" name="TextBox 46"/>
          <p:cNvSpPr txBox="1"/>
          <p:nvPr/>
        </p:nvSpPr>
        <p:spPr>
          <a:xfrm>
            <a:off x="2651781" y="4343390"/>
            <a:ext cx="29878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</a:t>
            </a:r>
            <a:endParaRPr lang="en-US" dirty="0"/>
          </a:p>
        </p:txBody>
      </p:sp>
      <p:sp>
        <p:nvSpPr>
          <p:cNvPr id="48" name="TextBox 47"/>
          <p:cNvSpPr txBox="1"/>
          <p:nvPr/>
        </p:nvSpPr>
        <p:spPr>
          <a:xfrm>
            <a:off x="3931927" y="4343390"/>
            <a:ext cx="30008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k</a:t>
            </a:r>
            <a:endParaRPr lang="en-US" dirty="0"/>
          </a:p>
        </p:txBody>
      </p:sp>
      <p:sp>
        <p:nvSpPr>
          <p:cNvPr id="49" name="TextBox 48"/>
          <p:cNvSpPr txBox="1"/>
          <p:nvPr/>
        </p:nvSpPr>
        <p:spPr>
          <a:xfrm>
            <a:off x="5212073" y="4343390"/>
            <a:ext cx="29878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</a:t>
            </a:r>
            <a:endParaRPr lang="en-US" dirty="0"/>
          </a:p>
        </p:txBody>
      </p:sp>
      <p:sp>
        <p:nvSpPr>
          <p:cNvPr id="50" name="TextBox 49"/>
          <p:cNvSpPr txBox="1"/>
          <p:nvPr/>
        </p:nvSpPr>
        <p:spPr>
          <a:xfrm>
            <a:off x="6492219" y="4343390"/>
            <a:ext cx="25299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</a:t>
            </a:r>
            <a:endParaRPr lang="en-US" dirty="0"/>
          </a:p>
        </p:txBody>
      </p:sp>
      <p:cxnSp>
        <p:nvCxnSpPr>
          <p:cNvPr id="52" name="Curved Connector 51"/>
          <p:cNvCxnSpPr>
            <a:stCxn id="7" idx="0"/>
            <a:endCxn id="5" idx="0"/>
          </p:cNvCxnSpPr>
          <p:nvPr/>
        </p:nvCxnSpPr>
        <p:spPr bwMode="auto">
          <a:xfrm rot="16200000" flipV="1">
            <a:off x="1517938" y="2505466"/>
            <a:ext cx="12700" cy="1298434"/>
          </a:xfrm>
          <a:prstGeom prst="curvedConnector3">
            <a:avLst>
              <a:gd name="adj1" fmla="val 1800000"/>
            </a:avLst>
          </a:prstGeom>
          <a:solidFill>
            <a:schemeClr val="accent1"/>
          </a:solidFill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55" name="Curved Connector 54"/>
          <p:cNvCxnSpPr>
            <a:stCxn id="8" idx="0"/>
            <a:endCxn id="5" idx="0"/>
          </p:cNvCxnSpPr>
          <p:nvPr/>
        </p:nvCxnSpPr>
        <p:spPr bwMode="auto">
          <a:xfrm rot="16200000" flipV="1">
            <a:off x="2167155" y="1856249"/>
            <a:ext cx="12700" cy="2596868"/>
          </a:xfrm>
          <a:prstGeom prst="curvedConnector3">
            <a:avLst>
              <a:gd name="adj1" fmla="val 2829449"/>
            </a:avLst>
          </a:prstGeom>
          <a:solidFill>
            <a:schemeClr val="accent1"/>
          </a:solidFill>
          <a:ln w="9525" cap="flat" cmpd="sng" algn="ctr">
            <a:solidFill>
              <a:srgbClr val="7F7F7F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58" name="Curved Connector 57"/>
          <p:cNvCxnSpPr>
            <a:stCxn id="9" idx="0"/>
            <a:endCxn id="5" idx="0"/>
          </p:cNvCxnSpPr>
          <p:nvPr/>
        </p:nvCxnSpPr>
        <p:spPr bwMode="auto">
          <a:xfrm rot="16200000" flipV="1">
            <a:off x="2816372" y="1207032"/>
            <a:ext cx="12700" cy="3895302"/>
          </a:xfrm>
          <a:prstGeom prst="curvedConnector3">
            <a:avLst>
              <a:gd name="adj1" fmla="val 4888346"/>
            </a:avLst>
          </a:prstGeom>
          <a:solidFill>
            <a:schemeClr val="accent1"/>
          </a:solidFill>
          <a:ln w="9525" cap="flat" cmpd="sng" algn="ctr">
            <a:solidFill>
              <a:srgbClr val="7F7F7F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61" name="Curved Connector 60"/>
          <p:cNvCxnSpPr>
            <a:stCxn id="10" idx="0"/>
            <a:endCxn id="5" idx="0"/>
          </p:cNvCxnSpPr>
          <p:nvPr/>
        </p:nvCxnSpPr>
        <p:spPr bwMode="auto">
          <a:xfrm rot="16200000" flipV="1">
            <a:off x="3465589" y="557815"/>
            <a:ext cx="12700" cy="5193736"/>
          </a:xfrm>
          <a:prstGeom prst="curvedConnector3">
            <a:avLst>
              <a:gd name="adj1" fmla="val 6726638"/>
            </a:avLst>
          </a:prstGeom>
          <a:solidFill>
            <a:schemeClr val="accent1"/>
          </a:solidFill>
          <a:ln w="9525" cap="flat" cmpd="sng" algn="ctr">
            <a:solidFill>
              <a:srgbClr val="7F7F7F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68" name="Curved Connector 67"/>
          <p:cNvCxnSpPr>
            <a:stCxn id="11" idx="0"/>
            <a:endCxn id="5" idx="0"/>
          </p:cNvCxnSpPr>
          <p:nvPr/>
        </p:nvCxnSpPr>
        <p:spPr bwMode="auto">
          <a:xfrm rot="16200000" flipV="1">
            <a:off x="4114806" y="-91402"/>
            <a:ext cx="12700" cy="6492169"/>
          </a:xfrm>
          <a:prstGeom prst="curvedConnector3">
            <a:avLst>
              <a:gd name="adj1" fmla="val 9300252"/>
            </a:avLst>
          </a:prstGeom>
          <a:solidFill>
            <a:schemeClr val="accent1"/>
          </a:solidFill>
          <a:ln w="9525" cap="flat" cmpd="sng" algn="ctr">
            <a:solidFill>
              <a:srgbClr val="7F7F7F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71" name="Curved Connector 70"/>
          <p:cNvCxnSpPr>
            <a:stCxn id="13" idx="2"/>
            <a:endCxn id="5" idx="4"/>
          </p:cNvCxnSpPr>
          <p:nvPr/>
        </p:nvCxnSpPr>
        <p:spPr bwMode="auto">
          <a:xfrm rot="10800000">
            <a:off x="868721" y="3611879"/>
            <a:ext cx="1069836" cy="1051549"/>
          </a:xfrm>
          <a:prstGeom prst="curvedConnector2">
            <a:avLst/>
          </a:prstGeom>
          <a:solidFill>
            <a:schemeClr val="accent1"/>
          </a:solidFill>
          <a:ln w="9525" cap="flat" cmpd="sng" algn="ctr">
            <a:solidFill>
              <a:srgbClr val="7F7F7F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74" name="Curved Connector 73"/>
          <p:cNvCxnSpPr>
            <a:stCxn id="14" idx="4"/>
            <a:endCxn id="5" idx="4"/>
          </p:cNvCxnSpPr>
          <p:nvPr/>
        </p:nvCxnSpPr>
        <p:spPr bwMode="auto">
          <a:xfrm rot="5400000" flipH="1">
            <a:off x="1527082" y="2953517"/>
            <a:ext cx="1280146" cy="2596868"/>
          </a:xfrm>
          <a:prstGeom prst="curvedConnector3">
            <a:avLst>
              <a:gd name="adj1" fmla="val -12021"/>
            </a:avLst>
          </a:prstGeom>
          <a:solidFill>
            <a:schemeClr val="accent1"/>
          </a:solidFill>
          <a:ln w="9525" cap="flat" cmpd="sng" algn="ctr">
            <a:solidFill>
              <a:srgbClr val="7F7F7F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79" name="Curved Connector 78"/>
          <p:cNvCxnSpPr>
            <a:stCxn id="15" idx="4"/>
            <a:endCxn id="5" idx="4"/>
          </p:cNvCxnSpPr>
          <p:nvPr/>
        </p:nvCxnSpPr>
        <p:spPr bwMode="auto">
          <a:xfrm rot="5400000" flipH="1">
            <a:off x="2176299" y="2304300"/>
            <a:ext cx="1280146" cy="3895302"/>
          </a:xfrm>
          <a:prstGeom prst="curvedConnector3">
            <a:avLst>
              <a:gd name="adj1" fmla="val -40471"/>
            </a:avLst>
          </a:prstGeom>
          <a:solidFill>
            <a:schemeClr val="accent1"/>
          </a:solidFill>
          <a:ln w="9525" cap="flat" cmpd="sng" algn="ctr">
            <a:solidFill>
              <a:srgbClr val="7F7F7F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84" name="Curved Connector 83"/>
          <p:cNvCxnSpPr>
            <a:stCxn id="16" idx="4"/>
            <a:endCxn id="5" idx="4"/>
          </p:cNvCxnSpPr>
          <p:nvPr/>
        </p:nvCxnSpPr>
        <p:spPr bwMode="auto">
          <a:xfrm rot="5400000" flipH="1">
            <a:off x="2825516" y="1655083"/>
            <a:ext cx="1280146" cy="5193736"/>
          </a:xfrm>
          <a:prstGeom prst="curvedConnector3">
            <a:avLst>
              <a:gd name="adj1" fmla="val -67462"/>
            </a:avLst>
          </a:prstGeom>
          <a:solidFill>
            <a:schemeClr val="accent1"/>
          </a:solidFill>
          <a:ln w="9525" cap="flat" cmpd="sng" algn="ctr">
            <a:solidFill>
              <a:srgbClr val="7F7F7F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87" name="Curved Connector 86"/>
          <p:cNvCxnSpPr>
            <a:stCxn id="17" idx="4"/>
            <a:endCxn id="5" idx="4"/>
          </p:cNvCxnSpPr>
          <p:nvPr/>
        </p:nvCxnSpPr>
        <p:spPr bwMode="auto">
          <a:xfrm rot="5400000" flipH="1">
            <a:off x="3474733" y="1005867"/>
            <a:ext cx="1280146" cy="6492169"/>
          </a:xfrm>
          <a:prstGeom prst="curvedConnector3">
            <a:avLst>
              <a:gd name="adj1" fmla="val -92995"/>
            </a:avLst>
          </a:prstGeom>
          <a:solidFill>
            <a:schemeClr val="accent1"/>
          </a:solidFill>
          <a:ln w="9525" cap="flat" cmpd="sng" algn="ctr">
            <a:solidFill>
              <a:srgbClr val="7F7F7F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90" name="Curved Connector 89"/>
          <p:cNvCxnSpPr>
            <a:stCxn id="5" idx="3"/>
            <a:endCxn id="5" idx="1"/>
          </p:cNvCxnSpPr>
          <p:nvPr/>
        </p:nvCxnSpPr>
        <p:spPr bwMode="auto">
          <a:xfrm rot="5400000" flipH="1">
            <a:off x="545435" y="3383281"/>
            <a:ext cx="323285" cy="12700"/>
          </a:xfrm>
          <a:prstGeom prst="curvedConnector5">
            <a:avLst>
              <a:gd name="adj1" fmla="val -36049"/>
              <a:gd name="adj2" fmla="val 3108126"/>
              <a:gd name="adj3" fmla="val 133159"/>
            </a:avLst>
          </a:prstGeom>
          <a:solidFill>
            <a:schemeClr val="accent1"/>
          </a:solidFill>
          <a:ln w="9525" cap="flat" cmpd="sng" algn="ctr">
            <a:solidFill>
              <a:srgbClr val="7F7F7F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94" name="TextBox 93"/>
          <p:cNvSpPr txBox="1"/>
          <p:nvPr/>
        </p:nvSpPr>
        <p:spPr>
          <a:xfrm>
            <a:off x="7532573" y="3081723"/>
            <a:ext cx="1154182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>
                <a:solidFill>
                  <a:srgbClr val="0033CC"/>
                </a:solidFill>
              </a:rPr>
              <a:t>Recognize</a:t>
            </a:r>
          </a:p>
          <a:p>
            <a:pPr algn="ctr"/>
            <a:r>
              <a:rPr lang="en-US" dirty="0" smtClean="0">
                <a:solidFill>
                  <a:srgbClr val="0033CC"/>
                </a:solidFill>
              </a:rPr>
              <a:t>“Boris”</a:t>
            </a:r>
            <a:endParaRPr lang="en-US" dirty="0">
              <a:solidFill>
                <a:srgbClr val="0033CC"/>
              </a:solidFill>
            </a:endParaRPr>
          </a:p>
        </p:txBody>
      </p:sp>
      <p:sp>
        <p:nvSpPr>
          <p:cNvPr id="95" name="TextBox 94"/>
          <p:cNvSpPr txBox="1"/>
          <p:nvPr/>
        </p:nvSpPr>
        <p:spPr>
          <a:xfrm>
            <a:off x="7589487" y="4343390"/>
            <a:ext cx="1154182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>
                <a:solidFill>
                  <a:srgbClr val="008000"/>
                </a:solidFill>
              </a:rPr>
              <a:t>Recognize</a:t>
            </a:r>
          </a:p>
          <a:p>
            <a:pPr algn="ctr"/>
            <a:r>
              <a:rPr lang="en-US" dirty="0" smtClean="0">
                <a:solidFill>
                  <a:srgbClr val="008000"/>
                </a:solidFill>
              </a:rPr>
              <a:t>“</a:t>
            </a:r>
            <a:r>
              <a:rPr lang="en-US" dirty="0" err="1" smtClean="0">
                <a:solidFill>
                  <a:srgbClr val="008000"/>
                </a:solidFill>
              </a:rPr>
              <a:t>Makar</a:t>
            </a:r>
            <a:r>
              <a:rPr lang="en-US" dirty="0" smtClean="0">
                <a:solidFill>
                  <a:srgbClr val="008000"/>
                </a:solidFill>
              </a:rPr>
              <a:t>”</a:t>
            </a:r>
            <a:endParaRPr lang="en-US" dirty="0">
              <a:solidFill>
                <a:srgbClr val="008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8845454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C2EA53-DE74-A945-A79A-88A616B1F934}" type="slidenum">
              <a:rPr lang="en-US"/>
              <a:pPr/>
              <a:t>20</a:t>
            </a:fld>
            <a:endParaRPr lang="en-US"/>
          </a:p>
        </p:txBody>
      </p:sp>
      <p:sp>
        <p:nvSpPr>
          <p:cNvPr id="519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Soapbox Time!</a:t>
            </a:r>
            <a:endParaRPr lang="en-US" dirty="0"/>
          </a:p>
        </p:txBody>
      </p:sp>
      <p:sp>
        <p:nvSpPr>
          <p:cNvPr id="519172" name="Text Box 4"/>
          <p:cNvSpPr txBox="1">
            <a:spLocks noChangeArrowheads="1"/>
          </p:cNvSpPr>
          <p:nvPr/>
        </p:nvSpPr>
        <p:spPr bwMode="auto">
          <a:xfrm>
            <a:off x="822325" y="1874838"/>
            <a:ext cx="4668838" cy="823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4800">
                <a:solidFill>
                  <a:srgbClr val="006600"/>
                </a:solidFill>
                <a:latin typeface="Times New Roman" charset="0"/>
              </a:rPr>
              <a:t>Computer </a:t>
            </a:r>
            <a:r>
              <a:rPr lang="en-US" sz="4800" u="sng">
                <a:solidFill>
                  <a:srgbClr val="006600"/>
                </a:solidFill>
                <a:latin typeface="Times New Roman" charset="0"/>
              </a:rPr>
              <a:t>Science</a:t>
            </a:r>
          </a:p>
        </p:txBody>
      </p:sp>
      <p:sp>
        <p:nvSpPr>
          <p:cNvPr id="519173" name="Text Box 5"/>
          <p:cNvSpPr txBox="1">
            <a:spLocks noChangeArrowheads="1"/>
          </p:cNvSpPr>
          <p:nvPr/>
        </p:nvSpPr>
        <p:spPr bwMode="auto">
          <a:xfrm>
            <a:off x="1736725" y="3067050"/>
            <a:ext cx="6226175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3200" i="1">
                <a:solidFill>
                  <a:srgbClr val="0033CC"/>
                </a:solidFill>
                <a:latin typeface="Times New Roman" charset="0"/>
              </a:rPr>
              <a:t>Science is about learning by doing ...</a:t>
            </a:r>
          </a:p>
        </p:txBody>
      </p:sp>
      <p:sp>
        <p:nvSpPr>
          <p:cNvPr id="519174" name="Text Box 6"/>
          <p:cNvSpPr txBox="1">
            <a:spLocks noChangeArrowheads="1"/>
          </p:cNvSpPr>
          <p:nvPr/>
        </p:nvSpPr>
        <p:spPr bwMode="auto">
          <a:xfrm>
            <a:off x="5668963" y="3611563"/>
            <a:ext cx="2533867" cy="5847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3200" dirty="0">
                <a:solidFill>
                  <a:srgbClr val="B23C00"/>
                </a:solidFill>
              </a:rPr>
              <a:t>experiments!</a:t>
            </a:r>
          </a:p>
        </p:txBody>
      </p:sp>
    </p:spTree>
    <p:extLst>
      <p:ext uri="{BB962C8B-B14F-4D97-AF65-F5344CB8AC3E}">
        <p14:creationId xmlns:p14="http://schemas.microsoft.com/office/powerpoint/2010/main" val="429392094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9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19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9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19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9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51917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51917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5191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191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9172" grpId="0"/>
      <p:bldP spid="519173" grpId="0"/>
      <p:bldP spid="519174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44EAD6-13D6-6E45-920D-76331AFED523}" type="slidenum">
              <a:rPr lang="en-US"/>
              <a:pPr/>
              <a:t>21</a:t>
            </a:fld>
            <a:endParaRPr lang="en-US"/>
          </a:p>
        </p:txBody>
      </p:sp>
      <p:sp>
        <p:nvSpPr>
          <p:cNvPr id="4986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Modified Binary Search </a:t>
            </a:r>
            <a:r>
              <a:rPr lang="en-US" dirty="0" smtClean="0"/>
              <a:t>Code</a:t>
            </a:r>
            <a:r>
              <a:rPr lang="en-US" i="1" dirty="0" smtClean="0"/>
              <a:t>, cont’d</a:t>
            </a:r>
            <a:endParaRPr lang="en-US" i="1" dirty="0"/>
          </a:p>
        </p:txBody>
      </p:sp>
      <p:sp>
        <p:nvSpPr>
          <p:cNvPr id="498692" name="Text Box 4"/>
          <p:cNvSpPr txBox="1">
            <a:spLocks noChangeArrowheads="1"/>
          </p:cNvSpPr>
          <p:nvPr/>
        </p:nvSpPr>
        <p:spPr bwMode="auto">
          <a:xfrm>
            <a:off x="1162050" y="1279525"/>
            <a:ext cx="6884988" cy="498475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  <a:effectLst/>
        </p:spPr>
        <p:txBody>
          <a:bodyPr wrap="none">
            <a:spAutoFit/>
          </a:bodyPr>
          <a:lstStyle/>
          <a:p>
            <a:r>
              <a:rPr lang="en-US" sz="1400" b="1" dirty="0">
                <a:latin typeface="Courier New" charset="0"/>
              </a:rPr>
              <a:t>public </a:t>
            </a:r>
            <a:r>
              <a:rPr lang="en-US" sz="1400" b="1" dirty="0" err="1">
                <a:latin typeface="Courier New" charset="0"/>
              </a:rPr>
              <a:t>int</a:t>
            </a:r>
            <a:r>
              <a:rPr lang="en-US" sz="1400" b="1" dirty="0">
                <a:latin typeface="Courier New" charset="0"/>
              </a:rPr>
              <a:t> </a:t>
            </a:r>
            <a:r>
              <a:rPr lang="en-US" sz="1400" b="1" dirty="0" err="1">
                <a:latin typeface="Courier New" charset="0"/>
              </a:rPr>
              <a:t>binarySearch</a:t>
            </a:r>
            <a:r>
              <a:rPr lang="en-US" sz="1400" b="1" dirty="0">
                <a:latin typeface="Courier New" charset="0"/>
              </a:rPr>
              <a:t>(</a:t>
            </a:r>
            <a:r>
              <a:rPr lang="en-US" sz="1400" b="1" dirty="0" err="1">
                <a:latin typeface="Courier New" charset="0"/>
              </a:rPr>
              <a:t>ArrayList</a:t>
            </a:r>
            <a:r>
              <a:rPr lang="en-US" sz="1400" b="1" dirty="0">
                <a:latin typeface="Courier New" charset="0"/>
              </a:rPr>
              <a:t>&lt;Integer&gt; elements, Integer x)</a:t>
            </a:r>
          </a:p>
          <a:p>
            <a:r>
              <a:rPr lang="en-US" sz="1400" b="1" dirty="0">
                <a:latin typeface="Courier New" charset="0"/>
              </a:rPr>
              <a:t>{</a:t>
            </a:r>
          </a:p>
          <a:p>
            <a:r>
              <a:rPr lang="en-US" sz="1400" b="1" dirty="0">
                <a:latin typeface="Courier New" charset="0"/>
              </a:rPr>
              <a:t>    </a:t>
            </a:r>
            <a:r>
              <a:rPr lang="en-US" sz="1400" b="1" dirty="0" err="1">
                <a:latin typeface="Courier New" charset="0"/>
              </a:rPr>
              <a:t>int</a:t>
            </a:r>
            <a:r>
              <a:rPr lang="en-US" sz="1400" b="1" dirty="0">
                <a:latin typeface="Courier New" charset="0"/>
              </a:rPr>
              <a:t> low = 0;</a:t>
            </a:r>
          </a:p>
          <a:p>
            <a:r>
              <a:rPr lang="en-US" sz="1400" b="1" dirty="0">
                <a:latin typeface="Courier New" charset="0"/>
              </a:rPr>
              <a:t>    </a:t>
            </a:r>
            <a:r>
              <a:rPr lang="en-US" sz="1400" b="1" dirty="0" err="1">
                <a:latin typeface="Courier New" charset="0"/>
              </a:rPr>
              <a:t>int</a:t>
            </a:r>
            <a:r>
              <a:rPr lang="en-US" sz="1400" b="1" dirty="0">
                <a:latin typeface="Courier New" charset="0"/>
              </a:rPr>
              <a:t> high = </a:t>
            </a:r>
            <a:r>
              <a:rPr lang="en-US" sz="1400" b="1" dirty="0" err="1">
                <a:latin typeface="Courier New" charset="0"/>
              </a:rPr>
              <a:t>elements.size</a:t>
            </a:r>
            <a:r>
              <a:rPr lang="en-US" sz="1400" b="1" dirty="0">
                <a:latin typeface="Courier New" charset="0"/>
              </a:rPr>
              <a:t>() - 1;</a:t>
            </a:r>
          </a:p>
          <a:p>
            <a:r>
              <a:rPr lang="en-US" sz="1400" b="1" dirty="0">
                <a:latin typeface="Courier New" charset="0"/>
              </a:rPr>
              <a:t>    </a:t>
            </a:r>
            <a:r>
              <a:rPr lang="en-US" sz="1400" b="1" dirty="0" err="1">
                <a:latin typeface="Courier New" charset="0"/>
              </a:rPr>
              <a:t>int</a:t>
            </a:r>
            <a:r>
              <a:rPr lang="en-US" sz="1400" b="1" dirty="0">
                <a:latin typeface="Courier New" charset="0"/>
              </a:rPr>
              <a:t> mid = 0;</a:t>
            </a:r>
          </a:p>
          <a:p>
            <a:endParaRPr lang="en-US" sz="1400" b="1" dirty="0">
              <a:latin typeface="Courier New" charset="0"/>
            </a:endParaRPr>
          </a:p>
          <a:p>
            <a:r>
              <a:rPr lang="en-US" sz="1400" b="1" dirty="0">
                <a:latin typeface="Courier New" charset="0"/>
              </a:rPr>
              <a:t>    while (low &lt;= high) {</a:t>
            </a:r>
          </a:p>
          <a:p>
            <a:r>
              <a:rPr lang="en-US" sz="1400" b="1" dirty="0">
                <a:latin typeface="Courier New" charset="0"/>
              </a:rPr>
              <a:t>        mid = (low + high)/2;</a:t>
            </a:r>
          </a:p>
          <a:p>
            <a:r>
              <a:rPr lang="en-US" sz="1400" b="1" dirty="0">
                <a:latin typeface="Courier New" charset="0"/>
              </a:rPr>
              <a:t>        </a:t>
            </a:r>
            <a:r>
              <a:rPr lang="en-US" sz="1400" b="1" dirty="0" err="1">
                <a:latin typeface="Courier New" charset="0"/>
              </a:rPr>
              <a:t>int</a:t>
            </a:r>
            <a:r>
              <a:rPr lang="en-US" sz="1400" b="1" dirty="0">
                <a:latin typeface="Courier New" charset="0"/>
              </a:rPr>
              <a:t> compare = </a:t>
            </a:r>
            <a:r>
              <a:rPr lang="en-US" sz="1400" b="1" dirty="0" err="1">
                <a:latin typeface="Courier New" charset="0"/>
              </a:rPr>
              <a:t>x.compareTo</a:t>
            </a:r>
            <a:r>
              <a:rPr lang="en-US" sz="1400" b="1" dirty="0">
                <a:latin typeface="Courier New" charset="0"/>
              </a:rPr>
              <a:t>(</a:t>
            </a:r>
            <a:r>
              <a:rPr lang="en-US" sz="1400" b="1" dirty="0" err="1">
                <a:latin typeface="Courier New" charset="0"/>
              </a:rPr>
              <a:t>elements.get</a:t>
            </a:r>
            <a:r>
              <a:rPr lang="en-US" sz="1400" b="1" dirty="0">
                <a:latin typeface="Courier New" charset="0"/>
              </a:rPr>
              <a:t>(mid));</a:t>
            </a:r>
          </a:p>
          <a:p>
            <a:r>
              <a:rPr lang="en-US" sz="1400" b="1" dirty="0">
                <a:latin typeface="Courier New" charset="0"/>
              </a:rPr>
              <a:t>        </a:t>
            </a:r>
          </a:p>
          <a:p>
            <a:r>
              <a:rPr lang="en-US" sz="1400" b="1" dirty="0">
                <a:latin typeface="Courier New" charset="0"/>
              </a:rPr>
              <a:t>        if (compare &lt; 0) {</a:t>
            </a:r>
          </a:p>
          <a:p>
            <a:r>
              <a:rPr lang="en-US" sz="1400" b="1" dirty="0">
                <a:latin typeface="Courier New" charset="0"/>
              </a:rPr>
              <a:t>            high = mid - 1;</a:t>
            </a:r>
          </a:p>
          <a:p>
            <a:r>
              <a:rPr lang="en-US" sz="1400" b="1" dirty="0">
                <a:latin typeface="Courier New" charset="0"/>
              </a:rPr>
              <a:t>        }</a:t>
            </a:r>
          </a:p>
          <a:p>
            <a:r>
              <a:rPr lang="en-US" sz="1400" b="1" dirty="0">
                <a:latin typeface="Courier New" charset="0"/>
              </a:rPr>
              <a:t>        else if (compare &gt; 0) {</a:t>
            </a:r>
          </a:p>
          <a:p>
            <a:r>
              <a:rPr lang="en-US" sz="1400" b="1" dirty="0">
                <a:latin typeface="Courier New" charset="0"/>
              </a:rPr>
              <a:t>            low = mid + 1;</a:t>
            </a:r>
          </a:p>
          <a:p>
            <a:r>
              <a:rPr lang="en-US" sz="1400" b="1" dirty="0">
                <a:latin typeface="Courier New" charset="0"/>
              </a:rPr>
              <a:t>        }</a:t>
            </a:r>
          </a:p>
          <a:p>
            <a:r>
              <a:rPr lang="en-US" sz="1400" b="1" dirty="0">
                <a:latin typeface="Courier New" charset="0"/>
              </a:rPr>
              <a:t>        else {</a:t>
            </a:r>
          </a:p>
          <a:p>
            <a:r>
              <a:rPr lang="en-US" sz="1400" b="1" dirty="0">
                <a:latin typeface="Courier New" charset="0"/>
              </a:rPr>
              <a:t>            return mid; // found!</a:t>
            </a:r>
          </a:p>
          <a:p>
            <a:r>
              <a:rPr lang="en-US" sz="1400" b="1" dirty="0">
                <a:latin typeface="Courier New" charset="0"/>
              </a:rPr>
              <a:t>        }</a:t>
            </a:r>
          </a:p>
          <a:p>
            <a:r>
              <a:rPr lang="en-US" sz="1400" b="1" dirty="0">
                <a:latin typeface="Courier New" charset="0"/>
              </a:rPr>
              <a:t>    }</a:t>
            </a:r>
          </a:p>
          <a:p>
            <a:r>
              <a:rPr lang="en-US" sz="1400" b="1" dirty="0">
                <a:latin typeface="Courier New" charset="0"/>
              </a:rPr>
              <a:t>    </a:t>
            </a:r>
          </a:p>
          <a:p>
            <a:r>
              <a:rPr lang="en-US" sz="1400" b="1" dirty="0">
                <a:latin typeface="Courier New" charset="0"/>
              </a:rPr>
              <a:t>    return </a:t>
            </a:r>
            <a:r>
              <a:rPr lang="en-US" sz="1400" b="1" dirty="0">
                <a:solidFill>
                  <a:schemeClr val="folHlink"/>
                </a:solidFill>
                <a:latin typeface="Courier New" charset="0"/>
              </a:rPr>
              <a:t>-mid</a:t>
            </a:r>
            <a:r>
              <a:rPr lang="en-US" sz="1400" b="1" dirty="0">
                <a:latin typeface="Courier New" charset="0"/>
              </a:rPr>
              <a:t>;</a:t>
            </a:r>
          </a:p>
          <a:p>
            <a:r>
              <a:rPr lang="en-US" sz="1400" b="1" dirty="0">
                <a:latin typeface="Courier New" charset="0"/>
              </a:rPr>
              <a:t>}</a:t>
            </a:r>
          </a:p>
        </p:txBody>
      </p:sp>
      <p:sp>
        <p:nvSpPr>
          <p:cNvPr id="498693" name="Text Box 5"/>
          <p:cNvSpPr txBox="1">
            <a:spLocks noChangeArrowheads="1"/>
          </p:cNvSpPr>
          <p:nvPr/>
        </p:nvSpPr>
        <p:spPr bwMode="auto">
          <a:xfrm>
            <a:off x="3108325" y="5456238"/>
            <a:ext cx="5200650" cy="65087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>
                <a:solidFill>
                  <a:schemeClr val="folHlink"/>
                </a:solidFill>
              </a:rPr>
              <a:t>If the value </a:t>
            </a:r>
            <a:r>
              <a:rPr lang="en-US" sz="1800" b="1">
                <a:solidFill>
                  <a:srgbClr val="0033CC"/>
                </a:solidFill>
                <a:latin typeface="Courier New" charset="0"/>
              </a:rPr>
              <a:t>x</a:t>
            </a:r>
            <a:r>
              <a:rPr lang="en-US" sz="1800">
                <a:solidFill>
                  <a:schemeClr val="folHlink"/>
                </a:solidFill>
              </a:rPr>
              <a:t> was not found in the list,</a:t>
            </a:r>
          </a:p>
          <a:p>
            <a:r>
              <a:rPr lang="en-US" sz="1800">
                <a:solidFill>
                  <a:schemeClr val="folHlink"/>
                </a:solidFill>
              </a:rPr>
              <a:t>return the last </a:t>
            </a:r>
            <a:r>
              <a:rPr lang="en-US" sz="1800" b="1">
                <a:solidFill>
                  <a:srgbClr val="0033CC"/>
                </a:solidFill>
                <a:latin typeface="Courier New" charset="0"/>
              </a:rPr>
              <a:t>mid</a:t>
            </a:r>
            <a:r>
              <a:rPr lang="en-US" sz="1800">
                <a:solidFill>
                  <a:schemeClr val="folHlink"/>
                </a:solidFill>
              </a:rPr>
              <a:t> position anyway, but negate it.</a:t>
            </a:r>
          </a:p>
        </p:txBody>
      </p:sp>
    </p:spTree>
    <p:extLst>
      <p:ext uri="{BB962C8B-B14F-4D97-AF65-F5344CB8AC3E}">
        <p14:creationId xmlns:p14="http://schemas.microsoft.com/office/powerpoint/2010/main" val="417111597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86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986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986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8693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BC186-4029-2D42-A953-D03111C2E794}" type="slidenum">
              <a:rPr lang="en-US"/>
              <a:pPr/>
              <a:t>22</a:t>
            </a:fld>
            <a:endParaRPr lang="en-US"/>
          </a:p>
        </p:txBody>
      </p:sp>
      <p:sp>
        <p:nvSpPr>
          <p:cNvPr id="4997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Insertions into a Sorted </a:t>
            </a:r>
            <a:r>
              <a:rPr lang="en-US" dirty="0" smtClean="0"/>
              <a:t>List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499716" name="Text Box 4"/>
          <p:cNvSpPr txBox="1">
            <a:spLocks noChangeArrowheads="1"/>
          </p:cNvSpPr>
          <p:nvPr/>
        </p:nvSpPr>
        <p:spPr bwMode="auto">
          <a:xfrm>
            <a:off x="1096963" y="1219200"/>
            <a:ext cx="7204075" cy="54102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  <a:effectLst/>
        </p:spPr>
        <p:txBody>
          <a:bodyPr wrap="none">
            <a:spAutoFit/>
          </a:bodyPr>
          <a:lstStyle/>
          <a:p>
            <a:r>
              <a:rPr lang="en-US" sz="1400" b="1" dirty="0">
                <a:latin typeface="Courier New" charset="0"/>
              </a:rPr>
              <a:t>public static void main(String[] </a:t>
            </a:r>
            <a:r>
              <a:rPr lang="en-US" sz="1400" b="1" dirty="0" err="1">
                <a:latin typeface="Courier New" charset="0"/>
              </a:rPr>
              <a:t>args</a:t>
            </a:r>
            <a:r>
              <a:rPr lang="en-US" sz="1400" b="1" dirty="0">
                <a:latin typeface="Courier New" charset="0"/>
              </a:rPr>
              <a:t>) </a:t>
            </a:r>
          </a:p>
          <a:p>
            <a:r>
              <a:rPr lang="en-US" sz="1400" b="1" dirty="0">
                <a:latin typeface="Courier New" charset="0"/>
              </a:rPr>
              <a:t>{</a:t>
            </a:r>
          </a:p>
          <a:p>
            <a:r>
              <a:rPr lang="en-US" sz="1400" b="1" dirty="0">
                <a:latin typeface="Courier New" charset="0"/>
              </a:rPr>
              <a:t>    </a:t>
            </a:r>
            <a:r>
              <a:rPr lang="en-US" sz="1400" b="1" dirty="0" err="1">
                <a:latin typeface="Courier New" charset="0"/>
              </a:rPr>
              <a:t>int</a:t>
            </a:r>
            <a:r>
              <a:rPr lang="en-US" sz="1400" b="1" dirty="0">
                <a:latin typeface="Courier New" charset="0"/>
              </a:rPr>
              <a:t> n = 10;     // size of list</a:t>
            </a:r>
          </a:p>
          <a:p>
            <a:r>
              <a:rPr lang="en-US" sz="1400" b="1" dirty="0">
                <a:latin typeface="Courier New" charset="0"/>
              </a:rPr>
              <a:t>    </a:t>
            </a:r>
            <a:r>
              <a:rPr lang="en-US" sz="1400" b="1" dirty="0" err="1">
                <a:latin typeface="Courier New" charset="0"/>
              </a:rPr>
              <a:t>int</a:t>
            </a:r>
            <a:r>
              <a:rPr lang="en-US" sz="1400" b="1" dirty="0">
                <a:latin typeface="Courier New" charset="0"/>
              </a:rPr>
              <a:t> count = 10; // count of insertions</a:t>
            </a:r>
          </a:p>
          <a:p>
            <a:r>
              <a:rPr lang="en-US" sz="1400" b="1" dirty="0">
                <a:latin typeface="Courier New" charset="0"/>
              </a:rPr>
              <a:t>    </a:t>
            </a:r>
          </a:p>
          <a:p>
            <a:r>
              <a:rPr lang="en-US" sz="1400" b="1" dirty="0">
                <a:latin typeface="Courier New" charset="0"/>
              </a:rPr>
              <a:t>    searcher = new </a:t>
            </a:r>
            <a:r>
              <a:rPr lang="en-US" sz="1400" b="1" dirty="0" err="1">
                <a:latin typeface="Courier New" charset="0"/>
              </a:rPr>
              <a:t>BinarySearch</a:t>
            </a:r>
            <a:r>
              <a:rPr lang="en-US" sz="1400" b="1" dirty="0">
                <a:latin typeface="Courier New" charset="0"/>
              </a:rPr>
              <a:t>();</a:t>
            </a:r>
          </a:p>
          <a:p>
            <a:r>
              <a:rPr lang="en-US" sz="1400" b="1" dirty="0">
                <a:latin typeface="Courier New" charset="0"/>
              </a:rPr>
              <a:t>    generator = new </a:t>
            </a:r>
            <a:r>
              <a:rPr lang="en-US" sz="1400" b="1" dirty="0" err="1">
                <a:latin typeface="Courier New" charset="0"/>
              </a:rPr>
              <a:t>RandomGenerator</a:t>
            </a:r>
            <a:r>
              <a:rPr lang="en-US" sz="1400" b="1" dirty="0">
                <a:latin typeface="Courier New" charset="0"/>
              </a:rPr>
              <a:t>(n);</a:t>
            </a:r>
          </a:p>
          <a:p>
            <a:r>
              <a:rPr lang="en-US" sz="1400" b="1" dirty="0">
                <a:latin typeface="Courier New" charset="0"/>
              </a:rPr>
              <a:t>    </a:t>
            </a:r>
            <a:r>
              <a:rPr lang="en-US" sz="1400" b="1" dirty="0" err="1">
                <a:latin typeface="Courier New" charset="0"/>
              </a:rPr>
              <a:t>intList</a:t>
            </a:r>
            <a:r>
              <a:rPr lang="en-US" sz="1400" b="1" dirty="0">
                <a:latin typeface="Courier New" charset="0"/>
              </a:rPr>
              <a:t> = </a:t>
            </a:r>
            <a:r>
              <a:rPr lang="en-US" sz="1400" b="1" dirty="0" err="1">
                <a:latin typeface="Courier New" charset="0"/>
              </a:rPr>
              <a:t>generator.generateSortedArray</a:t>
            </a:r>
            <a:r>
              <a:rPr lang="en-US" sz="1400" b="1" dirty="0">
                <a:latin typeface="Courier New" charset="0"/>
              </a:rPr>
              <a:t>(10*n);</a:t>
            </a:r>
          </a:p>
          <a:p>
            <a:r>
              <a:rPr lang="en-US" sz="1400" b="1" dirty="0">
                <a:latin typeface="Courier New" charset="0"/>
              </a:rPr>
              <a:t>        </a:t>
            </a:r>
          </a:p>
          <a:p>
            <a:r>
              <a:rPr lang="en-US" sz="1400" b="1" dirty="0">
                <a:latin typeface="Courier New" charset="0"/>
              </a:rPr>
              <a:t>    print("Before insertions");</a:t>
            </a:r>
          </a:p>
          <a:p>
            <a:r>
              <a:rPr lang="en-US" sz="1400" b="1" dirty="0">
                <a:latin typeface="Courier New" charset="0"/>
              </a:rPr>
              <a:t>    </a:t>
            </a:r>
          </a:p>
          <a:p>
            <a:r>
              <a:rPr lang="en-US" sz="1400" b="1" dirty="0">
                <a:latin typeface="Courier New" charset="0"/>
              </a:rPr>
              <a:t>    for (</a:t>
            </a:r>
            <a:r>
              <a:rPr lang="en-US" sz="1400" b="1" dirty="0" err="1">
                <a:latin typeface="Courier New" charset="0"/>
              </a:rPr>
              <a:t>int</a:t>
            </a:r>
            <a:r>
              <a:rPr lang="en-US" sz="1400" b="1" dirty="0">
                <a:latin typeface="Courier New" charset="0"/>
              </a:rPr>
              <a:t> </a:t>
            </a:r>
            <a:r>
              <a:rPr lang="en-US" sz="1400" b="1" dirty="0" err="1">
                <a:latin typeface="Courier New" charset="0"/>
              </a:rPr>
              <a:t>i</a:t>
            </a:r>
            <a:r>
              <a:rPr lang="en-US" sz="1400" b="1" dirty="0">
                <a:latin typeface="Courier New" charset="0"/>
              </a:rPr>
              <a:t> = 1; </a:t>
            </a:r>
            <a:r>
              <a:rPr lang="en-US" sz="1400" b="1" dirty="0" err="1">
                <a:latin typeface="Courier New" charset="0"/>
              </a:rPr>
              <a:t>i</a:t>
            </a:r>
            <a:r>
              <a:rPr lang="en-US" sz="1400" b="1" dirty="0">
                <a:latin typeface="Courier New" charset="0"/>
              </a:rPr>
              <a:t> &lt;= count; </a:t>
            </a:r>
            <a:r>
              <a:rPr lang="en-US" sz="1400" b="1" dirty="0" err="1">
                <a:latin typeface="Courier New" charset="0"/>
              </a:rPr>
              <a:t>i</a:t>
            </a:r>
            <a:r>
              <a:rPr lang="en-US" sz="1400" b="1" dirty="0">
                <a:latin typeface="Courier New" charset="0"/>
              </a:rPr>
              <a:t>++) {</a:t>
            </a:r>
          </a:p>
          <a:p>
            <a:r>
              <a:rPr lang="en-US" sz="1400" b="1" dirty="0">
                <a:latin typeface="Courier New" charset="0"/>
              </a:rPr>
              <a:t>        </a:t>
            </a:r>
            <a:r>
              <a:rPr lang="en-US" sz="1400" b="1" dirty="0" err="1">
                <a:latin typeface="Courier New" charset="0"/>
              </a:rPr>
              <a:t>int</a:t>
            </a:r>
            <a:r>
              <a:rPr lang="en-US" sz="1400" b="1" dirty="0">
                <a:latin typeface="Courier New" charset="0"/>
              </a:rPr>
              <a:t> value = </a:t>
            </a:r>
            <a:r>
              <a:rPr lang="en-US" sz="1400" b="1" dirty="0" err="1">
                <a:latin typeface="Courier New" charset="0"/>
              </a:rPr>
              <a:t>generator.generateInt</a:t>
            </a:r>
            <a:r>
              <a:rPr lang="en-US" sz="1400" b="1" dirty="0">
                <a:latin typeface="Courier New" charset="0"/>
              </a:rPr>
              <a:t>();</a:t>
            </a:r>
          </a:p>
          <a:p>
            <a:r>
              <a:rPr lang="en-US" sz="1400" b="1" dirty="0">
                <a:latin typeface="Courier New" charset="0"/>
              </a:rPr>
              <a:t>        </a:t>
            </a:r>
            <a:r>
              <a:rPr lang="en-US" sz="1400" b="1" dirty="0" err="1">
                <a:latin typeface="Courier New" charset="0"/>
              </a:rPr>
              <a:t>int</a:t>
            </a:r>
            <a:r>
              <a:rPr lang="en-US" sz="1400" b="1" dirty="0">
                <a:latin typeface="Courier New" charset="0"/>
              </a:rPr>
              <a:t> index = </a:t>
            </a:r>
            <a:r>
              <a:rPr lang="en-US" sz="1400" b="1" dirty="0" err="1">
                <a:latin typeface="Courier New" charset="0"/>
              </a:rPr>
              <a:t>searcher.binarySearch</a:t>
            </a:r>
            <a:r>
              <a:rPr lang="en-US" sz="1400" b="1" dirty="0">
                <a:latin typeface="Courier New" charset="0"/>
              </a:rPr>
              <a:t>(</a:t>
            </a:r>
            <a:r>
              <a:rPr lang="en-US" sz="1400" b="1" dirty="0" err="1">
                <a:latin typeface="Courier New" charset="0"/>
              </a:rPr>
              <a:t>intList</a:t>
            </a:r>
            <a:r>
              <a:rPr lang="en-US" sz="1400" b="1" dirty="0">
                <a:latin typeface="Courier New" charset="0"/>
              </a:rPr>
              <a:t>, value);</a:t>
            </a:r>
          </a:p>
          <a:p>
            <a:r>
              <a:rPr lang="en-US" sz="1400" b="1" dirty="0">
                <a:latin typeface="Courier New" charset="0"/>
              </a:rPr>
              <a:t>        </a:t>
            </a:r>
          </a:p>
          <a:p>
            <a:r>
              <a:rPr lang="en-US" sz="1400" b="1" dirty="0">
                <a:solidFill>
                  <a:schemeClr val="folHlink"/>
                </a:solidFill>
                <a:latin typeface="Courier New" charset="0"/>
              </a:rPr>
              <a:t>        if (index &lt;= 0) {</a:t>
            </a:r>
          </a:p>
          <a:p>
            <a:r>
              <a:rPr lang="en-US" sz="1400" b="1" dirty="0">
                <a:solidFill>
                  <a:schemeClr val="folHlink"/>
                </a:solidFill>
                <a:latin typeface="Courier New" charset="0"/>
              </a:rPr>
              <a:t>            index = -index;</a:t>
            </a:r>
          </a:p>
          <a:p>
            <a:r>
              <a:rPr lang="en-US" sz="1400" b="1" dirty="0">
                <a:solidFill>
                  <a:schemeClr val="folHlink"/>
                </a:solidFill>
                <a:latin typeface="Courier New" charset="0"/>
              </a:rPr>
              <a:t>            String marker = value &gt; </a:t>
            </a:r>
            <a:r>
              <a:rPr lang="en-US" sz="1400" b="1" dirty="0" err="1">
                <a:solidFill>
                  <a:schemeClr val="folHlink"/>
                </a:solidFill>
                <a:latin typeface="Courier New" charset="0"/>
              </a:rPr>
              <a:t>intList.get</a:t>
            </a:r>
            <a:r>
              <a:rPr lang="en-US" sz="1400" b="1" dirty="0">
                <a:solidFill>
                  <a:schemeClr val="folHlink"/>
                </a:solidFill>
                <a:latin typeface="Courier New" charset="0"/>
              </a:rPr>
              <a:t>(index) ? "*" :" ";</a:t>
            </a:r>
          </a:p>
          <a:p>
            <a:r>
              <a:rPr lang="en-US" sz="1400" b="1" dirty="0">
                <a:solidFill>
                  <a:schemeClr val="folHlink"/>
                </a:solidFill>
                <a:latin typeface="Courier New" charset="0"/>
              </a:rPr>
              <a:t>            </a:t>
            </a:r>
          </a:p>
          <a:p>
            <a:r>
              <a:rPr lang="en-US" sz="1400" b="1" dirty="0">
                <a:solidFill>
                  <a:schemeClr val="folHlink"/>
                </a:solidFill>
                <a:latin typeface="Courier New" charset="0"/>
              </a:rPr>
              <a:t>            </a:t>
            </a:r>
            <a:r>
              <a:rPr lang="en-US" sz="1400" b="1" dirty="0" err="1">
                <a:solidFill>
                  <a:schemeClr val="folHlink"/>
                </a:solidFill>
                <a:latin typeface="Courier New" charset="0"/>
              </a:rPr>
              <a:t>System.out.printf</a:t>
            </a:r>
            <a:r>
              <a:rPr lang="en-US" sz="1400" b="1" dirty="0">
                <a:solidFill>
                  <a:schemeClr val="folHlink"/>
                </a:solidFill>
                <a:latin typeface="Courier New" charset="0"/>
              </a:rPr>
              <a:t>("Test insert: %2d:%2d%3s\n", </a:t>
            </a:r>
          </a:p>
          <a:p>
            <a:r>
              <a:rPr lang="en-US" sz="1400" b="1" dirty="0">
                <a:solidFill>
                  <a:schemeClr val="folHlink"/>
                </a:solidFill>
                <a:latin typeface="Courier New" charset="0"/>
              </a:rPr>
              <a:t>                              index, value, marker);</a:t>
            </a:r>
          </a:p>
          <a:p>
            <a:r>
              <a:rPr lang="en-US" sz="1400" b="1" dirty="0">
                <a:solidFill>
                  <a:schemeClr val="folHlink"/>
                </a:solidFill>
                <a:latin typeface="Courier New" charset="0"/>
              </a:rPr>
              <a:t>        }</a:t>
            </a:r>
          </a:p>
          <a:p>
            <a:r>
              <a:rPr lang="en-US" sz="1400" b="1" dirty="0">
                <a:latin typeface="Courier New" charset="0"/>
              </a:rPr>
              <a:t>    }</a:t>
            </a:r>
          </a:p>
          <a:p>
            <a:r>
              <a:rPr lang="en-US" sz="1400" b="1" dirty="0">
                <a:latin typeface="Courier New" charset="0"/>
              </a:rPr>
              <a:t>}</a:t>
            </a:r>
          </a:p>
          <a:p>
            <a:endParaRPr lang="en-US" sz="1400" b="1" dirty="0">
              <a:latin typeface="Courier New" charset="0"/>
            </a:endParaRPr>
          </a:p>
        </p:txBody>
      </p:sp>
      <p:sp>
        <p:nvSpPr>
          <p:cNvPr id="499717" name="Text Box 5"/>
          <p:cNvSpPr txBox="1">
            <a:spLocks noChangeArrowheads="1"/>
          </p:cNvSpPr>
          <p:nvPr/>
        </p:nvSpPr>
        <p:spPr bwMode="auto">
          <a:xfrm>
            <a:off x="6857975" y="1325903"/>
            <a:ext cx="1377939" cy="369332"/>
          </a:xfrm>
          <a:prstGeom prst="rect">
            <a:avLst/>
          </a:prstGeom>
          <a:solidFill>
            <a:srgbClr val="0033CC"/>
          </a:solidFill>
          <a:ln w="9525">
            <a:solidFill>
              <a:srgbClr val="0033CC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>
                <a:solidFill>
                  <a:srgbClr val="FFFF00"/>
                </a:solidFill>
                <a:latin typeface="+mn-lt"/>
              </a:rPr>
              <a:t>Insert1.java</a:t>
            </a:r>
          </a:p>
        </p:txBody>
      </p:sp>
      <p:sp>
        <p:nvSpPr>
          <p:cNvPr id="499718" name="Text Box 6"/>
          <p:cNvSpPr txBox="1">
            <a:spLocks noChangeArrowheads="1"/>
          </p:cNvSpPr>
          <p:nvPr/>
        </p:nvSpPr>
        <p:spPr bwMode="auto">
          <a:xfrm>
            <a:off x="4289425" y="4281488"/>
            <a:ext cx="4314825" cy="590550"/>
          </a:xfrm>
          <a:prstGeom prst="rect">
            <a:avLst/>
          </a:prstGeom>
          <a:solidFill>
            <a:srgbClr val="FFFFC2"/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folHlink"/>
                </a:solidFill>
              </a:rPr>
              <a:t>The value was </a:t>
            </a:r>
            <a:r>
              <a:rPr lang="en-US" u="sng">
                <a:solidFill>
                  <a:schemeClr val="folHlink"/>
                </a:solidFill>
              </a:rPr>
              <a:t>not</a:t>
            </a:r>
            <a:r>
              <a:rPr lang="en-US">
                <a:solidFill>
                  <a:schemeClr val="folHlink"/>
                </a:solidFill>
              </a:rPr>
              <a:t> found in the list. How close</a:t>
            </a:r>
            <a:br>
              <a:rPr lang="en-US">
                <a:solidFill>
                  <a:schemeClr val="folHlink"/>
                </a:solidFill>
              </a:rPr>
            </a:br>
            <a:r>
              <a:rPr lang="en-US">
                <a:solidFill>
                  <a:schemeClr val="folHlink"/>
                </a:solidFill>
              </a:rPr>
              <a:t>did we get to the correct insertion position?</a:t>
            </a:r>
          </a:p>
        </p:txBody>
      </p:sp>
      <p:sp>
        <p:nvSpPr>
          <p:cNvPr id="499719" name="Text Box 7"/>
          <p:cNvSpPr txBox="1">
            <a:spLocks noChangeArrowheads="1"/>
          </p:cNvSpPr>
          <p:nvPr/>
        </p:nvSpPr>
        <p:spPr bwMode="auto">
          <a:xfrm>
            <a:off x="7040563" y="5989638"/>
            <a:ext cx="803275" cy="376237"/>
          </a:xfrm>
          <a:prstGeom prst="rect">
            <a:avLst/>
          </a:prstGeom>
          <a:noFill/>
          <a:ln w="9525">
            <a:solidFill>
              <a:schemeClr val="folHlink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800">
                <a:solidFill>
                  <a:schemeClr val="folHlink"/>
                </a:solidFill>
              </a:rPr>
              <a:t>Demo</a:t>
            </a:r>
          </a:p>
        </p:txBody>
      </p:sp>
    </p:spTree>
    <p:extLst>
      <p:ext uri="{BB962C8B-B14F-4D97-AF65-F5344CB8AC3E}">
        <p14:creationId xmlns:p14="http://schemas.microsoft.com/office/powerpoint/2010/main" val="156950279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97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997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997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97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997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997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9718" grpId="0" animBg="1"/>
      <p:bldP spid="499719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2F6D08-94C5-8F40-B839-D3A0620B7E3E}" type="slidenum">
              <a:rPr lang="en-US"/>
              <a:pPr/>
              <a:t>23</a:t>
            </a:fld>
            <a:endParaRPr lang="en-US"/>
          </a:p>
        </p:txBody>
      </p:sp>
      <p:sp>
        <p:nvSpPr>
          <p:cNvPr id="5007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Insertions into a Sorted </a:t>
            </a:r>
            <a:r>
              <a:rPr lang="en-US" dirty="0" smtClean="0"/>
              <a:t>List</a:t>
            </a:r>
            <a:r>
              <a:rPr lang="en-US" i="1" dirty="0" smtClean="0"/>
              <a:t>, cont’d</a:t>
            </a:r>
            <a:endParaRPr lang="en-US" i="1" dirty="0"/>
          </a:p>
        </p:txBody>
      </p:sp>
      <p:sp>
        <p:nvSpPr>
          <p:cNvPr id="5007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657600" y="1234463"/>
            <a:ext cx="5029200" cy="5029145"/>
          </a:xfrm>
        </p:spPr>
        <p:txBody>
          <a:bodyPr/>
          <a:lstStyle/>
          <a:p>
            <a:r>
              <a:rPr lang="en-US" dirty="0"/>
              <a:t>When inserting a value into the list that </a:t>
            </a:r>
            <a:r>
              <a:rPr lang="en-US" dirty="0" smtClean="0"/>
              <a:t>isn</a:t>
            </a:r>
            <a:r>
              <a:rPr lang="en-US" dirty="0" smtClean="0">
                <a:latin typeface="Arial"/>
              </a:rPr>
              <a:t>’</a:t>
            </a:r>
            <a:r>
              <a:rPr lang="en-US" dirty="0" smtClean="0"/>
              <a:t>t </a:t>
            </a:r>
            <a:r>
              <a:rPr lang="en-US" dirty="0"/>
              <a:t>already there, it appears that the binary search code</a:t>
            </a:r>
            <a:r>
              <a:rPr lang="en-US" dirty="0" smtClean="0"/>
              <a:t>:</a:t>
            </a:r>
          </a:p>
          <a:p>
            <a:pPr lvl="4"/>
            <a:endParaRPr lang="en-US" dirty="0"/>
          </a:p>
          <a:p>
            <a:pPr lvl="1"/>
            <a:r>
              <a:rPr lang="en-US" dirty="0"/>
              <a:t>Sometimes returns a position that is correct for an insertion</a:t>
            </a:r>
            <a:r>
              <a:rPr lang="en-US" dirty="0" smtClean="0"/>
              <a:t>.</a:t>
            </a:r>
          </a:p>
          <a:p>
            <a:pPr lvl="5"/>
            <a:endParaRPr lang="en-US" dirty="0"/>
          </a:p>
          <a:p>
            <a:pPr lvl="1"/>
            <a:r>
              <a:rPr lang="en-US" dirty="0"/>
              <a:t>Other times, it returns a position that is </a:t>
            </a:r>
            <a:r>
              <a:rPr lang="en-US" dirty="0">
                <a:solidFill>
                  <a:schemeClr val="folHlink"/>
                </a:solidFill>
              </a:rPr>
              <a:t>1 less</a:t>
            </a:r>
            <a:r>
              <a:rPr lang="en-US" dirty="0"/>
              <a:t> than the correct position.</a:t>
            </a:r>
          </a:p>
          <a:p>
            <a:pPr lvl="2"/>
            <a:r>
              <a:rPr lang="en-US" dirty="0">
                <a:solidFill>
                  <a:schemeClr val="folHlink"/>
                </a:solidFill>
              </a:rPr>
              <a:t>Is it always at most 1 less?</a:t>
            </a:r>
          </a:p>
        </p:txBody>
      </p:sp>
      <p:sp>
        <p:nvSpPr>
          <p:cNvPr id="500740" name="Text Box 4"/>
          <p:cNvSpPr txBox="1">
            <a:spLocks noChangeArrowheads="1"/>
          </p:cNvSpPr>
          <p:nvPr/>
        </p:nvSpPr>
        <p:spPr bwMode="auto">
          <a:xfrm>
            <a:off x="365125" y="1228725"/>
            <a:ext cx="3051175" cy="5035550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  <a:effectLst/>
        </p:spPr>
        <p:txBody>
          <a:bodyPr wrap="none">
            <a:spAutoFit/>
          </a:bodyPr>
          <a:lstStyle/>
          <a:p>
            <a:r>
              <a:rPr lang="en-US" sz="1800" b="1" dirty="0">
                <a:latin typeface="Courier New" charset="0"/>
              </a:rPr>
              <a:t>Before insertions</a:t>
            </a:r>
          </a:p>
          <a:p>
            <a:r>
              <a:rPr lang="en-US" sz="1800" b="1" dirty="0">
                <a:latin typeface="Courier New" charset="0"/>
              </a:rPr>
              <a:t> 0: 4  </a:t>
            </a:r>
          </a:p>
          <a:p>
            <a:r>
              <a:rPr lang="en-US" sz="1800" b="1" dirty="0">
                <a:latin typeface="Courier New" charset="0"/>
              </a:rPr>
              <a:t> 1:17  </a:t>
            </a:r>
          </a:p>
          <a:p>
            <a:r>
              <a:rPr lang="en-US" sz="1800" b="1" dirty="0">
                <a:latin typeface="Courier New" charset="0"/>
              </a:rPr>
              <a:t> 2:51  </a:t>
            </a:r>
          </a:p>
          <a:p>
            <a:r>
              <a:rPr lang="en-US" sz="1800" b="1" dirty="0">
                <a:latin typeface="Courier New" charset="0"/>
              </a:rPr>
              <a:t> 3:73  </a:t>
            </a:r>
          </a:p>
          <a:p>
            <a:r>
              <a:rPr lang="en-US" sz="1800" b="1" dirty="0">
                <a:latin typeface="Courier New" charset="0"/>
              </a:rPr>
              <a:t> 4:79  </a:t>
            </a:r>
          </a:p>
          <a:p>
            <a:r>
              <a:rPr lang="en-US" sz="1800" b="1" dirty="0">
                <a:latin typeface="Courier New" charset="0"/>
              </a:rPr>
              <a:t> 5:83  </a:t>
            </a:r>
          </a:p>
          <a:p>
            <a:r>
              <a:rPr lang="en-US" sz="1800" b="1" dirty="0">
                <a:latin typeface="Courier New" charset="0"/>
              </a:rPr>
              <a:t> 6:85  </a:t>
            </a:r>
          </a:p>
          <a:p>
            <a:r>
              <a:rPr lang="en-US" sz="1800" b="1" dirty="0">
                <a:latin typeface="Courier New" charset="0"/>
              </a:rPr>
              <a:t> 7:88  </a:t>
            </a:r>
          </a:p>
          <a:p>
            <a:r>
              <a:rPr lang="en-US" sz="1800" b="1" dirty="0">
                <a:latin typeface="Courier New" charset="0"/>
              </a:rPr>
              <a:t> 8:94  </a:t>
            </a:r>
          </a:p>
          <a:p>
            <a:r>
              <a:rPr lang="en-US" sz="1800" b="1" dirty="0">
                <a:latin typeface="Courier New" charset="0"/>
              </a:rPr>
              <a:t> 9:97  </a:t>
            </a:r>
          </a:p>
          <a:p>
            <a:r>
              <a:rPr lang="en-US" sz="1800" b="1" dirty="0">
                <a:latin typeface="Courier New" charset="0"/>
              </a:rPr>
              <a:t>Test insert:  2:19   </a:t>
            </a:r>
          </a:p>
          <a:p>
            <a:r>
              <a:rPr lang="en-US" sz="1800" b="1" dirty="0">
                <a:latin typeface="Courier New" charset="0"/>
              </a:rPr>
              <a:t>Test insert:  6:87  *</a:t>
            </a:r>
          </a:p>
          <a:p>
            <a:r>
              <a:rPr lang="en-US" sz="1800" b="1" dirty="0">
                <a:latin typeface="Courier New" charset="0"/>
              </a:rPr>
              <a:t>Test insert:  2:23   </a:t>
            </a:r>
          </a:p>
          <a:p>
            <a:r>
              <a:rPr lang="en-US" sz="1800" b="1" dirty="0">
                <a:latin typeface="Courier New" charset="0"/>
              </a:rPr>
              <a:t>Test insert:  2:25   </a:t>
            </a:r>
          </a:p>
          <a:p>
            <a:r>
              <a:rPr lang="en-US" sz="1800" b="1" dirty="0">
                <a:latin typeface="Courier New" charset="0"/>
              </a:rPr>
              <a:t>Test insert:  2:21   </a:t>
            </a:r>
          </a:p>
          <a:p>
            <a:r>
              <a:rPr lang="en-US" sz="1800" b="1" dirty="0">
                <a:latin typeface="Courier New" charset="0"/>
              </a:rPr>
              <a:t>Test insert:  2:27   </a:t>
            </a:r>
          </a:p>
          <a:p>
            <a:r>
              <a:rPr lang="en-US" sz="1800" b="1" dirty="0">
                <a:latin typeface="Courier New" charset="0"/>
              </a:rPr>
              <a:t>Test insert:  3:77  *</a:t>
            </a:r>
          </a:p>
        </p:txBody>
      </p:sp>
      <p:sp>
        <p:nvSpPr>
          <p:cNvPr id="9" name="Text Box 5"/>
          <p:cNvSpPr txBox="1">
            <a:spLocks noChangeArrowheads="1"/>
          </p:cNvSpPr>
          <p:nvPr/>
        </p:nvSpPr>
        <p:spPr bwMode="auto">
          <a:xfrm>
            <a:off x="1920269" y="1965976"/>
            <a:ext cx="1377939" cy="369332"/>
          </a:xfrm>
          <a:prstGeom prst="rect">
            <a:avLst/>
          </a:prstGeom>
          <a:solidFill>
            <a:srgbClr val="0033CC"/>
          </a:solidFill>
          <a:ln w="9525">
            <a:solidFill>
              <a:srgbClr val="0033CC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>
                <a:solidFill>
                  <a:srgbClr val="FFFF00"/>
                </a:solidFill>
                <a:latin typeface="+mn-lt"/>
              </a:rPr>
              <a:t>Insert1.java</a:t>
            </a:r>
          </a:p>
        </p:txBody>
      </p:sp>
    </p:spTree>
    <p:extLst>
      <p:ext uri="{BB962C8B-B14F-4D97-AF65-F5344CB8AC3E}">
        <p14:creationId xmlns:p14="http://schemas.microsoft.com/office/powerpoint/2010/main" val="139389094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07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007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07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007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07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007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9A7A9-5155-6843-A479-3B28425DC7A3}" type="slidenum">
              <a:rPr lang="en-US"/>
              <a:pPr/>
              <a:t>24</a:t>
            </a:fld>
            <a:endParaRPr lang="en-US"/>
          </a:p>
        </p:txBody>
      </p:sp>
      <p:sp>
        <p:nvSpPr>
          <p:cNvPr id="5017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Insertions into a Sorted List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501764" name="Text Box 4"/>
          <p:cNvSpPr txBox="1">
            <a:spLocks noChangeArrowheads="1"/>
          </p:cNvSpPr>
          <p:nvPr/>
        </p:nvSpPr>
        <p:spPr bwMode="auto">
          <a:xfrm>
            <a:off x="365125" y="1189038"/>
            <a:ext cx="6884988" cy="5622925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solidFill>
              <a:schemeClr val="bg1">
                <a:lumMod val="75000"/>
              </a:schemeClr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400" b="1" dirty="0">
                <a:latin typeface="Courier New" charset="0"/>
              </a:rPr>
              <a:t>public static void main(String[] </a:t>
            </a:r>
            <a:r>
              <a:rPr lang="en-US" sz="1400" b="1" dirty="0" err="1">
                <a:latin typeface="Courier New" charset="0"/>
              </a:rPr>
              <a:t>args</a:t>
            </a:r>
            <a:r>
              <a:rPr lang="en-US" sz="1400" b="1" dirty="0">
                <a:latin typeface="Courier New" charset="0"/>
              </a:rPr>
              <a:t>) </a:t>
            </a:r>
          </a:p>
          <a:p>
            <a:r>
              <a:rPr lang="en-US" sz="1400" b="1" dirty="0">
                <a:latin typeface="Courier New" charset="0"/>
              </a:rPr>
              <a:t>{</a:t>
            </a:r>
          </a:p>
          <a:p>
            <a:r>
              <a:rPr lang="en-US" sz="1400" b="1" dirty="0">
                <a:latin typeface="Courier New" charset="0"/>
              </a:rPr>
              <a:t>    </a:t>
            </a:r>
            <a:r>
              <a:rPr lang="en-US" sz="1400" b="1" dirty="0" err="1">
                <a:latin typeface="Courier New" charset="0"/>
              </a:rPr>
              <a:t>int</a:t>
            </a:r>
            <a:r>
              <a:rPr lang="en-US" sz="1400" b="1" dirty="0">
                <a:latin typeface="Courier New" charset="0"/>
              </a:rPr>
              <a:t> n = 10;     // size of list</a:t>
            </a:r>
          </a:p>
          <a:p>
            <a:r>
              <a:rPr lang="en-US" sz="1400" b="1" dirty="0">
                <a:latin typeface="Courier New" charset="0"/>
              </a:rPr>
              <a:t>    </a:t>
            </a:r>
            <a:r>
              <a:rPr lang="en-US" sz="1400" b="1" dirty="0" err="1">
                <a:latin typeface="Courier New" charset="0"/>
              </a:rPr>
              <a:t>int</a:t>
            </a:r>
            <a:r>
              <a:rPr lang="en-US" sz="1400" b="1" dirty="0">
                <a:latin typeface="Courier New" charset="0"/>
              </a:rPr>
              <a:t> count = 5;  // count of insertions</a:t>
            </a:r>
          </a:p>
          <a:p>
            <a:endParaRPr lang="en-US" sz="1400" b="1" dirty="0">
              <a:latin typeface="Courier New" charset="0"/>
            </a:endParaRPr>
          </a:p>
          <a:p>
            <a:r>
              <a:rPr lang="en-US" sz="1400" b="1" dirty="0">
                <a:latin typeface="Courier New" charset="0"/>
              </a:rPr>
              <a:t>    searcher = new </a:t>
            </a:r>
            <a:r>
              <a:rPr lang="en-US" sz="1400" b="1" dirty="0" err="1">
                <a:latin typeface="Courier New" charset="0"/>
              </a:rPr>
              <a:t>BinarySearch</a:t>
            </a:r>
            <a:r>
              <a:rPr lang="en-US" sz="1400" b="1" dirty="0">
                <a:latin typeface="Courier New" charset="0"/>
              </a:rPr>
              <a:t>();</a:t>
            </a:r>
          </a:p>
          <a:p>
            <a:r>
              <a:rPr lang="en-US" sz="1400" b="1" dirty="0">
                <a:latin typeface="Courier New" charset="0"/>
              </a:rPr>
              <a:t>    generator = new </a:t>
            </a:r>
            <a:r>
              <a:rPr lang="en-US" sz="1400" b="1" dirty="0" err="1">
                <a:latin typeface="Courier New" charset="0"/>
              </a:rPr>
              <a:t>RandomGenerator</a:t>
            </a:r>
            <a:r>
              <a:rPr lang="en-US" sz="1400" b="1" dirty="0">
                <a:latin typeface="Courier New" charset="0"/>
              </a:rPr>
              <a:t>(10*n);</a:t>
            </a:r>
          </a:p>
          <a:p>
            <a:r>
              <a:rPr lang="en-US" sz="1400" b="1" dirty="0">
                <a:latin typeface="Courier New" charset="0"/>
              </a:rPr>
              <a:t>    </a:t>
            </a:r>
            <a:r>
              <a:rPr lang="en-US" sz="1400" b="1" dirty="0" err="1">
                <a:latin typeface="Courier New" charset="0"/>
              </a:rPr>
              <a:t>intList</a:t>
            </a:r>
            <a:r>
              <a:rPr lang="en-US" sz="1400" b="1" dirty="0">
                <a:latin typeface="Courier New" charset="0"/>
              </a:rPr>
              <a:t> = </a:t>
            </a:r>
            <a:r>
              <a:rPr lang="en-US" sz="1400" b="1" dirty="0" err="1">
                <a:latin typeface="Courier New" charset="0"/>
              </a:rPr>
              <a:t>generator.generateSortedArray</a:t>
            </a:r>
            <a:r>
              <a:rPr lang="en-US" sz="1400" b="1" dirty="0">
                <a:latin typeface="Courier New" charset="0"/>
              </a:rPr>
              <a:t>(n);</a:t>
            </a:r>
          </a:p>
          <a:p>
            <a:r>
              <a:rPr lang="en-US" sz="1400" b="1" dirty="0">
                <a:latin typeface="Courier New" charset="0"/>
              </a:rPr>
              <a:t>        </a:t>
            </a:r>
          </a:p>
          <a:p>
            <a:r>
              <a:rPr lang="en-US" sz="1400" b="1" dirty="0">
                <a:latin typeface="Courier New" charset="0"/>
              </a:rPr>
              <a:t>    print("Before insertions:", </a:t>
            </a:r>
            <a:r>
              <a:rPr lang="en-US" sz="1400" b="1" dirty="0" err="1">
                <a:latin typeface="Courier New" charset="0"/>
              </a:rPr>
              <a:t>intList</a:t>
            </a:r>
            <a:r>
              <a:rPr lang="en-US" sz="1400" b="1" dirty="0">
                <a:latin typeface="Courier New" charset="0"/>
              </a:rPr>
              <a:t>);</a:t>
            </a:r>
          </a:p>
          <a:p>
            <a:r>
              <a:rPr lang="en-US" sz="1400" b="1" dirty="0">
                <a:latin typeface="Courier New" charset="0"/>
              </a:rPr>
              <a:t>    </a:t>
            </a:r>
          </a:p>
          <a:p>
            <a:r>
              <a:rPr lang="en-US" sz="1400" b="1" dirty="0">
                <a:latin typeface="Courier New" charset="0"/>
              </a:rPr>
              <a:t>    for (</a:t>
            </a:r>
            <a:r>
              <a:rPr lang="en-US" sz="1400" b="1" dirty="0" err="1">
                <a:latin typeface="Courier New" charset="0"/>
              </a:rPr>
              <a:t>int</a:t>
            </a:r>
            <a:r>
              <a:rPr lang="en-US" sz="1400" b="1" dirty="0">
                <a:latin typeface="Courier New" charset="0"/>
              </a:rPr>
              <a:t> </a:t>
            </a:r>
            <a:r>
              <a:rPr lang="en-US" sz="1400" b="1" dirty="0" err="1">
                <a:latin typeface="Courier New" charset="0"/>
              </a:rPr>
              <a:t>i</a:t>
            </a:r>
            <a:r>
              <a:rPr lang="en-US" sz="1400" b="1" dirty="0">
                <a:latin typeface="Courier New" charset="0"/>
              </a:rPr>
              <a:t> = 1; </a:t>
            </a:r>
            <a:r>
              <a:rPr lang="en-US" sz="1400" b="1" dirty="0" err="1">
                <a:latin typeface="Courier New" charset="0"/>
              </a:rPr>
              <a:t>i</a:t>
            </a:r>
            <a:r>
              <a:rPr lang="en-US" sz="1400" b="1" dirty="0">
                <a:latin typeface="Courier New" charset="0"/>
              </a:rPr>
              <a:t> &lt;= count; </a:t>
            </a:r>
            <a:r>
              <a:rPr lang="en-US" sz="1400" b="1" dirty="0" err="1">
                <a:latin typeface="Courier New" charset="0"/>
              </a:rPr>
              <a:t>i</a:t>
            </a:r>
            <a:r>
              <a:rPr lang="en-US" sz="1400" b="1" dirty="0">
                <a:latin typeface="Courier New" charset="0"/>
              </a:rPr>
              <a:t>++) {</a:t>
            </a:r>
          </a:p>
          <a:p>
            <a:r>
              <a:rPr lang="en-US" sz="1400" b="1" dirty="0">
                <a:latin typeface="Courier New" charset="0"/>
              </a:rPr>
              <a:t>        </a:t>
            </a:r>
            <a:r>
              <a:rPr lang="en-US" sz="1400" b="1" dirty="0" err="1">
                <a:latin typeface="Courier New" charset="0"/>
              </a:rPr>
              <a:t>int</a:t>
            </a:r>
            <a:r>
              <a:rPr lang="en-US" sz="1400" b="1" dirty="0">
                <a:latin typeface="Courier New" charset="0"/>
              </a:rPr>
              <a:t> value = </a:t>
            </a:r>
            <a:r>
              <a:rPr lang="en-US" sz="1400" b="1" dirty="0" err="1">
                <a:latin typeface="Courier New" charset="0"/>
              </a:rPr>
              <a:t>generator.generateInt</a:t>
            </a:r>
            <a:r>
              <a:rPr lang="en-US" sz="1400" b="1" dirty="0">
                <a:latin typeface="Courier New" charset="0"/>
              </a:rPr>
              <a:t>();</a:t>
            </a:r>
          </a:p>
          <a:p>
            <a:r>
              <a:rPr lang="en-US" sz="1400" b="1" dirty="0">
                <a:latin typeface="Courier New" charset="0"/>
              </a:rPr>
              <a:t>        </a:t>
            </a:r>
            <a:r>
              <a:rPr lang="en-US" sz="1400" b="1" dirty="0" err="1">
                <a:latin typeface="Courier New" charset="0"/>
              </a:rPr>
              <a:t>int</a:t>
            </a:r>
            <a:r>
              <a:rPr lang="en-US" sz="1400" b="1" dirty="0">
                <a:latin typeface="Courier New" charset="0"/>
              </a:rPr>
              <a:t> index = </a:t>
            </a:r>
            <a:r>
              <a:rPr lang="en-US" sz="1400" b="1" dirty="0" err="1">
                <a:latin typeface="Courier New" charset="0"/>
              </a:rPr>
              <a:t>searcher.binarySearch</a:t>
            </a:r>
            <a:r>
              <a:rPr lang="en-US" sz="1400" b="1" dirty="0">
                <a:latin typeface="Courier New" charset="0"/>
              </a:rPr>
              <a:t>(</a:t>
            </a:r>
            <a:r>
              <a:rPr lang="en-US" sz="1400" b="1" dirty="0" err="1">
                <a:latin typeface="Courier New" charset="0"/>
              </a:rPr>
              <a:t>intList</a:t>
            </a:r>
            <a:r>
              <a:rPr lang="en-US" sz="1400" b="1" dirty="0">
                <a:latin typeface="Courier New" charset="0"/>
              </a:rPr>
              <a:t>, value);</a:t>
            </a:r>
          </a:p>
          <a:p>
            <a:r>
              <a:rPr lang="en-US" sz="1400" b="1" dirty="0">
                <a:latin typeface="Courier New" charset="0"/>
              </a:rPr>
              <a:t>        </a:t>
            </a:r>
          </a:p>
          <a:p>
            <a:r>
              <a:rPr lang="en-US" sz="1400" b="1" dirty="0">
                <a:solidFill>
                  <a:srgbClr val="0033CC"/>
                </a:solidFill>
                <a:latin typeface="Courier New" charset="0"/>
              </a:rPr>
              <a:t>        if (index &lt;= 0) {</a:t>
            </a:r>
          </a:p>
          <a:p>
            <a:r>
              <a:rPr lang="en-US" sz="1400" b="1" dirty="0">
                <a:solidFill>
                  <a:srgbClr val="0033CC"/>
                </a:solidFill>
                <a:latin typeface="Courier New" charset="0"/>
              </a:rPr>
              <a:t>            index = -index;</a:t>
            </a:r>
          </a:p>
          <a:p>
            <a:r>
              <a:rPr lang="en-US" sz="1400" b="1" dirty="0">
                <a:solidFill>
                  <a:srgbClr val="0033CC"/>
                </a:solidFill>
                <a:latin typeface="Courier New" charset="0"/>
              </a:rPr>
              <a:t>            </a:t>
            </a:r>
            <a:r>
              <a:rPr lang="en-US" sz="1400" b="1" dirty="0">
                <a:solidFill>
                  <a:schemeClr val="folHlink"/>
                </a:solidFill>
                <a:latin typeface="Courier New" charset="0"/>
              </a:rPr>
              <a:t>if (value &gt; </a:t>
            </a:r>
            <a:r>
              <a:rPr lang="en-US" sz="1400" b="1" dirty="0" err="1">
                <a:solidFill>
                  <a:schemeClr val="folHlink"/>
                </a:solidFill>
                <a:latin typeface="Courier New" charset="0"/>
              </a:rPr>
              <a:t>intList.get</a:t>
            </a:r>
            <a:r>
              <a:rPr lang="en-US" sz="1400" b="1" dirty="0">
                <a:solidFill>
                  <a:schemeClr val="folHlink"/>
                </a:solidFill>
                <a:latin typeface="Courier New" charset="0"/>
              </a:rPr>
              <a:t>(index)) index++;</a:t>
            </a:r>
          </a:p>
          <a:p>
            <a:r>
              <a:rPr lang="en-US" sz="1400" b="1" dirty="0">
                <a:solidFill>
                  <a:srgbClr val="0033CC"/>
                </a:solidFill>
                <a:latin typeface="Courier New" charset="0"/>
              </a:rPr>
              <a:t>        }</a:t>
            </a:r>
          </a:p>
          <a:p>
            <a:r>
              <a:rPr lang="en-US" sz="1400" b="1" dirty="0">
                <a:solidFill>
                  <a:srgbClr val="0033CC"/>
                </a:solidFill>
                <a:latin typeface="Courier New" charset="0"/>
              </a:rPr>
              <a:t>        </a:t>
            </a:r>
          </a:p>
          <a:p>
            <a:r>
              <a:rPr lang="en-US" sz="1400" b="1" dirty="0">
                <a:solidFill>
                  <a:srgbClr val="0033CC"/>
                </a:solidFill>
                <a:latin typeface="Courier New" charset="0"/>
              </a:rPr>
              <a:t>        </a:t>
            </a:r>
            <a:r>
              <a:rPr lang="en-US" sz="1400" b="1" dirty="0" err="1">
                <a:solidFill>
                  <a:srgbClr val="0033CC"/>
                </a:solidFill>
                <a:latin typeface="Courier New" charset="0"/>
              </a:rPr>
              <a:t>intList.add</a:t>
            </a:r>
            <a:r>
              <a:rPr lang="en-US" sz="1400" b="1" dirty="0">
                <a:solidFill>
                  <a:srgbClr val="0033CC"/>
                </a:solidFill>
                <a:latin typeface="Courier New" charset="0"/>
              </a:rPr>
              <a:t>(index, value);</a:t>
            </a:r>
          </a:p>
          <a:p>
            <a:r>
              <a:rPr lang="en-US" sz="1400" b="1" dirty="0">
                <a:latin typeface="Courier New" charset="0"/>
              </a:rPr>
              <a:t>        </a:t>
            </a:r>
            <a:r>
              <a:rPr lang="en-US" sz="1400" b="1" dirty="0" err="1">
                <a:latin typeface="Courier New" charset="0"/>
              </a:rPr>
              <a:t>System.out.printf</a:t>
            </a:r>
            <a:r>
              <a:rPr lang="en-US" sz="1400" b="1" dirty="0">
                <a:latin typeface="Courier New" charset="0"/>
              </a:rPr>
              <a:t>("Inserted: %2d:%2d\n", index, value);</a:t>
            </a:r>
          </a:p>
          <a:p>
            <a:r>
              <a:rPr lang="en-US" sz="1400" b="1" dirty="0">
                <a:latin typeface="Courier New" charset="0"/>
              </a:rPr>
              <a:t>    }</a:t>
            </a:r>
          </a:p>
          <a:p>
            <a:r>
              <a:rPr lang="en-US" sz="1400" b="1" dirty="0">
                <a:latin typeface="Courier New" charset="0"/>
              </a:rPr>
              <a:t>    </a:t>
            </a:r>
          </a:p>
          <a:p>
            <a:r>
              <a:rPr lang="en-US" sz="1400" b="1" dirty="0">
                <a:latin typeface="Courier New" charset="0"/>
              </a:rPr>
              <a:t>    print("After insertions:", </a:t>
            </a:r>
            <a:r>
              <a:rPr lang="en-US" sz="1400" b="1" dirty="0" err="1">
                <a:latin typeface="Courier New" charset="0"/>
              </a:rPr>
              <a:t>intList</a:t>
            </a:r>
            <a:r>
              <a:rPr lang="en-US" sz="1400" b="1" dirty="0">
                <a:latin typeface="Courier New" charset="0"/>
              </a:rPr>
              <a:t>);</a:t>
            </a:r>
          </a:p>
          <a:p>
            <a:r>
              <a:rPr lang="en-US" sz="1400" b="1" dirty="0">
                <a:latin typeface="Courier New" charset="0"/>
              </a:rPr>
              <a:t>}</a:t>
            </a:r>
          </a:p>
        </p:txBody>
      </p:sp>
      <p:sp>
        <p:nvSpPr>
          <p:cNvPr id="501766" name="Text Box 6"/>
          <p:cNvSpPr txBox="1">
            <a:spLocks noChangeArrowheads="1"/>
          </p:cNvSpPr>
          <p:nvPr/>
        </p:nvSpPr>
        <p:spPr bwMode="auto">
          <a:xfrm>
            <a:off x="3475038" y="4424363"/>
            <a:ext cx="3889375" cy="37623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9525">
            <a:solidFill>
              <a:srgbClr val="0033CC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>
                <a:solidFill>
                  <a:srgbClr val="0033CC"/>
                </a:solidFill>
              </a:rPr>
              <a:t>The value was not already in the list.</a:t>
            </a:r>
          </a:p>
        </p:txBody>
      </p:sp>
      <p:sp>
        <p:nvSpPr>
          <p:cNvPr id="501767" name="Text Box 7"/>
          <p:cNvSpPr txBox="1">
            <a:spLocks noChangeArrowheads="1"/>
          </p:cNvSpPr>
          <p:nvPr/>
        </p:nvSpPr>
        <p:spPr bwMode="auto">
          <a:xfrm>
            <a:off x="6035675" y="4892675"/>
            <a:ext cx="2555875" cy="37623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>
                <a:solidFill>
                  <a:schemeClr val="folHlink"/>
                </a:solidFill>
              </a:rPr>
              <a:t>The off-by-1 correction.</a:t>
            </a:r>
          </a:p>
        </p:txBody>
      </p:sp>
      <p:sp>
        <p:nvSpPr>
          <p:cNvPr id="501768" name="Text Box 8"/>
          <p:cNvSpPr txBox="1">
            <a:spLocks noChangeArrowheads="1"/>
          </p:cNvSpPr>
          <p:nvPr/>
        </p:nvSpPr>
        <p:spPr bwMode="auto">
          <a:xfrm>
            <a:off x="7315200" y="6172200"/>
            <a:ext cx="803275" cy="376238"/>
          </a:xfrm>
          <a:prstGeom prst="rect">
            <a:avLst/>
          </a:prstGeom>
          <a:noFill/>
          <a:ln w="9525">
            <a:solidFill>
              <a:schemeClr val="folHlink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800">
                <a:solidFill>
                  <a:schemeClr val="folHlink"/>
                </a:solidFill>
              </a:rPr>
              <a:t>Demo</a:t>
            </a:r>
          </a:p>
        </p:txBody>
      </p:sp>
      <p:sp>
        <p:nvSpPr>
          <p:cNvPr id="11" name="Text Box 5"/>
          <p:cNvSpPr txBox="1">
            <a:spLocks noChangeArrowheads="1"/>
          </p:cNvSpPr>
          <p:nvPr/>
        </p:nvSpPr>
        <p:spPr bwMode="auto">
          <a:xfrm>
            <a:off x="6035024" y="1325903"/>
            <a:ext cx="1377939" cy="369332"/>
          </a:xfrm>
          <a:prstGeom prst="rect">
            <a:avLst/>
          </a:prstGeom>
          <a:solidFill>
            <a:srgbClr val="0033CC"/>
          </a:solidFill>
          <a:ln w="9525">
            <a:solidFill>
              <a:srgbClr val="0033CC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 smtClean="0">
                <a:solidFill>
                  <a:srgbClr val="FFFF00"/>
                </a:solidFill>
                <a:latin typeface="+mn-lt"/>
              </a:rPr>
              <a:t>Insert2.java</a:t>
            </a:r>
            <a:endParaRPr lang="en-US" sz="1800" dirty="0">
              <a:solidFill>
                <a:srgbClr val="FFFF00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29868411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017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017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017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017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017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017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1766" grpId="0" animBg="1"/>
      <p:bldP spid="501767" grpId="0" animBg="1"/>
      <p:bldP spid="501768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90B427-FAFE-E04E-86D9-8EEE85880564}" type="slidenum">
              <a:rPr lang="en-US"/>
              <a:pPr/>
              <a:t>25</a:t>
            </a:fld>
            <a:endParaRPr lang="en-US"/>
          </a:p>
        </p:txBody>
      </p:sp>
      <p:sp>
        <p:nvSpPr>
          <p:cNvPr id="5048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Insertions into a Sorted List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5048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229600" cy="1401763"/>
          </a:xfrm>
        </p:spPr>
        <p:txBody>
          <a:bodyPr/>
          <a:lstStyle/>
          <a:p>
            <a:r>
              <a:rPr lang="en-US" dirty="0"/>
              <a:t>Our </a:t>
            </a:r>
            <a:r>
              <a:rPr lang="en-US" b="1" dirty="0">
                <a:solidFill>
                  <a:srgbClr val="0033CC"/>
                </a:solidFill>
                <a:latin typeface="Courier New" charset="0"/>
              </a:rPr>
              <a:t>print</a:t>
            </a:r>
            <a:r>
              <a:rPr lang="en-US" dirty="0"/>
              <a:t> routine checks to make sure </a:t>
            </a:r>
            <a:br>
              <a:rPr lang="en-US" dirty="0"/>
            </a:br>
            <a:r>
              <a:rPr lang="en-US" dirty="0"/>
              <a:t>that the list is really sorted.</a:t>
            </a:r>
          </a:p>
          <a:p>
            <a:pPr lvl="1"/>
            <a:r>
              <a:rPr lang="en-US" dirty="0">
                <a:solidFill>
                  <a:srgbClr val="B23C00"/>
                </a:solidFill>
              </a:rPr>
              <a:t>Paranoid programming!</a:t>
            </a:r>
          </a:p>
        </p:txBody>
      </p:sp>
      <p:sp>
        <p:nvSpPr>
          <p:cNvPr id="504836" name="Text Box 4"/>
          <p:cNvSpPr txBox="1">
            <a:spLocks noChangeArrowheads="1"/>
          </p:cNvSpPr>
          <p:nvPr/>
        </p:nvSpPr>
        <p:spPr bwMode="auto">
          <a:xfrm>
            <a:off x="434975" y="2880366"/>
            <a:ext cx="8251825" cy="2536825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  <a:effectLst/>
        </p:spPr>
        <p:txBody>
          <a:bodyPr wrap="none">
            <a:spAutoFit/>
          </a:bodyPr>
          <a:lstStyle/>
          <a:p>
            <a:r>
              <a:rPr lang="en-US" b="1" dirty="0">
                <a:latin typeface="Courier New" charset="0"/>
              </a:rPr>
              <a:t>private static void print(String label, </a:t>
            </a:r>
            <a:r>
              <a:rPr lang="en-US" b="1" dirty="0" err="1">
                <a:latin typeface="Courier New" charset="0"/>
              </a:rPr>
              <a:t>ArrayList</a:t>
            </a:r>
            <a:r>
              <a:rPr lang="en-US" b="1" dirty="0">
                <a:latin typeface="Courier New" charset="0"/>
              </a:rPr>
              <a:t>&lt;Integer&gt; list)</a:t>
            </a:r>
          </a:p>
          <a:p>
            <a:r>
              <a:rPr lang="en-US" b="1" dirty="0">
                <a:latin typeface="Courier New" charset="0"/>
              </a:rPr>
              <a:t>{</a:t>
            </a:r>
          </a:p>
          <a:p>
            <a:r>
              <a:rPr lang="en-US" b="1" dirty="0">
                <a:latin typeface="Courier New" charset="0"/>
              </a:rPr>
              <a:t>    </a:t>
            </a:r>
            <a:r>
              <a:rPr lang="en-US" b="1" dirty="0" err="1">
                <a:latin typeface="Courier New" charset="0"/>
              </a:rPr>
              <a:t>System.out.println</a:t>
            </a:r>
            <a:r>
              <a:rPr lang="en-US" b="1" dirty="0">
                <a:latin typeface="Courier New" charset="0"/>
              </a:rPr>
              <a:t>(label);</a:t>
            </a:r>
          </a:p>
          <a:p>
            <a:r>
              <a:rPr lang="en-US" b="1" dirty="0">
                <a:latin typeface="Courier New" charset="0"/>
              </a:rPr>
              <a:t>    </a:t>
            </a:r>
          </a:p>
          <a:p>
            <a:r>
              <a:rPr lang="en-US" b="1" dirty="0">
                <a:latin typeface="Courier New" charset="0"/>
              </a:rPr>
              <a:t>    for (</a:t>
            </a:r>
            <a:r>
              <a:rPr lang="en-US" b="1" dirty="0" err="1">
                <a:latin typeface="Courier New" charset="0"/>
              </a:rPr>
              <a:t>int</a:t>
            </a:r>
            <a:r>
              <a:rPr lang="en-US" b="1" dirty="0">
                <a:latin typeface="Courier New" charset="0"/>
              </a:rPr>
              <a:t> </a:t>
            </a:r>
            <a:r>
              <a:rPr lang="en-US" b="1" dirty="0" err="1">
                <a:latin typeface="Courier New" charset="0"/>
              </a:rPr>
              <a:t>i</a:t>
            </a:r>
            <a:r>
              <a:rPr lang="en-US" b="1" dirty="0">
                <a:latin typeface="Courier New" charset="0"/>
              </a:rPr>
              <a:t> = 0; </a:t>
            </a:r>
            <a:r>
              <a:rPr lang="en-US" b="1" dirty="0" err="1">
                <a:latin typeface="Courier New" charset="0"/>
              </a:rPr>
              <a:t>i</a:t>
            </a:r>
            <a:r>
              <a:rPr lang="en-US" b="1" dirty="0">
                <a:latin typeface="Courier New" charset="0"/>
              </a:rPr>
              <a:t> &lt; </a:t>
            </a:r>
            <a:r>
              <a:rPr lang="en-US" b="1" dirty="0" err="1">
                <a:latin typeface="Courier New" charset="0"/>
              </a:rPr>
              <a:t>list.size</a:t>
            </a:r>
            <a:r>
              <a:rPr lang="en-US" b="1" dirty="0">
                <a:latin typeface="Courier New" charset="0"/>
              </a:rPr>
              <a:t>(); </a:t>
            </a:r>
            <a:r>
              <a:rPr lang="en-US" b="1" dirty="0" err="1">
                <a:latin typeface="Courier New" charset="0"/>
              </a:rPr>
              <a:t>i</a:t>
            </a:r>
            <a:r>
              <a:rPr lang="en-US" b="1" dirty="0">
                <a:latin typeface="Courier New" charset="0"/>
              </a:rPr>
              <a:t>++) {</a:t>
            </a:r>
          </a:p>
          <a:p>
            <a:r>
              <a:rPr lang="en-US" b="1" dirty="0">
                <a:latin typeface="Courier New" charset="0"/>
              </a:rPr>
              <a:t>        String marker = (</a:t>
            </a:r>
            <a:r>
              <a:rPr lang="en-US" b="1" dirty="0" err="1">
                <a:latin typeface="Courier New" charset="0"/>
              </a:rPr>
              <a:t>i</a:t>
            </a:r>
            <a:r>
              <a:rPr lang="en-US" b="1" dirty="0">
                <a:latin typeface="Courier New" charset="0"/>
              </a:rPr>
              <a:t> &gt; 0) &amp;&amp; </a:t>
            </a:r>
            <a:r>
              <a:rPr lang="en-US" b="1" dirty="0">
                <a:solidFill>
                  <a:schemeClr val="folHlink"/>
                </a:solidFill>
                <a:latin typeface="Courier New" charset="0"/>
              </a:rPr>
              <a:t>(</a:t>
            </a:r>
            <a:r>
              <a:rPr lang="en-US" b="1" dirty="0" err="1">
                <a:solidFill>
                  <a:schemeClr val="folHlink"/>
                </a:solidFill>
                <a:latin typeface="Courier New" charset="0"/>
              </a:rPr>
              <a:t>list.get</a:t>
            </a:r>
            <a:r>
              <a:rPr lang="en-US" b="1" dirty="0">
                <a:solidFill>
                  <a:schemeClr val="folHlink"/>
                </a:solidFill>
                <a:latin typeface="Courier New" charset="0"/>
              </a:rPr>
              <a:t>(</a:t>
            </a:r>
            <a:r>
              <a:rPr lang="en-US" b="1" dirty="0" err="1">
                <a:solidFill>
                  <a:schemeClr val="folHlink"/>
                </a:solidFill>
                <a:latin typeface="Courier New" charset="0"/>
              </a:rPr>
              <a:t>i</a:t>
            </a:r>
            <a:r>
              <a:rPr lang="en-US" b="1" dirty="0">
                <a:solidFill>
                  <a:schemeClr val="folHlink"/>
                </a:solidFill>
                <a:latin typeface="Courier New" charset="0"/>
              </a:rPr>
              <a:t>) &lt; </a:t>
            </a:r>
            <a:r>
              <a:rPr lang="en-US" b="1" dirty="0" err="1">
                <a:solidFill>
                  <a:schemeClr val="folHlink"/>
                </a:solidFill>
                <a:latin typeface="Courier New" charset="0"/>
              </a:rPr>
              <a:t>list.get</a:t>
            </a:r>
            <a:r>
              <a:rPr lang="en-US" b="1" dirty="0">
                <a:solidFill>
                  <a:schemeClr val="folHlink"/>
                </a:solidFill>
                <a:latin typeface="Courier New" charset="0"/>
              </a:rPr>
              <a:t>(i-1))</a:t>
            </a:r>
            <a:r>
              <a:rPr lang="en-US" b="1" dirty="0">
                <a:latin typeface="Courier New" charset="0"/>
              </a:rPr>
              <a:t> </a:t>
            </a:r>
          </a:p>
          <a:p>
            <a:r>
              <a:rPr lang="en-US" b="1" dirty="0">
                <a:latin typeface="Courier New" charset="0"/>
              </a:rPr>
              <a:t>                      ? "</a:t>
            </a:r>
            <a:r>
              <a:rPr lang="en-US" b="1" dirty="0">
                <a:solidFill>
                  <a:schemeClr val="folHlink"/>
                </a:solidFill>
                <a:latin typeface="Courier New" charset="0"/>
              </a:rPr>
              <a:t>*</a:t>
            </a:r>
            <a:r>
              <a:rPr lang="en-US" b="1" dirty="0">
                <a:latin typeface="Courier New" charset="0"/>
              </a:rPr>
              <a:t>" : " ";</a:t>
            </a:r>
          </a:p>
          <a:p>
            <a:r>
              <a:rPr lang="en-US" b="1" dirty="0">
                <a:latin typeface="Courier New" charset="0"/>
              </a:rPr>
              <a:t>        </a:t>
            </a:r>
            <a:r>
              <a:rPr lang="en-US" b="1" dirty="0" err="1">
                <a:latin typeface="Courier New" charset="0"/>
              </a:rPr>
              <a:t>System.out.printf</a:t>
            </a:r>
            <a:r>
              <a:rPr lang="en-US" b="1" dirty="0">
                <a:latin typeface="Courier New" charset="0"/>
              </a:rPr>
              <a:t>("%2d:%2d%2s\n", </a:t>
            </a:r>
            <a:r>
              <a:rPr lang="en-US" b="1" dirty="0" err="1">
                <a:latin typeface="Courier New" charset="0"/>
              </a:rPr>
              <a:t>i</a:t>
            </a:r>
            <a:r>
              <a:rPr lang="en-US" b="1" dirty="0">
                <a:latin typeface="Courier New" charset="0"/>
              </a:rPr>
              <a:t>, </a:t>
            </a:r>
            <a:r>
              <a:rPr lang="en-US" b="1" dirty="0" err="1">
                <a:latin typeface="Courier New" charset="0"/>
              </a:rPr>
              <a:t>list.get</a:t>
            </a:r>
            <a:r>
              <a:rPr lang="en-US" b="1" dirty="0">
                <a:latin typeface="Courier New" charset="0"/>
              </a:rPr>
              <a:t>(</a:t>
            </a:r>
            <a:r>
              <a:rPr lang="en-US" b="1" dirty="0" err="1">
                <a:latin typeface="Courier New" charset="0"/>
              </a:rPr>
              <a:t>i</a:t>
            </a:r>
            <a:r>
              <a:rPr lang="en-US" b="1" dirty="0">
                <a:latin typeface="Courier New" charset="0"/>
              </a:rPr>
              <a:t>), marker);</a:t>
            </a:r>
          </a:p>
          <a:p>
            <a:r>
              <a:rPr lang="en-US" b="1" dirty="0">
                <a:latin typeface="Courier New" charset="0"/>
              </a:rPr>
              <a:t>    }</a:t>
            </a:r>
          </a:p>
          <a:p>
            <a:r>
              <a:rPr lang="en-US" b="1" dirty="0">
                <a:latin typeface="Courier New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150334808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FE90A1-BFA9-204C-B68E-1782E557C801}" type="slidenum">
              <a:rPr lang="en-US"/>
              <a:pPr/>
              <a:t>26</a:t>
            </a:fld>
            <a:endParaRPr lang="en-US"/>
          </a:p>
        </p:txBody>
      </p:sp>
      <p:sp>
        <p:nvSpPr>
          <p:cNvPr id="5027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Insertions into a Sorted List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5027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35675" y="1295400"/>
            <a:ext cx="2651125" cy="4835525"/>
          </a:xfrm>
        </p:spPr>
        <p:txBody>
          <a:bodyPr/>
          <a:lstStyle/>
          <a:p>
            <a:r>
              <a:rPr lang="en-US"/>
              <a:t>Maybe we got it right ...</a:t>
            </a:r>
          </a:p>
        </p:txBody>
      </p:sp>
      <p:sp>
        <p:nvSpPr>
          <p:cNvPr id="502788" name="Rectangle 4"/>
          <p:cNvSpPr>
            <a:spLocks noChangeArrowheads="1"/>
          </p:cNvSpPr>
          <p:nvPr/>
        </p:nvSpPr>
        <p:spPr bwMode="auto">
          <a:xfrm>
            <a:off x="365125" y="1325563"/>
            <a:ext cx="2652713" cy="4486275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  <a:effectLst/>
        </p:spPr>
        <p:txBody>
          <a:bodyPr>
            <a:spAutoFit/>
          </a:bodyPr>
          <a:lstStyle/>
          <a:p>
            <a:r>
              <a:rPr lang="en-US" sz="1800" b="1" dirty="0">
                <a:latin typeface="Courier New" charset="0"/>
              </a:rPr>
              <a:t>Before insertions:</a:t>
            </a:r>
          </a:p>
          <a:p>
            <a:r>
              <a:rPr lang="en-US" sz="1800" b="1" dirty="0">
                <a:latin typeface="Courier New" charset="0"/>
              </a:rPr>
              <a:t> 0:14  </a:t>
            </a:r>
          </a:p>
          <a:p>
            <a:r>
              <a:rPr lang="en-US" sz="1800" b="1" dirty="0">
                <a:latin typeface="Courier New" charset="0"/>
              </a:rPr>
              <a:t> 1:38  </a:t>
            </a:r>
          </a:p>
          <a:p>
            <a:r>
              <a:rPr lang="en-US" sz="1800" b="1" dirty="0">
                <a:latin typeface="Courier New" charset="0"/>
              </a:rPr>
              <a:t> 2:40  </a:t>
            </a:r>
          </a:p>
          <a:p>
            <a:r>
              <a:rPr lang="en-US" sz="1800" b="1" dirty="0">
                <a:latin typeface="Courier New" charset="0"/>
              </a:rPr>
              <a:t> 3:53  </a:t>
            </a:r>
          </a:p>
          <a:p>
            <a:r>
              <a:rPr lang="en-US" sz="1800" b="1" dirty="0">
                <a:latin typeface="Courier New" charset="0"/>
              </a:rPr>
              <a:t> 4:65  </a:t>
            </a:r>
          </a:p>
          <a:p>
            <a:r>
              <a:rPr lang="en-US" sz="1800" b="1" dirty="0">
                <a:latin typeface="Courier New" charset="0"/>
              </a:rPr>
              <a:t> 5:65  </a:t>
            </a:r>
          </a:p>
          <a:p>
            <a:r>
              <a:rPr lang="en-US" sz="1800" b="1" dirty="0">
                <a:latin typeface="Courier New" charset="0"/>
              </a:rPr>
              <a:t> 6:70  </a:t>
            </a:r>
          </a:p>
          <a:p>
            <a:r>
              <a:rPr lang="en-US" sz="1800" b="1" dirty="0">
                <a:latin typeface="Courier New" charset="0"/>
              </a:rPr>
              <a:t> 7:78  </a:t>
            </a:r>
          </a:p>
          <a:p>
            <a:r>
              <a:rPr lang="en-US" sz="1800" b="1" dirty="0">
                <a:latin typeface="Courier New" charset="0"/>
              </a:rPr>
              <a:t> 8:79  </a:t>
            </a:r>
          </a:p>
          <a:p>
            <a:r>
              <a:rPr lang="en-US" sz="1800" b="1" dirty="0">
                <a:latin typeface="Courier New" charset="0"/>
              </a:rPr>
              <a:t> 9:90  </a:t>
            </a:r>
          </a:p>
          <a:p>
            <a:r>
              <a:rPr lang="en-US" sz="1800" b="1" dirty="0">
                <a:latin typeface="Courier New" charset="0"/>
              </a:rPr>
              <a:t>Inserted:  9:86</a:t>
            </a:r>
          </a:p>
          <a:p>
            <a:r>
              <a:rPr lang="en-US" sz="1800" b="1" dirty="0">
                <a:latin typeface="Courier New" charset="0"/>
              </a:rPr>
              <a:t>Inserted:  3:52</a:t>
            </a:r>
          </a:p>
          <a:p>
            <a:r>
              <a:rPr lang="en-US" sz="1800" b="1" dirty="0">
                <a:latin typeface="Courier New" charset="0"/>
              </a:rPr>
              <a:t>Inserted: 12:94</a:t>
            </a:r>
          </a:p>
          <a:p>
            <a:r>
              <a:rPr lang="en-US" sz="1800" b="1" dirty="0">
                <a:latin typeface="Courier New" charset="0"/>
              </a:rPr>
              <a:t>Inserted:  5:55</a:t>
            </a:r>
          </a:p>
          <a:p>
            <a:r>
              <a:rPr lang="en-US" sz="1800" b="1" dirty="0">
                <a:latin typeface="Courier New" charset="0"/>
              </a:rPr>
              <a:t>Inserted:  0:10</a:t>
            </a:r>
          </a:p>
        </p:txBody>
      </p:sp>
      <p:sp>
        <p:nvSpPr>
          <p:cNvPr id="502789" name="Text Box 5"/>
          <p:cNvSpPr txBox="1">
            <a:spLocks noChangeArrowheads="1"/>
          </p:cNvSpPr>
          <p:nvPr/>
        </p:nvSpPr>
        <p:spPr bwMode="auto">
          <a:xfrm>
            <a:off x="3346450" y="1320800"/>
            <a:ext cx="2505075" cy="4486275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  <a:effectLst/>
        </p:spPr>
        <p:txBody>
          <a:bodyPr wrap="none">
            <a:spAutoFit/>
          </a:bodyPr>
          <a:lstStyle/>
          <a:p>
            <a:r>
              <a:rPr lang="en-US" sz="1800" b="1">
                <a:latin typeface="Courier New" charset="0"/>
              </a:rPr>
              <a:t>After insertions:</a:t>
            </a:r>
          </a:p>
          <a:p>
            <a:r>
              <a:rPr lang="en-US" sz="1800" b="1">
                <a:latin typeface="Courier New" charset="0"/>
              </a:rPr>
              <a:t> 0:10  </a:t>
            </a:r>
          </a:p>
          <a:p>
            <a:r>
              <a:rPr lang="en-US" sz="1800" b="1">
                <a:latin typeface="Courier New" charset="0"/>
              </a:rPr>
              <a:t> 1:14  </a:t>
            </a:r>
          </a:p>
          <a:p>
            <a:r>
              <a:rPr lang="en-US" sz="1800" b="1">
                <a:latin typeface="Courier New" charset="0"/>
              </a:rPr>
              <a:t> 2:38  </a:t>
            </a:r>
          </a:p>
          <a:p>
            <a:r>
              <a:rPr lang="en-US" sz="1800" b="1">
                <a:latin typeface="Courier New" charset="0"/>
              </a:rPr>
              <a:t> 3:40  </a:t>
            </a:r>
          </a:p>
          <a:p>
            <a:r>
              <a:rPr lang="en-US" sz="1800" b="1">
                <a:latin typeface="Courier New" charset="0"/>
              </a:rPr>
              <a:t> 4:52  </a:t>
            </a:r>
          </a:p>
          <a:p>
            <a:r>
              <a:rPr lang="en-US" sz="1800" b="1">
                <a:latin typeface="Courier New" charset="0"/>
              </a:rPr>
              <a:t> 5:53  </a:t>
            </a:r>
          </a:p>
          <a:p>
            <a:r>
              <a:rPr lang="en-US" sz="1800" b="1">
                <a:latin typeface="Courier New" charset="0"/>
              </a:rPr>
              <a:t> 6:55  </a:t>
            </a:r>
          </a:p>
          <a:p>
            <a:r>
              <a:rPr lang="en-US" sz="1800" b="1">
                <a:latin typeface="Courier New" charset="0"/>
              </a:rPr>
              <a:t> 7:65  </a:t>
            </a:r>
          </a:p>
          <a:p>
            <a:r>
              <a:rPr lang="en-US" sz="1800" b="1">
                <a:latin typeface="Courier New" charset="0"/>
              </a:rPr>
              <a:t> 8:65  </a:t>
            </a:r>
          </a:p>
          <a:p>
            <a:r>
              <a:rPr lang="en-US" sz="1800" b="1">
                <a:latin typeface="Courier New" charset="0"/>
              </a:rPr>
              <a:t> 9:70  </a:t>
            </a:r>
          </a:p>
          <a:p>
            <a:r>
              <a:rPr lang="en-US" sz="1800" b="1">
                <a:latin typeface="Courier New" charset="0"/>
              </a:rPr>
              <a:t>10:78  </a:t>
            </a:r>
          </a:p>
          <a:p>
            <a:r>
              <a:rPr lang="en-US" sz="1800" b="1">
                <a:latin typeface="Courier New" charset="0"/>
              </a:rPr>
              <a:t>11:79  </a:t>
            </a:r>
          </a:p>
          <a:p>
            <a:r>
              <a:rPr lang="en-US" sz="1800" b="1">
                <a:latin typeface="Courier New" charset="0"/>
              </a:rPr>
              <a:t>12:86  </a:t>
            </a:r>
          </a:p>
          <a:p>
            <a:r>
              <a:rPr lang="en-US" sz="1800" b="1">
                <a:latin typeface="Courier New" charset="0"/>
              </a:rPr>
              <a:t>13:90  </a:t>
            </a:r>
          </a:p>
          <a:p>
            <a:r>
              <a:rPr lang="en-US" sz="1800" b="1">
                <a:latin typeface="Courier New" charset="0"/>
              </a:rPr>
              <a:t>14:94 </a:t>
            </a:r>
          </a:p>
        </p:txBody>
      </p:sp>
      <p:sp>
        <p:nvSpPr>
          <p:cNvPr id="10" name="Text Box 5"/>
          <p:cNvSpPr txBox="1">
            <a:spLocks noChangeArrowheads="1"/>
          </p:cNvSpPr>
          <p:nvPr/>
        </p:nvSpPr>
        <p:spPr bwMode="auto">
          <a:xfrm>
            <a:off x="2103147" y="2148854"/>
            <a:ext cx="1377939" cy="369332"/>
          </a:xfrm>
          <a:prstGeom prst="rect">
            <a:avLst/>
          </a:prstGeom>
          <a:solidFill>
            <a:srgbClr val="0033CC"/>
          </a:solidFill>
          <a:ln w="9525">
            <a:solidFill>
              <a:srgbClr val="0033CC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 smtClean="0">
                <a:solidFill>
                  <a:srgbClr val="FFFF00"/>
                </a:solidFill>
                <a:latin typeface="+mn-lt"/>
              </a:rPr>
              <a:t>Insert2.java</a:t>
            </a:r>
            <a:endParaRPr lang="en-US" sz="1800" dirty="0">
              <a:solidFill>
                <a:srgbClr val="FFFF00"/>
              </a:solidFill>
              <a:latin typeface="+mn-lt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6126463" y="2606049"/>
            <a:ext cx="2702057" cy="101566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B23C00"/>
            </a:solidFill>
          </a:ln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B23C00"/>
                </a:solidFill>
              </a:rPr>
              <a:t>Can we prove that</a:t>
            </a:r>
          </a:p>
          <a:p>
            <a:r>
              <a:rPr lang="en-US" sz="2000" dirty="0" smtClean="0">
                <a:solidFill>
                  <a:srgbClr val="B23C00"/>
                </a:solidFill>
              </a:rPr>
              <a:t>we will always be</a:t>
            </a:r>
          </a:p>
          <a:p>
            <a:r>
              <a:rPr lang="en-US" sz="2000" dirty="0" smtClean="0">
                <a:solidFill>
                  <a:srgbClr val="B23C00"/>
                </a:solidFill>
              </a:rPr>
              <a:t>exact or off by only 1?</a:t>
            </a:r>
            <a:endParaRPr lang="en-US" sz="2000" dirty="0">
              <a:solidFill>
                <a:srgbClr val="B23C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8253163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5EC2E0-FF4D-204B-9BB2-218B794C5FA5}" type="slidenum">
              <a:rPr lang="en-US"/>
              <a:pPr/>
              <a:t>27</a:t>
            </a:fld>
            <a:endParaRPr lang="en-US"/>
          </a:p>
        </p:txBody>
      </p:sp>
      <p:sp>
        <p:nvSpPr>
          <p:cNvPr id="5058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Insertions into a Sorted List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5058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35075"/>
            <a:ext cx="8229600" cy="965200"/>
          </a:xfrm>
        </p:spPr>
        <p:txBody>
          <a:bodyPr/>
          <a:lstStyle/>
          <a:p>
            <a:r>
              <a:rPr lang="en-US" dirty="0" smtClean="0"/>
              <a:t>Let</a:t>
            </a:r>
            <a:r>
              <a:rPr lang="en-US" dirty="0" smtClean="0">
                <a:latin typeface="Arial"/>
              </a:rPr>
              <a:t>’</a:t>
            </a:r>
            <a:r>
              <a:rPr lang="en-US" dirty="0" smtClean="0"/>
              <a:t>s </a:t>
            </a:r>
            <a:r>
              <a:rPr lang="en-US" dirty="0"/>
              <a:t>break out the insertion code into a separate </a:t>
            </a:r>
            <a:r>
              <a:rPr lang="en-US" dirty="0">
                <a:solidFill>
                  <a:srgbClr val="B23C00"/>
                </a:solidFill>
              </a:rPr>
              <a:t>nested class</a:t>
            </a:r>
            <a:r>
              <a:rPr lang="en-US" dirty="0"/>
              <a:t>.</a:t>
            </a:r>
          </a:p>
        </p:txBody>
      </p:sp>
      <p:sp>
        <p:nvSpPr>
          <p:cNvPr id="505860" name="Text Box 4"/>
          <p:cNvSpPr txBox="1">
            <a:spLocks noChangeArrowheads="1"/>
          </p:cNvSpPr>
          <p:nvPr/>
        </p:nvSpPr>
        <p:spPr bwMode="auto">
          <a:xfrm>
            <a:off x="1263650" y="2240293"/>
            <a:ext cx="6695199" cy="3970318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solidFill>
              <a:schemeClr val="bg1">
                <a:lumMod val="75000"/>
              </a:schemeClr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b="1" dirty="0">
                <a:latin typeface="Courier New" charset="0"/>
              </a:rPr>
              <a:t>public </a:t>
            </a:r>
            <a:r>
              <a:rPr lang="en-US" sz="1800" b="1" dirty="0">
                <a:solidFill>
                  <a:srgbClr val="B23C00"/>
                </a:solidFill>
                <a:latin typeface="Courier New" charset="0"/>
              </a:rPr>
              <a:t>static </a:t>
            </a:r>
            <a:r>
              <a:rPr lang="en-US" sz="1800" b="1" dirty="0">
                <a:latin typeface="Courier New" charset="0"/>
              </a:rPr>
              <a:t>void main(String[] </a:t>
            </a:r>
            <a:r>
              <a:rPr lang="en-US" sz="1800" b="1" dirty="0" err="1">
                <a:latin typeface="Courier New" charset="0"/>
              </a:rPr>
              <a:t>args</a:t>
            </a:r>
            <a:r>
              <a:rPr lang="en-US" sz="1800" b="1" dirty="0">
                <a:latin typeface="Courier New" charset="0"/>
              </a:rPr>
              <a:t>) </a:t>
            </a:r>
          </a:p>
          <a:p>
            <a:r>
              <a:rPr lang="en-US" sz="1800" b="1" dirty="0">
                <a:latin typeface="Courier New" charset="0"/>
              </a:rPr>
              <a:t>{</a:t>
            </a:r>
          </a:p>
          <a:p>
            <a:r>
              <a:rPr lang="en-US" sz="1800" b="1" dirty="0">
                <a:latin typeface="Courier New" charset="0"/>
              </a:rPr>
              <a:t>    </a:t>
            </a:r>
            <a:r>
              <a:rPr lang="en-US" sz="1800" b="1" dirty="0" err="1">
                <a:latin typeface="Courier New" charset="0"/>
              </a:rPr>
              <a:t>int</a:t>
            </a:r>
            <a:r>
              <a:rPr lang="en-US" sz="1800" b="1" dirty="0">
                <a:latin typeface="Courier New" charset="0"/>
              </a:rPr>
              <a:t> n = 10;     // size of list</a:t>
            </a:r>
          </a:p>
          <a:p>
            <a:r>
              <a:rPr lang="en-US" sz="1800" b="1" dirty="0">
                <a:latin typeface="Courier New" charset="0"/>
              </a:rPr>
              <a:t>    </a:t>
            </a:r>
            <a:r>
              <a:rPr lang="en-US" sz="1800" b="1" dirty="0" err="1">
                <a:latin typeface="Courier New" charset="0"/>
              </a:rPr>
              <a:t>int</a:t>
            </a:r>
            <a:r>
              <a:rPr lang="en-US" sz="1800" b="1" dirty="0">
                <a:latin typeface="Courier New" charset="0"/>
              </a:rPr>
              <a:t> count = 5;  // count of insertions</a:t>
            </a:r>
          </a:p>
          <a:p>
            <a:r>
              <a:rPr lang="en-US" sz="1800" b="1" dirty="0">
                <a:latin typeface="Courier New" charset="0"/>
              </a:rPr>
              <a:t>    </a:t>
            </a:r>
          </a:p>
          <a:p>
            <a:r>
              <a:rPr lang="en-US" sz="1800" b="1" dirty="0">
                <a:latin typeface="Courier New" charset="0"/>
              </a:rPr>
              <a:t>    generator = new </a:t>
            </a:r>
            <a:r>
              <a:rPr lang="en-US" sz="1800" b="1" dirty="0" err="1">
                <a:latin typeface="Courier New" charset="0"/>
              </a:rPr>
              <a:t>RandomGenerator</a:t>
            </a:r>
            <a:r>
              <a:rPr lang="en-US" sz="1800" b="1" dirty="0">
                <a:latin typeface="Courier New" charset="0"/>
              </a:rPr>
              <a:t>(n);</a:t>
            </a:r>
          </a:p>
          <a:p>
            <a:r>
              <a:rPr lang="en-US" sz="1800" b="1" dirty="0">
                <a:latin typeface="Courier New" charset="0"/>
              </a:rPr>
              <a:t>    searcher = new </a:t>
            </a:r>
            <a:r>
              <a:rPr lang="en-US" sz="1800" b="1" dirty="0" err="1">
                <a:latin typeface="Courier New" charset="0"/>
              </a:rPr>
              <a:t>BinarySearch</a:t>
            </a:r>
            <a:r>
              <a:rPr lang="en-US" sz="1800" b="1" dirty="0">
                <a:latin typeface="Courier New" charset="0"/>
              </a:rPr>
              <a:t>();</a:t>
            </a:r>
          </a:p>
          <a:p>
            <a:r>
              <a:rPr lang="en-US" sz="1800" b="1" dirty="0">
                <a:latin typeface="Courier New" charset="0"/>
              </a:rPr>
              <a:t>    </a:t>
            </a:r>
            <a:r>
              <a:rPr lang="en-US" sz="1800" b="1" dirty="0" err="1">
                <a:latin typeface="Courier New" charset="0"/>
              </a:rPr>
              <a:t>intList</a:t>
            </a:r>
            <a:r>
              <a:rPr lang="en-US" sz="1800" b="1" dirty="0">
                <a:latin typeface="Courier New" charset="0"/>
              </a:rPr>
              <a:t> = </a:t>
            </a:r>
            <a:r>
              <a:rPr lang="en-US" sz="1800" b="1" dirty="0" err="1">
                <a:latin typeface="Courier New" charset="0"/>
              </a:rPr>
              <a:t>generator.generateSortedArray</a:t>
            </a:r>
            <a:r>
              <a:rPr lang="en-US" sz="1800" b="1" dirty="0">
                <a:latin typeface="Courier New" charset="0"/>
              </a:rPr>
              <a:t>(n);</a:t>
            </a:r>
          </a:p>
          <a:p>
            <a:r>
              <a:rPr lang="en-US" sz="1800" b="1" dirty="0">
                <a:solidFill>
                  <a:srgbClr val="B23C00"/>
                </a:solidFill>
                <a:latin typeface="Courier New" charset="0"/>
              </a:rPr>
              <a:t>    Inserter inserter = new Inserter(count);</a:t>
            </a:r>
          </a:p>
          <a:p>
            <a:r>
              <a:rPr lang="en-US" sz="1800" b="1" dirty="0">
                <a:latin typeface="Courier New" charset="0"/>
              </a:rPr>
              <a:t>        </a:t>
            </a:r>
          </a:p>
          <a:p>
            <a:r>
              <a:rPr lang="en-US" sz="1800" b="1" dirty="0">
                <a:latin typeface="Courier New" charset="0"/>
              </a:rPr>
              <a:t>    print("Before insertions:", </a:t>
            </a:r>
            <a:r>
              <a:rPr lang="en-US" sz="1800" b="1" dirty="0" err="1">
                <a:latin typeface="Courier New" charset="0"/>
              </a:rPr>
              <a:t>intList</a:t>
            </a:r>
            <a:r>
              <a:rPr lang="en-US" sz="1800" b="1" dirty="0">
                <a:latin typeface="Courier New" charset="0"/>
              </a:rPr>
              <a:t>);</a:t>
            </a:r>
          </a:p>
          <a:p>
            <a:r>
              <a:rPr lang="en-US" sz="1800" b="1" dirty="0">
                <a:latin typeface="Courier New" charset="0"/>
              </a:rPr>
              <a:t>    </a:t>
            </a:r>
            <a:r>
              <a:rPr lang="en-US" sz="1800" b="1" dirty="0" err="1">
                <a:latin typeface="Courier New" charset="0"/>
              </a:rPr>
              <a:t>inserter.doInserts</a:t>
            </a:r>
            <a:r>
              <a:rPr lang="en-US" sz="1800" b="1" dirty="0">
                <a:latin typeface="Courier New" charset="0"/>
              </a:rPr>
              <a:t>();</a:t>
            </a:r>
          </a:p>
          <a:p>
            <a:r>
              <a:rPr lang="en-US" sz="1800" b="1" dirty="0">
                <a:latin typeface="Courier New" charset="0"/>
              </a:rPr>
              <a:t>    print("After insertions:", </a:t>
            </a:r>
            <a:r>
              <a:rPr lang="en-US" sz="1800" b="1" dirty="0" err="1">
                <a:latin typeface="Courier New" charset="0"/>
              </a:rPr>
              <a:t>intList</a:t>
            </a:r>
            <a:r>
              <a:rPr lang="en-US" sz="1800" b="1" dirty="0">
                <a:latin typeface="Courier New" charset="0"/>
              </a:rPr>
              <a:t>);</a:t>
            </a:r>
          </a:p>
          <a:p>
            <a:r>
              <a:rPr lang="en-US" sz="1800" b="1" dirty="0">
                <a:latin typeface="Courier New" charset="0"/>
              </a:rPr>
              <a:t>}</a:t>
            </a:r>
          </a:p>
        </p:txBody>
      </p:sp>
      <p:sp>
        <p:nvSpPr>
          <p:cNvPr id="9" name="Text Box 5"/>
          <p:cNvSpPr txBox="1">
            <a:spLocks noChangeArrowheads="1"/>
          </p:cNvSpPr>
          <p:nvPr/>
        </p:nvSpPr>
        <p:spPr bwMode="auto">
          <a:xfrm>
            <a:off x="6675097" y="2057415"/>
            <a:ext cx="1377939" cy="369332"/>
          </a:xfrm>
          <a:prstGeom prst="rect">
            <a:avLst/>
          </a:prstGeom>
          <a:solidFill>
            <a:srgbClr val="0033CC"/>
          </a:solidFill>
          <a:ln w="9525">
            <a:solidFill>
              <a:srgbClr val="0033CC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 smtClean="0">
                <a:solidFill>
                  <a:srgbClr val="FFFF00"/>
                </a:solidFill>
                <a:latin typeface="+mn-lt"/>
              </a:rPr>
              <a:t>Insert3.java</a:t>
            </a:r>
            <a:endParaRPr lang="en-US" sz="1800" dirty="0">
              <a:solidFill>
                <a:srgbClr val="FFFF00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04542194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7B1D53-540E-4745-AE26-4ED382D5906A}" type="slidenum">
              <a:rPr lang="en-US"/>
              <a:pPr/>
              <a:t>28</a:t>
            </a:fld>
            <a:endParaRPr lang="en-US"/>
          </a:p>
        </p:txBody>
      </p:sp>
      <p:sp>
        <p:nvSpPr>
          <p:cNvPr id="5068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Insertions into a Sorted List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506885" name="Text Box 5"/>
          <p:cNvSpPr txBox="1">
            <a:spLocks noChangeArrowheads="1"/>
          </p:cNvSpPr>
          <p:nvPr/>
        </p:nvSpPr>
        <p:spPr bwMode="auto">
          <a:xfrm>
            <a:off x="1096963" y="1306513"/>
            <a:ext cx="7310437" cy="5410200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  <a:effectLst/>
        </p:spPr>
        <p:txBody>
          <a:bodyPr wrap="none">
            <a:spAutoFit/>
          </a:bodyPr>
          <a:lstStyle/>
          <a:p>
            <a:r>
              <a:rPr lang="en-US" sz="1400" b="1" dirty="0">
                <a:latin typeface="Courier New" charset="0"/>
              </a:rPr>
              <a:t>private static class Inserter</a:t>
            </a:r>
          </a:p>
          <a:p>
            <a:r>
              <a:rPr lang="en-US" sz="1400" b="1" dirty="0">
                <a:latin typeface="Courier New" charset="0"/>
              </a:rPr>
              <a:t>{</a:t>
            </a:r>
          </a:p>
          <a:p>
            <a:r>
              <a:rPr lang="en-US" sz="1400" b="1" dirty="0">
                <a:latin typeface="Courier New" charset="0"/>
              </a:rPr>
              <a:t>    private </a:t>
            </a:r>
            <a:r>
              <a:rPr lang="en-US" sz="1400" b="1" dirty="0" err="1">
                <a:latin typeface="Courier New" charset="0"/>
              </a:rPr>
              <a:t>int</a:t>
            </a:r>
            <a:r>
              <a:rPr lang="en-US" sz="1400" b="1" dirty="0">
                <a:latin typeface="Courier New" charset="0"/>
              </a:rPr>
              <a:t> count;</a:t>
            </a:r>
          </a:p>
          <a:p>
            <a:r>
              <a:rPr lang="en-US" sz="1400" b="1" dirty="0">
                <a:latin typeface="Courier New" charset="0"/>
              </a:rPr>
              <a:t>    </a:t>
            </a:r>
          </a:p>
          <a:p>
            <a:r>
              <a:rPr lang="en-US" sz="1400" b="1" dirty="0">
                <a:latin typeface="Courier New" charset="0"/>
              </a:rPr>
              <a:t>    public Inserter(</a:t>
            </a:r>
            <a:r>
              <a:rPr lang="en-US" sz="1400" b="1" dirty="0" err="1">
                <a:latin typeface="Courier New" charset="0"/>
              </a:rPr>
              <a:t>int</a:t>
            </a:r>
            <a:r>
              <a:rPr lang="en-US" sz="1400" b="1" dirty="0">
                <a:latin typeface="Courier New" charset="0"/>
              </a:rPr>
              <a:t> count)</a:t>
            </a:r>
          </a:p>
          <a:p>
            <a:r>
              <a:rPr lang="en-US" sz="1400" b="1" dirty="0">
                <a:latin typeface="Courier New" charset="0"/>
              </a:rPr>
              <a:t>    {</a:t>
            </a:r>
          </a:p>
          <a:p>
            <a:r>
              <a:rPr lang="en-US" sz="1400" b="1" dirty="0">
                <a:latin typeface="Courier New" charset="0"/>
              </a:rPr>
              <a:t>        </a:t>
            </a:r>
            <a:r>
              <a:rPr lang="en-US" sz="1400" b="1" dirty="0" err="1">
                <a:latin typeface="Courier New" charset="0"/>
              </a:rPr>
              <a:t>this.count</a:t>
            </a:r>
            <a:r>
              <a:rPr lang="en-US" sz="1400" b="1" dirty="0">
                <a:latin typeface="Courier New" charset="0"/>
              </a:rPr>
              <a:t> = count;</a:t>
            </a:r>
          </a:p>
          <a:p>
            <a:r>
              <a:rPr lang="en-US" sz="1400" b="1" dirty="0">
                <a:latin typeface="Courier New" charset="0"/>
              </a:rPr>
              <a:t>    }</a:t>
            </a:r>
          </a:p>
          <a:p>
            <a:r>
              <a:rPr lang="en-US" sz="1400" b="1" dirty="0">
                <a:latin typeface="Courier New" charset="0"/>
              </a:rPr>
              <a:t>    </a:t>
            </a:r>
          </a:p>
          <a:p>
            <a:r>
              <a:rPr lang="en-US" sz="1400" b="1" dirty="0">
                <a:latin typeface="Courier New" charset="0"/>
              </a:rPr>
              <a:t>    public void </a:t>
            </a:r>
            <a:r>
              <a:rPr lang="en-US" sz="1400" b="1" dirty="0" err="1">
                <a:latin typeface="Courier New" charset="0"/>
              </a:rPr>
              <a:t>doInserts</a:t>
            </a:r>
            <a:r>
              <a:rPr lang="en-US" sz="1400" b="1" dirty="0">
                <a:latin typeface="Courier New" charset="0"/>
              </a:rPr>
              <a:t>()</a:t>
            </a:r>
          </a:p>
          <a:p>
            <a:r>
              <a:rPr lang="en-US" sz="1400" b="1" dirty="0">
                <a:latin typeface="Courier New" charset="0"/>
              </a:rPr>
              <a:t>    {</a:t>
            </a:r>
          </a:p>
          <a:p>
            <a:r>
              <a:rPr lang="en-US" sz="1400" b="1" dirty="0">
                <a:latin typeface="Courier New" charset="0"/>
              </a:rPr>
              <a:t>        for (</a:t>
            </a:r>
            <a:r>
              <a:rPr lang="en-US" sz="1400" b="1" dirty="0" err="1">
                <a:latin typeface="Courier New" charset="0"/>
              </a:rPr>
              <a:t>int</a:t>
            </a:r>
            <a:r>
              <a:rPr lang="en-US" sz="1400" b="1" dirty="0">
                <a:latin typeface="Courier New" charset="0"/>
              </a:rPr>
              <a:t> </a:t>
            </a:r>
            <a:r>
              <a:rPr lang="en-US" sz="1400" b="1" dirty="0" err="1">
                <a:latin typeface="Courier New" charset="0"/>
              </a:rPr>
              <a:t>i</a:t>
            </a:r>
            <a:r>
              <a:rPr lang="en-US" sz="1400" b="1" dirty="0">
                <a:latin typeface="Courier New" charset="0"/>
              </a:rPr>
              <a:t> = 1; </a:t>
            </a:r>
            <a:r>
              <a:rPr lang="en-US" sz="1400" b="1" dirty="0" err="1">
                <a:latin typeface="Courier New" charset="0"/>
              </a:rPr>
              <a:t>i</a:t>
            </a:r>
            <a:r>
              <a:rPr lang="en-US" sz="1400" b="1" dirty="0">
                <a:latin typeface="Courier New" charset="0"/>
              </a:rPr>
              <a:t> &lt;= count; </a:t>
            </a:r>
            <a:r>
              <a:rPr lang="en-US" sz="1400" b="1" dirty="0" err="1">
                <a:latin typeface="Courier New" charset="0"/>
              </a:rPr>
              <a:t>i</a:t>
            </a:r>
            <a:r>
              <a:rPr lang="en-US" sz="1400" b="1" dirty="0">
                <a:latin typeface="Courier New" charset="0"/>
              </a:rPr>
              <a:t>++) {</a:t>
            </a:r>
          </a:p>
          <a:p>
            <a:r>
              <a:rPr lang="en-US" sz="1400" b="1" dirty="0">
                <a:latin typeface="Courier New" charset="0"/>
              </a:rPr>
              <a:t>            </a:t>
            </a:r>
            <a:r>
              <a:rPr lang="en-US" sz="1400" b="1" dirty="0" err="1">
                <a:latin typeface="Courier New" charset="0"/>
              </a:rPr>
              <a:t>int</a:t>
            </a:r>
            <a:r>
              <a:rPr lang="en-US" sz="1400" b="1" dirty="0">
                <a:latin typeface="Courier New" charset="0"/>
              </a:rPr>
              <a:t> value = </a:t>
            </a:r>
            <a:r>
              <a:rPr lang="en-US" sz="1400" b="1" dirty="0" err="1">
                <a:latin typeface="Courier New" charset="0"/>
              </a:rPr>
              <a:t>generator.generateInt</a:t>
            </a:r>
            <a:r>
              <a:rPr lang="en-US" sz="1400" b="1" dirty="0">
                <a:latin typeface="Courier New" charset="0"/>
              </a:rPr>
              <a:t>();</a:t>
            </a:r>
          </a:p>
          <a:p>
            <a:r>
              <a:rPr lang="en-US" sz="1400" b="1" dirty="0">
                <a:latin typeface="Courier New" charset="0"/>
              </a:rPr>
              <a:t>            </a:t>
            </a:r>
            <a:r>
              <a:rPr lang="en-US" sz="1400" b="1" dirty="0" err="1">
                <a:latin typeface="Courier New" charset="0"/>
              </a:rPr>
              <a:t>int</a:t>
            </a:r>
            <a:r>
              <a:rPr lang="en-US" sz="1400" b="1" dirty="0">
                <a:latin typeface="Courier New" charset="0"/>
              </a:rPr>
              <a:t> index = </a:t>
            </a:r>
            <a:r>
              <a:rPr lang="en-US" sz="1400" b="1" dirty="0" err="1">
                <a:latin typeface="Courier New" charset="0"/>
              </a:rPr>
              <a:t>searcher.binarySearch</a:t>
            </a:r>
            <a:r>
              <a:rPr lang="en-US" sz="1400" b="1" dirty="0">
                <a:latin typeface="Courier New" charset="0"/>
              </a:rPr>
              <a:t>(</a:t>
            </a:r>
            <a:r>
              <a:rPr lang="en-US" sz="1400" b="1" dirty="0" err="1">
                <a:latin typeface="Courier New" charset="0"/>
              </a:rPr>
              <a:t>intList</a:t>
            </a:r>
            <a:r>
              <a:rPr lang="en-US" sz="1400" b="1" dirty="0">
                <a:latin typeface="Courier New" charset="0"/>
              </a:rPr>
              <a:t>, value);</a:t>
            </a:r>
          </a:p>
          <a:p>
            <a:r>
              <a:rPr lang="en-US" sz="1400" b="1" dirty="0">
                <a:latin typeface="Courier New" charset="0"/>
              </a:rPr>
              <a:t>            </a:t>
            </a:r>
          </a:p>
          <a:p>
            <a:r>
              <a:rPr lang="en-US" sz="1400" b="1" dirty="0">
                <a:latin typeface="Courier New" charset="0"/>
              </a:rPr>
              <a:t>            if (index &lt;= 0) {</a:t>
            </a:r>
          </a:p>
          <a:p>
            <a:r>
              <a:rPr lang="en-US" sz="1400" b="1" dirty="0">
                <a:latin typeface="Courier New" charset="0"/>
              </a:rPr>
              <a:t>                index = -index;</a:t>
            </a:r>
          </a:p>
          <a:p>
            <a:r>
              <a:rPr lang="en-US" sz="1400" b="1" dirty="0">
                <a:latin typeface="Courier New" charset="0"/>
              </a:rPr>
              <a:t>                if (value &gt; </a:t>
            </a:r>
            <a:r>
              <a:rPr lang="en-US" sz="1400" b="1" dirty="0" err="1">
                <a:latin typeface="Courier New" charset="0"/>
              </a:rPr>
              <a:t>intList.get</a:t>
            </a:r>
            <a:r>
              <a:rPr lang="en-US" sz="1400" b="1" dirty="0">
                <a:latin typeface="Courier New" charset="0"/>
              </a:rPr>
              <a:t>(index)) index++;</a:t>
            </a:r>
          </a:p>
          <a:p>
            <a:r>
              <a:rPr lang="en-US" sz="1400" b="1" dirty="0">
                <a:latin typeface="Courier New" charset="0"/>
              </a:rPr>
              <a:t>            }</a:t>
            </a:r>
          </a:p>
          <a:p>
            <a:r>
              <a:rPr lang="en-US" sz="1400" b="1" dirty="0">
                <a:latin typeface="Courier New" charset="0"/>
              </a:rPr>
              <a:t>            </a:t>
            </a:r>
          </a:p>
          <a:p>
            <a:r>
              <a:rPr lang="en-US" sz="1400" b="1" dirty="0">
                <a:latin typeface="Courier New" charset="0"/>
              </a:rPr>
              <a:t>            </a:t>
            </a:r>
            <a:r>
              <a:rPr lang="en-US" sz="1400" b="1" dirty="0" err="1">
                <a:latin typeface="Courier New" charset="0"/>
              </a:rPr>
              <a:t>intList.add</a:t>
            </a:r>
            <a:r>
              <a:rPr lang="en-US" sz="1400" b="1" dirty="0">
                <a:latin typeface="Courier New" charset="0"/>
              </a:rPr>
              <a:t>(index, value);</a:t>
            </a:r>
          </a:p>
          <a:p>
            <a:r>
              <a:rPr lang="en-US" sz="1400" b="1" dirty="0">
                <a:latin typeface="Courier New" charset="0"/>
              </a:rPr>
              <a:t>            </a:t>
            </a:r>
            <a:r>
              <a:rPr lang="en-US" sz="1400" b="1" dirty="0" err="1">
                <a:latin typeface="Courier New" charset="0"/>
              </a:rPr>
              <a:t>System.out.printf</a:t>
            </a:r>
            <a:r>
              <a:rPr lang="en-US" sz="1400" b="1" dirty="0">
                <a:latin typeface="Courier New" charset="0"/>
              </a:rPr>
              <a:t>("Inserted: %2d:%2d\n", index, value);</a:t>
            </a:r>
          </a:p>
          <a:p>
            <a:r>
              <a:rPr lang="en-US" sz="1400" b="1" dirty="0">
                <a:latin typeface="Courier New" charset="0"/>
              </a:rPr>
              <a:t>        }</a:t>
            </a:r>
          </a:p>
          <a:p>
            <a:r>
              <a:rPr lang="en-US" sz="1400" b="1" dirty="0">
                <a:latin typeface="Courier New" charset="0"/>
              </a:rPr>
              <a:t>    }</a:t>
            </a:r>
          </a:p>
          <a:p>
            <a:r>
              <a:rPr lang="en-US" sz="1400" b="1" dirty="0">
                <a:latin typeface="Courier New" charset="0"/>
              </a:rPr>
              <a:t>}</a:t>
            </a:r>
          </a:p>
        </p:txBody>
      </p:sp>
      <p:sp>
        <p:nvSpPr>
          <p:cNvPr id="506887" name="Text Box 7"/>
          <p:cNvSpPr txBox="1">
            <a:spLocks noChangeArrowheads="1"/>
          </p:cNvSpPr>
          <p:nvPr/>
        </p:nvSpPr>
        <p:spPr bwMode="auto">
          <a:xfrm>
            <a:off x="182563" y="4068763"/>
            <a:ext cx="2063750" cy="174942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>
                <a:solidFill>
                  <a:srgbClr val="B23C00"/>
                </a:solidFill>
              </a:rPr>
              <a:t>Same insertion </a:t>
            </a:r>
          </a:p>
          <a:p>
            <a:r>
              <a:rPr lang="en-US" sz="1800" dirty="0">
                <a:solidFill>
                  <a:srgbClr val="B23C00"/>
                </a:solidFill>
              </a:rPr>
              <a:t>code as before.</a:t>
            </a:r>
          </a:p>
          <a:p>
            <a:r>
              <a:rPr lang="en-US" sz="1800" dirty="0">
                <a:solidFill>
                  <a:srgbClr val="B23C00"/>
                </a:solidFill>
              </a:rPr>
              <a:t>It can access</a:t>
            </a:r>
          </a:p>
          <a:p>
            <a:r>
              <a:rPr lang="en-US" sz="1800" dirty="0">
                <a:solidFill>
                  <a:srgbClr val="B23C00"/>
                </a:solidFill>
              </a:rPr>
              <a:t>the parent </a:t>
            </a:r>
            <a:r>
              <a:rPr lang="en-US" sz="1800" dirty="0" smtClean="0">
                <a:solidFill>
                  <a:srgbClr val="B23C00"/>
                </a:solidFill>
              </a:rPr>
              <a:t>class</a:t>
            </a:r>
            <a:r>
              <a:rPr lang="en-US" sz="1800" dirty="0" smtClean="0">
                <a:solidFill>
                  <a:srgbClr val="B23C00"/>
                </a:solidFill>
                <a:latin typeface="Arial"/>
              </a:rPr>
              <a:t>’</a:t>
            </a:r>
            <a:r>
              <a:rPr lang="en-US" sz="1800" dirty="0" smtClean="0">
                <a:solidFill>
                  <a:srgbClr val="B23C00"/>
                </a:solidFill>
              </a:rPr>
              <a:t>s</a:t>
            </a:r>
            <a:endParaRPr lang="en-US" sz="1800" dirty="0">
              <a:solidFill>
                <a:srgbClr val="B23C00"/>
              </a:solidFill>
            </a:endParaRPr>
          </a:p>
          <a:p>
            <a:r>
              <a:rPr lang="en-US" sz="1800" dirty="0">
                <a:solidFill>
                  <a:srgbClr val="B23C00"/>
                </a:solidFill>
              </a:rPr>
              <a:t>private members,</a:t>
            </a:r>
          </a:p>
          <a:p>
            <a:r>
              <a:rPr lang="en-US" sz="1800" dirty="0">
                <a:solidFill>
                  <a:srgbClr val="B23C00"/>
                </a:solidFill>
              </a:rPr>
              <a:t>such as </a:t>
            </a:r>
            <a:r>
              <a:rPr lang="en-US" sz="1800" b="1" dirty="0" err="1">
                <a:solidFill>
                  <a:srgbClr val="B23C00"/>
                </a:solidFill>
                <a:latin typeface="Courier New" charset="0"/>
              </a:rPr>
              <a:t>intList</a:t>
            </a:r>
            <a:r>
              <a:rPr lang="en-US" sz="1800" dirty="0">
                <a:solidFill>
                  <a:srgbClr val="B23C00"/>
                </a:solidFill>
              </a:rPr>
              <a:t>.</a:t>
            </a:r>
          </a:p>
        </p:txBody>
      </p:sp>
      <p:sp>
        <p:nvSpPr>
          <p:cNvPr id="506888" name="Text Box 8"/>
          <p:cNvSpPr txBox="1">
            <a:spLocks noChangeArrowheads="1"/>
          </p:cNvSpPr>
          <p:nvPr/>
        </p:nvSpPr>
        <p:spPr bwMode="auto">
          <a:xfrm>
            <a:off x="7315200" y="6172200"/>
            <a:ext cx="803275" cy="376238"/>
          </a:xfrm>
          <a:prstGeom prst="rect">
            <a:avLst/>
          </a:prstGeom>
          <a:noFill/>
          <a:ln w="9525">
            <a:solidFill>
              <a:schemeClr val="folHlink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800">
                <a:solidFill>
                  <a:schemeClr val="folHlink"/>
                </a:solidFill>
              </a:rPr>
              <a:t>Demo</a:t>
            </a:r>
          </a:p>
        </p:txBody>
      </p:sp>
      <p:sp>
        <p:nvSpPr>
          <p:cNvPr id="10" name="Text Box 5"/>
          <p:cNvSpPr txBox="1">
            <a:spLocks noChangeArrowheads="1"/>
          </p:cNvSpPr>
          <p:nvPr/>
        </p:nvSpPr>
        <p:spPr bwMode="auto">
          <a:xfrm>
            <a:off x="7223731" y="1417342"/>
            <a:ext cx="1377939" cy="369332"/>
          </a:xfrm>
          <a:prstGeom prst="rect">
            <a:avLst/>
          </a:prstGeom>
          <a:solidFill>
            <a:srgbClr val="0033CC"/>
          </a:solidFill>
          <a:ln w="9525">
            <a:solidFill>
              <a:srgbClr val="0033CC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 smtClean="0">
                <a:solidFill>
                  <a:srgbClr val="FFFF00"/>
                </a:solidFill>
                <a:latin typeface="+mn-lt"/>
              </a:rPr>
              <a:t>Insert3.java</a:t>
            </a:r>
            <a:endParaRPr lang="en-US" sz="1800" dirty="0">
              <a:solidFill>
                <a:srgbClr val="FFFF00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70079393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68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068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068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68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068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068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6887" grpId="0" animBg="1"/>
      <p:bldP spid="506888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31BE7-9284-9D43-9F61-9C729FA83E31}" type="slidenum">
              <a:rPr lang="en-US"/>
              <a:pPr/>
              <a:t>29</a:t>
            </a:fld>
            <a:endParaRPr lang="en-US"/>
          </a:p>
        </p:txBody>
      </p:sp>
      <p:sp>
        <p:nvSpPr>
          <p:cNvPr id="5079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Insertions into a Sorted List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5079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851525" y="1295400"/>
            <a:ext cx="2835275" cy="4835525"/>
          </a:xfrm>
        </p:spPr>
        <p:txBody>
          <a:bodyPr/>
          <a:lstStyle/>
          <a:p>
            <a:r>
              <a:rPr lang="en-US"/>
              <a:t>OK, it still works.</a:t>
            </a:r>
          </a:p>
        </p:txBody>
      </p:sp>
      <p:sp>
        <p:nvSpPr>
          <p:cNvPr id="507908" name="Text Box 4"/>
          <p:cNvSpPr txBox="1">
            <a:spLocks noChangeArrowheads="1"/>
          </p:cNvSpPr>
          <p:nvPr/>
        </p:nvSpPr>
        <p:spPr bwMode="auto">
          <a:xfrm>
            <a:off x="273050" y="1320800"/>
            <a:ext cx="2641600" cy="4486275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  <a:effectLst/>
        </p:spPr>
        <p:txBody>
          <a:bodyPr wrap="none">
            <a:spAutoFit/>
          </a:bodyPr>
          <a:lstStyle/>
          <a:p>
            <a:r>
              <a:rPr lang="en-US" sz="1800" b="1">
                <a:latin typeface="Courier New" charset="0"/>
              </a:rPr>
              <a:t>Before insertions:</a:t>
            </a:r>
          </a:p>
          <a:p>
            <a:r>
              <a:rPr lang="en-US" sz="1800" b="1">
                <a:latin typeface="Courier New" charset="0"/>
              </a:rPr>
              <a:t> 0: 5  </a:t>
            </a:r>
          </a:p>
          <a:p>
            <a:r>
              <a:rPr lang="en-US" sz="1800" b="1">
                <a:latin typeface="Courier New" charset="0"/>
              </a:rPr>
              <a:t> 1:15  </a:t>
            </a:r>
          </a:p>
          <a:p>
            <a:r>
              <a:rPr lang="en-US" sz="1800" b="1">
                <a:latin typeface="Courier New" charset="0"/>
              </a:rPr>
              <a:t> 2:24  </a:t>
            </a:r>
          </a:p>
          <a:p>
            <a:r>
              <a:rPr lang="en-US" sz="1800" b="1">
                <a:latin typeface="Courier New" charset="0"/>
              </a:rPr>
              <a:t> 3:27  </a:t>
            </a:r>
          </a:p>
          <a:p>
            <a:r>
              <a:rPr lang="en-US" sz="1800" b="1">
                <a:latin typeface="Courier New" charset="0"/>
              </a:rPr>
              <a:t> 4:31  </a:t>
            </a:r>
          </a:p>
          <a:p>
            <a:r>
              <a:rPr lang="en-US" sz="1800" b="1">
                <a:latin typeface="Courier New" charset="0"/>
              </a:rPr>
              <a:t> 5:65  </a:t>
            </a:r>
          </a:p>
          <a:p>
            <a:r>
              <a:rPr lang="en-US" sz="1800" b="1">
                <a:latin typeface="Courier New" charset="0"/>
              </a:rPr>
              <a:t> 6:70  </a:t>
            </a:r>
          </a:p>
          <a:p>
            <a:r>
              <a:rPr lang="en-US" sz="1800" b="1">
                <a:latin typeface="Courier New" charset="0"/>
              </a:rPr>
              <a:t> 7:84  </a:t>
            </a:r>
          </a:p>
          <a:p>
            <a:r>
              <a:rPr lang="en-US" sz="1800" b="1">
                <a:latin typeface="Courier New" charset="0"/>
              </a:rPr>
              <a:t> 8:89  </a:t>
            </a:r>
          </a:p>
          <a:p>
            <a:r>
              <a:rPr lang="en-US" sz="1800" b="1">
                <a:latin typeface="Courier New" charset="0"/>
              </a:rPr>
              <a:t> 9:95  </a:t>
            </a:r>
          </a:p>
          <a:p>
            <a:r>
              <a:rPr lang="en-US" sz="1800" b="1">
                <a:latin typeface="Courier New" charset="0"/>
              </a:rPr>
              <a:t>Inserted:  7:77</a:t>
            </a:r>
          </a:p>
          <a:p>
            <a:r>
              <a:rPr lang="en-US" sz="1800" b="1">
                <a:latin typeface="Courier New" charset="0"/>
              </a:rPr>
              <a:t>Inserted:  5:50</a:t>
            </a:r>
          </a:p>
          <a:p>
            <a:r>
              <a:rPr lang="en-US" sz="1800" b="1">
                <a:latin typeface="Courier New" charset="0"/>
              </a:rPr>
              <a:t>Inserted:  5:49</a:t>
            </a:r>
          </a:p>
          <a:p>
            <a:r>
              <a:rPr lang="en-US" sz="1800" b="1">
                <a:latin typeface="Courier New" charset="0"/>
              </a:rPr>
              <a:t>Inserted:  0: 5</a:t>
            </a:r>
          </a:p>
          <a:p>
            <a:r>
              <a:rPr lang="en-US" sz="1800" b="1">
                <a:latin typeface="Courier New" charset="0"/>
              </a:rPr>
              <a:t>Inserted:  6:44</a:t>
            </a:r>
          </a:p>
        </p:txBody>
      </p:sp>
      <p:sp>
        <p:nvSpPr>
          <p:cNvPr id="507909" name="Text Box 5"/>
          <p:cNvSpPr txBox="1">
            <a:spLocks noChangeArrowheads="1"/>
          </p:cNvSpPr>
          <p:nvPr/>
        </p:nvSpPr>
        <p:spPr bwMode="auto">
          <a:xfrm>
            <a:off x="3108325" y="1320800"/>
            <a:ext cx="2505075" cy="4486275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  <a:effectLst/>
        </p:spPr>
        <p:txBody>
          <a:bodyPr wrap="none">
            <a:spAutoFit/>
          </a:bodyPr>
          <a:lstStyle/>
          <a:p>
            <a:r>
              <a:rPr lang="en-US" sz="1800" b="1" dirty="0">
                <a:latin typeface="Courier New" charset="0"/>
              </a:rPr>
              <a:t>After insertions:</a:t>
            </a:r>
          </a:p>
          <a:p>
            <a:r>
              <a:rPr lang="en-US" sz="1800" b="1" dirty="0">
                <a:latin typeface="Courier New" charset="0"/>
              </a:rPr>
              <a:t> 0: 5  </a:t>
            </a:r>
          </a:p>
          <a:p>
            <a:r>
              <a:rPr lang="en-US" sz="1800" b="1" dirty="0">
                <a:latin typeface="Courier New" charset="0"/>
              </a:rPr>
              <a:t> 1: 5  </a:t>
            </a:r>
          </a:p>
          <a:p>
            <a:r>
              <a:rPr lang="en-US" sz="1800" b="1" dirty="0">
                <a:latin typeface="Courier New" charset="0"/>
              </a:rPr>
              <a:t> 2:15  </a:t>
            </a:r>
          </a:p>
          <a:p>
            <a:r>
              <a:rPr lang="en-US" sz="1800" b="1" dirty="0">
                <a:latin typeface="Courier New" charset="0"/>
              </a:rPr>
              <a:t> 3:24  </a:t>
            </a:r>
          </a:p>
          <a:p>
            <a:r>
              <a:rPr lang="en-US" sz="1800" b="1" dirty="0">
                <a:latin typeface="Courier New" charset="0"/>
              </a:rPr>
              <a:t> 4:27  </a:t>
            </a:r>
          </a:p>
          <a:p>
            <a:r>
              <a:rPr lang="en-US" sz="1800" b="1" dirty="0">
                <a:latin typeface="Courier New" charset="0"/>
              </a:rPr>
              <a:t> 5:31  </a:t>
            </a:r>
          </a:p>
          <a:p>
            <a:r>
              <a:rPr lang="en-US" sz="1800" b="1" dirty="0">
                <a:latin typeface="Courier New" charset="0"/>
              </a:rPr>
              <a:t> 6:44  </a:t>
            </a:r>
          </a:p>
          <a:p>
            <a:r>
              <a:rPr lang="en-US" sz="1800" b="1" dirty="0">
                <a:latin typeface="Courier New" charset="0"/>
              </a:rPr>
              <a:t> 7:49  </a:t>
            </a:r>
          </a:p>
          <a:p>
            <a:r>
              <a:rPr lang="en-US" sz="1800" b="1" dirty="0">
                <a:latin typeface="Courier New" charset="0"/>
              </a:rPr>
              <a:t> 8:50  </a:t>
            </a:r>
          </a:p>
          <a:p>
            <a:r>
              <a:rPr lang="en-US" sz="1800" b="1" dirty="0">
                <a:latin typeface="Courier New" charset="0"/>
              </a:rPr>
              <a:t> 9:65  </a:t>
            </a:r>
          </a:p>
          <a:p>
            <a:r>
              <a:rPr lang="en-US" sz="1800" b="1" dirty="0">
                <a:latin typeface="Courier New" charset="0"/>
              </a:rPr>
              <a:t>10:70  </a:t>
            </a:r>
          </a:p>
          <a:p>
            <a:r>
              <a:rPr lang="en-US" sz="1800" b="1" dirty="0">
                <a:latin typeface="Courier New" charset="0"/>
              </a:rPr>
              <a:t>11:77  </a:t>
            </a:r>
          </a:p>
          <a:p>
            <a:r>
              <a:rPr lang="en-US" sz="1800" b="1" dirty="0">
                <a:latin typeface="Courier New" charset="0"/>
              </a:rPr>
              <a:t>12:84  </a:t>
            </a:r>
          </a:p>
          <a:p>
            <a:r>
              <a:rPr lang="en-US" sz="1800" b="1" dirty="0">
                <a:latin typeface="Courier New" charset="0"/>
              </a:rPr>
              <a:t>13:89  </a:t>
            </a:r>
          </a:p>
          <a:p>
            <a:r>
              <a:rPr lang="en-US" sz="1800" b="1" dirty="0">
                <a:latin typeface="Courier New" charset="0"/>
              </a:rPr>
              <a:t>14:95</a:t>
            </a:r>
            <a:r>
              <a:rPr lang="en-US" sz="1800" dirty="0">
                <a:latin typeface="Courier New" charset="0"/>
              </a:rPr>
              <a:t> </a:t>
            </a:r>
          </a:p>
        </p:txBody>
      </p:sp>
      <p:sp>
        <p:nvSpPr>
          <p:cNvPr id="10" name="Text Box 5"/>
          <p:cNvSpPr txBox="1">
            <a:spLocks noChangeArrowheads="1"/>
          </p:cNvSpPr>
          <p:nvPr/>
        </p:nvSpPr>
        <p:spPr bwMode="auto">
          <a:xfrm>
            <a:off x="1828830" y="2240293"/>
            <a:ext cx="1377939" cy="369332"/>
          </a:xfrm>
          <a:prstGeom prst="rect">
            <a:avLst/>
          </a:prstGeom>
          <a:solidFill>
            <a:srgbClr val="0033CC"/>
          </a:solidFill>
          <a:ln w="9525">
            <a:solidFill>
              <a:srgbClr val="0033CC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 smtClean="0">
                <a:solidFill>
                  <a:srgbClr val="FFFF00"/>
                </a:solidFill>
                <a:latin typeface="+mn-lt"/>
              </a:rPr>
              <a:t>Insert3.java</a:t>
            </a:r>
            <a:endParaRPr lang="en-US" sz="1800" dirty="0">
              <a:solidFill>
                <a:srgbClr val="FFFF00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98696468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State Transition Matrix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3</a:t>
            </a:fld>
            <a:endParaRPr lang="en-US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1065883"/>
              </p:ext>
            </p:extLst>
          </p:nvPr>
        </p:nvGraphicFramePr>
        <p:xfrm>
          <a:off x="5608652" y="3032732"/>
          <a:ext cx="3260981" cy="3047999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380648"/>
                <a:gridCol w="320037"/>
                <a:gridCol w="320037"/>
                <a:gridCol w="320037"/>
                <a:gridCol w="320037"/>
                <a:gridCol w="320037"/>
                <a:gridCol w="320037"/>
                <a:gridCol w="320037"/>
                <a:gridCol w="320037"/>
                <a:gridCol w="320037"/>
              </a:tblGrid>
              <a:tr h="266397"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B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M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a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err="1" smtClean="0"/>
                        <a:t>i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k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o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r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s</a:t>
                      </a:r>
                      <a:endParaRPr lang="en-US" sz="1400" dirty="0"/>
                    </a:p>
                  </a:txBody>
                  <a:tcPr/>
                </a:tc>
              </a:tr>
              <a:tr h="266397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1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5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/>
                </a:tc>
              </a:tr>
              <a:tr h="266397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1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2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/>
                </a:tc>
              </a:tr>
              <a:tr h="266397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2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3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/>
                </a:tc>
              </a:tr>
              <a:tr h="266397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3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4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/>
                </a:tc>
              </a:tr>
              <a:tr h="266397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4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b="1" dirty="0">
                        <a:solidFill>
                          <a:srgbClr val="0033CC"/>
                        </a:solidFill>
                      </a:endParaRPr>
                    </a:p>
                  </a:txBody>
                  <a:tcPr>
                    <a:solidFill>
                      <a:srgbClr val="66CCFF"/>
                    </a:solidFill>
                  </a:tcPr>
                </a:tc>
              </a:tr>
              <a:tr h="266397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5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6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/>
                </a:tc>
              </a:tr>
              <a:tr h="266397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6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7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/>
                </a:tc>
              </a:tr>
              <a:tr h="266397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7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8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/>
                </a:tc>
              </a:tr>
              <a:tr h="266397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8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solidFill>
                      <a:srgbClr val="99FF6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3" name="Picture 2" descr="Screen Shot 2015-06-13 at 6.13.09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89" y="1325903"/>
            <a:ext cx="5450245" cy="27431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179258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D203B1-7A54-9344-A0E8-E0414BEF2D13}" type="slidenum">
              <a:rPr lang="en-US"/>
              <a:pPr/>
              <a:t>30</a:t>
            </a:fld>
            <a:endParaRPr lang="en-US"/>
          </a:p>
        </p:txBody>
      </p:sp>
      <p:sp>
        <p:nvSpPr>
          <p:cNvPr id="5038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Insertions into a Sorted List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5038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Why did we break out the insertion code </a:t>
            </a:r>
            <a:br>
              <a:rPr lang="en-US" dirty="0"/>
            </a:br>
            <a:r>
              <a:rPr lang="en-US" dirty="0"/>
              <a:t>into a separate nested class?</a:t>
            </a:r>
          </a:p>
          <a:p>
            <a:pPr lvl="5"/>
            <a:endParaRPr lang="en-US" dirty="0"/>
          </a:p>
          <a:p>
            <a:r>
              <a:rPr lang="en-US" dirty="0"/>
              <a:t>Because it gives us the opportunity </a:t>
            </a:r>
            <a:br>
              <a:rPr lang="en-US" dirty="0"/>
            </a:br>
            <a:r>
              <a:rPr lang="en-US" dirty="0"/>
              <a:t>to answer the question</a:t>
            </a:r>
            <a:r>
              <a:rPr lang="en-US" dirty="0" smtClean="0"/>
              <a:t>:</a:t>
            </a:r>
          </a:p>
          <a:p>
            <a:pPr lvl="7"/>
            <a:endParaRPr lang="en-US" dirty="0"/>
          </a:p>
          <a:p>
            <a:pPr lvl="1"/>
            <a:r>
              <a:rPr lang="en-US" dirty="0"/>
              <a:t>What happens to the array if </a:t>
            </a:r>
            <a:br>
              <a:rPr lang="en-US" dirty="0"/>
            </a:br>
            <a:r>
              <a:rPr lang="en-US" dirty="0">
                <a:solidFill>
                  <a:srgbClr val="B23C00"/>
                </a:solidFill>
              </a:rPr>
              <a:t>multiple threads </a:t>
            </a:r>
            <a:r>
              <a:rPr lang="en-US" dirty="0"/>
              <a:t>are </a:t>
            </a:r>
            <a:r>
              <a:rPr lang="en-US" dirty="0">
                <a:solidFill>
                  <a:srgbClr val="B23C00"/>
                </a:solidFill>
              </a:rPr>
              <a:t>simultaneously 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making insertions into the list</a:t>
            </a:r>
            <a:r>
              <a:rPr lang="en-US" dirty="0" smtClean="0"/>
              <a:t>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218678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38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038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3811" grpId="0" uiExpand="1" build="p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9F6A4-BD4E-4444-9D37-1122C13CB86D}" type="slidenum">
              <a:rPr lang="en-US"/>
              <a:pPr/>
              <a:t>31</a:t>
            </a:fld>
            <a:endParaRPr lang="en-US"/>
          </a:p>
        </p:txBody>
      </p:sp>
      <p:sp>
        <p:nvSpPr>
          <p:cNvPr id="5089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Multithreaded Insertions into a Sorted List</a:t>
            </a:r>
          </a:p>
        </p:txBody>
      </p:sp>
      <p:sp>
        <p:nvSpPr>
          <p:cNvPr id="5089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206875" y="1295400"/>
            <a:ext cx="4479925" cy="4876800"/>
          </a:xfrm>
        </p:spPr>
        <p:txBody>
          <a:bodyPr/>
          <a:lstStyle/>
          <a:p>
            <a:r>
              <a:rPr lang="en-US" dirty="0"/>
              <a:t>Now make the nested class Inserter extend the </a:t>
            </a:r>
            <a:r>
              <a:rPr lang="en-US" sz="2400" b="1" dirty="0">
                <a:solidFill>
                  <a:srgbClr val="0033CC"/>
                </a:solidFill>
                <a:latin typeface="Courier New" charset="0"/>
              </a:rPr>
              <a:t>Thread</a:t>
            </a:r>
            <a:r>
              <a:rPr lang="en-US" dirty="0"/>
              <a:t> class</a:t>
            </a:r>
            <a:r>
              <a:rPr lang="en-US" dirty="0" smtClean="0"/>
              <a:t>.</a:t>
            </a:r>
          </a:p>
          <a:p>
            <a:pPr lvl="5"/>
            <a:endParaRPr lang="en-US" dirty="0"/>
          </a:p>
          <a:p>
            <a:pPr lvl="1"/>
            <a:r>
              <a:rPr lang="en-US" dirty="0"/>
              <a:t>It overrides the </a:t>
            </a:r>
            <a:r>
              <a:rPr lang="en-US" dirty="0" smtClean="0"/>
              <a:t>superclass</a:t>
            </a:r>
            <a:r>
              <a:rPr lang="en-US" dirty="0" smtClean="0">
                <a:latin typeface="Arial"/>
              </a:rPr>
              <a:t>’</a:t>
            </a:r>
            <a:r>
              <a:rPr lang="en-US" dirty="0" smtClean="0"/>
              <a:t>s </a:t>
            </a:r>
            <a:r>
              <a:rPr lang="en-US" b="1" dirty="0">
                <a:solidFill>
                  <a:srgbClr val="0033CC"/>
                </a:solidFill>
                <a:latin typeface="Courier New" charset="0"/>
              </a:rPr>
              <a:t>run()</a:t>
            </a:r>
            <a:r>
              <a:rPr lang="en-US" dirty="0"/>
              <a:t> method</a:t>
            </a:r>
            <a:r>
              <a:rPr lang="en-US" dirty="0" smtClean="0"/>
              <a:t>.</a:t>
            </a:r>
          </a:p>
          <a:p>
            <a:pPr lvl="6"/>
            <a:endParaRPr lang="en-US" dirty="0"/>
          </a:p>
          <a:p>
            <a:pPr lvl="1"/>
            <a:r>
              <a:rPr lang="en-US" dirty="0"/>
              <a:t>A thread starts always starts execution with its </a:t>
            </a:r>
            <a:r>
              <a:rPr lang="en-US" b="1" dirty="0">
                <a:solidFill>
                  <a:srgbClr val="0033CC"/>
                </a:solidFill>
                <a:latin typeface="Courier New" charset="0"/>
              </a:rPr>
              <a:t>run()</a:t>
            </a:r>
            <a:r>
              <a:rPr lang="en-US" dirty="0"/>
              <a:t> method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508932" name="Text Box 4"/>
          <p:cNvSpPr txBox="1">
            <a:spLocks noChangeArrowheads="1"/>
          </p:cNvSpPr>
          <p:nvPr/>
        </p:nvSpPr>
        <p:spPr bwMode="auto">
          <a:xfrm>
            <a:off x="274638" y="1235075"/>
            <a:ext cx="3851275" cy="4981575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  <a:effectLst/>
        </p:spPr>
        <p:txBody>
          <a:bodyPr wrap="none">
            <a:spAutoFit/>
          </a:bodyPr>
          <a:lstStyle/>
          <a:p>
            <a:r>
              <a:rPr lang="en-US" b="1" dirty="0">
                <a:latin typeface="Courier New" charset="0"/>
              </a:rPr>
              <a:t>private static class Inserter </a:t>
            </a:r>
          </a:p>
          <a:p>
            <a:r>
              <a:rPr lang="en-US" b="1" dirty="0">
                <a:latin typeface="Courier New" charset="0"/>
              </a:rPr>
              <a:t>    </a:t>
            </a:r>
            <a:r>
              <a:rPr lang="en-US" b="1" dirty="0">
                <a:solidFill>
                  <a:srgbClr val="B23C00"/>
                </a:solidFill>
                <a:latin typeface="Courier New" charset="0"/>
              </a:rPr>
              <a:t>extends Thread</a:t>
            </a:r>
          </a:p>
          <a:p>
            <a:r>
              <a:rPr lang="en-US" b="1" dirty="0">
                <a:latin typeface="Courier New" charset="0"/>
              </a:rPr>
              <a:t>{</a:t>
            </a:r>
          </a:p>
          <a:p>
            <a:r>
              <a:rPr lang="en-US" b="1" dirty="0">
                <a:latin typeface="Courier New" charset="0"/>
              </a:rPr>
              <a:t>    private </a:t>
            </a:r>
            <a:r>
              <a:rPr lang="en-US" b="1" dirty="0" err="1">
                <a:latin typeface="Courier New" charset="0"/>
              </a:rPr>
              <a:t>int</a:t>
            </a:r>
            <a:r>
              <a:rPr lang="en-US" b="1" dirty="0">
                <a:latin typeface="Courier New" charset="0"/>
              </a:rPr>
              <a:t> count;</a:t>
            </a:r>
          </a:p>
          <a:p>
            <a:r>
              <a:rPr lang="en-US" b="1" dirty="0">
                <a:latin typeface="Courier New" charset="0"/>
              </a:rPr>
              <a:t>    </a:t>
            </a:r>
          </a:p>
          <a:p>
            <a:r>
              <a:rPr lang="en-US" b="1" dirty="0">
                <a:latin typeface="Courier New" charset="0"/>
              </a:rPr>
              <a:t>    public Inserter(</a:t>
            </a:r>
            <a:r>
              <a:rPr lang="en-US" b="1" dirty="0" err="1">
                <a:latin typeface="Courier New" charset="0"/>
              </a:rPr>
              <a:t>int</a:t>
            </a:r>
            <a:r>
              <a:rPr lang="en-US" b="1" dirty="0">
                <a:latin typeface="Courier New" charset="0"/>
              </a:rPr>
              <a:t> count)</a:t>
            </a:r>
          </a:p>
          <a:p>
            <a:r>
              <a:rPr lang="en-US" b="1" dirty="0">
                <a:latin typeface="Courier New" charset="0"/>
              </a:rPr>
              <a:t>    {</a:t>
            </a:r>
          </a:p>
          <a:p>
            <a:r>
              <a:rPr lang="en-US" b="1" dirty="0">
                <a:latin typeface="Courier New" charset="0"/>
              </a:rPr>
              <a:t>        </a:t>
            </a:r>
            <a:r>
              <a:rPr lang="en-US" b="1" dirty="0" err="1">
                <a:latin typeface="Courier New" charset="0"/>
              </a:rPr>
              <a:t>this.count</a:t>
            </a:r>
            <a:r>
              <a:rPr lang="en-US" b="1" dirty="0">
                <a:latin typeface="Courier New" charset="0"/>
              </a:rPr>
              <a:t> = count;</a:t>
            </a:r>
          </a:p>
          <a:p>
            <a:r>
              <a:rPr lang="en-US" b="1" dirty="0">
                <a:latin typeface="Courier New" charset="0"/>
              </a:rPr>
              <a:t>    }</a:t>
            </a:r>
          </a:p>
          <a:p>
            <a:r>
              <a:rPr lang="en-US" b="1" dirty="0">
                <a:latin typeface="Courier New" charset="0"/>
              </a:rPr>
              <a:t>    </a:t>
            </a:r>
          </a:p>
          <a:p>
            <a:r>
              <a:rPr lang="en-US" b="1" dirty="0">
                <a:solidFill>
                  <a:schemeClr val="folHlink"/>
                </a:solidFill>
                <a:latin typeface="Courier New" charset="0"/>
              </a:rPr>
              <a:t>    public void run()</a:t>
            </a:r>
          </a:p>
          <a:p>
            <a:r>
              <a:rPr lang="en-US" b="1" dirty="0">
                <a:solidFill>
                  <a:schemeClr val="folHlink"/>
                </a:solidFill>
                <a:latin typeface="Courier New" charset="0"/>
              </a:rPr>
              <a:t>    {</a:t>
            </a:r>
          </a:p>
          <a:p>
            <a:r>
              <a:rPr lang="en-US" b="1" dirty="0">
                <a:solidFill>
                  <a:schemeClr val="folHlink"/>
                </a:solidFill>
                <a:latin typeface="Courier New" charset="0"/>
              </a:rPr>
              <a:t>        </a:t>
            </a:r>
            <a:r>
              <a:rPr lang="en-US" b="1" dirty="0" err="1">
                <a:solidFill>
                  <a:schemeClr val="folHlink"/>
                </a:solidFill>
                <a:latin typeface="Courier New" charset="0"/>
              </a:rPr>
              <a:t>doInserts</a:t>
            </a:r>
            <a:r>
              <a:rPr lang="en-US" b="1" dirty="0">
                <a:solidFill>
                  <a:schemeClr val="folHlink"/>
                </a:solidFill>
                <a:latin typeface="Courier New" charset="0"/>
              </a:rPr>
              <a:t>();</a:t>
            </a:r>
          </a:p>
          <a:p>
            <a:r>
              <a:rPr lang="en-US" b="1" dirty="0">
                <a:solidFill>
                  <a:schemeClr val="folHlink"/>
                </a:solidFill>
                <a:latin typeface="Courier New" charset="0"/>
              </a:rPr>
              <a:t>    }</a:t>
            </a:r>
          </a:p>
          <a:p>
            <a:r>
              <a:rPr lang="en-US" b="1" dirty="0">
                <a:latin typeface="Courier New" charset="0"/>
              </a:rPr>
              <a:t>    </a:t>
            </a:r>
          </a:p>
          <a:p>
            <a:r>
              <a:rPr lang="en-US" b="1" dirty="0">
                <a:latin typeface="Courier New" charset="0"/>
              </a:rPr>
              <a:t>    public void </a:t>
            </a:r>
            <a:r>
              <a:rPr lang="en-US" b="1" dirty="0" err="1">
                <a:latin typeface="Courier New" charset="0"/>
              </a:rPr>
              <a:t>doInserts</a:t>
            </a:r>
            <a:r>
              <a:rPr lang="en-US" b="1" dirty="0">
                <a:latin typeface="Courier New" charset="0"/>
              </a:rPr>
              <a:t>()</a:t>
            </a:r>
          </a:p>
          <a:p>
            <a:r>
              <a:rPr lang="en-US" b="1" dirty="0">
                <a:latin typeface="Courier New" charset="0"/>
              </a:rPr>
              <a:t>    {</a:t>
            </a:r>
          </a:p>
          <a:p>
            <a:r>
              <a:rPr lang="en-US" b="1" dirty="0">
                <a:latin typeface="Courier New" charset="0"/>
              </a:rPr>
              <a:t>        ...</a:t>
            </a:r>
          </a:p>
          <a:p>
            <a:r>
              <a:rPr lang="en-US" b="1" dirty="0">
                <a:latin typeface="Courier New" charset="0"/>
              </a:rPr>
              <a:t>    }</a:t>
            </a:r>
          </a:p>
          <a:p>
            <a:r>
              <a:rPr lang="en-US" b="1" dirty="0">
                <a:latin typeface="Courier New" charset="0"/>
              </a:rPr>
              <a:t>}</a:t>
            </a:r>
          </a:p>
        </p:txBody>
      </p:sp>
      <p:sp>
        <p:nvSpPr>
          <p:cNvPr id="9" name="Text Box 5"/>
          <p:cNvSpPr txBox="1">
            <a:spLocks noChangeArrowheads="1"/>
          </p:cNvSpPr>
          <p:nvPr/>
        </p:nvSpPr>
        <p:spPr bwMode="auto">
          <a:xfrm>
            <a:off x="2651781" y="5714975"/>
            <a:ext cx="1377939" cy="369332"/>
          </a:xfrm>
          <a:prstGeom prst="rect">
            <a:avLst/>
          </a:prstGeom>
          <a:solidFill>
            <a:srgbClr val="0033CC"/>
          </a:solidFill>
          <a:ln w="9525">
            <a:solidFill>
              <a:srgbClr val="0033CC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 smtClean="0">
                <a:solidFill>
                  <a:srgbClr val="FFFF00"/>
                </a:solidFill>
                <a:latin typeface="+mn-lt"/>
              </a:rPr>
              <a:t>Insert4.java</a:t>
            </a:r>
            <a:endParaRPr lang="en-US" sz="1800" dirty="0">
              <a:solidFill>
                <a:srgbClr val="FFFF00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58576335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89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089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89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089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8931" grpId="0" build="p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5C925A-793A-A442-9408-61E5E86A72F6}" type="slidenum">
              <a:rPr lang="en-US"/>
              <a:pPr/>
              <a:t>32</a:t>
            </a:fld>
            <a:endParaRPr lang="en-US"/>
          </a:p>
        </p:txBody>
      </p:sp>
      <p:sp>
        <p:nvSpPr>
          <p:cNvPr id="5109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Multithreaded </a:t>
            </a:r>
            <a:r>
              <a:rPr lang="en-US" dirty="0" smtClean="0"/>
              <a:t>Insertions</a:t>
            </a:r>
            <a:r>
              <a:rPr lang="en-US" i="1" dirty="0" smtClean="0"/>
              <a:t>, </a:t>
            </a:r>
            <a:r>
              <a:rPr lang="en-US" i="1" dirty="0"/>
              <a:t>cont’d</a:t>
            </a:r>
            <a:endParaRPr lang="en-US" dirty="0"/>
          </a:p>
        </p:txBody>
      </p:sp>
      <p:sp>
        <p:nvSpPr>
          <p:cNvPr id="510980" name="Text Box 4"/>
          <p:cNvSpPr txBox="1">
            <a:spLocks noChangeArrowheads="1"/>
          </p:cNvSpPr>
          <p:nvPr/>
        </p:nvSpPr>
        <p:spPr bwMode="auto">
          <a:xfrm>
            <a:off x="182563" y="1235075"/>
            <a:ext cx="7885112" cy="4981575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  <a:effectLst/>
        </p:spPr>
        <p:txBody>
          <a:bodyPr wrap="none">
            <a:spAutoFit/>
          </a:bodyPr>
          <a:lstStyle/>
          <a:p>
            <a:r>
              <a:rPr lang="en-US" b="1" dirty="0">
                <a:latin typeface="Courier New" charset="0"/>
              </a:rPr>
              <a:t>public void </a:t>
            </a:r>
            <a:r>
              <a:rPr lang="en-US" b="1" dirty="0" err="1">
                <a:latin typeface="Courier New" charset="0"/>
              </a:rPr>
              <a:t>doInserts</a:t>
            </a:r>
            <a:r>
              <a:rPr lang="en-US" b="1" dirty="0">
                <a:latin typeface="Courier New" charset="0"/>
              </a:rPr>
              <a:t>()</a:t>
            </a:r>
          </a:p>
          <a:p>
            <a:r>
              <a:rPr lang="en-US" b="1" dirty="0">
                <a:latin typeface="Courier New" charset="0"/>
              </a:rPr>
              <a:t>{</a:t>
            </a:r>
          </a:p>
          <a:p>
            <a:r>
              <a:rPr lang="en-US" b="1" dirty="0">
                <a:latin typeface="Courier New" charset="0"/>
              </a:rPr>
              <a:t>    for (</a:t>
            </a:r>
            <a:r>
              <a:rPr lang="en-US" b="1" dirty="0" err="1">
                <a:latin typeface="Courier New" charset="0"/>
              </a:rPr>
              <a:t>int</a:t>
            </a:r>
            <a:r>
              <a:rPr lang="en-US" b="1" dirty="0">
                <a:latin typeface="Courier New" charset="0"/>
              </a:rPr>
              <a:t> </a:t>
            </a:r>
            <a:r>
              <a:rPr lang="en-US" b="1" dirty="0" err="1">
                <a:latin typeface="Courier New" charset="0"/>
              </a:rPr>
              <a:t>i</a:t>
            </a:r>
            <a:r>
              <a:rPr lang="en-US" b="1" dirty="0">
                <a:latin typeface="Courier New" charset="0"/>
              </a:rPr>
              <a:t> = 1; </a:t>
            </a:r>
            <a:r>
              <a:rPr lang="en-US" b="1" dirty="0" err="1">
                <a:latin typeface="Courier New" charset="0"/>
              </a:rPr>
              <a:t>i</a:t>
            </a:r>
            <a:r>
              <a:rPr lang="en-US" b="1" dirty="0">
                <a:latin typeface="Courier New" charset="0"/>
              </a:rPr>
              <a:t> &lt;= count; </a:t>
            </a:r>
            <a:r>
              <a:rPr lang="en-US" b="1" dirty="0" err="1">
                <a:latin typeface="Courier New" charset="0"/>
              </a:rPr>
              <a:t>i</a:t>
            </a:r>
            <a:r>
              <a:rPr lang="en-US" b="1" dirty="0">
                <a:latin typeface="Courier New" charset="0"/>
              </a:rPr>
              <a:t>++) {</a:t>
            </a:r>
          </a:p>
          <a:p>
            <a:r>
              <a:rPr lang="en-US" b="1" dirty="0">
                <a:latin typeface="Courier New" charset="0"/>
              </a:rPr>
              <a:t>        </a:t>
            </a:r>
            <a:r>
              <a:rPr lang="en-US" b="1" dirty="0" err="1">
                <a:latin typeface="Courier New" charset="0"/>
              </a:rPr>
              <a:t>int</a:t>
            </a:r>
            <a:r>
              <a:rPr lang="en-US" b="1" dirty="0">
                <a:latin typeface="Courier New" charset="0"/>
              </a:rPr>
              <a:t> value = </a:t>
            </a:r>
            <a:r>
              <a:rPr lang="en-US" b="1" dirty="0" err="1">
                <a:latin typeface="Courier New" charset="0"/>
              </a:rPr>
              <a:t>generator.generateInt</a:t>
            </a:r>
            <a:r>
              <a:rPr lang="en-US" b="1" dirty="0">
                <a:latin typeface="Courier New" charset="0"/>
              </a:rPr>
              <a:t>();</a:t>
            </a:r>
          </a:p>
          <a:p>
            <a:r>
              <a:rPr lang="en-US" b="1" dirty="0">
                <a:latin typeface="Courier New" charset="0"/>
              </a:rPr>
              <a:t>        </a:t>
            </a:r>
            <a:r>
              <a:rPr lang="en-US" b="1" dirty="0" err="1">
                <a:latin typeface="Courier New" charset="0"/>
              </a:rPr>
              <a:t>int</a:t>
            </a:r>
            <a:r>
              <a:rPr lang="en-US" b="1" dirty="0">
                <a:latin typeface="Courier New" charset="0"/>
              </a:rPr>
              <a:t> index = </a:t>
            </a:r>
            <a:r>
              <a:rPr lang="en-US" b="1" dirty="0" err="1">
                <a:latin typeface="Courier New" charset="0"/>
              </a:rPr>
              <a:t>searcher.binarySearch</a:t>
            </a:r>
            <a:r>
              <a:rPr lang="en-US" b="1" dirty="0">
                <a:latin typeface="Courier New" charset="0"/>
              </a:rPr>
              <a:t>(</a:t>
            </a:r>
            <a:r>
              <a:rPr lang="en-US" b="1" dirty="0" err="1">
                <a:latin typeface="Courier New" charset="0"/>
              </a:rPr>
              <a:t>intList</a:t>
            </a:r>
            <a:r>
              <a:rPr lang="en-US" b="1" dirty="0">
                <a:latin typeface="Courier New" charset="0"/>
              </a:rPr>
              <a:t>, value);</a:t>
            </a:r>
          </a:p>
          <a:p>
            <a:r>
              <a:rPr lang="en-US" b="1" dirty="0">
                <a:latin typeface="Courier New" charset="0"/>
              </a:rPr>
              <a:t>        </a:t>
            </a:r>
          </a:p>
          <a:p>
            <a:r>
              <a:rPr lang="en-US" b="1" dirty="0">
                <a:latin typeface="Courier New" charset="0"/>
              </a:rPr>
              <a:t>        if (index &lt;= 0) {</a:t>
            </a:r>
          </a:p>
          <a:p>
            <a:r>
              <a:rPr lang="en-US" b="1" dirty="0">
                <a:latin typeface="Courier New" charset="0"/>
              </a:rPr>
              <a:t>            index = -index;</a:t>
            </a:r>
          </a:p>
          <a:p>
            <a:r>
              <a:rPr lang="en-US" b="1" dirty="0">
                <a:latin typeface="Courier New" charset="0"/>
              </a:rPr>
              <a:t>            if (value &gt; </a:t>
            </a:r>
            <a:r>
              <a:rPr lang="en-US" b="1" dirty="0" err="1">
                <a:latin typeface="Courier New" charset="0"/>
              </a:rPr>
              <a:t>intList.get</a:t>
            </a:r>
            <a:r>
              <a:rPr lang="en-US" b="1" dirty="0">
                <a:latin typeface="Courier New" charset="0"/>
              </a:rPr>
              <a:t>(index)) index++;</a:t>
            </a:r>
          </a:p>
          <a:p>
            <a:r>
              <a:rPr lang="en-US" b="1" dirty="0">
                <a:latin typeface="Courier New" charset="0"/>
              </a:rPr>
              <a:t>        }</a:t>
            </a:r>
          </a:p>
          <a:p>
            <a:r>
              <a:rPr lang="en-US" b="1" dirty="0">
                <a:latin typeface="Courier New" charset="0"/>
              </a:rPr>
              <a:t>        </a:t>
            </a:r>
          </a:p>
          <a:p>
            <a:r>
              <a:rPr lang="en-US" b="1" dirty="0">
                <a:latin typeface="Courier New" charset="0"/>
              </a:rPr>
              <a:t>        </a:t>
            </a:r>
            <a:r>
              <a:rPr lang="en-US" b="1" dirty="0" err="1">
                <a:latin typeface="Courier New" charset="0"/>
              </a:rPr>
              <a:t>intList.add</a:t>
            </a:r>
            <a:r>
              <a:rPr lang="en-US" b="1" dirty="0">
                <a:latin typeface="Courier New" charset="0"/>
              </a:rPr>
              <a:t>(index, value);</a:t>
            </a:r>
          </a:p>
          <a:p>
            <a:r>
              <a:rPr lang="en-US" b="1" dirty="0">
                <a:latin typeface="Courier New" charset="0"/>
              </a:rPr>
              <a:t>        </a:t>
            </a:r>
            <a:r>
              <a:rPr lang="en-US" b="1" dirty="0" err="1">
                <a:latin typeface="Courier New" charset="0"/>
              </a:rPr>
              <a:t>System.out.printf</a:t>
            </a:r>
            <a:r>
              <a:rPr lang="en-US" b="1" dirty="0">
                <a:latin typeface="Courier New" charset="0"/>
              </a:rPr>
              <a:t>("Inserted: %2d:%2d\n", index, value);</a:t>
            </a:r>
          </a:p>
          <a:p>
            <a:r>
              <a:rPr lang="en-US" b="1" dirty="0">
                <a:latin typeface="Courier New" charset="0"/>
              </a:rPr>
              <a:t>        </a:t>
            </a:r>
          </a:p>
          <a:p>
            <a:r>
              <a:rPr lang="en-US" b="1" dirty="0">
                <a:latin typeface="Courier New" charset="0"/>
              </a:rPr>
              <a:t>        </a:t>
            </a:r>
            <a:r>
              <a:rPr lang="en-US" b="1" dirty="0">
                <a:solidFill>
                  <a:schemeClr val="folHlink"/>
                </a:solidFill>
                <a:latin typeface="Courier New" charset="0"/>
              </a:rPr>
              <a:t>try {</a:t>
            </a:r>
          </a:p>
          <a:p>
            <a:r>
              <a:rPr lang="en-US" b="1" dirty="0">
                <a:solidFill>
                  <a:schemeClr val="folHlink"/>
                </a:solidFill>
                <a:latin typeface="Courier New" charset="0"/>
              </a:rPr>
              <a:t>            </a:t>
            </a:r>
            <a:r>
              <a:rPr lang="en-US" b="1" dirty="0" err="1">
                <a:solidFill>
                  <a:schemeClr val="folHlink"/>
                </a:solidFill>
                <a:latin typeface="Courier New" charset="0"/>
              </a:rPr>
              <a:t>Thread.sleep</a:t>
            </a:r>
            <a:r>
              <a:rPr lang="en-US" b="1" dirty="0">
                <a:solidFill>
                  <a:schemeClr val="folHlink"/>
                </a:solidFill>
                <a:latin typeface="Courier New" charset="0"/>
              </a:rPr>
              <a:t>(10*</a:t>
            </a:r>
            <a:r>
              <a:rPr lang="en-US" b="1" dirty="0" err="1">
                <a:solidFill>
                  <a:schemeClr val="folHlink"/>
                </a:solidFill>
                <a:latin typeface="Courier New" charset="0"/>
              </a:rPr>
              <a:t>generator.generateInt</a:t>
            </a:r>
            <a:r>
              <a:rPr lang="en-US" b="1" dirty="0">
                <a:solidFill>
                  <a:schemeClr val="folHlink"/>
                </a:solidFill>
                <a:latin typeface="Courier New" charset="0"/>
              </a:rPr>
              <a:t>());</a:t>
            </a:r>
          </a:p>
          <a:p>
            <a:r>
              <a:rPr lang="en-US" b="1" dirty="0">
                <a:solidFill>
                  <a:schemeClr val="folHlink"/>
                </a:solidFill>
                <a:latin typeface="Courier New" charset="0"/>
              </a:rPr>
              <a:t>        }</a:t>
            </a:r>
          </a:p>
          <a:p>
            <a:r>
              <a:rPr lang="en-US" b="1" dirty="0">
                <a:solidFill>
                  <a:schemeClr val="folHlink"/>
                </a:solidFill>
                <a:latin typeface="Courier New" charset="0"/>
              </a:rPr>
              <a:t>        catch (</a:t>
            </a:r>
            <a:r>
              <a:rPr lang="en-US" b="1" dirty="0" err="1">
                <a:solidFill>
                  <a:schemeClr val="folHlink"/>
                </a:solidFill>
                <a:latin typeface="Courier New" charset="0"/>
              </a:rPr>
              <a:t>InterruptedException</a:t>
            </a:r>
            <a:r>
              <a:rPr lang="en-US" b="1" dirty="0">
                <a:solidFill>
                  <a:schemeClr val="folHlink"/>
                </a:solidFill>
                <a:latin typeface="Courier New" charset="0"/>
              </a:rPr>
              <a:t> ignore) {}</a:t>
            </a:r>
          </a:p>
          <a:p>
            <a:r>
              <a:rPr lang="en-US" b="1" dirty="0">
                <a:latin typeface="Courier New" charset="0"/>
              </a:rPr>
              <a:t>    }</a:t>
            </a:r>
          </a:p>
          <a:p>
            <a:r>
              <a:rPr lang="en-US" b="1" dirty="0">
                <a:latin typeface="Courier New" charset="0"/>
              </a:rPr>
              <a:t>}</a:t>
            </a:r>
          </a:p>
        </p:txBody>
      </p:sp>
      <p:sp>
        <p:nvSpPr>
          <p:cNvPr id="510982" name="Text Box 6"/>
          <p:cNvSpPr txBox="1">
            <a:spLocks noChangeArrowheads="1"/>
          </p:cNvSpPr>
          <p:nvPr/>
        </p:nvSpPr>
        <p:spPr bwMode="auto">
          <a:xfrm>
            <a:off x="6858000" y="4532313"/>
            <a:ext cx="1844675" cy="174942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>
                <a:solidFill>
                  <a:srgbClr val="B23C00"/>
                </a:solidFill>
              </a:rPr>
              <a:t>Take a brief nap</a:t>
            </a:r>
          </a:p>
          <a:p>
            <a:r>
              <a:rPr lang="en-US" sz="1800">
                <a:solidFill>
                  <a:srgbClr val="B23C00"/>
                </a:solidFill>
              </a:rPr>
              <a:t>for a random</a:t>
            </a:r>
          </a:p>
          <a:p>
            <a:r>
              <a:rPr lang="en-US" sz="1800">
                <a:solidFill>
                  <a:srgbClr val="B23C00"/>
                </a:solidFill>
              </a:rPr>
              <a:t>amount of time.</a:t>
            </a:r>
          </a:p>
          <a:p>
            <a:r>
              <a:rPr lang="en-US" sz="1800">
                <a:solidFill>
                  <a:srgbClr val="B23C00"/>
                </a:solidFill>
              </a:rPr>
              <a:t>This will allow</a:t>
            </a:r>
          </a:p>
          <a:p>
            <a:r>
              <a:rPr lang="en-US" sz="1800">
                <a:solidFill>
                  <a:srgbClr val="B23C00"/>
                </a:solidFill>
              </a:rPr>
              <a:t>another thread</a:t>
            </a:r>
          </a:p>
          <a:p>
            <a:r>
              <a:rPr lang="en-US" sz="1800">
                <a:solidFill>
                  <a:srgbClr val="B23C00"/>
                </a:solidFill>
              </a:rPr>
              <a:t>to execute.</a:t>
            </a:r>
          </a:p>
        </p:txBody>
      </p:sp>
      <p:sp>
        <p:nvSpPr>
          <p:cNvPr id="9" name="Text Box 5"/>
          <p:cNvSpPr txBox="1">
            <a:spLocks noChangeArrowheads="1"/>
          </p:cNvSpPr>
          <p:nvPr/>
        </p:nvSpPr>
        <p:spPr bwMode="auto">
          <a:xfrm>
            <a:off x="7223731" y="1325903"/>
            <a:ext cx="1377939" cy="369332"/>
          </a:xfrm>
          <a:prstGeom prst="rect">
            <a:avLst/>
          </a:prstGeom>
          <a:solidFill>
            <a:srgbClr val="0033CC"/>
          </a:solidFill>
          <a:ln w="9525">
            <a:solidFill>
              <a:srgbClr val="0033CC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 smtClean="0">
                <a:solidFill>
                  <a:srgbClr val="FFFF00"/>
                </a:solidFill>
                <a:latin typeface="+mn-lt"/>
              </a:rPr>
              <a:t>Insert4.java</a:t>
            </a:r>
            <a:endParaRPr lang="en-US" sz="1800" dirty="0">
              <a:solidFill>
                <a:srgbClr val="FFFF00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13765979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09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109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109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0982" grpId="0" animBg="1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3A59C5-2C46-2A43-9EBB-CE289FFDBA34}" type="slidenum">
              <a:rPr lang="en-US"/>
              <a:pPr/>
              <a:t>33</a:t>
            </a:fld>
            <a:endParaRPr lang="en-US"/>
          </a:p>
        </p:txBody>
      </p:sp>
      <p:sp>
        <p:nvSpPr>
          <p:cNvPr id="5099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Multithreaded Insertions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5099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229600" cy="579438"/>
          </a:xfrm>
        </p:spPr>
        <p:txBody>
          <a:bodyPr/>
          <a:lstStyle/>
          <a:p>
            <a:r>
              <a:rPr lang="en-US" dirty="0" smtClean="0"/>
              <a:t>Let</a:t>
            </a:r>
            <a:r>
              <a:rPr lang="en-US" dirty="0" smtClean="0">
                <a:latin typeface="Arial"/>
              </a:rPr>
              <a:t>’</a:t>
            </a:r>
            <a:r>
              <a:rPr lang="en-US" dirty="0" smtClean="0"/>
              <a:t>s </a:t>
            </a:r>
            <a:r>
              <a:rPr lang="en-US" dirty="0"/>
              <a:t>start with just one thread.</a:t>
            </a:r>
          </a:p>
        </p:txBody>
      </p:sp>
      <p:sp>
        <p:nvSpPr>
          <p:cNvPr id="509956" name="Text Box 4"/>
          <p:cNvSpPr txBox="1">
            <a:spLocks noChangeArrowheads="1"/>
          </p:cNvSpPr>
          <p:nvPr/>
        </p:nvSpPr>
        <p:spPr bwMode="auto">
          <a:xfrm>
            <a:off x="1949450" y="1825625"/>
            <a:ext cx="5248414" cy="4401204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  <a:effectLst/>
        </p:spPr>
        <p:txBody>
          <a:bodyPr wrap="none">
            <a:spAutoFit/>
          </a:bodyPr>
          <a:lstStyle/>
          <a:p>
            <a:r>
              <a:rPr lang="en-US" sz="1400" b="1" dirty="0">
                <a:latin typeface="Courier New" charset="0"/>
              </a:rPr>
              <a:t>public static void main(String[] </a:t>
            </a:r>
            <a:r>
              <a:rPr lang="en-US" sz="1400" b="1" dirty="0" err="1">
                <a:latin typeface="Courier New" charset="0"/>
              </a:rPr>
              <a:t>args</a:t>
            </a:r>
            <a:r>
              <a:rPr lang="en-US" sz="1400" b="1" dirty="0">
                <a:latin typeface="Courier New" charset="0"/>
              </a:rPr>
              <a:t>) </a:t>
            </a:r>
          </a:p>
          <a:p>
            <a:r>
              <a:rPr lang="en-US" sz="1400" b="1" dirty="0">
                <a:latin typeface="Courier New" charset="0"/>
              </a:rPr>
              <a:t>{</a:t>
            </a:r>
          </a:p>
          <a:p>
            <a:r>
              <a:rPr lang="en-US" sz="1400" b="1" dirty="0">
                <a:latin typeface="Courier New" charset="0"/>
              </a:rPr>
              <a:t>    </a:t>
            </a:r>
            <a:r>
              <a:rPr lang="en-US" sz="1400" b="1" dirty="0" err="1">
                <a:latin typeface="Courier New" charset="0"/>
              </a:rPr>
              <a:t>int</a:t>
            </a:r>
            <a:r>
              <a:rPr lang="en-US" sz="1400" b="1" dirty="0">
                <a:latin typeface="Courier New" charset="0"/>
              </a:rPr>
              <a:t> n = 10;     // size of list</a:t>
            </a:r>
          </a:p>
          <a:p>
            <a:r>
              <a:rPr lang="en-US" sz="1400" b="1" dirty="0">
                <a:latin typeface="Courier New" charset="0"/>
              </a:rPr>
              <a:t>    </a:t>
            </a:r>
            <a:r>
              <a:rPr lang="en-US" sz="1400" b="1" dirty="0" err="1">
                <a:latin typeface="Courier New" charset="0"/>
              </a:rPr>
              <a:t>int</a:t>
            </a:r>
            <a:r>
              <a:rPr lang="en-US" sz="1400" b="1" dirty="0">
                <a:latin typeface="Courier New" charset="0"/>
              </a:rPr>
              <a:t> count = 5;  // count of insertions</a:t>
            </a:r>
          </a:p>
          <a:p>
            <a:r>
              <a:rPr lang="en-US" sz="1400" b="1" dirty="0">
                <a:latin typeface="Courier New" charset="0"/>
              </a:rPr>
              <a:t>    </a:t>
            </a:r>
          </a:p>
          <a:p>
            <a:r>
              <a:rPr lang="en-US" sz="1400" b="1" dirty="0">
                <a:latin typeface="Courier New" charset="0"/>
              </a:rPr>
              <a:t>    generator = new </a:t>
            </a:r>
            <a:r>
              <a:rPr lang="en-US" sz="1400" b="1" dirty="0" err="1">
                <a:latin typeface="Courier New" charset="0"/>
              </a:rPr>
              <a:t>RandomGenerator</a:t>
            </a:r>
            <a:r>
              <a:rPr lang="en-US" sz="1400" b="1" dirty="0">
                <a:latin typeface="Courier New" charset="0"/>
              </a:rPr>
              <a:t>(10*n);</a:t>
            </a:r>
          </a:p>
          <a:p>
            <a:r>
              <a:rPr lang="en-US" sz="1400" b="1" dirty="0">
                <a:latin typeface="Courier New" charset="0"/>
              </a:rPr>
              <a:t>    searcher = new </a:t>
            </a:r>
            <a:r>
              <a:rPr lang="en-US" sz="1400" b="1" dirty="0" err="1">
                <a:latin typeface="Courier New" charset="0"/>
              </a:rPr>
              <a:t>BinarySearch</a:t>
            </a:r>
            <a:r>
              <a:rPr lang="en-US" sz="1400" b="1" dirty="0">
                <a:latin typeface="Courier New" charset="0"/>
              </a:rPr>
              <a:t>();</a:t>
            </a:r>
          </a:p>
          <a:p>
            <a:r>
              <a:rPr lang="en-US" sz="1400" b="1" dirty="0">
                <a:latin typeface="Courier New" charset="0"/>
              </a:rPr>
              <a:t>    </a:t>
            </a:r>
            <a:r>
              <a:rPr lang="en-US" sz="1400" b="1" dirty="0" err="1">
                <a:latin typeface="Courier New" charset="0"/>
              </a:rPr>
              <a:t>intList</a:t>
            </a:r>
            <a:r>
              <a:rPr lang="en-US" sz="1400" b="1" dirty="0">
                <a:latin typeface="Courier New" charset="0"/>
              </a:rPr>
              <a:t> = </a:t>
            </a:r>
            <a:r>
              <a:rPr lang="en-US" sz="1400" b="1" dirty="0" err="1">
                <a:latin typeface="Courier New" charset="0"/>
              </a:rPr>
              <a:t>generator.generateSortedArray</a:t>
            </a:r>
            <a:r>
              <a:rPr lang="en-US" sz="1400" b="1" dirty="0">
                <a:latin typeface="Courier New" charset="0"/>
              </a:rPr>
              <a:t>(n);</a:t>
            </a:r>
          </a:p>
          <a:p>
            <a:r>
              <a:rPr lang="en-US" sz="1400" b="1" dirty="0">
                <a:latin typeface="Courier New" charset="0"/>
              </a:rPr>
              <a:t>    Inserter inserter = new Inserter(count);</a:t>
            </a:r>
          </a:p>
          <a:p>
            <a:r>
              <a:rPr lang="en-US" sz="1400" b="1" dirty="0">
                <a:latin typeface="Courier New" charset="0"/>
              </a:rPr>
              <a:t>        </a:t>
            </a:r>
          </a:p>
          <a:p>
            <a:r>
              <a:rPr lang="en-US" sz="1400" b="1" dirty="0">
                <a:latin typeface="Courier New" charset="0"/>
              </a:rPr>
              <a:t>    print("Before insertions:", </a:t>
            </a:r>
            <a:r>
              <a:rPr lang="en-US" sz="1400" b="1" dirty="0" err="1">
                <a:latin typeface="Courier New" charset="0"/>
              </a:rPr>
              <a:t>intList</a:t>
            </a:r>
            <a:r>
              <a:rPr lang="en-US" sz="1400" b="1" dirty="0">
                <a:latin typeface="Courier New" charset="0"/>
              </a:rPr>
              <a:t>);</a:t>
            </a:r>
          </a:p>
          <a:p>
            <a:r>
              <a:rPr lang="en-US" sz="1400" b="1" dirty="0">
                <a:latin typeface="Courier New" charset="0"/>
              </a:rPr>
              <a:t>    </a:t>
            </a:r>
            <a:r>
              <a:rPr lang="en-US" sz="1400" b="1" dirty="0" err="1">
                <a:solidFill>
                  <a:srgbClr val="006600"/>
                </a:solidFill>
                <a:latin typeface="Courier New" charset="0"/>
              </a:rPr>
              <a:t>inserter.start</a:t>
            </a:r>
            <a:r>
              <a:rPr lang="en-US" sz="1400" b="1" dirty="0">
                <a:solidFill>
                  <a:srgbClr val="006600"/>
                </a:solidFill>
                <a:latin typeface="Courier New" charset="0"/>
              </a:rPr>
              <a:t>();</a:t>
            </a:r>
          </a:p>
          <a:p>
            <a:r>
              <a:rPr lang="en-US" sz="1400" b="1" dirty="0">
                <a:latin typeface="Courier New" charset="0"/>
              </a:rPr>
              <a:t>    </a:t>
            </a:r>
          </a:p>
          <a:p>
            <a:r>
              <a:rPr lang="en-US" sz="1400" b="1" dirty="0">
                <a:latin typeface="Courier New" charset="0"/>
              </a:rPr>
              <a:t>    </a:t>
            </a:r>
            <a:r>
              <a:rPr lang="en-US" sz="1400" b="1" dirty="0">
                <a:solidFill>
                  <a:srgbClr val="B23C00"/>
                </a:solidFill>
                <a:latin typeface="Courier New" charset="0"/>
              </a:rPr>
              <a:t>try {</a:t>
            </a:r>
          </a:p>
          <a:p>
            <a:r>
              <a:rPr lang="en-US" sz="1400" b="1" dirty="0">
                <a:solidFill>
                  <a:srgbClr val="B23C00"/>
                </a:solidFill>
                <a:latin typeface="Courier New" charset="0"/>
              </a:rPr>
              <a:t>        </a:t>
            </a:r>
            <a:r>
              <a:rPr lang="en-US" sz="1400" b="1" dirty="0" err="1">
                <a:solidFill>
                  <a:srgbClr val="B23C00"/>
                </a:solidFill>
                <a:latin typeface="Courier New" charset="0"/>
              </a:rPr>
              <a:t>inserter.join</a:t>
            </a:r>
            <a:r>
              <a:rPr lang="en-US" sz="1400" b="1" dirty="0">
                <a:solidFill>
                  <a:srgbClr val="B23C00"/>
                </a:solidFill>
                <a:latin typeface="Courier New" charset="0"/>
              </a:rPr>
              <a:t>();</a:t>
            </a:r>
          </a:p>
          <a:p>
            <a:r>
              <a:rPr lang="en-US" sz="1400" b="1" dirty="0">
                <a:solidFill>
                  <a:srgbClr val="B23C00"/>
                </a:solidFill>
                <a:latin typeface="Courier New" charset="0"/>
              </a:rPr>
              <a:t>    }</a:t>
            </a:r>
          </a:p>
          <a:p>
            <a:r>
              <a:rPr lang="en-US" sz="1400" b="1" dirty="0">
                <a:solidFill>
                  <a:srgbClr val="B23C00"/>
                </a:solidFill>
                <a:latin typeface="Courier New" charset="0"/>
              </a:rPr>
              <a:t>    catch (</a:t>
            </a:r>
            <a:r>
              <a:rPr lang="en-US" sz="1400" b="1" dirty="0" err="1">
                <a:solidFill>
                  <a:srgbClr val="B23C00"/>
                </a:solidFill>
                <a:latin typeface="Courier New" charset="0"/>
              </a:rPr>
              <a:t>InterruptedException</a:t>
            </a:r>
            <a:r>
              <a:rPr lang="en-US" sz="1400" b="1" dirty="0">
                <a:solidFill>
                  <a:srgbClr val="B23C00"/>
                </a:solidFill>
                <a:latin typeface="Courier New" charset="0"/>
              </a:rPr>
              <a:t> ignore) {}</a:t>
            </a:r>
          </a:p>
          <a:p>
            <a:r>
              <a:rPr lang="en-US" sz="1400" b="1" dirty="0">
                <a:latin typeface="Courier New" charset="0"/>
              </a:rPr>
              <a:t>    </a:t>
            </a:r>
          </a:p>
          <a:p>
            <a:r>
              <a:rPr lang="en-US" sz="1400" b="1" dirty="0">
                <a:latin typeface="Courier New" charset="0"/>
              </a:rPr>
              <a:t>    print("After insertions:", </a:t>
            </a:r>
            <a:r>
              <a:rPr lang="en-US" sz="1400" b="1" dirty="0" err="1">
                <a:latin typeface="Courier New" charset="0"/>
              </a:rPr>
              <a:t>intList</a:t>
            </a:r>
            <a:r>
              <a:rPr lang="en-US" sz="1400" b="1" dirty="0">
                <a:latin typeface="Courier New" charset="0"/>
              </a:rPr>
              <a:t>);</a:t>
            </a:r>
          </a:p>
          <a:p>
            <a:r>
              <a:rPr lang="en-US" sz="1400" b="1" dirty="0">
                <a:latin typeface="Courier New" charset="0"/>
              </a:rPr>
              <a:t>}</a:t>
            </a:r>
          </a:p>
        </p:txBody>
      </p:sp>
      <p:sp>
        <p:nvSpPr>
          <p:cNvPr id="509958" name="Text Box 6"/>
          <p:cNvSpPr txBox="1">
            <a:spLocks noChangeArrowheads="1"/>
          </p:cNvSpPr>
          <p:nvPr/>
        </p:nvSpPr>
        <p:spPr bwMode="auto">
          <a:xfrm>
            <a:off x="4386263" y="4251325"/>
            <a:ext cx="1831975" cy="376238"/>
          </a:xfrm>
          <a:prstGeom prst="rect">
            <a:avLst/>
          </a:prstGeom>
          <a:solidFill>
            <a:srgbClr val="FFFFC2"/>
          </a:solidFill>
          <a:ln w="9525">
            <a:solidFill>
              <a:srgbClr val="006600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>
                <a:solidFill>
                  <a:srgbClr val="006600"/>
                </a:solidFill>
              </a:rPr>
              <a:t>Start the thread.</a:t>
            </a:r>
          </a:p>
        </p:txBody>
      </p:sp>
      <p:sp>
        <p:nvSpPr>
          <p:cNvPr id="509959" name="Text Box 7"/>
          <p:cNvSpPr txBox="1">
            <a:spLocks noChangeArrowheads="1"/>
          </p:cNvSpPr>
          <p:nvPr/>
        </p:nvSpPr>
        <p:spPr bwMode="auto">
          <a:xfrm>
            <a:off x="4752975" y="4800600"/>
            <a:ext cx="3381375" cy="376238"/>
          </a:xfrm>
          <a:prstGeom prst="rect">
            <a:avLst/>
          </a:prstGeom>
          <a:solidFill>
            <a:srgbClr val="FFFFC2"/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>
                <a:solidFill>
                  <a:schemeClr val="folHlink"/>
                </a:solidFill>
              </a:rPr>
              <a:t>Wait for the thread to complete.</a:t>
            </a:r>
          </a:p>
        </p:txBody>
      </p:sp>
      <p:sp>
        <p:nvSpPr>
          <p:cNvPr id="509960" name="Text Box 8"/>
          <p:cNvSpPr txBox="1">
            <a:spLocks noChangeArrowheads="1"/>
          </p:cNvSpPr>
          <p:nvPr/>
        </p:nvSpPr>
        <p:spPr bwMode="auto">
          <a:xfrm>
            <a:off x="7315200" y="6172200"/>
            <a:ext cx="803275" cy="376238"/>
          </a:xfrm>
          <a:prstGeom prst="rect">
            <a:avLst/>
          </a:prstGeom>
          <a:noFill/>
          <a:ln w="9525">
            <a:solidFill>
              <a:schemeClr val="folHlink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800">
                <a:solidFill>
                  <a:schemeClr val="folHlink"/>
                </a:solidFill>
              </a:rPr>
              <a:t>Demo</a:t>
            </a:r>
          </a:p>
        </p:txBody>
      </p:sp>
      <p:sp>
        <p:nvSpPr>
          <p:cNvPr id="12" name="Text Box 5"/>
          <p:cNvSpPr txBox="1">
            <a:spLocks noChangeArrowheads="1"/>
          </p:cNvSpPr>
          <p:nvPr/>
        </p:nvSpPr>
        <p:spPr bwMode="auto">
          <a:xfrm>
            <a:off x="6309341" y="1691659"/>
            <a:ext cx="1377939" cy="369332"/>
          </a:xfrm>
          <a:prstGeom prst="rect">
            <a:avLst/>
          </a:prstGeom>
          <a:solidFill>
            <a:srgbClr val="0033CC"/>
          </a:solidFill>
          <a:ln w="9525">
            <a:solidFill>
              <a:srgbClr val="0033CC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 smtClean="0">
                <a:solidFill>
                  <a:srgbClr val="FFFF00"/>
                </a:solidFill>
                <a:latin typeface="+mn-lt"/>
              </a:rPr>
              <a:t>Insert4.java</a:t>
            </a:r>
            <a:endParaRPr lang="en-US" sz="1800" dirty="0">
              <a:solidFill>
                <a:srgbClr val="FFFF00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62567373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99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099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099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99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099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099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99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099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099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9958" grpId="0" animBg="1"/>
      <p:bldP spid="509959" grpId="0" animBg="1"/>
      <p:bldP spid="509960" grpId="0" animBg="1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0CA060-E503-2F4D-B930-C60EBEB50894}" type="slidenum">
              <a:rPr lang="en-US"/>
              <a:pPr/>
              <a:t>34</a:t>
            </a:fld>
            <a:endParaRPr lang="en-US"/>
          </a:p>
        </p:txBody>
      </p:sp>
      <p:sp>
        <p:nvSpPr>
          <p:cNvPr id="5120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Multithreaded Insertions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512004" name="Text Box 4"/>
          <p:cNvSpPr txBox="1">
            <a:spLocks noChangeArrowheads="1"/>
          </p:cNvSpPr>
          <p:nvPr/>
        </p:nvSpPr>
        <p:spPr bwMode="auto">
          <a:xfrm>
            <a:off x="376238" y="1320800"/>
            <a:ext cx="2641600" cy="4486275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  <a:effectLst/>
        </p:spPr>
        <p:txBody>
          <a:bodyPr wrap="none">
            <a:spAutoFit/>
          </a:bodyPr>
          <a:lstStyle/>
          <a:p>
            <a:r>
              <a:rPr lang="en-US" sz="1800" b="1" dirty="0">
                <a:latin typeface="Courier New" charset="0"/>
              </a:rPr>
              <a:t>Before insertions:</a:t>
            </a:r>
          </a:p>
          <a:p>
            <a:r>
              <a:rPr lang="en-US" sz="1800" b="1" dirty="0">
                <a:latin typeface="Courier New" charset="0"/>
              </a:rPr>
              <a:t> 0: 8  </a:t>
            </a:r>
          </a:p>
          <a:p>
            <a:r>
              <a:rPr lang="en-US" sz="1800" b="1" dirty="0">
                <a:latin typeface="Courier New" charset="0"/>
              </a:rPr>
              <a:t> 1:18  </a:t>
            </a:r>
          </a:p>
          <a:p>
            <a:r>
              <a:rPr lang="en-US" sz="1800" b="1" dirty="0">
                <a:latin typeface="Courier New" charset="0"/>
              </a:rPr>
              <a:t> 2:31  </a:t>
            </a:r>
          </a:p>
          <a:p>
            <a:r>
              <a:rPr lang="en-US" sz="1800" b="1" dirty="0">
                <a:latin typeface="Courier New" charset="0"/>
              </a:rPr>
              <a:t> 3:42  </a:t>
            </a:r>
          </a:p>
          <a:p>
            <a:r>
              <a:rPr lang="en-US" sz="1800" b="1" dirty="0">
                <a:latin typeface="Courier New" charset="0"/>
              </a:rPr>
              <a:t> 4:51  </a:t>
            </a:r>
          </a:p>
          <a:p>
            <a:r>
              <a:rPr lang="en-US" sz="1800" b="1" dirty="0">
                <a:latin typeface="Courier New" charset="0"/>
              </a:rPr>
              <a:t> 5:59  </a:t>
            </a:r>
          </a:p>
          <a:p>
            <a:r>
              <a:rPr lang="en-US" sz="1800" b="1" dirty="0">
                <a:latin typeface="Courier New" charset="0"/>
              </a:rPr>
              <a:t> 6:60  </a:t>
            </a:r>
          </a:p>
          <a:p>
            <a:r>
              <a:rPr lang="en-US" sz="1800" b="1" dirty="0">
                <a:latin typeface="Courier New" charset="0"/>
              </a:rPr>
              <a:t> 7:61  </a:t>
            </a:r>
          </a:p>
          <a:p>
            <a:r>
              <a:rPr lang="en-US" sz="1800" b="1" dirty="0">
                <a:latin typeface="Courier New" charset="0"/>
              </a:rPr>
              <a:t> 8:66  </a:t>
            </a:r>
          </a:p>
          <a:p>
            <a:r>
              <a:rPr lang="en-US" sz="1800" b="1" dirty="0">
                <a:latin typeface="Courier New" charset="0"/>
              </a:rPr>
              <a:t> 9:88  </a:t>
            </a:r>
          </a:p>
          <a:p>
            <a:r>
              <a:rPr lang="en-US" sz="1800" b="1" dirty="0">
                <a:latin typeface="Courier New" charset="0"/>
              </a:rPr>
              <a:t>Inserted:  8:64</a:t>
            </a:r>
          </a:p>
          <a:p>
            <a:r>
              <a:rPr lang="en-US" sz="1800" b="1" dirty="0">
                <a:latin typeface="Courier New" charset="0"/>
              </a:rPr>
              <a:t>Inserted:  4:48</a:t>
            </a:r>
          </a:p>
          <a:p>
            <a:r>
              <a:rPr lang="en-US" sz="1800" b="1" dirty="0">
                <a:latin typeface="Courier New" charset="0"/>
              </a:rPr>
              <a:t>Inserted: 11:80</a:t>
            </a:r>
          </a:p>
          <a:p>
            <a:r>
              <a:rPr lang="en-US" sz="1800" b="1" dirty="0">
                <a:latin typeface="Courier New" charset="0"/>
              </a:rPr>
              <a:t>Inserted:  0: 0</a:t>
            </a:r>
          </a:p>
          <a:p>
            <a:r>
              <a:rPr lang="en-US" sz="1800" b="1" dirty="0">
                <a:latin typeface="Courier New" charset="0"/>
              </a:rPr>
              <a:t>Inserted: 12:72</a:t>
            </a:r>
          </a:p>
        </p:txBody>
      </p:sp>
      <p:sp>
        <p:nvSpPr>
          <p:cNvPr id="512005" name="Text Box 5"/>
          <p:cNvSpPr txBox="1">
            <a:spLocks noChangeArrowheads="1"/>
          </p:cNvSpPr>
          <p:nvPr/>
        </p:nvSpPr>
        <p:spPr bwMode="auto">
          <a:xfrm>
            <a:off x="3200400" y="1325563"/>
            <a:ext cx="2505075" cy="4486275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  <a:effectLst/>
        </p:spPr>
        <p:txBody>
          <a:bodyPr wrap="none">
            <a:spAutoFit/>
          </a:bodyPr>
          <a:lstStyle/>
          <a:p>
            <a:r>
              <a:rPr lang="en-US" sz="1800" b="1" dirty="0">
                <a:latin typeface="Courier New" charset="0"/>
              </a:rPr>
              <a:t>After insertions:</a:t>
            </a:r>
          </a:p>
          <a:p>
            <a:r>
              <a:rPr lang="en-US" sz="1800" b="1" dirty="0">
                <a:latin typeface="Courier New" charset="0"/>
              </a:rPr>
              <a:t> 0: 0  </a:t>
            </a:r>
          </a:p>
          <a:p>
            <a:r>
              <a:rPr lang="en-US" sz="1800" b="1" dirty="0">
                <a:latin typeface="Courier New" charset="0"/>
              </a:rPr>
              <a:t> 1: 8  </a:t>
            </a:r>
          </a:p>
          <a:p>
            <a:r>
              <a:rPr lang="en-US" sz="1800" b="1" dirty="0">
                <a:latin typeface="Courier New" charset="0"/>
              </a:rPr>
              <a:t> 2:18  </a:t>
            </a:r>
          </a:p>
          <a:p>
            <a:r>
              <a:rPr lang="en-US" sz="1800" b="1" dirty="0">
                <a:latin typeface="Courier New" charset="0"/>
              </a:rPr>
              <a:t> 3:31  </a:t>
            </a:r>
          </a:p>
          <a:p>
            <a:r>
              <a:rPr lang="en-US" sz="1800" b="1" dirty="0">
                <a:latin typeface="Courier New" charset="0"/>
              </a:rPr>
              <a:t> 4:42  </a:t>
            </a:r>
          </a:p>
          <a:p>
            <a:r>
              <a:rPr lang="en-US" sz="1800" b="1" dirty="0">
                <a:latin typeface="Courier New" charset="0"/>
              </a:rPr>
              <a:t> 5:48  </a:t>
            </a:r>
          </a:p>
          <a:p>
            <a:r>
              <a:rPr lang="en-US" sz="1800" b="1" dirty="0">
                <a:latin typeface="Courier New" charset="0"/>
              </a:rPr>
              <a:t> 6:51  </a:t>
            </a:r>
          </a:p>
          <a:p>
            <a:r>
              <a:rPr lang="en-US" sz="1800" b="1" dirty="0">
                <a:latin typeface="Courier New" charset="0"/>
              </a:rPr>
              <a:t> 7:59  </a:t>
            </a:r>
          </a:p>
          <a:p>
            <a:r>
              <a:rPr lang="en-US" sz="1800" b="1" dirty="0">
                <a:latin typeface="Courier New" charset="0"/>
              </a:rPr>
              <a:t> 8:60  </a:t>
            </a:r>
          </a:p>
          <a:p>
            <a:r>
              <a:rPr lang="en-US" sz="1800" b="1" dirty="0">
                <a:latin typeface="Courier New" charset="0"/>
              </a:rPr>
              <a:t> 9:61  </a:t>
            </a:r>
          </a:p>
          <a:p>
            <a:r>
              <a:rPr lang="en-US" sz="1800" b="1" dirty="0">
                <a:latin typeface="Courier New" charset="0"/>
              </a:rPr>
              <a:t>10:64  </a:t>
            </a:r>
          </a:p>
          <a:p>
            <a:r>
              <a:rPr lang="en-US" sz="1800" b="1" dirty="0">
                <a:latin typeface="Courier New" charset="0"/>
              </a:rPr>
              <a:t>11:66  </a:t>
            </a:r>
          </a:p>
          <a:p>
            <a:r>
              <a:rPr lang="en-US" sz="1800" b="1" dirty="0">
                <a:latin typeface="Courier New" charset="0"/>
              </a:rPr>
              <a:t>12:72  </a:t>
            </a:r>
          </a:p>
          <a:p>
            <a:r>
              <a:rPr lang="en-US" sz="1800" b="1" dirty="0">
                <a:latin typeface="Courier New" charset="0"/>
              </a:rPr>
              <a:t>13:80  </a:t>
            </a:r>
          </a:p>
          <a:p>
            <a:r>
              <a:rPr lang="en-US" sz="1800" b="1" dirty="0">
                <a:latin typeface="Courier New" charset="0"/>
              </a:rPr>
              <a:t>14:88 </a:t>
            </a:r>
          </a:p>
        </p:txBody>
      </p:sp>
      <p:sp>
        <p:nvSpPr>
          <p:cNvPr id="512007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5851525" y="1295400"/>
            <a:ext cx="2835275" cy="4835525"/>
          </a:xfrm>
          <a:noFill/>
          <a:ln/>
        </p:spPr>
        <p:txBody>
          <a:bodyPr/>
          <a:lstStyle/>
          <a:p>
            <a:r>
              <a:rPr lang="en-US" dirty="0"/>
              <a:t>Apparently, running the insertion code as a </a:t>
            </a:r>
            <a:r>
              <a:rPr lang="en-US" dirty="0">
                <a:solidFill>
                  <a:srgbClr val="B23C00"/>
                </a:solidFill>
              </a:rPr>
              <a:t>separate thread </a:t>
            </a:r>
            <a:r>
              <a:rPr lang="en-US" dirty="0" smtClean="0"/>
              <a:t>didn</a:t>
            </a:r>
            <a:r>
              <a:rPr lang="en-US" dirty="0" smtClean="0">
                <a:latin typeface="Arial"/>
              </a:rPr>
              <a:t>’</a:t>
            </a:r>
            <a:r>
              <a:rPr lang="en-US" dirty="0" smtClean="0"/>
              <a:t>t </a:t>
            </a:r>
            <a:r>
              <a:rPr lang="en-US" dirty="0"/>
              <a:t>break our program.</a:t>
            </a:r>
          </a:p>
        </p:txBody>
      </p:sp>
      <p:sp>
        <p:nvSpPr>
          <p:cNvPr id="10" name="Text Box 5"/>
          <p:cNvSpPr txBox="1">
            <a:spLocks noChangeArrowheads="1"/>
          </p:cNvSpPr>
          <p:nvPr/>
        </p:nvSpPr>
        <p:spPr bwMode="auto">
          <a:xfrm>
            <a:off x="1920269" y="3154683"/>
            <a:ext cx="1377939" cy="369332"/>
          </a:xfrm>
          <a:prstGeom prst="rect">
            <a:avLst/>
          </a:prstGeom>
          <a:solidFill>
            <a:srgbClr val="0033CC"/>
          </a:solidFill>
          <a:ln w="9525">
            <a:solidFill>
              <a:srgbClr val="0033CC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 smtClean="0">
                <a:solidFill>
                  <a:srgbClr val="FFFF00"/>
                </a:solidFill>
                <a:latin typeface="+mn-lt"/>
              </a:rPr>
              <a:t>Insert4.java</a:t>
            </a:r>
            <a:endParaRPr lang="en-US" sz="1800" dirty="0">
              <a:solidFill>
                <a:srgbClr val="FFFF00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26443692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23B1C-A8A2-7D45-807C-9698D6BB0707}" type="slidenum">
              <a:rPr lang="en-US"/>
              <a:pPr/>
              <a:t>35</a:t>
            </a:fld>
            <a:endParaRPr lang="en-US"/>
          </a:p>
        </p:txBody>
      </p:sp>
      <p:sp>
        <p:nvSpPr>
          <p:cNvPr id="5130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Multithreaded Insertions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513028" name="Text Box 4"/>
          <p:cNvSpPr txBox="1">
            <a:spLocks noChangeArrowheads="1"/>
          </p:cNvSpPr>
          <p:nvPr/>
        </p:nvSpPr>
        <p:spPr bwMode="auto">
          <a:xfrm>
            <a:off x="365125" y="1238250"/>
            <a:ext cx="4630194" cy="5078312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  <a:effectLst/>
        </p:spPr>
        <p:txBody>
          <a:bodyPr wrap="none">
            <a:spAutoFit/>
          </a:bodyPr>
          <a:lstStyle/>
          <a:p>
            <a:r>
              <a:rPr lang="en-US" sz="1200" b="1" dirty="0">
                <a:latin typeface="Courier New" charset="0"/>
              </a:rPr>
              <a:t>public static void main(String[] </a:t>
            </a:r>
            <a:r>
              <a:rPr lang="en-US" sz="1200" b="1" dirty="0" err="1">
                <a:latin typeface="Courier New" charset="0"/>
              </a:rPr>
              <a:t>args</a:t>
            </a:r>
            <a:r>
              <a:rPr lang="en-US" sz="1200" b="1" dirty="0">
                <a:latin typeface="Courier New" charset="0"/>
              </a:rPr>
              <a:t>) </a:t>
            </a:r>
          </a:p>
          <a:p>
            <a:r>
              <a:rPr lang="en-US" sz="1200" b="1" dirty="0">
                <a:latin typeface="Courier New" charset="0"/>
              </a:rPr>
              <a:t>{</a:t>
            </a:r>
          </a:p>
          <a:p>
            <a:r>
              <a:rPr lang="en-US" sz="1200" b="1" dirty="0">
                <a:latin typeface="Courier New" charset="0"/>
              </a:rPr>
              <a:t>    </a:t>
            </a:r>
            <a:r>
              <a:rPr lang="en-US" sz="1200" b="1" dirty="0" err="1">
                <a:latin typeface="Courier New" charset="0"/>
              </a:rPr>
              <a:t>int</a:t>
            </a:r>
            <a:r>
              <a:rPr lang="en-US" sz="1200" b="1" dirty="0">
                <a:latin typeface="Courier New" charset="0"/>
              </a:rPr>
              <a:t> n = </a:t>
            </a:r>
            <a:r>
              <a:rPr lang="en-US" sz="1200" b="1" dirty="0">
                <a:solidFill>
                  <a:srgbClr val="B23C00"/>
                </a:solidFill>
                <a:latin typeface="Courier New" charset="0"/>
              </a:rPr>
              <a:t>20</a:t>
            </a:r>
            <a:r>
              <a:rPr lang="en-US" sz="1200" b="1" dirty="0">
                <a:latin typeface="Courier New" charset="0"/>
              </a:rPr>
              <a:t>;     // size of list</a:t>
            </a:r>
          </a:p>
          <a:p>
            <a:r>
              <a:rPr lang="en-US" sz="1200" b="1" dirty="0">
                <a:latin typeface="Courier New" charset="0"/>
              </a:rPr>
              <a:t>    </a:t>
            </a:r>
            <a:r>
              <a:rPr lang="en-US" sz="1200" b="1" dirty="0" err="1">
                <a:latin typeface="Courier New" charset="0"/>
              </a:rPr>
              <a:t>int</a:t>
            </a:r>
            <a:r>
              <a:rPr lang="en-US" sz="1200" b="1" dirty="0">
                <a:latin typeface="Courier New" charset="0"/>
              </a:rPr>
              <a:t> count = 5;  // count of insertions</a:t>
            </a:r>
          </a:p>
          <a:p>
            <a:r>
              <a:rPr lang="en-US" sz="1200" b="1" dirty="0">
                <a:latin typeface="Courier New" charset="0"/>
              </a:rPr>
              <a:t>    </a:t>
            </a:r>
            <a:r>
              <a:rPr lang="en-US" sz="1200" b="1" dirty="0" err="1">
                <a:latin typeface="Courier New" charset="0"/>
              </a:rPr>
              <a:t>int</a:t>
            </a:r>
            <a:r>
              <a:rPr lang="en-US" sz="1200" b="1" dirty="0">
                <a:latin typeface="Courier New" charset="0"/>
              </a:rPr>
              <a:t> many = 10;  // how many threads</a:t>
            </a:r>
          </a:p>
          <a:p>
            <a:r>
              <a:rPr lang="en-US" sz="1200" b="1" dirty="0">
                <a:latin typeface="Courier New" charset="0"/>
              </a:rPr>
              <a:t>    </a:t>
            </a:r>
          </a:p>
          <a:p>
            <a:r>
              <a:rPr lang="en-US" sz="1200" b="1" dirty="0">
                <a:latin typeface="Courier New" charset="0"/>
              </a:rPr>
              <a:t>    generator = new </a:t>
            </a:r>
            <a:r>
              <a:rPr lang="en-US" sz="1200" b="1" dirty="0" err="1">
                <a:latin typeface="Courier New" charset="0"/>
              </a:rPr>
              <a:t>RandomGenerator</a:t>
            </a:r>
            <a:r>
              <a:rPr lang="en-US" sz="1200" b="1" dirty="0">
                <a:latin typeface="Courier New" charset="0"/>
              </a:rPr>
              <a:t>(10*n);</a:t>
            </a:r>
          </a:p>
          <a:p>
            <a:r>
              <a:rPr lang="en-US" sz="1200" b="1" dirty="0">
                <a:latin typeface="Courier New" charset="0"/>
              </a:rPr>
              <a:t>    searcher = new </a:t>
            </a:r>
            <a:r>
              <a:rPr lang="en-US" sz="1200" b="1" dirty="0" err="1">
                <a:latin typeface="Courier New" charset="0"/>
              </a:rPr>
              <a:t>BinarySearch</a:t>
            </a:r>
            <a:r>
              <a:rPr lang="en-US" sz="1200" b="1" dirty="0">
                <a:latin typeface="Courier New" charset="0"/>
              </a:rPr>
              <a:t>();</a:t>
            </a:r>
          </a:p>
          <a:p>
            <a:r>
              <a:rPr lang="en-US" sz="1200" b="1" dirty="0">
                <a:latin typeface="Courier New" charset="0"/>
              </a:rPr>
              <a:t>    Inserter inserters[] = new Inserter[many];</a:t>
            </a:r>
          </a:p>
          <a:p>
            <a:r>
              <a:rPr lang="en-US" sz="1200" b="1" dirty="0">
                <a:latin typeface="Courier New" charset="0"/>
              </a:rPr>
              <a:t>    </a:t>
            </a:r>
            <a:r>
              <a:rPr lang="en-US" sz="1200" b="1" dirty="0" err="1">
                <a:latin typeface="Courier New" charset="0"/>
              </a:rPr>
              <a:t>intList</a:t>
            </a:r>
            <a:r>
              <a:rPr lang="en-US" sz="1200" b="1" dirty="0">
                <a:latin typeface="Courier New" charset="0"/>
              </a:rPr>
              <a:t> = </a:t>
            </a:r>
            <a:r>
              <a:rPr lang="en-US" sz="1200" b="1" dirty="0" err="1">
                <a:latin typeface="Courier New" charset="0"/>
              </a:rPr>
              <a:t>generator.generateSortedArray</a:t>
            </a:r>
            <a:r>
              <a:rPr lang="en-US" sz="1200" b="1" dirty="0">
                <a:latin typeface="Courier New" charset="0"/>
              </a:rPr>
              <a:t>(n);</a:t>
            </a:r>
          </a:p>
          <a:p>
            <a:r>
              <a:rPr lang="en-US" sz="1200" b="1" dirty="0">
                <a:latin typeface="Courier New" charset="0"/>
              </a:rPr>
              <a:t>        </a:t>
            </a:r>
          </a:p>
          <a:p>
            <a:r>
              <a:rPr lang="en-US" sz="1200" b="1" dirty="0">
                <a:latin typeface="Courier New" charset="0"/>
              </a:rPr>
              <a:t>    print("Before insertions:", </a:t>
            </a:r>
            <a:r>
              <a:rPr lang="en-US" sz="1200" b="1" dirty="0" err="1">
                <a:latin typeface="Courier New" charset="0"/>
              </a:rPr>
              <a:t>intList</a:t>
            </a:r>
            <a:r>
              <a:rPr lang="en-US" sz="1200" b="1" dirty="0">
                <a:latin typeface="Courier New" charset="0"/>
              </a:rPr>
              <a:t>);</a:t>
            </a:r>
          </a:p>
          <a:p>
            <a:r>
              <a:rPr lang="en-US" sz="1200" b="1" dirty="0">
                <a:latin typeface="Courier New" charset="0"/>
              </a:rPr>
              <a:t>    </a:t>
            </a:r>
          </a:p>
          <a:p>
            <a:r>
              <a:rPr lang="en-US" sz="1200" b="1" dirty="0">
                <a:solidFill>
                  <a:srgbClr val="006600"/>
                </a:solidFill>
                <a:latin typeface="Courier New" charset="0"/>
              </a:rPr>
              <a:t>    for (</a:t>
            </a:r>
            <a:r>
              <a:rPr lang="en-US" sz="1200" b="1" dirty="0" err="1">
                <a:solidFill>
                  <a:srgbClr val="006600"/>
                </a:solidFill>
                <a:latin typeface="Courier New" charset="0"/>
              </a:rPr>
              <a:t>int</a:t>
            </a:r>
            <a:r>
              <a:rPr lang="en-US" sz="1200" b="1" dirty="0">
                <a:solidFill>
                  <a:srgbClr val="006600"/>
                </a:solidFill>
                <a:latin typeface="Courier New" charset="0"/>
              </a:rPr>
              <a:t> id = 0; id &lt; many; id++) {</a:t>
            </a:r>
          </a:p>
          <a:p>
            <a:r>
              <a:rPr lang="en-US" sz="1200" b="1" dirty="0">
                <a:solidFill>
                  <a:srgbClr val="006600"/>
                </a:solidFill>
                <a:latin typeface="Courier New" charset="0"/>
              </a:rPr>
              <a:t>        inserters[id] = new Inserter(</a:t>
            </a:r>
            <a:r>
              <a:rPr lang="en-US" sz="1200" b="1" dirty="0">
                <a:solidFill>
                  <a:srgbClr val="0033CC"/>
                </a:solidFill>
                <a:latin typeface="Courier New" charset="0"/>
              </a:rPr>
              <a:t>id</a:t>
            </a:r>
            <a:r>
              <a:rPr lang="en-US" sz="1200" b="1" dirty="0">
                <a:solidFill>
                  <a:srgbClr val="006600"/>
                </a:solidFill>
                <a:latin typeface="Courier New" charset="0"/>
              </a:rPr>
              <a:t>, count);</a:t>
            </a:r>
          </a:p>
          <a:p>
            <a:r>
              <a:rPr lang="en-US" sz="1200" b="1" dirty="0">
                <a:solidFill>
                  <a:srgbClr val="006600"/>
                </a:solidFill>
                <a:latin typeface="Courier New" charset="0"/>
              </a:rPr>
              <a:t>        inserters[id].start();</a:t>
            </a:r>
          </a:p>
          <a:p>
            <a:r>
              <a:rPr lang="en-US" sz="1200" b="1" dirty="0">
                <a:solidFill>
                  <a:srgbClr val="006600"/>
                </a:solidFill>
                <a:latin typeface="Courier New" charset="0"/>
              </a:rPr>
              <a:t>    }</a:t>
            </a:r>
          </a:p>
          <a:p>
            <a:r>
              <a:rPr lang="en-US" sz="1200" b="1" dirty="0">
                <a:latin typeface="Courier New" charset="0"/>
              </a:rPr>
              <a:t>    </a:t>
            </a:r>
          </a:p>
          <a:p>
            <a:r>
              <a:rPr lang="en-US" sz="1200" b="1" dirty="0">
                <a:solidFill>
                  <a:schemeClr val="folHlink"/>
                </a:solidFill>
                <a:latin typeface="Courier New" charset="0"/>
              </a:rPr>
              <a:t>    try {</a:t>
            </a:r>
          </a:p>
          <a:p>
            <a:r>
              <a:rPr lang="en-US" sz="1200" b="1" dirty="0">
                <a:solidFill>
                  <a:schemeClr val="folHlink"/>
                </a:solidFill>
                <a:latin typeface="Courier New" charset="0"/>
              </a:rPr>
              <a:t>        for (</a:t>
            </a:r>
            <a:r>
              <a:rPr lang="en-US" sz="1200" b="1" dirty="0" err="1">
                <a:solidFill>
                  <a:schemeClr val="folHlink"/>
                </a:solidFill>
                <a:latin typeface="Courier New" charset="0"/>
              </a:rPr>
              <a:t>int</a:t>
            </a:r>
            <a:r>
              <a:rPr lang="en-US" sz="1200" b="1" dirty="0">
                <a:solidFill>
                  <a:schemeClr val="folHlink"/>
                </a:solidFill>
                <a:latin typeface="Courier New" charset="0"/>
              </a:rPr>
              <a:t> id = 0; id &lt; many; id++) {</a:t>
            </a:r>
          </a:p>
          <a:p>
            <a:r>
              <a:rPr lang="en-US" sz="1200" b="1" dirty="0">
                <a:solidFill>
                  <a:schemeClr val="folHlink"/>
                </a:solidFill>
                <a:latin typeface="Courier New" charset="0"/>
              </a:rPr>
              <a:t>            inserters[id].join();</a:t>
            </a:r>
          </a:p>
          <a:p>
            <a:r>
              <a:rPr lang="en-US" sz="1200" b="1" dirty="0">
                <a:solidFill>
                  <a:schemeClr val="folHlink"/>
                </a:solidFill>
                <a:latin typeface="Courier New" charset="0"/>
              </a:rPr>
              <a:t>        }</a:t>
            </a:r>
          </a:p>
          <a:p>
            <a:r>
              <a:rPr lang="en-US" sz="1200" b="1" dirty="0">
                <a:solidFill>
                  <a:schemeClr val="folHlink"/>
                </a:solidFill>
                <a:latin typeface="Courier New" charset="0"/>
              </a:rPr>
              <a:t>    }</a:t>
            </a:r>
          </a:p>
          <a:p>
            <a:r>
              <a:rPr lang="en-US" sz="1200" b="1" dirty="0">
                <a:solidFill>
                  <a:schemeClr val="folHlink"/>
                </a:solidFill>
                <a:latin typeface="Courier New" charset="0"/>
              </a:rPr>
              <a:t>    catch (</a:t>
            </a:r>
            <a:r>
              <a:rPr lang="en-US" sz="1200" b="1" dirty="0" err="1">
                <a:solidFill>
                  <a:schemeClr val="folHlink"/>
                </a:solidFill>
                <a:latin typeface="Courier New" charset="0"/>
              </a:rPr>
              <a:t>InterruptedException</a:t>
            </a:r>
            <a:r>
              <a:rPr lang="en-US" sz="1200" b="1" dirty="0">
                <a:solidFill>
                  <a:schemeClr val="folHlink"/>
                </a:solidFill>
                <a:latin typeface="Courier New" charset="0"/>
              </a:rPr>
              <a:t> ignore) {}</a:t>
            </a:r>
          </a:p>
          <a:p>
            <a:r>
              <a:rPr lang="en-US" sz="1200" b="1" dirty="0">
                <a:latin typeface="Courier New" charset="0"/>
              </a:rPr>
              <a:t>    </a:t>
            </a:r>
          </a:p>
          <a:p>
            <a:r>
              <a:rPr lang="en-US" sz="1200" b="1" dirty="0">
                <a:latin typeface="Courier New" charset="0"/>
              </a:rPr>
              <a:t>    print("After insertions:", </a:t>
            </a:r>
            <a:r>
              <a:rPr lang="en-US" sz="1200" b="1" dirty="0" err="1">
                <a:latin typeface="Courier New" charset="0"/>
              </a:rPr>
              <a:t>intList</a:t>
            </a:r>
            <a:r>
              <a:rPr lang="en-US" sz="1200" b="1" dirty="0">
                <a:latin typeface="Courier New" charset="0"/>
              </a:rPr>
              <a:t>);</a:t>
            </a:r>
          </a:p>
          <a:p>
            <a:r>
              <a:rPr lang="en-US" sz="1200" b="1" dirty="0">
                <a:latin typeface="Courier New" charset="0"/>
              </a:rPr>
              <a:t>}</a:t>
            </a:r>
          </a:p>
        </p:txBody>
      </p:sp>
      <p:sp>
        <p:nvSpPr>
          <p:cNvPr id="513030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5029200" y="1874838"/>
            <a:ext cx="3657600" cy="4256087"/>
          </a:xfrm>
          <a:noFill/>
          <a:ln/>
        </p:spPr>
        <p:txBody>
          <a:bodyPr/>
          <a:lstStyle/>
          <a:p>
            <a:r>
              <a:rPr lang="en-US" dirty="0"/>
              <a:t>Now we </a:t>
            </a:r>
            <a:r>
              <a:rPr lang="en-US" dirty="0">
                <a:solidFill>
                  <a:srgbClr val="B23C00"/>
                </a:solidFill>
              </a:rPr>
              <a:t>spawn multiple insertion threads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Each thread has an </a:t>
            </a:r>
            <a:r>
              <a:rPr lang="en-US" b="1" dirty="0">
                <a:solidFill>
                  <a:srgbClr val="0033CC"/>
                </a:solidFill>
                <a:latin typeface="Courier New"/>
                <a:cs typeface="Courier New"/>
              </a:rPr>
              <a:t>id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We also increased the size of the list to give each thread more work to do.</a:t>
            </a:r>
          </a:p>
        </p:txBody>
      </p:sp>
      <p:sp>
        <p:nvSpPr>
          <p:cNvPr id="513031" name="Text Box 7"/>
          <p:cNvSpPr txBox="1">
            <a:spLocks noChangeArrowheads="1"/>
          </p:cNvSpPr>
          <p:nvPr/>
        </p:nvSpPr>
        <p:spPr bwMode="auto">
          <a:xfrm>
            <a:off x="7315200" y="6172200"/>
            <a:ext cx="803275" cy="376238"/>
          </a:xfrm>
          <a:prstGeom prst="rect">
            <a:avLst/>
          </a:prstGeom>
          <a:noFill/>
          <a:ln w="9525">
            <a:solidFill>
              <a:schemeClr val="folHlink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800">
                <a:solidFill>
                  <a:schemeClr val="folHlink"/>
                </a:solidFill>
              </a:rPr>
              <a:t>Demo</a:t>
            </a:r>
          </a:p>
        </p:txBody>
      </p:sp>
      <p:sp>
        <p:nvSpPr>
          <p:cNvPr id="10" name="Text Box 5"/>
          <p:cNvSpPr txBox="1">
            <a:spLocks noChangeArrowheads="1"/>
          </p:cNvSpPr>
          <p:nvPr/>
        </p:nvSpPr>
        <p:spPr bwMode="auto">
          <a:xfrm>
            <a:off x="4023366" y="1325903"/>
            <a:ext cx="1377939" cy="369332"/>
          </a:xfrm>
          <a:prstGeom prst="rect">
            <a:avLst/>
          </a:prstGeom>
          <a:solidFill>
            <a:srgbClr val="0033CC"/>
          </a:solidFill>
          <a:ln w="9525">
            <a:solidFill>
              <a:srgbClr val="0033CC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 smtClean="0">
                <a:solidFill>
                  <a:srgbClr val="FFFF00"/>
                </a:solidFill>
                <a:latin typeface="+mn-lt"/>
              </a:rPr>
              <a:t>Insert5.java</a:t>
            </a:r>
            <a:endParaRPr lang="en-US" sz="1800" dirty="0">
              <a:solidFill>
                <a:srgbClr val="FFFF00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01027668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130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130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5130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130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3030" grpId="0" build="p"/>
      <p:bldP spid="513031" grpId="0" animBg="1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EBC08-45BE-EE44-8ECB-9ED144AD7B03}" type="slidenum">
              <a:rPr lang="en-US"/>
              <a:pPr/>
              <a:t>36</a:t>
            </a:fld>
            <a:endParaRPr lang="en-US"/>
          </a:p>
        </p:txBody>
      </p:sp>
      <p:sp>
        <p:nvSpPr>
          <p:cNvPr id="5140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Multithreaded Insertions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5140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943600" y="1295400"/>
            <a:ext cx="3017838" cy="4835525"/>
          </a:xfrm>
        </p:spPr>
        <p:txBody>
          <a:bodyPr/>
          <a:lstStyle/>
          <a:p>
            <a:r>
              <a:rPr lang="en-US" dirty="0"/>
              <a:t>We broke it</a:t>
            </a:r>
            <a:r>
              <a:rPr lang="en-US" dirty="0" smtClean="0"/>
              <a:t>!</a:t>
            </a:r>
          </a:p>
          <a:p>
            <a:pPr lvl="5"/>
            <a:endParaRPr lang="en-US" dirty="0"/>
          </a:p>
          <a:p>
            <a:r>
              <a:rPr lang="en-US" dirty="0"/>
              <a:t>A value is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>
                <a:solidFill>
                  <a:srgbClr val="B23C00"/>
                </a:solidFill>
              </a:rPr>
              <a:t>out </a:t>
            </a:r>
            <a:r>
              <a:rPr lang="en-US" dirty="0">
                <a:solidFill>
                  <a:srgbClr val="B23C00"/>
                </a:solidFill>
              </a:rPr>
              <a:t>of order</a:t>
            </a:r>
            <a:r>
              <a:rPr lang="en-US" dirty="0" smtClean="0"/>
              <a:t>.</a:t>
            </a:r>
          </a:p>
          <a:p>
            <a:pPr lvl="5"/>
            <a:endParaRPr lang="en-US" dirty="0"/>
          </a:p>
          <a:p>
            <a:r>
              <a:rPr lang="en-US" dirty="0"/>
              <a:t>There should be 70 values. </a:t>
            </a:r>
          </a:p>
          <a:p>
            <a:pPr lvl="1"/>
            <a:r>
              <a:rPr lang="en-US" dirty="0">
                <a:solidFill>
                  <a:srgbClr val="B23C00"/>
                </a:solidFill>
              </a:rPr>
              <a:t>We lost one.</a:t>
            </a:r>
          </a:p>
        </p:txBody>
      </p:sp>
      <p:sp>
        <p:nvSpPr>
          <p:cNvPr id="514052" name="Text Box 4"/>
          <p:cNvSpPr txBox="1">
            <a:spLocks noChangeArrowheads="1"/>
          </p:cNvSpPr>
          <p:nvPr/>
        </p:nvSpPr>
        <p:spPr bwMode="auto">
          <a:xfrm>
            <a:off x="377825" y="1319213"/>
            <a:ext cx="2914650" cy="4760912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  <a:effectLst/>
        </p:spPr>
        <p:txBody>
          <a:bodyPr wrap="none">
            <a:spAutoFit/>
          </a:bodyPr>
          <a:lstStyle/>
          <a:p>
            <a:r>
              <a:rPr lang="en-US" sz="1800" b="1" dirty="0">
                <a:latin typeface="Courier New" charset="0"/>
              </a:rPr>
              <a:t>Before insertions:</a:t>
            </a:r>
          </a:p>
          <a:p>
            <a:r>
              <a:rPr lang="en-US" sz="1800" b="1" dirty="0">
                <a:latin typeface="Courier New" charset="0"/>
              </a:rPr>
              <a:t> 0: 0  </a:t>
            </a:r>
          </a:p>
          <a:p>
            <a:r>
              <a:rPr lang="en-US" sz="1800" b="1" dirty="0">
                <a:latin typeface="Courier New" charset="0"/>
              </a:rPr>
              <a:t> 1: 9  </a:t>
            </a:r>
          </a:p>
          <a:p>
            <a:r>
              <a:rPr lang="en-US" sz="1800" b="1" dirty="0">
                <a:latin typeface="Courier New" charset="0"/>
              </a:rPr>
              <a:t> 2:11  </a:t>
            </a:r>
          </a:p>
          <a:p>
            <a:r>
              <a:rPr lang="en-US" sz="1800" b="1" dirty="0">
                <a:latin typeface="Courier New" charset="0"/>
              </a:rPr>
              <a:t> 3:21  </a:t>
            </a:r>
          </a:p>
          <a:p>
            <a:r>
              <a:rPr lang="en-US" sz="1800" b="1" dirty="0">
                <a:latin typeface="Courier New" charset="0"/>
              </a:rPr>
              <a:t> 4:36  </a:t>
            </a:r>
          </a:p>
          <a:p>
            <a:r>
              <a:rPr lang="en-US" sz="1800" b="1" dirty="0">
                <a:latin typeface="Courier New" charset="0"/>
              </a:rPr>
              <a:t> ...</a:t>
            </a:r>
          </a:p>
          <a:p>
            <a:r>
              <a:rPr lang="en-US" sz="1800" b="1" dirty="0">
                <a:latin typeface="Courier New" charset="0"/>
              </a:rPr>
              <a:t>18:176  </a:t>
            </a:r>
          </a:p>
          <a:p>
            <a:r>
              <a:rPr lang="en-US" sz="1800" b="1" dirty="0">
                <a:latin typeface="Courier New" charset="0"/>
              </a:rPr>
              <a:t>19:176  </a:t>
            </a:r>
          </a:p>
          <a:p>
            <a:r>
              <a:rPr lang="en-US" sz="1800" b="1" dirty="0">
                <a:latin typeface="Courier New" charset="0"/>
              </a:rPr>
              <a:t># 2 inserted:  7:57</a:t>
            </a:r>
          </a:p>
          <a:p>
            <a:r>
              <a:rPr lang="en-US" sz="1800" b="1" dirty="0">
                <a:latin typeface="Courier New" charset="0"/>
              </a:rPr>
              <a:t># 1 inserted: 18:139</a:t>
            </a:r>
          </a:p>
          <a:p>
            <a:r>
              <a:rPr lang="en-US" sz="1800" b="1" dirty="0">
                <a:latin typeface="Courier New" charset="0"/>
              </a:rPr>
              <a:t># 0 inserted: 11:111</a:t>
            </a:r>
          </a:p>
          <a:p>
            <a:r>
              <a:rPr lang="en-US" sz="1800" b="1" dirty="0">
                <a:latin typeface="Courier New" charset="0"/>
              </a:rPr>
              <a:t># 4 inserted:  0: 0</a:t>
            </a:r>
          </a:p>
          <a:p>
            <a:r>
              <a:rPr lang="en-US" sz="1800" b="1" dirty="0">
                <a:latin typeface="Courier New" charset="0"/>
              </a:rPr>
              <a:t># 3 inserted: 21:142</a:t>
            </a:r>
          </a:p>
          <a:p>
            <a:r>
              <a:rPr lang="en-US" sz="1800" b="1" dirty="0">
                <a:latin typeface="Courier New" charset="0"/>
              </a:rPr>
              <a:t># 9 inserted: 27:183</a:t>
            </a:r>
          </a:p>
          <a:p>
            <a:r>
              <a:rPr lang="en-US" sz="1800" b="1" dirty="0">
                <a:latin typeface="Courier New" charset="0"/>
              </a:rPr>
              <a:t># 7 inserted:  4:21</a:t>
            </a:r>
          </a:p>
          <a:p>
            <a:r>
              <a:rPr lang="en-US" sz="1800" b="1" dirty="0">
                <a:latin typeface="Courier New" charset="0"/>
              </a:rPr>
              <a:t>...</a:t>
            </a:r>
          </a:p>
        </p:txBody>
      </p:sp>
      <p:sp>
        <p:nvSpPr>
          <p:cNvPr id="514053" name="Text Box 5"/>
          <p:cNvSpPr txBox="1">
            <a:spLocks noChangeArrowheads="1"/>
          </p:cNvSpPr>
          <p:nvPr/>
        </p:nvSpPr>
        <p:spPr bwMode="auto">
          <a:xfrm>
            <a:off x="3438525" y="1320800"/>
            <a:ext cx="2539540" cy="4801315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  <a:effectLst/>
        </p:spPr>
        <p:txBody>
          <a:bodyPr wrap="none">
            <a:spAutoFit/>
          </a:bodyPr>
          <a:lstStyle/>
          <a:p>
            <a:r>
              <a:rPr lang="en-US" sz="1800" b="1" dirty="0">
                <a:latin typeface="Courier New" charset="0"/>
              </a:rPr>
              <a:t>After insertions:</a:t>
            </a:r>
          </a:p>
          <a:p>
            <a:r>
              <a:rPr lang="en-US" sz="1800" b="1" dirty="0">
                <a:latin typeface="Courier New" charset="0"/>
              </a:rPr>
              <a:t> 0: 0  </a:t>
            </a:r>
          </a:p>
          <a:p>
            <a:r>
              <a:rPr lang="en-US" sz="1800" b="1" dirty="0">
                <a:latin typeface="Courier New" charset="0"/>
              </a:rPr>
              <a:t> 1: 0  </a:t>
            </a:r>
          </a:p>
          <a:p>
            <a:r>
              <a:rPr lang="en-US" sz="1800" b="1" dirty="0">
                <a:latin typeface="Courier New" charset="0"/>
              </a:rPr>
              <a:t> 2: 3  </a:t>
            </a:r>
          </a:p>
          <a:p>
            <a:r>
              <a:rPr lang="en-US" sz="1800" b="1" dirty="0">
                <a:latin typeface="Courier New" charset="0"/>
              </a:rPr>
              <a:t> 3: 4  </a:t>
            </a:r>
          </a:p>
          <a:p>
            <a:r>
              <a:rPr lang="en-US" sz="1800" b="1" dirty="0">
                <a:latin typeface="Courier New" charset="0"/>
              </a:rPr>
              <a:t> ...  </a:t>
            </a:r>
          </a:p>
          <a:p>
            <a:r>
              <a:rPr lang="en-US" sz="1800" b="1" dirty="0">
                <a:latin typeface="Courier New" charset="0"/>
              </a:rPr>
              <a:t>41:120  </a:t>
            </a:r>
          </a:p>
          <a:p>
            <a:r>
              <a:rPr lang="en-US" sz="1800" b="1" dirty="0">
                <a:latin typeface="Courier New" charset="0"/>
              </a:rPr>
              <a:t>42:128  </a:t>
            </a:r>
          </a:p>
          <a:p>
            <a:r>
              <a:rPr lang="en-US" sz="1800" b="1" dirty="0">
                <a:latin typeface="Courier New" charset="0"/>
              </a:rPr>
              <a:t>43:124 </a:t>
            </a:r>
            <a:r>
              <a:rPr lang="en-US" sz="1800" b="1" dirty="0">
                <a:solidFill>
                  <a:srgbClr val="B23C00"/>
                </a:solidFill>
                <a:latin typeface="Courier New" charset="0"/>
              </a:rPr>
              <a:t>*</a:t>
            </a:r>
          </a:p>
          <a:p>
            <a:r>
              <a:rPr lang="en-US" sz="1800" b="1" dirty="0">
                <a:latin typeface="Courier New" charset="0"/>
              </a:rPr>
              <a:t>44:130  </a:t>
            </a:r>
          </a:p>
          <a:p>
            <a:r>
              <a:rPr lang="en-US" sz="1800" b="1" dirty="0">
                <a:latin typeface="Courier New" charset="0"/>
              </a:rPr>
              <a:t>45:135 </a:t>
            </a:r>
          </a:p>
          <a:p>
            <a:r>
              <a:rPr lang="en-US" sz="1800" b="1" dirty="0">
                <a:latin typeface="Courier New" charset="0"/>
              </a:rPr>
              <a:t>...</a:t>
            </a:r>
          </a:p>
          <a:p>
            <a:r>
              <a:rPr lang="en-US" sz="1800" b="1" dirty="0">
                <a:latin typeface="Courier New" charset="0"/>
              </a:rPr>
              <a:t>64:181  </a:t>
            </a:r>
          </a:p>
          <a:p>
            <a:r>
              <a:rPr lang="en-US" sz="1800" b="1" dirty="0">
                <a:latin typeface="Courier New" charset="0"/>
              </a:rPr>
              <a:t>65:182  </a:t>
            </a:r>
          </a:p>
          <a:p>
            <a:r>
              <a:rPr lang="en-US" sz="1800" b="1" dirty="0">
                <a:latin typeface="Courier New" charset="0"/>
              </a:rPr>
              <a:t>66:183  </a:t>
            </a:r>
          </a:p>
          <a:p>
            <a:r>
              <a:rPr lang="en-US" sz="1800" b="1" dirty="0">
                <a:latin typeface="Courier New" charset="0"/>
              </a:rPr>
              <a:t>67:183  </a:t>
            </a:r>
          </a:p>
          <a:p>
            <a:r>
              <a:rPr lang="en-US" sz="1800" b="1" dirty="0">
                <a:solidFill>
                  <a:srgbClr val="B23C00"/>
                </a:solidFill>
                <a:latin typeface="Courier New" charset="0"/>
              </a:rPr>
              <a:t>68</a:t>
            </a:r>
            <a:r>
              <a:rPr lang="en-US" sz="1800" b="1" dirty="0">
                <a:latin typeface="Courier New" charset="0"/>
              </a:rPr>
              <a:t>:185 </a:t>
            </a:r>
          </a:p>
        </p:txBody>
      </p:sp>
      <p:sp>
        <p:nvSpPr>
          <p:cNvPr id="10" name="Text Box 5"/>
          <p:cNvSpPr txBox="1">
            <a:spLocks noChangeArrowheads="1"/>
          </p:cNvSpPr>
          <p:nvPr/>
        </p:nvSpPr>
        <p:spPr bwMode="auto">
          <a:xfrm>
            <a:off x="2194586" y="1783098"/>
            <a:ext cx="1377939" cy="369332"/>
          </a:xfrm>
          <a:prstGeom prst="rect">
            <a:avLst/>
          </a:prstGeom>
          <a:solidFill>
            <a:srgbClr val="0033CC"/>
          </a:solidFill>
          <a:ln w="9525">
            <a:solidFill>
              <a:srgbClr val="0033CC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 smtClean="0">
                <a:solidFill>
                  <a:srgbClr val="FFFF00"/>
                </a:solidFill>
                <a:latin typeface="+mn-lt"/>
              </a:rPr>
              <a:t>Insert5.java</a:t>
            </a:r>
            <a:endParaRPr lang="en-US" sz="1800" dirty="0">
              <a:solidFill>
                <a:srgbClr val="FFFF00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32072535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14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0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140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0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140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4051" grpId="0" build="p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774D71-61C8-4944-BDB1-28606DFCC2EB}" type="slidenum">
              <a:rPr lang="en-US"/>
              <a:pPr/>
              <a:t>37</a:t>
            </a:fld>
            <a:endParaRPr lang="en-US"/>
          </a:p>
        </p:txBody>
      </p:sp>
      <p:sp>
        <p:nvSpPr>
          <p:cNvPr id="515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Multithreaded Insertions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515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229600" cy="1951038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dirty="0"/>
              <a:t>A </a:t>
            </a:r>
            <a:r>
              <a:rPr lang="en-US" dirty="0">
                <a:solidFill>
                  <a:srgbClr val="B23C00"/>
                </a:solidFill>
              </a:rPr>
              <a:t>common error </a:t>
            </a:r>
            <a:r>
              <a:rPr lang="en-US" dirty="0"/>
              <a:t>with </a:t>
            </a:r>
            <a:r>
              <a:rPr lang="en-US" dirty="0">
                <a:solidFill>
                  <a:srgbClr val="B23C00"/>
                </a:solidFill>
              </a:rPr>
              <a:t>multithreaded </a:t>
            </a:r>
            <a:r>
              <a:rPr lang="en-US" dirty="0"/>
              <a:t>programs: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The threads share some </a:t>
            </a:r>
            <a:r>
              <a:rPr lang="en-US" dirty="0">
                <a:solidFill>
                  <a:srgbClr val="B23C00"/>
                </a:solidFill>
              </a:rPr>
              <a:t>common data</a:t>
            </a:r>
            <a:r>
              <a:rPr lang="en-US" dirty="0"/>
              <a:t>.</a:t>
            </a:r>
          </a:p>
          <a:p>
            <a:pPr lvl="2">
              <a:lnSpc>
                <a:spcPct val="90000"/>
              </a:lnSpc>
            </a:pPr>
            <a:r>
              <a:rPr lang="en-US" dirty="0"/>
              <a:t>In this example, </a:t>
            </a:r>
            <a:r>
              <a:rPr lang="en-US" dirty="0" smtClean="0"/>
              <a:t>it</a:t>
            </a:r>
            <a:r>
              <a:rPr lang="en-US" dirty="0" smtClean="0">
                <a:latin typeface="Arial"/>
              </a:rPr>
              <a:t>’</a:t>
            </a:r>
            <a:r>
              <a:rPr lang="en-US" dirty="0" smtClean="0"/>
              <a:t>s </a:t>
            </a:r>
            <a:r>
              <a:rPr lang="en-US" dirty="0"/>
              <a:t>the </a:t>
            </a:r>
            <a:r>
              <a:rPr lang="en-US" b="1" dirty="0" err="1">
                <a:solidFill>
                  <a:srgbClr val="0033CC"/>
                </a:solidFill>
                <a:latin typeface="Courier New" charset="0"/>
              </a:rPr>
              <a:t>ArrayList</a:t>
            </a:r>
            <a:r>
              <a:rPr lang="en-US" b="1" dirty="0">
                <a:solidFill>
                  <a:srgbClr val="0033CC"/>
                </a:solidFill>
                <a:latin typeface="Courier New" charset="0"/>
              </a:rPr>
              <a:t>&lt;Integer&gt; </a:t>
            </a:r>
            <a:r>
              <a:rPr lang="en-US" b="1" dirty="0" err="1">
                <a:solidFill>
                  <a:srgbClr val="0033CC"/>
                </a:solidFill>
                <a:latin typeface="Courier New" charset="0"/>
              </a:rPr>
              <a:t>intList</a:t>
            </a:r>
            <a:endParaRPr lang="en-US" b="1" dirty="0">
              <a:solidFill>
                <a:srgbClr val="0033CC"/>
              </a:solidFill>
              <a:latin typeface="Courier New" charset="0"/>
            </a:endParaRPr>
          </a:p>
          <a:p>
            <a:pPr lvl="1">
              <a:lnSpc>
                <a:spcPct val="90000"/>
              </a:lnSpc>
            </a:pPr>
            <a:r>
              <a:rPr lang="en-US" dirty="0"/>
              <a:t>The threads </a:t>
            </a:r>
            <a:r>
              <a:rPr lang="en-US" dirty="0">
                <a:solidFill>
                  <a:srgbClr val="B23C00"/>
                </a:solidFill>
              </a:rPr>
              <a:t>simultaneously read and modify 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the common data.</a:t>
            </a:r>
          </a:p>
        </p:txBody>
      </p:sp>
      <p:sp>
        <p:nvSpPr>
          <p:cNvPr id="515076" name="Text Box 4"/>
          <p:cNvSpPr txBox="1">
            <a:spLocks noChangeArrowheads="1"/>
          </p:cNvSpPr>
          <p:nvPr/>
        </p:nvSpPr>
        <p:spPr bwMode="auto">
          <a:xfrm>
            <a:off x="365125" y="3517900"/>
            <a:ext cx="7110765" cy="2308324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  <a:effectLst/>
        </p:spPr>
        <p:txBody>
          <a:bodyPr wrap="none">
            <a:spAutoFit/>
          </a:bodyPr>
          <a:lstStyle/>
          <a:p>
            <a:r>
              <a:rPr lang="en-US" sz="1800" b="1" dirty="0" err="1">
                <a:latin typeface="Courier New" charset="0"/>
              </a:rPr>
              <a:t>int</a:t>
            </a:r>
            <a:r>
              <a:rPr lang="en-US" sz="1800" b="1" dirty="0">
                <a:latin typeface="Courier New" charset="0"/>
              </a:rPr>
              <a:t> index = </a:t>
            </a:r>
            <a:r>
              <a:rPr lang="en-US" sz="1800" b="1" dirty="0" err="1">
                <a:solidFill>
                  <a:srgbClr val="B23C00"/>
                </a:solidFill>
                <a:latin typeface="Courier New" charset="0"/>
              </a:rPr>
              <a:t>searcher.binarySearch</a:t>
            </a:r>
            <a:r>
              <a:rPr lang="en-US" sz="1800" b="1" dirty="0">
                <a:solidFill>
                  <a:srgbClr val="B23C00"/>
                </a:solidFill>
                <a:latin typeface="Courier New" charset="0"/>
              </a:rPr>
              <a:t>(</a:t>
            </a:r>
            <a:r>
              <a:rPr lang="en-US" sz="1800" b="1" dirty="0" err="1">
                <a:solidFill>
                  <a:srgbClr val="B23C00"/>
                </a:solidFill>
                <a:latin typeface="Courier New" charset="0"/>
              </a:rPr>
              <a:t>intList</a:t>
            </a:r>
            <a:r>
              <a:rPr lang="en-US" sz="1800" b="1" dirty="0">
                <a:solidFill>
                  <a:srgbClr val="B23C00"/>
                </a:solidFill>
                <a:latin typeface="Courier New" charset="0"/>
              </a:rPr>
              <a:t>, value);</a:t>
            </a:r>
          </a:p>
          <a:p>
            <a:endParaRPr lang="en-US" sz="1800" b="1" dirty="0">
              <a:latin typeface="Courier New" charset="0"/>
            </a:endParaRPr>
          </a:p>
          <a:p>
            <a:r>
              <a:rPr lang="en-US" sz="1800" b="1" dirty="0">
                <a:latin typeface="Courier New" charset="0"/>
              </a:rPr>
              <a:t>if (index &lt;= 0) {</a:t>
            </a:r>
          </a:p>
          <a:p>
            <a:r>
              <a:rPr lang="en-US" sz="1800" b="1" dirty="0">
                <a:latin typeface="Courier New" charset="0"/>
              </a:rPr>
              <a:t>    index = -index;</a:t>
            </a:r>
          </a:p>
          <a:p>
            <a:r>
              <a:rPr lang="en-US" sz="1800" b="1" dirty="0">
                <a:latin typeface="Courier New" charset="0"/>
              </a:rPr>
              <a:t>    if (value &gt; </a:t>
            </a:r>
            <a:r>
              <a:rPr lang="en-US" sz="1800" b="1" dirty="0" err="1">
                <a:latin typeface="Courier New" charset="0"/>
              </a:rPr>
              <a:t>intList.get</a:t>
            </a:r>
            <a:r>
              <a:rPr lang="en-US" sz="1800" b="1" dirty="0">
                <a:latin typeface="Courier New" charset="0"/>
              </a:rPr>
              <a:t>(index)) index++;</a:t>
            </a:r>
          </a:p>
          <a:p>
            <a:r>
              <a:rPr lang="en-US" sz="1800" b="1" dirty="0">
                <a:latin typeface="Courier New" charset="0"/>
              </a:rPr>
              <a:t>}</a:t>
            </a:r>
          </a:p>
          <a:p>
            <a:endParaRPr lang="en-US" sz="1800" b="1" dirty="0">
              <a:latin typeface="Courier New" charset="0"/>
            </a:endParaRPr>
          </a:p>
          <a:p>
            <a:r>
              <a:rPr lang="en-US" sz="1800" b="1" dirty="0" err="1">
                <a:solidFill>
                  <a:srgbClr val="0033CC"/>
                </a:solidFill>
                <a:latin typeface="Courier New" charset="0"/>
              </a:rPr>
              <a:t>intList.add</a:t>
            </a:r>
            <a:r>
              <a:rPr lang="en-US" sz="1800" b="1" dirty="0">
                <a:solidFill>
                  <a:srgbClr val="0033CC"/>
                </a:solidFill>
                <a:latin typeface="Courier New" charset="0"/>
              </a:rPr>
              <a:t>(index, value);</a:t>
            </a:r>
          </a:p>
        </p:txBody>
      </p:sp>
      <p:sp>
        <p:nvSpPr>
          <p:cNvPr id="515077" name="Text Box 5"/>
          <p:cNvSpPr txBox="1">
            <a:spLocks noChangeArrowheads="1"/>
          </p:cNvSpPr>
          <p:nvPr/>
        </p:nvSpPr>
        <p:spPr bwMode="auto">
          <a:xfrm>
            <a:off x="3382963" y="3886200"/>
            <a:ext cx="4397375" cy="65087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>
                <a:solidFill>
                  <a:schemeClr val="folHlink"/>
                </a:solidFill>
              </a:rPr>
              <a:t>One thread reads the list data to compute</a:t>
            </a:r>
          </a:p>
          <a:p>
            <a:r>
              <a:rPr lang="en-US" sz="1800">
                <a:solidFill>
                  <a:schemeClr val="folHlink"/>
                </a:solidFill>
              </a:rPr>
              <a:t>the insertion position.</a:t>
            </a:r>
          </a:p>
        </p:txBody>
      </p:sp>
      <p:sp>
        <p:nvSpPr>
          <p:cNvPr id="515078" name="Text Box 6"/>
          <p:cNvSpPr txBox="1">
            <a:spLocks noChangeArrowheads="1"/>
          </p:cNvSpPr>
          <p:nvPr/>
        </p:nvSpPr>
        <p:spPr bwMode="auto">
          <a:xfrm>
            <a:off x="6583363" y="4349750"/>
            <a:ext cx="2187575" cy="92551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9525">
            <a:solidFill>
              <a:srgbClr val="006600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>
                <a:solidFill>
                  <a:srgbClr val="006600"/>
                </a:solidFill>
              </a:rPr>
              <a:t>Meanwhile, another</a:t>
            </a:r>
          </a:p>
          <a:p>
            <a:r>
              <a:rPr lang="en-US" sz="1800">
                <a:solidFill>
                  <a:srgbClr val="006600"/>
                </a:solidFill>
              </a:rPr>
              <a:t>thread can modify</a:t>
            </a:r>
          </a:p>
          <a:p>
            <a:r>
              <a:rPr lang="en-US" sz="1800">
                <a:solidFill>
                  <a:srgbClr val="006600"/>
                </a:solidFill>
              </a:rPr>
              <a:t>the data.</a:t>
            </a:r>
          </a:p>
        </p:txBody>
      </p:sp>
      <p:sp>
        <p:nvSpPr>
          <p:cNvPr id="515079" name="Text Box 7"/>
          <p:cNvSpPr txBox="1">
            <a:spLocks noChangeArrowheads="1"/>
          </p:cNvSpPr>
          <p:nvPr/>
        </p:nvSpPr>
        <p:spPr bwMode="auto">
          <a:xfrm>
            <a:off x="4114800" y="5349875"/>
            <a:ext cx="4664075" cy="65087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9525">
            <a:solidFill>
              <a:srgbClr val="0033CC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>
                <a:solidFill>
                  <a:srgbClr val="0033CC"/>
                </a:solidFill>
              </a:rPr>
              <a:t>The list data may have changed! The thread</a:t>
            </a:r>
          </a:p>
          <a:p>
            <a:r>
              <a:rPr lang="en-US" sz="1800">
                <a:solidFill>
                  <a:srgbClr val="0033CC"/>
                </a:solidFill>
              </a:rPr>
              <a:t>may insert the value into the wrong position.</a:t>
            </a:r>
          </a:p>
        </p:txBody>
      </p:sp>
    </p:spTree>
    <p:extLst>
      <p:ext uri="{BB962C8B-B14F-4D97-AF65-F5344CB8AC3E}">
        <p14:creationId xmlns:p14="http://schemas.microsoft.com/office/powerpoint/2010/main" val="278976933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15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150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150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150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150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150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150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5075" grpId="0" uiExpand="1" build="p"/>
      <p:bldP spid="515077" grpId="0" animBg="1"/>
      <p:bldP spid="515078" grpId="0" animBg="1"/>
      <p:bldP spid="515079" grpId="0" animBg="1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15338-CF85-1E4A-ABFC-BC38A8735AC9}" type="slidenum">
              <a:rPr lang="en-US"/>
              <a:pPr/>
              <a:t>38</a:t>
            </a:fld>
            <a:endParaRPr lang="en-US"/>
          </a:p>
        </p:txBody>
      </p:sp>
      <p:sp>
        <p:nvSpPr>
          <p:cNvPr id="516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Multithreaded </a:t>
            </a:r>
            <a:r>
              <a:rPr lang="en-US" dirty="0" smtClean="0"/>
              <a:t>Insertions</a:t>
            </a:r>
            <a:r>
              <a:rPr lang="en-US" i="1" dirty="0" smtClean="0"/>
              <a:t>, cont’d</a:t>
            </a:r>
            <a:endParaRPr lang="en-US" i="1" dirty="0"/>
          </a:p>
        </p:txBody>
      </p:sp>
      <p:sp>
        <p:nvSpPr>
          <p:cNvPr id="516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In fact, the program has become </a:t>
            </a:r>
            <a:r>
              <a:rPr lang="en-US" dirty="0">
                <a:solidFill>
                  <a:srgbClr val="B23C00"/>
                </a:solidFill>
              </a:rPr>
              <a:t>unstable</a:t>
            </a:r>
            <a:r>
              <a:rPr lang="en-US" dirty="0" smtClean="0"/>
              <a:t>.</a:t>
            </a:r>
          </a:p>
          <a:p>
            <a:pPr lvl="5"/>
            <a:endParaRPr lang="en-US" dirty="0"/>
          </a:p>
          <a:p>
            <a:r>
              <a:rPr lang="en-US" dirty="0"/>
              <a:t>The shared list may become </a:t>
            </a:r>
            <a:r>
              <a:rPr lang="en-US" dirty="0">
                <a:solidFill>
                  <a:srgbClr val="B23C00"/>
                </a:solidFill>
              </a:rPr>
              <a:t>corrupted </a:t>
            </a:r>
            <a:r>
              <a:rPr lang="en-US" dirty="0" smtClean="0">
                <a:solidFill>
                  <a:srgbClr val="B23C00"/>
                </a:solidFill>
              </a:rPr>
              <a:t/>
            </a:r>
            <a:br>
              <a:rPr lang="en-US" dirty="0" smtClean="0">
                <a:solidFill>
                  <a:srgbClr val="B23C00"/>
                </a:solidFill>
              </a:rPr>
            </a:br>
            <a:r>
              <a:rPr lang="en-US" dirty="0" smtClean="0"/>
              <a:t>and </a:t>
            </a:r>
            <a:r>
              <a:rPr lang="en-US" dirty="0"/>
              <a:t>cause runtime errors such as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>
                <a:solidFill>
                  <a:srgbClr val="B23C00"/>
                </a:solidFill>
              </a:rPr>
              <a:t>null </a:t>
            </a:r>
            <a:r>
              <a:rPr lang="en-US" dirty="0">
                <a:solidFill>
                  <a:srgbClr val="B23C00"/>
                </a:solidFill>
              </a:rPr>
              <a:t>pointer exceptions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692169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15338-CF85-1E4A-ABFC-BC38A8735AC9}" type="slidenum">
              <a:rPr lang="en-US"/>
              <a:pPr/>
              <a:t>39</a:t>
            </a:fld>
            <a:endParaRPr lang="en-US"/>
          </a:p>
        </p:txBody>
      </p:sp>
      <p:sp>
        <p:nvSpPr>
          <p:cNvPr id="516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Multithreaded Insertions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516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 </a:t>
            </a:r>
            <a:r>
              <a:rPr lang="en-US" dirty="0" smtClean="0">
                <a:solidFill>
                  <a:srgbClr val="B23C00"/>
                </a:solidFill>
              </a:rPr>
              <a:t>critical region </a:t>
            </a:r>
            <a:r>
              <a:rPr lang="en-US" dirty="0" smtClean="0"/>
              <a:t>is the part of the code </a:t>
            </a:r>
            <a:br>
              <a:rPr lang="en-US" dirty="0" smtClean="0"/>
            </a:br>
            <a:r>
              <a:rPr lang="en-US" dirty="0" smtClean="0"/>
              <a:t>that accesses the shared data (the list).</a:t>
            </a:r>
          </a:p>
          <a:p>
            <a:pPr lvl="4"/>
            <a:endParaRPr lang="en-US" dirty="0"/>
          </a:p>
          <a:p>
            <a:r>
              <a:rPr lang="en-US" dirty="0"/>
              <a:t>We can allow </a:t>
            </a:r>
            <a:r>
              <a:rPr lang="en-US" dirty="0">
                <a:solidFill>
                  <a:srgbClr val="B23C00"/>
                </a:solidFill>
              </a:rPr>
              <a:t>only one thread </a:t>
            </a:r>
            <a:r>
              <a:rPr lang="en-US" dirty="0"/>
              <a:t>to </a:t>
            </a:r>
            <a:r>
              <a:rPr lang="en-US" dirty="0" smtClean="0"/>
              <a:t>be </a:t>
            </a:r>
            <a:br>
              <a:rPr lang="en-US" dirty="0" smtClean="0"/>
            </a:br>
            <a:r>
              <a:rPr lang="en-US" dirty="0" smtClean="0"/>
              <a:t>executing in its critical region at a time.</a:t>
            </a:r>
          </a:p>
          <a:p>
            <a:pPr lvl="5"/>
            <a:endParaRPr lang="en-US" dirty="0"/>
          </a:p>
          <a:p>
            <a:pPr lvl="1"/>
            <a:r>
              <a:rPr lang="en-US" dirty="0"/>
              <a:t>While one thread is in </a:t>
            </a:r>
            <a:r>
              <a:rPr lang="en-US" dirty="0" smtClean="0"/>
              <a:t>its </a:t>
            </a:r>
            <a:r>
              <a:rPr lang="en-US" dirty="0"/>
              <a:t>critical </a:t>
            </a:r>
            <a:r>
              <a:rPr lang="en-US" dirty="0" smtClean="0"/>
              <a:t>region, 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other threads are </a:t>
            </a:r>
            <a:r>
              <a:rPr lang="en-US" dirty="0" smtClean="0">
                <a:solidFill>
                  <a:srgbClr val="B23C00"/>
                </a:solidFill>
              </a:rPr>
              <a:t>blocked </a:t>
            </a:r>
            <a:r>
              <a:rPr lang="en-US" dirty="0" smtClean="0"/>
              <a:t>from entering theirs.</a:t>
            </a:r>
          </a:p>
          <a:p>
            <a:pPr lvl="6"/>
            <a:endParaRPr lang="en-US" dirty="0"/>
          </a:p>
          <a:p>
            <a:pPr lvl="1"/>
            <a:r>
              <a:rPr lang="en-US" dirty="0"/>
              <a:t>As soon as </a:t>
            </a:r>
            <a:r>
              <a:rPr lang="en-US" dirty="0" smtClean="0"/>
              <a:t>a thread </a:t>
            </a:r>
            <a:r>
              <a:rPr lang="en-US" dirty="0"/>
              <a:t>leaves </a:t>
            </a:r>
            <a:r>
              <a:rPr lang="en-US" dirty="0" smtClean="0"/>
              <a:t>its critical region, </a:t>
            </a:r>
            <a:br>
              <a:rPr lang="en-US" dirty="0" smtClean="0"/>
            </a:br>
            <a:r>
              <a:rPr lang="en-US" dirty="0" smtClean="0"/>
              <a:t>the </a:t>
            </a:r>
            <a:r>
              <a:rPr lang="en-US" dirty="0">
                <a:solidFill>
                  <a:srgbClr val="B23C00"/>
                </a:solidFill>
              </a:rPr>
              <a:t>Java thread scheduler </a:t>
            </a:r>
            <a:r>
              <a:rPr lang="en-US" dirty="0"/>
              <a:t>lets </a:t>
            </a:r>
            <a:r>
              <a:rPr lang="en-US" dirty="0" smtClean="0"/>
              <a:t>another thread </a:t>
            </a:r>
            <a:br>
              <a:rPr lang="en-US" dirty="0" smtClean="0"/>
            </a:br>
            <a:r>
              <a:rPr lang="en-US" dirty="0" smtClean="0"/>
              <a:t>enter its critical region.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453975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6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16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60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160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6099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Assignment #1: A Solution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365806" y="1273160"/>
            <a:ext cx="6846546" cy="544764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200" b="1" dirty="0">
                <a:latin typeface="Courier New"/>
                <a:cs typeface="Courier New"/>
              </a:rPr>
              <a:t>private static final </a:t>
            </a:r>
            <a:r>
              <a:rPr lang="en-US" sz="1200" b="1" dirty="0" err="1">
                <a:latin typeface="Courier New"/>
                <a:cs typeface="Courier New"/>
              </a:rPr>
              <a:t>int</a:t>
            </a:r>
            <a:r>
              <a:rPr lang="en-US" sz="1200" b="1" dirty="0">
                <a:latin typeface="Courier New"/>
                <a:cs typeface="Courier New"/>
              </a:rPr>
              <a:t> MATRIX[][] = {</a:t>
            </a:r>
          </a:p>
          <a:p>
            <a:r>
              <a:rPr lang="en-US" sz="1200" b="1" dirty="0">
                <a:latin typeface="Courier New"/>
                <a:cs typeface="Courier New"/>
              </a:rPr>
              <a:t>    </a:t>
            </a:r>
          </a:p>
          <a:p>
            <a:r>
              <a:rPr lang="en-US" sz="1200" b="1" dirty="0">
                <a:latin typeface="Courier New"/>
                <a:cs typeface="Courier New"/>
              </a:rPr>
              <a:t>    // Starting state 0</a:t>
            </a:r>
          </a:p>
          <a:p>
            <a:r>
              <a:rPr lang="en-US" sz="1200" b="1" dirty="0">
                <a:latin typeface="Courier New"/>
                <a:cs typeface="Courier New"/>
              </a:rPr>
              <a:t>    </a:t>
            </a:r>
          </a:p>
          <a:p>
            <a:r>
              <a:rPr lang="en-US" sz="1200" b="1" dirty="0">
                <a:latin typeface="Courier New"/>
                <a:cs typeface="Courier New"/>
              </a:rPr>
              <a:t>    /*    </a:t>
            </a:r>
            <a:r>
              <a:rPr lang="en-US" sz="1200" b="1" dirty="0" err="1">
                <a:latin typeface="Courier New"/>
                <a:cs typeface="Courier New"/>
              </a:rPr>
              <a:t>other,A,B,D,J,M,a,b,c,d,e,h,i,k,l,o,p,r,s,t,u,v,x,y,z,</a:t>
            </a:r>
            <a:r>
              <a:rPr lang="en-US" sz="1200" b="1" u="sng" dirty="0" err="1">
                <a:latin typeface="Courier New"/>
                <a:cs typeface="Courier New"/>
              </a:rPr>
              <a:t>sp</a:t>
            </a:r>
            <a:r>
              <a:rPr lang="en-US" sz="1200" b="1" u="sng" dirty="0">
                <a:latin typeface="Courier New"/>
                <a:cs typeface="Courier New"/>
              </a:rPr>
              <a:t>,\n */</a:t>
            </a:r>
          </a:p>
          <a:p>
            <a:r>
              <a:rPr lang="en-US" sz="1200" b="1" dirty="0">
                <a:latin typeface="Courier New"/>
                <a:cs typeface="Courier New"/>
              </a:rPr>
              <a:t>    /*  0 */ {0,0,1,0,16,29,0,0,0,0,0,0,0,0,0,0,0,0,0,0,0,0,0,0,0,0,0},</a:t>
            </a:r>
          </a:p>
          <a:p>
            <a:r>
              <a:rPr lang="en-US" sz="1200" b="1" dirty="0">
                <a:latin typeface="Courier New"/>
                <a:cs typeface="Courier New"/>
              </a:rPr>
              <a:t>    </a:t>
            </a:r>
          </a:p>
          <a:p>
            <a:r>
              <a:rPr lang="en-US" sz="1200" b="1" dirty="0">
                <a:latin typeface="Courier New"/>
                <a:cs typeface="Courier New"/>
              </a:rPr>
              <a:t>    // </a:t>
            </a:r>
            <a:r>
              <a:rPr lang="en-US" sz="1200" b="1" u="sng" dirty="0">
                <a:latin typeface="Courier New"/>
                <a:cs typeface="Courier New"/>
              </a:rPr>
              <a:t>Boris </a:t>
            </a:r>
            <a:r>
              <a:rPr lang="en-US" sz="1200" b="1" u="sng" dirty="0" err="1">
                <a:latin typeface="Courier New"/>
                <a:cs typeface="Courier New"/>
              </a:rPr>
              <a:t>Drubetskoy</a:t>
            </a:r>
            <a:endParaRPr lang="en-US" sz="1200" b="1" u="sng" dirty="0">
              <a:latin typeface="Courier New"/>
              <a:cs typeface="Courier New"/>
            </a:endParaRPr>
          </a:p>
          <a:p>
            <a:r>
              <a:rPr lang="en-US" sz="1200" b="1" dirty="0">
                <a:latin typeface="Courier New"/>
                <a:cs typeface="Courier New"/>
              </a:rPr>
              <a:t>    </a:t>
            </a:r>
          </a:p>
          <a:p>
            <a:r>
              <a:rPr lang="en-US" sz="1200" b="1" dirty="0">
                <a:latin typeface="Courier New"/>
                <a:cs typeface="Courier New"/>
              </a:rPr>
              <a:t>    /*    </a:t>
            </a:r>
            <a:r>
              <a:rPr lang="en-US" sz="1200" b="1" dirty="0" err="1">
                <a:latin typeface="Courier New"/>
                <a:cs typeface="Courier New"/>
              </a:rPr>
              <a:t>other,A,B,D,J,M,a,b,c,d,e,h,i,k,l,o,p,r,s,t,u,v,x,y,z,</a:t>
            </a:r>
            <a:r>
              <a:rPr lang="en-US" sz="1200" b="1" u="sng" dirty="0" err="1">
                <a:latin typeface="Courier New"/>
                <a:cs typeface="Courier New"/>
              </a:rPr>
              <a:t>sp</a:t>
            </a:r>
            <a:r>
              <a:rPr lang="en-US" sz="1200" b="1" u="sng" dirty="0">
                <a:latin typeface="Courier New"/>
                <a:cs typeface="Courier New"/>
              </a:rPr>
              <a:t>,\n */</a:t>
            </a:r>
          </a:p>
          <a:p>
            <a:r>
              <a:rPr lang="en-US" sz="1200" b="1" dirty="0">
                <a:latin typeface="Courier New"/>
                <a:cs typeface="Courier New"/>
              </a:rPr>
              <a:t>    /*  1 */ {0,0,0,0,0,0,0,0,0,0,0,0,0,0,0,2,0,0,0,0,0,0,0,0,0,0,0},</a:t>
            </a:r>
          </a:p>
          <a:p>
            <a:r>
              <a:rPr lang="en-US" sz="1200" b="1" dirty="0">
                <a:latin typeface="Courier New"/>
                <a:cs typeface="Courier New"/>
              </a:rPr>
              <a:t>    /*  2 */ {0,0,0,0,0,0,0,0,0,0,0,0,0,0,0,0,0,3,0,0,0,0,0,0,0,0,0},</a:t>
            </a:r>
          </a:p>
          <a:p>
            <a:r>
              <a:rPr lang="en-US" sz="1200" b="1" dirty="0">
                <a:latin typeface="Courier New"/>
                <a:cs typeface="Courier New"/>
              </a:rPr>
              <a:t>    /*  3 */ {0,0,0,0,0,0,0,0,0,0,0,0,4,0,0,0,0,0,0,0,0,0,0,0,0,0,0},</a:t>
            </a:r>
          </a:p>
          <a:p>
            <a:r>
              <a:rPr lang="en-US" sz="1200" b="1" dirty="0">
                <a:latin typeface="Courier New"/>
                <a:cs typeface="Courier New"/>
              </a:rPr>
              <a:t>    /*  4 */ {0,0,0,0,0,0,0,0,0,0,0,0,0,0,0,0,0,0,5,0,0,0,0,0,0,0,0},</a:t>
            </a:r>
          </a:p>
          <a:p>
            <a:r>
              <a:rPr lang="en-US" sz="1200" b="1" dirty="0">
                <a:latin typeface="Courier New"/>
                <a:cs typeface="Courier New"/>
              </a:rPr>
              <a:t>    /*  5 */ {0,0,0,0,0,0,0,0,0,0,0,0,0,0,0,0,0,0,0,0,0,0,0,0,0,6,6},</a:t>
            </a:r>
          </a:p>
          <a:p>
            <a:r>
              <a:rPr lang="en-US" sz="1200" b="1" dirty="0">
                <a:latin typeface="Courier New"/>
                <a:cs typeface="Courier New"/>
              </a:rPr>
              <a:t>    /*  6 */ {0,0,0,7,0,0,0,0,0,0,0,0,0,0,0,0,0,0,0,0,0,0,0,0,0,0,0},</a:t>
            </a:r>
          </a:p>
          <a:p>
            <a:r>
              <a:rPr lang="en-US" sz="1200" b="1" dirty="0">
                <a:latin typeface="Courier New"/>
                <a:cs typeface="Courier New"/>
              </a:rPr>
              <a:t>    /*  7 */ {0,0,0,0,0,0,0,0,0,0,0,0,0,0,0,0,0,8,0,0,0,0,0,0,0,0,0},</a:t>
            </a:r>
          </a:p>
          <a:p>
            <a:r>
              <a:rPr lang="en-US" sz="1200" b="1" dirty="0">
                <a:latin typeface="Courier New"/>
                <a:cs typeface="Courier New"/>
              </a:rPr>
              <a:t>    /*  8 */ {0,0,0,0,0,0,0,0,0,0,0,0,0,0,0,0,0,0,0,0,9,0,0,0,0,0,0},</a:t>
            </a:r>
          </a:p>
          <a:p>
            <a:r>
              <a:rPr lang="en-US" sz="1200" b="1" dirty="0">
                <a:latin typeface="Courier New"/>
                <a:cs typeface="Courier New"/>
              </a:rPr>
              <a:t>    /*  9 */ {0,0,0,0,0,0,0,10,0,0,0,0,0,0,0,0,0,0,0,0,0,0,0,0,0,0,0},</a:t>
            </a:r>
          </a:p>
          <a:p>
            <a:r>
              <a:rPr lang="en-US" sz="1200" b="1" dirty="0">
                <a:latin typeface="Courier New"/>
                <a:cs typeface="Courier New"/>
              </a:rPr>
              <a:t>    /* 10 */ {0,0,0,0,0,0,0,0,0,0,11,0,0,0,0,0,0,0,0,0,0,0,0,0,0,0,0},</a:t>
            </a:r>
          </a:p>
          <a:p>
            <a:r>
              <a:rPr lang="en-US" sz="1200" b="1" dirty="0">
                <a:latin typeface="Courier New"/>
                <a:cs typeface="Courier New"/>
              </a:rPr>
              <a:t>    /* 11 */ {0,0,0,0,0,0,0,0,0,0,0,0,0,0,0,0,0,0,0,12,0,0,0,0,0,0,0},</a:t>
            </a:r>
          </a:p>
          <a:p>
            <a:r>
              <a:rPr lang="en-US" sz="1200" b="1" dirty="0">
                <a:latin typeface="Courier New"/>
                <a:cs typeface="Courier New"/>
              </a:rPr>
              <a:t>    /* 12 */ {0,0,0,0,0,0,0,0,0,0,0,0,0,0,0,0,0,0,13,0,0,0,0,0,0,0,0},</a:t>
            </a:r>
          </a:p>
          <a:p>
            <a:r>
              <a:rPr lang="en-US" sz="1200" b="1" dirty="0">
                <a:latin typeface="Courier New"/>
                <a:cs typeface="Courier New"/>
              </a:rPr>
              <a:t>    /* 13 */ {0,0,0,0,0,0,0,0,0,0,0,0,0,14,0,0,0,0,0,0,0,0,0,0,0,0,0},</a:t>
            </a:r>
          </a:p>
          <a:p>
            <a:r>
              <a:rPr lang="en-US" sz="1200" b="1" dirty="0">
                <a:latin typeface="Courier New"/>
                <a:cs typeface="Courier New"/>
              </a:rPr>
              <a:t>    /* 14 */ {0,0,0,0,0,0,0,0,0,0,0,0,0,0,0,15,0,0,0,0,0,0,0,0,0,0,0},</a:t>
            </a:r>
          </a:p>
          <a:p>
            <a:r>
              <a:rPr lang="en-US" sz="1200" b="1" dirty="0">
                <a:latin typeface="Courier New"/>
                <a:cs typeface="Courier New"/>
              </a:rPr>
              <a:t>    /* 15 */ {0,0,0,0,0,0,0,0,0,0,0,0,0,0,0,0,0,0,0,0,0,0,0,BD,0,0,0},</a:t>
            </a:r>
          </a:p>
          <a:p>
            <a:r>
              <a:rPr lang="en-US" sz="1200" b="1" dirty="0">
                <a:latin typeface="Courier New"/>
                <a:cs typeface="Courier New"/>
              </a:rPr>
              <a:t>    </a:t>
            </a:r>
          </a:p>
          <a:p>
            <a:r>
              <a:rPr lang="en-US" sz="1200" b="1" dirty="0">
                <a:latin typeface="Courier New"/>
                <a:cs typeface="Courier New"/>
              </a:rPr>
              <a:t>   </a:t>
            </a:r>
            <a:r>
              <a:rPr lang="en-US" sz="1200" b="1" dirty="0" smtClean="0">
                <a:latin typeface="Courier New"/>
                <a:cs typeface="Courier New"/>
              </a:rPr>
              <a:t>…</a:t>
            </a:r>
            <a:endParaRPr lang="en-US" sz="1200" b="1" dirty="0">
              <a:latin typeface="Courier New"/>
              <a:cs typeface="Courier New"/>
            </a:endParaRPr>
          </a:p>
          <a:p>
            <a:r>
              <a:rPr lang="en-US" sz="1200" b="1" dirty="0" smtClean="0">
                <a:latin typeface="Courier New"/>
                <a:cs typeface="Courier New"/>
              </a:rPr>
              <a:t>}</a:t>
            </a:r>
            <a:r>
              <a:rPr lang="en-US" sz="1200" b="1" dirty="0">
                <a:latin typeface="Courier New"/>
                <a:cs typeface="Courier New"/>
              </a:rPr>
              <a:t>;</a:t>
            </a:r>
          </a:p>
          <a:p>
            <a:endParaRPr lang="en-US" sz="1200" b="1" dirty="0">
              <a:latin typeface="Courier New"/>
              <a:cs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419927328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1E0E4-953B-2049-B9D3-EF07143221F3}" type="slidenum">
              <a:rPr lang="en-US"/>
              <a:pPr/>
              <a:t>40</a:t>
            </a:fld>
            <a:endParaRPr lang="en-US"/>
          </a:p>
        </p:txBody>
      </p:sp>
      <p:sp>
        <p:nvSpPr>
          <p:cNvPr id="517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Multithreaded Insertions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517124" name="Rectangle 4"/>
          <p:cNvSpPr>
            <a:spLocks noChangeArrowheads="1"/>
          </p:cNvSpPr>
          <p:nvPr/>
        </p:nvSpPr>
        <p:spPr bwMode="auto">
          <a:xfrm>
            <a:off x="1096963" y="1325563"/>
            <a:ext cx="7313612" cy="4737100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  <a:effectLst/>
        </p:spPr>
        <p:txBody>
          <a:bodyPr>
            <a:spAutoFit/>
          </a:bodyPr>
          <a:lstStyle/>
          <a:p>
            <a:r>
              <a:rPr lang="en-US" b="1" dirty="0">
                <a:latin typeface="Courier New" charset="0"/>
              </a:rPr>
              <a:t>public void </a:t>
            </a:r>
            <a:r>
              <a:rPr lang="en-US" b="1" dirty="0" err="1">
                <a:latin typeface="Courier New" charset="0"/>
              </a:rPr>
              <a:t>doInserts</a:t>
            </a:r>
            <a:r>
              <a:rPr lang="en-US" b="1" dirty="0">
                <a:latin typeface="Courier New" charset="0"/>
              </a:rPr>
              <a:t>()</a:t>
            </a:r>
          </a:p>
          <a:p>
            <a:r>
              <a:rPr lang="en-US" b="1" dirty="0">
                <a:latin typeface="Courier New" charset="0"/>
              </a:rPr>
              <a:t>{</a:t>
            </a:r>
          </a:p>
          <a:p>
            <a:r>
              <a:rPr lang="en-US" b="1" dirty="0">
                <a:latin typeface="Courier New" charset="0"/>
              </a:rPr>
              <a:t>    for (</a:t>
            </a:r>
            <a:r>
              <a:rPr lang="en-US" b="1" dirty="0" err="1">
                <a:latin typeface="Courier New" charset="0"/>
              </a:rPr>
              <a:t>int</a:t>
            </a:r>
            <a:r>
              <a:rPr lang="en-US" b="1" dirty="0">
                <a:latin typeface="Courier New" charset="0"/>
              </a:rPr>
              <a:t> </a:t>
            </a:r>
            <a:r>
              <a:rPr lang="en-US" b="1" dirty="0" err="1">
                <a:latin typeface="Courier New" charset="0"/>
              </a:rPr>
              <a:t>i</a:t>
            </a:r>
            <a:r>
              <a:rPr lang="en-US" b="1" dirty="0">
                <a:latin typeface="Courier New" charset="0"/>
              </a:rPr>
              <a:t> = 1; </a:t>
            </a:r>
            <a:r>
              <a:rPr lang="en-US" b="1" dirty="0" err="1">
                <a:latin typeface="Courier New" charset="0"/>
              </a:rPr>
              <a:t>i</a:t>
            </a:r>
            <a:r>
              <a:rPr lang="en-US" b="1" dirty="0">
                <a:latin typeface="Courier New" charset="0"/>
              </a:rPr>
              <a:t> &lt;= count; </a:t>
            </a:r>
            <a:r>
              <a:rPr lang="en-US" b="1" dirty="0" err="1">
                <a:latin typeface="Courier New" charset="0"/>
              </a:rPr>
              <a:t>i</a:t>
            </a:r>
            <a:r>
              <a:rPr lang="en-US" b="1" dirty="0">
                <a:latin typeface="Courier New" charset="0"/>
              </a:rPr>
              <a:t>++) {</a:t>
            </a:r>
          </a:p>
          <a:p>
            <a:r>
              <a:rPr lang="en-US" b="1" dirty="0">
                <a:latin typeface="Courier New" charset="0"/>
              </a:rPr>
              <a:t>        </a:t>
            </a:r>
            <a:r>
              <a:rPr lang="en-US" b="1" dirty="0" err="1">
                <a:latin typeface="Courier New" charset="0"/>
              </a:rPr>
              <a:t>int</a:t>
            </a:r>
            <a:r>
              <a:rPr lang="en-US" b="1" dirty="0">
                <a:latin typeface="Courier New" charset="0"/>
              </a:rPr>
              <a:t> value = </a:t>
            </a:r>
            <a:r>
              <a:rPr lang="en-US" b="1" dirty="0" err="1">
                <a:latin typeface="Courier New" charset="0"/>
              </a:rPr>
              <a:t>generator.generateInt</a:t>
            </a:r>
            <a:r>
              <a:rPr lang="en-US" b="1" dirty="0">
                <a:latin typeface="Courier New" charset="0"/>
              </a:rPr>
              <a:t>();</a:t>
            </a:r>
          </a:p>
          <a:p>
            <a:r>
              <a:rPr lang="en-US" b="1" dirty="0">
                <a:latin typeface="Courier New" charset="0"/>
              </a:rPr>
              <a:t>        </a:t>
            </a:r>
            <a:r>
              <a:rPr lang="en-US" b="1" dirty="0" err="1">
                <a:latin typeface="Courier New" charset="0"/>
              </a:rPr>
              <a:t>int</a:t>
            </a:r>
            <a:r>
              <a:rPr lang="en-US" b="1" dirty="0">
                <a:latin typeface="Courier New" charset="0"/>
              </a:rPr>
              <a:t> index;</a:t>
            </a:r>
          </a:p>
          <a:p>
            <a:r>
              <a:rPr lang="en-US" b="1" dirty="0">
                <a:latin typeface="Courier New" charset="0"/>
              </a:rPr>
              <a:t>        </a:t>
            </a:r>
          </a:p>
          <a:p>
            <a:r>
              <a:rPr lang="en-US" b="1" dirty="0">
                <a:latin typeface="Courier New" charset="0"/>
              </a:rPr>
              <a:t>        </a:t>
            </a:r>
            <a:r>
              <a:rPr lang="en-US" b="1" dirty="0">
                <a:solidFill>
                  <a:srgbClr val="B23C00"/>
                </a:solidFill>
                <a:latin typeface="Courier New" charset="0"/>
              </a:rPr>
              <a:t>synchronized(</a:t>
            </a:r>
            <a:r>
              <a:rPr lang="en-US" b="1" dirty="0" err="1">
                <a:solidFill>
                  <a:srgbClr val="B23C00"/>
                </a:solidFill>
                <a:latin typeface="Courier New" charset="0"/>
              </a:rPr>
              <a:t>intList</a:t>
            </a:r>
            <a:r>
              <a:rPr lang="en-US" b="1" dirty="0">
                <a:solidFill>
                  <a:srgbClr val="B23C00"/>
                </a:solidFill>
                <a:latin typeface="Courier New" charset="0"/>
              </a:rPr>
              <a:t>) </a:t>
            </a:r>
            <a:r>
              <a:rPr lang="en-US" b="1" dirty="0">
                <a:solidFill>
                  <a:srgbClr val="008000"/>
                </a:solidFill>
                <a:latin typeface="Courier New" charset="0"/>
              </a:rPr>
              <a:t>{</a:t>
            </a:r>
          </a:p>
          <a:p>
            <a:r>
              <a:rPr lang="en-US" b="1" dirty="0">
                <a:solidFill>
                  <a:srgbClr val="008000"/>
                </a:solidFill>
                <a:latin typeface="Courier New" charset="0"/>
              </a:rPr>
              <a:t>            index = </a:t>
            </a:r>
            <a:r>
              <a:rPr lang="en-US" b="1" dirty="0" err="1">
                <a:solidFill>
                  <a:srgbClr val="008000"/>
                </a:solidFill>
                <a:latin typeface="Courier New" charset="0"/>
              </a:rPr>
              <a:t>searcher.binarySearch</a:t>
            </a:r>
            <a:r>
              <a:rPr lang="en-US" b="1" dirty="0">
                <a:solidFill>
                  <a:srgbClr val="008000"/>
                </a:solidFill>
                <a:latin typeface="Courier New" charset="0"/>
              </a:rPr>
              <a:t>(</a:t>
            </a:r>
            <a:r>
              <a:rPr lang="en-US" b="1" dirty="0" err="1">
                <a:solidFill>
                  <a:srgbClr val="008000"/>
                </a:solidFill>
                <a:latin typeface="Courier New" charset="0"/>
              </a:rPr>
              <a:t>intList</a:t>
            </a:r>
            <a:r>
              <a:rPr lang="en-US" b="1" dirty="0">
                <a:solidFill>
                  <a:srgbClr val="008000"/>
                </a:solidFill>
                <a:latin typeface="Courier New" charset="0"/>
              </a:rPr>
              <a:t>, value);</a:t>
            </a:r>
          </a:p>
          <a:p>
            <a:r>
              <a:rPr lang="en-US" b="1" dirty="0">
                <a:solidFill>
                  <a:srgbClr val="008000"/>
                </a:solidFill>
                <a:latin typeface="Courier New" charset="0"/>
              </a:rPr>
              <a:t>            </a:t>
            </a:r>
          </a:p>
          <a:p>
            <a:r>
              <a:rPr lang="en-US" b="1" dirty="0">
                <a:solidFill>
                  <a:srgbClr val="008000"/>
                </a:solidFill>
                <a:latin typeface="Courier New" charset="0"/>
              </a:rPr>
              <a:t>            if (index &lt;= 0) {</a:t>
            </a:r>
          </a:p>
          <a:p>
            <a:r>
              <a:rPr lang="en-US" b="1" dirty="0">
                <a:solidFill>
                  <a:srgbClr val="008000"/>
                </a:solidFill>
                <a:latin typeface="Courier New" charset="0"/>
              </a:rPr>
              <a:t>                index = -index;</a:t>
            </a:r>
          </a:p>
          <a:p>
            <a:r>
              <a:rPr lang="en-US" b="1" dirty="0">
                <a:solidFill>
                  <a:srgbClr val="008000"/>
                </a:solidFill>
                <a:latin typeface="Courier New" charset="0"/>
              </a:rPr>
              <a:t>                if (value &gt; </a:t>
            </a:r>
            <a:r>
              <a:rPr lang="en-US" b="1" dirty="0" err="1">
                <a:solidFill>
                  <a:srgbClr val="008000"/>
                </a:solidFill>
                <a:latin typeface="Courier New" charset="0"/>
              </a:rPr>
              <a:t>intList.get</a:t>
            </a:r>
            <a:r>
              <a:rPr lang="en-US" b="1" dirty="0">
                <a:solidFill>
                  <a:srgbClr val="008000"/>
                </a:solidFill>
                <a:latin typeface="Courier New" charset="0"/>
              </a:rPr>
              <a:t>(index)) index++;</a:t>
            </a:r>
          </a:p>
          <a:p>
            <a:r>
              <a:rPr lang="en-US" b="1" dirty="0">
                <a:solidFill>
                  <a:srgbClr val="008000"/>
                </a:solidFill>
                <a:latin typeface="Courier New" charset="0"/>
              </a:rPr>
              <a:t>            }</a:t>
            </a:r>
          </a:p>
          <a:p>
            <a:r>
              <a:rPr lang="en-US" b="1" dirty="0">
                <a:solidFill>
                  <a:srgbClr val="008000"/>
                </a:solidFill>
                <a:latin typeface="Courier New" charset="0"/>
              </a:rPr>
              <a:t>            </a:t>
            </a:r>
          </a:p>
          <a:p>
            <a:r>
              <a:rPr lang="en-US" b="1" dirty="0">
                <a:solidFill>
                  <a:srgbClr val="008000"/>
                </a:solidFill>
                <a:latin typeface="Courier New" charset="0"/>
              </a:rPr>
              <a:t>            </a:t>
            </a:r>
            <a:r>
              <a:rPr lang="en-US" b="1" dirty="0" err="1">
                <a:solidFill>
                  <a:srgbClr val="008000"/>
                </a:solidFill>
                <a:latin typeface="Courier New" charset="0"/>
              </a:rPr>
              <a:t>intList.add</a:t>
            </a:r>
            <a:r>
              <a:rPr lang="en-US" b="1" dirty="0">
                <a:solidFill>
                  <a:srgbClr val="008000"/>
                </a:solidFill>
                <a:latin typeface="Courier New" charset="0"/>
              </a:rPr>
              <a:t>(index, value);</a:t>
            </a:r>
          </a:p>
          <a:p>
            <a:r>
              <a:rPr lang="en-US" b="1" dirty="0">
                <a:solidFill>
                  <a:srgbClr val="008000"/>
                </a:solidFill>
                <a:latin typeface="Courier New" charset="0"/>
              </a:rPr>
              <a:t>        }</a:t>
            </a:r>
          </a:p>
          <a:p>
            <a:r>
              <a:rPr lang="en-US" b="1" dirty="0">
                <a:latin typeface="Courier New" charset="0"/>
              </a:rPr>
              <a:t>        ...</a:t>
            </a:r>
          </a:p>
          <a:p>
            <a:r>
              <a:rPr lang="en-US" b="1" dirty="0">
                <a:latin typeface="Courier New" charset="0"/>
              </a:rPr>
              <a:t>    }</a:t>
            </a:r>
          </a:p>
          <a:p>
            <a:r>
              <a:rPr lang="en-US" b="1" dirty="0">
                <a:latin typeface="Courier New" charset="0"/>
              </a:rPr>
              <a:t>}</a:t>
            </a:r>
          </a:p>
        </p:txBody>
      </p:sp>
      <p:sp>
        <p:nvSpPr>
          <p:cNvPr id="517125" name="Text Box 5"/>
          <p:cNvSpPr txBox="1">
            <a:spLocks noChangeArrowheads="1"/>
          </p:cNvSpPr>
          <p:nvPr/>
        </p:nvSpPr>
        <p:spPr bwMode="auto">
          <a:xfrm>
            <a:off x="274638" y="3429000"/>
            <a:ext cx="2149475" cy="1200150"/>
          </a:xfrm>
          <a:prstGeom prst="rect">
            <a:avLst/>
          </a:prstGeom>
          <a:solidFill>
            <a:srgbClr val="FFFFC2"/>
          </a:solidFill>
          <a:ln w="9525">
            <a:solidFill>
              <a:srgbClr val="006600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>
                <a:solidFill>
                  <a:srgbClr val="006600"/>
                </a:solidFill>
              </a:rPr>
              <a:t>The critical </a:t>
            </a:r>
            <a:r>
              <a:rPr lang="en-US" sz="1800" dirty="0" smtClean="0">
                <a:solidFill>
                  <a:srgbClr val="006600"/>
                </a:solidFill>
              </a:rPr>
              <a:t>region:</a:t>
            </a:r>
            <a:endParaRPr lang="en-US" sz="1800" dirty="0">
              <a:solidFill>
                <a:srgbClr val="006600"/>
              </a:solidFill>
            </a:endParaRPr>
          </a:p>
          <a:p>
            <a:r>
              <a:rPr lang="en-US" sz="1800" dirty="0">
                <a:solidFill>
                  <a:srgbClr val="006600"/>
                </a:solidFill>
              </a:rPr>
              <a:t>only </a:t>
            </a:r>
            <a:r>
              <a:rPr lang="en-US" sz="1800" dirty="0">
                <a:solidFill>
                  <a:schemeClr val="folHlink"/>
                </a:solidFill>
              </a:rPr>
              <a:t>one</a:t>
            </a:r>
            <a:r>
              <a:rPr lang="en-US" sz="1800" dirty="0">
                <a:solidFill>
                  <a:srgbClr val="006600"/>
                </a:solidFill>
              </a:rPr>
              <a:t> thread is</a:t>
            </a:r>
          </a:p>
          <a:p>
            <a:r>
              <a:rPr lang="en-US" sz="1800" dirty="0">
                <a:solidFill>
                  <a:srgbClr val="006600"/>
                </a:solidFill>
              </a:rPr>
              <a:t>allowed to execute</a:t>
            </a:r>
          </a:p>
          <a:p>
            <a:r>
              <a:rPr lang="en-US" sz="1800" dirty="0">
                <a:solidFill>
                  <a:srgbClr val="006600"/>
                </a:solidFill>
              </a:rPr>
              <a:t>this code at a time.</a:t>
            </a:r>
          </a:p>
        </p:txBody>
      </p:sp>
      <p:sp>
        <p:nvSpPr>
          <p:cNvPr id="517127" name="Text Box 7"/>
          <p:cNvSpPr txBox="1">
            <a:spLocks noChangeArrowheads="1"/>
          </p:cNvSpPr>
          <p:nvPr/>
        </p:nvSpPr>
        <p:spPr bwMode="auto">
          <a:xfrm>
            <a:off x="7315200" y="6172200"/>
            <a:ext cx="803275" cy="376238"/>
          </a:xfrm>
          <a:prstGeom prst="rect">
            <a:avLst/>
          </a:prstGeom>
          <a:noFill/>
          <a:ln w="9525">
            <a:solidFill>
              <a:schemeClr val="folHlink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800">
                <a:solidFill>
                  <a:schemeClr val="folHlink"/>
                </a:solidFill>
              </a:rPr>
              <a:t>Demo</a:t>
            </a:r>
          </a:p>
        </p:txBody>
      </p:sp>
      <p:sp>
        <p:nvSpPr>
          <p:cNvPr id="10" name="Text Box 5"/>
          <p:cNvSpPr txBox="1">
            <a:spLocks noChangeArrowheads="1"/>
          </p:cNvSpPr>
          <p:nvPr/>
        </p:nvSpPr>
        <p:spPr bwMode="auto">
          <a:xfrm>
            <a:off x="7223731" y="1417342"/>
            <a:ext cx="1377939" cy="369332"/>
          </a:xfrm>
          <a:prstGeom prst="rect">
            <a:avLst/>
          </a:prstGeom>
          <a:solidFill>
            <a:srgbClr val="0033CC"/>
          </a:solidFill>
          <a:ln w="9525">
            <a:solidFill>
              <a:srgbClr val="0033CC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 smtClean="0">
                <a:solidFill>
                  <a:srgbClr val="FFFF00"/>
                </a:solidFill>
                <a:latin typeface="+mn-lt"/>
              </a:rPr>
              <a:t>Insert6.java</a:t>
            </a:r>
            <a:endParaRPr lang="en-US" sz="1800" dirty="0">
              <a:solidFill>
                <a:srgbClr val="FFFF00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58765886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7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171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171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7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171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171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7125" grpId="0" animBg="1"/>
      <p:bldP spid="517127" grpId="0" animBg="1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C4C58-694C-6244-9D61-1358C0E33B6C}" type="slidenum">
              <a:rPr lang="en-US"/>
              <a:pPr/>
              <a:t>41</a:t>
            </a:fld>
            <a:endParaRPr lang="en-US"/>
          </a:p>
        </p:txBody>
      </p:sp>
      <p:sp>
        <p:nvSpPr>
          <p:cNvPr id="518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Multithreaded Insertions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518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943600" y="1295400"/>
            <a:ext cx="2743200" cy="4835525"/>
          </a:xfrm>
        </p:spPr>
        <p:txBody>
          <a:bodyPr/>
          <a:lstStyle/>
          <a:p>
            <a:r>
              <a:rPr lang="en-US"/>
              <a:t>All is well again!</a:t>
            </a:r>
          </a:p>
        </p:txBody>
      </p:sp>
      <p:sp>
        <p:nvSpPr>
          <p:cNvPr id="518148" name="Text Box 4"/>
          <p:cNvSpPr txBox="1">
            <a:spLocks noChangeArrowheads="1"/>
          </p:cNvSpPr>
          <p:nvPr/>
        </p:nvSpPr>
        <p:spPr bwMode="auto">
          <a:xfrm>
            <a:off x="377825" y="1319213"/>
            <a:ext cx="2914650" cy="4760912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  <a:effectLst/>
        </p:spPr>
        <p:txBody>
          <a:bodyPr wrap="none">
            <a:spAutoFit/>
          </a:bodyPr>
          <a:lstStyle/>
          <a:p>
            <a:r>
              <a:rPr lang="en-US" sz="1800" b="1" dirty="0">
                <a:latin typeface="Courier New" charset="0"/>
              </a:rPr>
              <a:t>Before insertions:</a:t>
            </a:r>
          </a:p>
          <a:p>
            <a:r>
              <a:rPr lang="en-US" sz="1800" b="1" dirty="0">
                <a:latin typeface="Courier New" charset="0"/>
              </a:rPr>
              <a:t> 0:27  </a:t>
            </a:r>
          </a:p>
          <a:p>
            <a:r>
              <a:rPr lang="en-US" sz="1800" b="1" dirty="0">
                <a:latin typeface="Courier New" charset="0"/>
              </a:rPr>
              <a:t> 1:38  </a:t>
            </a:r>
          </a:p>
          <a:p>
            <a:r>
              <a:rPr lang="en-US" sz="1800" b="1" dirty="0">
                <a:latin typeface="Courier New" charset="0"/>
              </a:rPr>
              <a:t> 2:53  </a:t>
            </a:r>
          </a:p>
          <a:p>
            <a:r>
              <a:rPr lang="en-US" sz="1800" b="1" dirty="0">
                <a:latin typeface="Courier New" charset="0"/>
              </a:rPr>
              <a:t> 3:59  </a:t>
            </a:r>
          </a:p>
          <a:p>
            <a:r>
              <a:rPr lang="en-US" sz="1800" b="1" dirty="0">
                <a:latin typeface="Courier New" charset="0"/>
              </a:rPr>
              <a:t> 4:72</a:t>
            </a:r>
            <a:r>
              <a:rPr lang="en-US" sz="1800" dirty="0">
                <a:latin typeface="Courier New" charset="0"/>
              </a:rPr>
              <a:t> </a:t>
            </a:r>
          </a:p>
          <a:p>
            <a:r>
              <a:rPr lang="en-US" sz="1800" b="1" dirty="0">
                <a:latin typeface="Courier New" charset="0"/>
              </a:rPr>
              <a:t>...</a:t>
            </a:r>
          </a:p>
          <a:p>
            <a:r>
              <a:rPr lang="en-US" sz="1800" b="1" dirty="0">
                <a:latin typeface="Courier New" charset="0"/>
              </a:rPr>
              <a:t>18:195  </a:t>
            </a:r>
          </a:p>
          <a:p>
            <a:r>
              <a:rPr lang="en-US" sz="1800" b="1" dirty="0">
                <a:latin typeface="Courier New" charset="0"/>
              </a:rPr>
              <a:t>19:198  </a:t>
            </a:r>
          </a:p>
          <a:p>
            <a:r>
              <a:rPr lang="en-US" sz="1800" b="1" dirty="0">
                <a:latin typeface="Courier New" charset="0"/>
              </a:rPr>
              <a:t># 1 inserted: 12:139</a:t>
            </a:r>
          </a:p>
          <a:p>
            <a:r>
              <a:rPr lang="en-US" sz="1800" b="1" dirty="0">
                <a:latin typeface="Courier New" charset="0"/>
              </a:rPr>
              <a:t># 0 inserted: 19:175</a:t>
            </a:r>
          </a:p>
          <a:p>
            <a:r>
              <a:rPr lang="en-US" sz="1800" b="1" dirty="0">
                <a:latin typeface="Courier New" charset="0"/>
              </a:rPr>
              <a:t># 4 inserted: 13:141</a:t>
            </a:r>
          </a:p>
          <a:p>
            <a:r>
              <a:rPr lang="en-US" sz="1800" b="1" dirty="0">
                <a:latin typeface="Courier New" charset="0"/>
              </a:rPr>
              <a:t># 9 inserted:  0: 3</a:t>
            </a:r>
          </a:p>
          <a:p>
            <a:r>
              <a:rPr lang="en-US" sz="1800" b="1" dirty="0">
                <a:latin typeface="Courier New" charset="0"/>
              </a:rPr>
              <a:t># 7 inserted: 15:126</a:t>
            </a:r>
          </a:p>
          <a:p>
            <a:r>
              <a:rPr lang="en-US" sz="1800" b="1" dirty="0">
                <a:latin typeface="Courier New" charset="0"/>
              </a:rPr>
              <a:t># 6 inserted:  7:66</a:t>
            </a:r>
          </a:p>
          <a:p>
            <a:r>
              <a:rPr lang="en-US" sz="1800" b="1" dirty="0">
                <a:latin typeface="Courier New" charset="0"/>
              </a:rPr>
              <a:t># 3 inserted:  8:88</a:t>
            </a:r>
          </a:p>
          <a:p>
            <a:r>
              <a:rPr lang="en-US" sz="1800" b="1" dirty="0">
                <a:latin typeface="Courier New" charset="0"/>
              </a:rPr>
              <a:t>...</a:t>
            </a:r>
          </a:p>
        </p:txBody>
      </p:sp>
      <p:sp>
        <p:nvSpPr>
          <p:cNvPr id="518149" name="Text Box 5"/>
          <p:cNvSpPr txBox="1">
            <a:spLocks noChangeArrowheads="1"/>
          </p:cNvSpPr>
          <p:nvPr/>
        </p:nvSpPr>
        <p:spPr bwMode="auto">
          <a:xfrm>
            <a:off x="3438525" y="1327150"/>
            <a:ext cx="2505075" cy="4760913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  <a:effectLst/>
        </p:spPr>
        <p:txBody>
          <a:bodyPr wrap="none">
            <a:spAutoFit/>
          </a:bodyPr>
          <a:lstStyle/>
          <a:p>
            <a:r>
              <a:rPr lang="en-US" sz="1800" b="1">
                <a:latin typeface="Courier New" charset="0"/>
              </a:rPr>
              <a:t>After insertions:</a:t>
            </a:r>
          </a:p>
          <a:p>
            <a:r>
              <a:rPr lang="en-US" sz="1800" b="1">
                <a:latin typeface="Courier New" charset="0"/>
              </a:rPr>
              <a:t> 0: 1  </a:t>
            </a:r>
          </a:p>
          <a:p>
            <a:r>
              <a:rPr lang="en-US" sz="1800" b="1">
                <a:latin typeface="Courier New" charset="0"/>
              </a:rPr>
              <a:t> 1: 3  </a:t>
            </a:r>
          </a:p>
          <a:p>
            <a:r>
              <a:rPr lang="en-US" sz="1800" b="1">
                <a:latin typeface="Courier New" charset="0"/>
              </a:rPr>
              <a:t> 2: 3  </a:t>
            </a:r>
          </a:p>
          <a:p>
            <a:r>
              <a:rPr lang="en-US" sz="1800" b="1">
                <a:latin typeface="Courier New" charset="0"/>
              </a:rPr>
              <a:t> 3:14  </a:t>
            </a:r>
          </a:p>
          <a:p>
            <a:r>
              <a:rPr lang="en-US" sz="1800" b="1">
                <a:latin typeface="Courier New" charset="0"/>
              </a:rPr>
              <a:t> 4:18  </a:t>
            </a:r>
          </a:p>
          <a:p>
            <a:r>
              <a:rPr lang="en-US" sz="1800" b="1">
                <a:latin typeface="Courier New" charset="0"/>
              </a:rPr>
              <a:t> 5:21  </a:t>
            </a:r>
          </a:p>
          <a:p>
            <a:r>
              <a:rPr lang="en-US" sz="1800" b="1">
                <a:latin typeface="Courier New" charset="0"/>
              </a:rPr>
              <a:t> 6:27  </a:t>
            </a:r>
          </a:p>
          <a:p>
            <a:r>
              <a:rPr lang="en-US" sz="1800" b="1">
                <a:latin typeface="Courier New" charset="0"/>
              </a:rPr>
              <a:t> 7:29  </a:t>
            </a:r>
          </a:p>
          <a:p>
            <a:r>
              <a:rPr lang="en-US" sz="1800" b="1">
                <a:latin typeface="Courier New" charset="0"/>
              </a:rPr>
              <a:t> 8:32  </a:t>
            </a:r>
          </a:p>
          <a:p>
            <a:r>
              <a:rPr lang="en-US" sz="1800" b="1">
                <a:latin typeface="Courier New" charset="0"/>
              </a:rPr>
              <a:t> 9:38  </a:t>
            </a:r>
          </a:p>
          <a:p>
            <a:r>
              <a:rPr lang="en-US" sz="1800" b="1">
                <a:latin typeface="Courier New" charset="0"/>
              </a:rPr>
              <a:t>10:39  </a:t>
            </a:r>
          </a:p>
          <a:p>
            <a:r>
              <a:rPr lang="en-US" sz="1800" b="1">
                <a:latin typeface="Courier New" charset="0"/>
              </a:rPr>
              <a:t>...</a:t>
            </a:r>
          </a:p>
          <a:p>
            <a:r>
              <a:rPr lang="en-US" sz="1800" b="1">
                <a:latin typeface="Courier New" charset="0"/>
              </a:rPr>
              <a:t>66:195  </a:t>
            </a:r>
          </a:p>
          <a:p>
            <a:r>
              <a:rPr lang="en-US" sz="1800" b="1">
                <a:latin typeface="Courier New" charset="0"/>
              </a:rPr>
              <a:t>67:195  </a:t>
            </a:r>
          </a:p>
          <a:p>
            <a:r>
              <a:rPr lang="en-US" sz="1800" b="1">
                <a:latin typeface="Courier New" charset="0"/>
              </a:rPr>
              <a:t>68:196  </a:t>
            </a:r>
          </a:p>
          <a:p>
            <a:r>
              <a:rPr lang="en-US" sz="1800" b="1">
                <a:latin typeface="Courier New" charset="0"/>
              </a:rPr>
              <a:t>69:198  </a:t>
            </a:r>
          </a:p>
        </p:txBody>
      </p:sp>
      <p:sp>
        <p:nvSpPr>
          <p:cNvPr id="10" name="Text Box 5"/>
          <p:cNvSpPr txBox="1">
            <a:spLocks noChangeArrowheads="1"/>
          </p:cNvSpPr>
          <p:nvPr/>
        </p:nvSpPr>
        <p:spPr bwMode="auto">
          <a:xfrm>
            <a:off x="2194586" y="2057415"/>
            <a:ext cx="1377939" cy="369332"/>
          </a:xfrm>
          <a:prstGeom prst="rect">
            <a:avLst/>
          </a:prstGeom>
          <a:solidFill>
            <a:srgbClr val="0033CC"/>
          </a:solidFill>
          <a:ln w="9525">
            <a:solidFill>
              <a:srgbClr val="0033CC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 smtClean="0">
                <a:solidFill>
                  <a:srgbClr val="FFFF00"/>
                </a:solidFill>
                <a:latin typeface="+mn-lt"/>
              </a:rPr>
              <a:t>Insert6.java</a:t>
            </a:r>
            <a:endParaRPr lang="en-US" sz="1800" dirty="0">
              <a:solidFill>
                <a:srgbClr val="FFFF00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06888118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8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18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8147" grpId="0" build="p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36FF8A-6F39-AC45-B9FD-F5502B349DFE}" type="slidenum">
              <a:rPr lang="en-US"/>
              <a:pPr/>
              <a:t>42</a:t>
            </a:fld>
            <a:endParaRPr lang="en-US"/>
          </a:p>
        </p:txBody>
      </p:sp>
      <p:sp>
        <p:nvSpPr>
          <p:cNvPr id="520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Soapbox Time Again!</a:t>
            </a:r>
            <a:endParaRPr lang="en-US" dirty="0"/>
          </a:p>
        </p:txBody>
      </p:sp>
      <p:sp>
        <p:nvSpPr>
          <p:cNvPr id="520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Most popular computers today are </a:t>
            </a:r>
            <a:r>
              <a:rPr lang="en-US" dirty="0">
                <a:solidFill>
                  <a:schemeClr val="folHlink"/>
                </a:solidFill>
              </a:rPr>
              <a:t>multicore</a:t>
            </a:r>
            <a:r>
              <a:rPr lang="en-US" dirty="0"/>
              <a:t>.</a:t>
            </a:r>
          </a:p>
          <a:p>
            <a:pPr lvl="4"/>
            <a:endParaRPr lang="en-US" dirty="0"/>
          </a:p>
          <a:p>
            <a:r>
              <a:rPr lang="en-US" dirty="0"/>
              <a:t>Multithreaded programming is rapidly becoming a </a:t>
            </a:r>
            <a:r>
              <a:rPr lang="en-US" dirty="0">
                <a:solidFill>
                  <a:srgbClr val="B23C00"/>
                </a:solidFill>
              </a:rPr>
              <a:t>necessary job skill</a:t>
            </a:r>
            <a:r>
              <a:rPr lang="en-US" dirty="0" smtClean="0"/>
              <a:t>.</a:t>
            </a:r>
          </a:p>
          <a:p>
            <a:pPr lvl="5"/>
            <a:endParaRPr lang="en-US" dirty="0"/>
          </a:p>
          <a:p>
            <a:r>
              <a:rPr lang="en-US" dirty="0"/>
              <a:t>You will be less successful as a programmer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if </a:t>
            </a:r>
            <a:r>
              <a:rPr lang="en-US" dirty="0"/>
              <a:t>you only know how to do single-threaded programming.</a:t>
            </a:r>
          </a:p>
          <a:p>
            <a:pPr lvl="4"/>
            <a:endParaRPr lang="en-US" dirty="0"/>
          </a:p>
          <a:p>
            <a:r>
              <a:rPr lang="en-US" dirty="0"/>
              <a:t>You should strongly consider taking</a:t>
            </a:r>
            <a:br>
              <a:rPr lang="en-US" dirty="0"/>
            </a:br>
            <a:r>
              <a:rPr lang="en-US" dirty="0">
                <a:solidFill>
                  <a:srgbClr val="B23C00"/>
                </a:solidFill>
              </a:rPr>
              <a:t>CS 159 Introduction to Parallel </a:t>
            </a:r>
            <a:r>
              <a:rPr lang="en-US" dirty="0" smtClean="0">
                <a:solidFill>
                  <a:srgbClr val="B23C00"/>
                </a:solidFill>
              </a:rPr>
              <a:t>Processing</a:t>
            </a:r>
            <a:endParaRPr lang="en-US" dirty="0">
              <a:solidFill>
                <a:srgbClr val="B23C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328900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0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20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01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201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0195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Assignment #1: A </a:t>
            </a:r>
            <a:r>
              <a:rPr lang="en-US" dirty="0" smtClean="0"/>
              <a:t>Solution</a:t>
            </a:r>
            <a:r>
              <a:rPr lang="en-US" i="1" dirty="0" smtClean="0"/>
              <a:t>, cont’d</a:t>
            </a:r>
            <a:endParaRPr lang="en-US" i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3230521" y="1234464"/>
            <a:ext cx="2737060" cy="550920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en-US" sz="1100" b="1" dirty="0">
                <a:latin typeface="Courier New"/>
                <a:cs typeface="Courier New"/>
              </a:rPr>
              <a:t>private </a:t>
            </a:r>
            <a:r>
              <a:rPr lang="en-US" sz="1100" b="1" dirty="0" err="1">
                <a:latin typeface="Courier New"/>
                <a:cs typeface="Courier New"/>
              </a:rPr>
              <a:t>int</a:t>
            </a:r>
            <a:r>
              <a:rPr lang="en-US" sz="1100" b="1" dirty="0">
                <a:latin typeface="Courier New"/>
                <a:cs typeface="Courier New"/>
              </a:rPr>
              <a:t> index(char </a:t>
            </a:r>
            <a:r>
              <a:rPr lang="en-US" sz="1100" b="1" dirty="0" err="1">
                <a:latin typeface="Courier New"/>
                <a:cs typeface="Courier New"/>
              </a:rPr>
              <a:t>ch</a:t>
            </a:r>
            <a:r>
              <a:rPr lang="en-US" sz="1100" b="1" dirty="0">
                <a:latin typeface="Courier New"/>
                <a:cs typeface="Courier New"/>
              </a:rPr>
              <a:t>)</a:t>
            </a:r>
          </a:p>
          <a:p>
            <a:r>
              <a:rPr lang="en-US" sz="1100" b="1" dirty="0">
                <a:latin typeface="Courier New"/>
                <a:cs typeface="Courier New"/>
              </a:rPr>
              <a:t>{</a:t>
            </a:r>
          </a:p>
          <a:p>
            <a:r>
              <a:rPr lang="pl-PL" sz="1100" b="1" dirty="0">
                <a:latin typeface="Courier New"/>
                <a:cs typeface="Courier New"/>
              </a:rPr>
              <a:t>    </a:t>
            </a:r>
            <a:r>
              <a:rPr lang="pl-PL" sz="1100" b="1" dirty="0" err="1">
                <a:latin typeface="Courier New"/>
                <a:cs typeface="Courier New"/>
              </a:rPr>
              <a:t>switch</a:t>
            </a:r>
            <a:r>
              <a:rPr lang="pl-PL" sz="1100" b="1" dirty="0">
                <a:latin typeface="Courier New"/>
                <a:cs typeface="Courier New"/>
              </a:rPr>
              <a:t> (</a:t>
            </a:r>
            <a:r>
              <a:rPr lang="pl-PL" sz="1100" b="1" dirty="0" err="1">
                <a:latin typeface="Courier New"/>
                <a:cs typeface="Courier New"/>
              </a:rPr>
              <a:t>ch</a:t>
            </a:r>
            <a:r>
              <a:rPr lang="pl-PL" sz="1100" b="1" dirty="0">
                <a:latin typeface="Courier New"/>
                <a:cs typeface="Courier New"/>
              </a:rPr>
              <a:t>) {</a:t>
            </a:r>
          </a:p>
          <a:p>
            <a:r>
              <a:rPr lang="en-US" sz="1100" b="1" dirty="0">
                <a:latin typeface="Courier New"/>
                <a:cs typeface="Courier New"/>
              </a:rPr>
              <a:t>        case 'A'  : return 1;</a:t>
            </a:r>
          </a:p>
          <a:p>
            <a:r>
              <a:rPr lang="en-US" sz="1100" b="1" dirty="0">
                <a:latin typeface="Courier New"/>
                <a:cs typeface="Courier New"/>
              </a:rPr>
              <a:t>        case 'B'  : return 2;</a:t>
            </a:r>
          </a:p>
          <a:p>
            <a:r>
              <a:rPr lang="en-US" sz="1100" b="1" dirty="0">
                <a:latin typeface="Courier New"/>
                <a:cs typeface="Courier New"/>
              </a:rPr>
              <a:t>        case 'D'  : return 3;</a:t>
            </a:r>
          </a:p>
          <a:p>
            <a:r>
              <a:rPr lang="en-US" sz="1100" b="1" dirty="0">
                <a:latin typeface="Courier New"/>
                <a:cs typeface="Courier New"/>
              </a:rPr>
              <a:t>        case 'J'  : return 4;</a:t>
            </a:r>
          </a:p>
          <a:p>
            <a:r>
              <a:rPr lang="en-US" sz="1100" b="1" dirty="0">
                <a:latin typeface="Courier New"/>
                <a:cs typeface="Courier New"/>
              </a:rPr>
              <a:t>        case 'M'  : return 5;</a:t>
            </a:r>
          </a:p>
          <a:p>
            <a:r>
              <a:rPr lang="en-US" sz="1100" b="1" dirty="0">
                <a:latin typeface="Courier New"/>
                <a:cs typeface="Courier New"/>
              </a:rPr>
              <a:t>        case 'a'  : return 6;</a:t>
            </a:r>
          </a:p>
          <a:p>
            <a:r>
              <a:rPr lang="en-US" sz="1100" b="1" dirty="0">
                <a:latin typeface="Courier New"/>
                <a:cs typeface="Courier New"/>
              </a:rPr>
              <a:t>        case 'b'  : return 7;</a:t>
            </a:r>
          </a:p>
          <a:p>
            <a:r>
              <a:rPr lang="en-US" sz="1100" b="1" dirty="0">
                <a:latin typeface="Courier New"/>
                <a:cs typeface="Courier New"/>
              </a:rPr>
              <a:t>        case 'c'  : return 8;</a:t>
            </a:r>
          </a:p>
          <a:p>
            <a:r>
              <a:rPr lang="tr-TR" sz="1100" b="1" dirty="0">
                <a:latin typeface="Courier New"/>
                <a:cs typeface="Courier New"/>
              </a:rPr>
              <a:t>        </a:t>
            </a:r>
            <a:r>
              <a:rPr lang="tr-TR" sz="1100" b="1" dirty="0" err="1">
                <a:latin typeface="Courier New"/>
                <a:cs typeface="Courier New"/>
              </a:rPr>
              <a:t>case</a:t>
            </a:r>
            <a:r>
              <a:rPr lang="tr-TR" sz="1100" b="1" dirty="0">
                <a:latin typeface="Courier New"/>
                <a:cs typeface="Courier New"/>
              </a:rPr>
              <a:t> 'd'  : </a:t>
            </a:r>
            <a:r>
              <a:rPr lang="tr-TR" sz="1100" b="1" dirty="0" err="1">
                <a:latin typeface="Courier New"/>
                <a:cs typeface="Courier New"/>
              </a:rPr>
              <a:t>return</a:t>
            </a:r>
            <a:r>
              <a:rPr lang="tr-TR" sz="1100" b="1" dirty="0">
                <a:latin typeface="Courier New"/>
                <a:cs typeface="Courier New"/>
              </a:rPr>
              <a:t> 9;</a:t>
            </a:r>
          </a:p>
          <a:p>
            <a:r>
              <a:rPr lang="en-US" sz="1100" b="1" dirty="0">
                <a:latin typeface="Courier New"/>
                <a:cs typeface="Courier New"/>
              </a:rPr>
              <a:t>        case 'e'  : return 10;</a:t>
            </a:r>
          </a:p>
          <a:p>
            <a:r>
              <a:rPr lang="fr-FR" sz="1100" b="1" dirty="0">
                <a:latin typeface="Courier New"/>
                <a:cs typeface="Courier New"/>
              </a:rPr>
              <a:t>        case 'h'  : return 11;</a:t>
            </a:r>
          </a:p>
          <a:p>
            <a:r>
              <a:rPr lang="en-US" sz="1100" b="1" dirty="0">
                <a:latin typeface="Courier New"/>
                <a:cs typeface="Courier New"/>
              </a:rPr>
              <a:t>        case '</a:t>
            </a:r>
            <a:r>
              <a:rPr lang="en-US" sz="1100" b="1" dirty="0" err="1">
                <a:latin typeface="Courier New"/>
                <a:cs typeface="Courier New"/>
              </a:rPr>
              <a:t>i</a:t>
            </a:r>
            <a:r>
              <a:rPr lang="en-US" sz="1100" b="1" dirty="0">
                <a:latin typeface="Courier New"/>
                <a:cs typeface="Courier New"/>
              </a:rPr>
              <a:t>'  : return 12;</a:t>
            </a:r>
          </a:p>
          <a:p>
            <a:r>
              <a:rPr lang="en-US" sz="1100" b="1" dirty="0">
                <a:latin typeface="Courier New"/>
                <a:cs typeface="Courier New"/>
              </a:rPr>
              <a:t>        case 'k'  : return 13;</a:t>
            </a:r>
          </a:p>
          <a:p>
            <a:r>
              <a:rPr lang="en-US" sz="1100" b="1" dirty="0">
                <a:latin typeface="Courier New"/>
                <a:cs typeface="Courier New"/>
              </a:rPr>
              <a:t>        case 'l'  : return 14;</a:t>
            </a:r>
          </a:p>
          <a:p>
            <a:r>
              <a:rPr lang="en-US" sz="1100" b="1" dirty="0">
                <a:latin typeface="Courier New"/>
                <a:cs typeface="Courier New"/>
              </a:rPr>
              <a:t>        case 'o'  : return 15;</a:t>
            </a:r>
          </a:p>
          <a:p>
            <a:r>
              <a:rPr lang="en-US" sz="1100" b="1" dirty="0">
                <a:latin typeface="Courier New"/>
                <a:cs typeface="Courier New"/>
              </a:rPr>
              <a:t>        case 'p'  : return 16;</a:t>
            </a:r>
          </a:p>
          <a:p>
            <a:r>
              <a:rPr lang="en-US" sz="1100" b="1" dirty="0">
                <a:latin typeface="Courier New"/>
                <a:cs typeface="Courier New"/>
              </a:rPr>
              <a:t>        case 'r'  : return 17;</a:t>
            </a:r>
          </a:p>
          <a:p>
            <a:r>
              <a:rPr lang="en-US" sz="1100" b="1" dirty="0">
                <a:latin typeface="Courier New"/>
                <a:cs typeface="Courier New"/>
              </a:rPr>
              <a:t>        case 's'  : return 18;</a:t>
            </a:r>
          </a:p>
          <a:p>
            <a:r>
              <a:rPr lang="en-US" sz="1100" b="1" dirty="0">
                <a:latin typeface="Courier New"/>
                <a:cs typeface="Courier New"/>
              </a:rPr>
              <a:t>        case 't'  : return 19;</a:t>
            </a:r>
          </a:p>
          <a:p>
            <a:r>
              <a:rPr lang="fr-FR" sz="1100" b="1" dirty="0">
                <a:latin typeface="Courier New"/>
                <a:cs typeface="Courier New"/>
              </a:rPr>
              <a:t>        case 'u'  : return 20;</a:t>
            </a:r>
          </a:p>
          <a:p>
            <a:r>
              <a:rPr lang="en-US" sz="1100" b="1" dirty="0">
                <a:latin typeface="Courier New"/>
                <a:cs typeface="Courier New"/>
              </a:rPr>
              <a:t>        case 'v'  : return 21;</a:t>
            </a:r>
          </a:p>
          <a:p>
            <a:r>
              <a:rPr lang="en-US" sz="1100" b="1" dirty="0">
                <a:latin typeface="Courier New"/>
                <a:cs typeface="Courier New"/>
              </a:rPr>
              <a:t>        case 'x'  : return 22;</a:t>
            </a:r>
          </a:p>
          <a:p>
            <a:r>
              <a:rPr lang="en-US" sz="1100" b="1" dirty="0">
                <a:latin typeface="Courier New"/>
                <a:cs typeface="Courier New"/>
              </a:rPr>
              <a:t>        case 'y'  : return 23;</a:t>
            </a:r>
          </a:p>
          <a:p>
            <a:r>
              <a:rPr lang="en-US" sz="1100" b="1" dirty="0">
                <a:latin typeface="Courier New"/>
                <a:cs typeface="Courier New"/>
              </a:rPr>
              <a:t>        case 'z'  : return 24;</a:t>
            </a:r>
          </a:p>
          <a:p>
            <a:r>
              <a:rPr lang="en-US" sz="1100" b="1" dirty="0">
                <a:latin typeface="Courier New"/>
                <a:cs typeface="Courier New"/>
              </a:rPr>
              <a:t>        case ' '  : return 25;</a:t>
            </a:r>
          </a:p>
          <a:p>
            <a:r>
              <a:rPr lang="en-US" sz="1100" b="1" dirty="0">
                <a:latin typeface="Courier New"/>
                <a:cs typeface="Courier New"/>
              </a:rPr>
              <a:t>        case '\n' : return 26;           </a:t>
            </a:r>
          </a:p>
          <a:p>
            <a:r>
              <a:rPr lang="is-IS" sz="1100" b="1" dirty="0">
                <a:latin typeface="Courier New"/>
                <a:cs typeface="Courier New"/>
              </a:rPr>
              <a:t>        default   : return 0;</a:t>
            </a:r>
          </a:p>
          <a:p>
            <a:r>
              <a:rPr lang="is-IS" sz="1100" b="1" dirty="0">
                <a:latin typeface="Courier New"/>
                <a:cs typeface="Courier New"/>
              </a:rPr>
              <a:t>    }</a:t>
            </a:r>
          </a:p>
          <a:p>
            <a:r>
              <a:rPr lang="is-IS" sz="1100" b="1" dirty="0" smtClean="0">
                <a:latin typeface="Courier New"/>
                <a:cs typeface="Courier New"/>
              </a:rPr>
              <a:t>}</a:t>
            </a:r>
            <a:endParaRPr lang="is-IS" sz="1100" b="1" dirty="0">
              <a:latin typeface="Courier New"/>
              <a:cs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261564762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Assignment #1: A Solution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188757" y="1274052"/>
            <a:ext cx="6279634" cy="5355313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en-US" sz="1800" b="1" dirty="0">
                <a:latin typeface="Courier New"/>
                <a:cs typeface="Courier New"/>
              </a:rPr>
              <a:t>private void search() throws </a:t>
            </a:r>
            <a:r>
              <a:rPr lang="en-US" sz="1800" b="1" dirty="0" err="1">
                <a:latin typeface="Courier New"/>
                <a:cs typeface="Courier New"/>
              </a:rPr>
              <a:t>IOException</a:t>
            </a:r>
            <a:endParaRPr lang="en-US" sz="1800" b="1" dirty="0">
              <a:latin typeface="Courier New"/>
              <a:cs typeface="Courier New"/>
            </a:endParaRPr>
          </a:p>
          <a:p>
            <a:r>
              <a:rPr lang="en-US" sz="1800" b="1" dirty="0">
                <a:latin typeface="Courier New"/>
                <a:cs typeface="Courier New"/>
              </a:rPr>
              <a:t>{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</a:t>
            </a:r>
            <a:r>
              <a:rPr lang="en-US" sz="1800" b="1" dirty="0" err="1">
                <a:latin typeface="Courier New"/>
                <a:cs typeface="Courier New"/>
              </a:rPr>
              <a:t>ch</a:t>
            </a:r>
            <a:r>
              <a:rPr lang="en-US" sz="1800" b="1" dirty="0">
                <a:latin typeface="Courier New"/>
                <a:cs typeface="Courier New"/>
              </a:rPr>
              <a:t> = </a:t>
            </a:r>
            <a:r>
              <a:rPr lang="en-US" sz="1800" b="1" dirty="0" err="1">
                <a:latin typeface="Courier New"/>
                <a:cs typeface="Courier New"/>
              </a:rPr>
              <a:t>nextChar</a:t>
            </a:r>
            <a:r>
              <a:rPr lang="en-US" sz="1800" b="1" dirty="0">
                <a:latin typeface="Courier New"/>
                <a:cs typeface="Courier New"/>
              </a:rPr>
              <a:t>();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// Loop until the end of the input file.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while (</a:t>
            </a:r>
            <a:r>
              <a:rPr lang="en-US" sz="1800" b="1" dirty="0" err="1">
                <a:latin typeface="Courier New"/>
                <a:cs typeface="Courier New"/>
              </a:rPr>
              <a:t>ch</a:t>
            </a:r>
            <a:r>
              <a:rPr lang="en-US" sz="1800" b="1" dirty="0">
                <a:latin typeface="Courier New"/>
                <a:cs typeface="Courier New"/>
              </a:rPr>
              <a:t> != 0) {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    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    // Obtain the next state.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    </a:t>
            </a:r>
            <a:r>
              <a:rPr lang="en-US" sz="1800" b="1" dirty="0">
                <a:solidFill>
                  <a:srgbClr val="B23C00"/>
                </a:solidFill>
                <a:latin typeface="Courier New"/>
                <a:cs typeface="Courier New"/>
              </a:rPr>
              <a:t>state = MATRIX[state][index(</a:t>
            </a:r>
            <a:r>
              <a:rPr lang="en-US" sz="1800" b="1" dirty="0" err="1">
                <a:solidFill>
                  <a:srgbClr val="B23C00"/>
                </a:solidFill>
                <a:latin typeface="Courier New"/>
                <a:cs typeface="Courier New"/>
              </a:rPr>
              <a:t>ch</a:t>
            </a:r>
            <a:r>
              <a:rPr lang="en-US" sz="1800" b="1" dirty="0">
                <a:solidFill>
                  <a:srgbClr val="B23C00"/>
                </a:solidFill>
                <a:latin typeface="Courier New"/>
                <a:cs typeface="Courier New"/>
              </a:rPr>
              <a:t>)];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    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    // Did we find a name to print?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    if (state &lt; 0) {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        if (</a:t>
            </a:r>
            <a:r>
              <a:rPr lang="en-US" sz="1800" b="1" dirty="0" err="1">
                <a:latin typeface="Courier New"/>
                <a:cs typeface="Courier New"/>
              </a:rPr>
              <a:t>firstIteration</a:t>
            </a:r>
            <a:r>
              <a:rPr lang="en-US" sz="1800" b="1" dirty="0">
                <a:latin typeface="Courier New"/>
                <a:cs typeface="Courier New"/>
              </a:rPr>
              <a:t>) </a:t>
            </a:r>
            <a:r>
              <a:rPr lang="en-US" sz="1800" b="1" dirty="0" err="1">
                <a:latin typeface="Courier New"/>
                <a:cs typeface="Courier New"/>
              </a:rPr>
              <a:t>printName</a:t>
            </a:r>
            <a:r>
              <a:rPr lang="en-US" sz="1800" b="1" dirty="0">
                <a:latin typeface="Courier New"/>
                <a:cs typeface="Courier New"/>
              </a:rPr>
              <a:t>();</a:t>
            </a:r>
          </a:p>
          <a:p>
            <a:r>
              <a:rPr lang="ro-RO" sz="1800" b="1" dirty="0">
                <a:latin typeface="Courier New"/>
                <a:cs typeface="Courier New"/>
              </a:rPr>
              <a:t>            state = 0;</a:t>
            </a:r>
          </a:p>
          <a:p>
            <a:r>
              <a:rPr lang="ro-RO" sz="1800" b="1" dirty="0">
                <a:latin typeface="Courier New"/>
                <a:cs typeface="Courier New"/>
              </a:rPr>
              <a:t>        }</a:t>
            </a:r>
          </a:p>
          <a:p>
            <a:r>
              <a:rPr lang="ro-RO" sz="1800" b="1" dirty="0">
                <a:latin typeface="Courier New"/>
                <a:cs typeface="Courier New"/>
              </a:rPr>
              <a:t>        </a:t>
            </a:r>
          </a:p>
          <a:p>
            <a:r>
              <a:rPr lang="ro-RO" sz="1800" b="1" dirty="0">
                <a:latin typeface="Courier New"/>
                <a:cs typeface="Courier New"/>
              </a:rPr>
              <a:t>        ch = nextChar();</a:t>
            </a:r>
          </a:p>
          <a:p>
            <a:r>
              <a:rPr lang="ro-RO" sz="1800" b="1" dirty="0">
                <a:latin typeface="Courier New"/>
                <a:cs typeface="Courier New"/>
              </a:rPr>
              <a:t>    }</a:t>
            </a:r>
          </a:p>
          <a:p>
            <a:r>
              <a:rPr lang="ro-RO" sz="1800" b="1" dirty="0" smtClean="0">
                <a:latin typeface="Courier New"/>
                <a:cs typeface="Courier New"/>
              </a:rPr>
              <a:t>}</a:t>
            </a:r>
            <a:endParaRPr lang="ro-RO" sz="1800" b="1" dirty="0">
              <a:latin typeface="Courier New"/>
              <a:cs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77648629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456D0-6901-C148-A57B-19C743F4D07B}" type="slidenum">
              <a:rPr lang="en-US"/>
              <a:pPr/>
              <a:t>7</a:t>
            </a:fld>
            <a:endParaRPr lang="en-US"/>
          </a:p>
        </p:txBody>
      </p:sp>
      <p:sp>
        <p:nvSpPr>
          <p:cNvPr id="4884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</a:t>
            </a:r>
            <a:r>
              <a:rPr lang="en-US" dirty="0" smtClean="0"/>
              <a:t>New </a:t>
            </a:r>
            <a:r>
              <a:rPr lang="en-US" b="1" dirty="0" smtClean="0">
                <a:latin typeface="Courier New" charset="0"/>
              </a:rPr>
              <a:t>List</a:t>
            </a:r>
            <a:r>
              <a:rPr lang="en-US" dirty="0" smtClean="0"/>
              <a:t> </a:t>
            </a:r>
            <a:r>
              <a:rPr lang="en-US" dirty="0"/>
              <a:t>Type</a:t>
            </a:r>
          </a:p>
        </p:txBody>
      </p:sp>
      <p:sp>
        <p:nvSpPr>
          <p:cNvPr id="4884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Can we design a new </a:t>
            </a:r>
            <a:r>
              <a:rPr lang="en-US" b="1" dirty="0">
                <a:solidFill>
                  <a:srgbClr val="0033CC"/>
                </a:solidFill>
                <a:latin typeface="Courier New" charset="0"/>
              </a:rPr>
              <a:t>List</a:t>
            </a:r>
            <a:r>
              <a:rPr lang="en-US" dirty="0"/>
              <a:t> type that is fast for:</a:t>
            </a:r>
          </a:p>
          <a:p>
            <a:pPr lvl="1"/>
            <a:r>
              <a:rPr lang="en-US" dirty="0"/>
              <a:t>Node access at an arbitrary position.</a:t>
            </a:r>
          </a:p>
          <a:p>
            <a:pPr lvl="1"/>
            <a:r>
              <a:rPr lang="en-US" dirty="0"/>
              <a:t>Node insertions and deletions.</a:t>
            </a:r>
          </a:p>
          <a:p>
            <a:pPr lvl="4"/>
            <a:endParaRPr lang="en-US" dirty="0"/>
          </a:p>
          <a:p>
            <a:r>
              <a:rPr lang="en-US" dirty="0"/>
              <a:t>Can this new type combine the best features of arrays and linked lists</a:t>
            </a:r>
            <a:r>
              <a:rPr lang="en-US" dirty="0" smtClean="0"/>
              <a:t>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335355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84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884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F49A29-CAE4-5548-AF0B-AF6F4A8969E9}" type="slidenum">
              <a:rPr lang="en-US"/>
              <a:pPr/>
              <a:t>8</a:t>
            </a:fld>
            <a:endParaRPr lang="en-US"/>
          </a:p>
        </p:txBody>
      </p:sp>
      <p:sp>
        <p:nvSpPr>
          <p:cNvPr id="4894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Ideas for a New </a:t>
            </a:r>
            <a:r>
              <a:rPr lang="en-US" b="1" dirty="0" smtClean="0">
                <a:latin typeface="Courier New" charset="0"/>
              </a:rPr>
              <a:t>List</a:t>
            </a:r>
            <a:r>
              <a:rPr lang="en-US" dirty="0" smtClean="0"/>
              <a:t> Type</a:t>
            </a:r>
            <a:endParaRPr lang="en-US" i="1" dirty="0"/>
          </a:p>
        </p:txBody>
      </p:sp>
      <p:sp>
        <p:nvSpPr>
          <p:cNvPr id="4894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229600" cy="2316163"/>
          </a:xfrm>
        </p:spPr>
        <p:txBody>
          <a:bodyPr/>
          <a:lstStyle/>
          <a:p>
            <a:r>
              <a:rPr lang="en-US" dirty="0" smtClean="0"/>
              <a:t>Use </a:t>
            </a:r>
            <a:r>
              <a:rPr lang="en-US" dirty="0"/>
              <a:t>an </a:t>
            </a:r>
            <a:r>
              <a:rPr lang="en-US" dirty="0">
                <a:solidFill>
                  <a:srgbClr val="B23C00"/>
                </a:solidFill>
              </a:rPr>
              <a:t>array list </a:t>
            </a:r>
            <a:r>
              <a:rPr lang="en-US" dirty="0"/>
              <a:t>to speed up node access.</a:t>
            </a:r>
          </a:p>
          <a:p>
            <a:r>
              <a:rPr lang="en-US" dirty="0"/>
              <a:t>Do insertions and deletions with a </a:t>
            </a:r>
            <a:r>
              <a:rPr lang="en-US" dirty="0">
                <a:solidFill>
                  <a:srgbClr val="B23C00"/>
                </a:solidFill>
              </a:rPr>
              <a:t>linked list</a:t>
            </a:r>
            <a:r>
              <a:rPr lang="en-US" dirty="0"/>
              <a:t>.</a:t>
            </a:r>
          </a:p>
          <a:p>
            <a:r>
              <a:rPr lang="en-US" dirty="0"/>
              <a:t>Take advantage of </a:t>
            </a:r>
            <a:r>
              <a:rPr lang="en-US" dirty="0" smtClean="0">
                <a:solidFill>
                  <a:srgbClr val="B23C00"/>
                </a:solidFill>
              </a:rPr>
              <a:t>list iterators</a:t>
            </a:r>
            <a:r>
              <a:rPr lang="en-US" dirty="0" smtClean="0"/>
              <a:t>.</a:t>
            </a:r>
            <a:endParaRPr lang="en-US" dirty="0"/>
          </a:p>
        </p:txBody>
      </p:sp>
      <p:pic>
        <p:nvPicPr>
          <p:cNvPr id="489477" name="Picture 5" descr="light_bulb_ide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46638" y="2757488"/>
            <a:ext cx="3475037" cy="34750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6553083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94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894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94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894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94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894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9475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DD569-2CB0-4E4B-877A-EF2EF9518046}" type="slidenum">
              <a:rPr lang="en-US"/>
              <a:pPr/>
              <a:t>9</a:t>
            </a:fld>
            <a:endParaRPr lang="en-US"/>
          </a:p>
        </p:txBody>
      </p:sp>
      <p:sp>
        <p:nvSpPr>
          <p:cNvPr id="4904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>
                <a:latin typeface="Courier New"/>
                <a:cs typeface="Courier New"/>
              </a:rPr>
              <a:t>IndexedList</a:t>
            </a:r>
            <a:endParaRPr lang="en-US" b="1" dirty="0">
              <a:latin typeface="Courier New"/>
              <a:cs typeface="Courier New"/>
            </a:endParaRPr>
          </a:p>
        </p:txBody>
      </p:sp>
      <p:sp>
        <p:nvSpPr>
          <p:cNvPr id="4904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89" y="1295399"/>
            <a:ext cx="5943590" cy="4968209"/>
          </a:xfrm>
        </p:spPr>
        <p:txBody>
          <a:bodyPr/>
          <a:lstStyle/>
          <a:p>
            <a:r>
              <a:rPr lang="en-US" dirty="0" smtClean="0"/>
              <a:t>Keep </a:t>
            </a:r>
            <a:r>
              <a:rPr lang="en-US" dirty="0"/>
              <a:t>data in the linked list </a:t>
            </a:r>
            <a:br>
              <a:rPr lang="en-US" dirty="0"/>
            </a:br>
            <a:r>
              <a:rPr lang="en-US" dirty="0"/>
              <a:t>of </a:t>
            </a:r>
            <a:r>
              <a:rPr lang="en-US" i="1" dirty="0"/>
              <a:t>N</a:t>
            </a:r>
            <a:r>
              <a:rPr lang="en-US" dirty="0"/>
              <a:t> nodes</a:t>
            </a:r>
            <a:r>
              <a:rPr lang="en-US" dirty="0" smtClean="0"/>
              <a:t>.</a:t>
            </a:r>
          </a:p>
          <a:p>
            <a:pPr lvl="5"/>
            <a:endParaRPr lang="en-US" dirty="0">
              <a:solidFill>
                <a:schemeClr val="folHlink"/>
              </a:solidFill>
            </a:endParaRPr>
          </a:p>
          <a:p>
            <a:r>
              <a:rPr lang="en-US" dirty="0"/>
              <a:t>Create a separate </a:t>
            </a:r>
            <a:r>
              <a:rPr lang="en-US" dirty="0">
                <a:solidFill>
                  <a:schemeClr val="folHlink"/>
                </a:solidFill>
              </a:rPr>
              <a:t>array list</a:t>
            </a:r>
            <a:r>
              <a:rPr lang="en-US" dirty="0"/>
              <a:t>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whose </a:t>
            </a:r>
            <a:r>
              <a:rPr lang="en-US" dirty="0"/>
              <a:t>elements are </a:t>
            </a:r>
            <a:r>
              <a:rPr lang="en-US" dirty="0">
                <a:solidFill>
                  <a:schemeClr val="folHlink"/>
                </a:solidFill>
              </a:rPr>
              <a:t>pointers </a:t>
            </a:r>
            <a:r>
              <a:rPr lang="en-US" dirty="0" smtClean="0">
                <a:solidFill>
                  <a:schemeClr val="folHlink"/>
                </a:solidFill>
              </a:rPr>
              <a:t/>
            </a:r>
            <a:br>
              <a:rPr lang="en-US" dirty="0" smtClean="0">
                <a:solidFill>
                  <a:schemeClr val="folHlink"/>
                </a:solidFill>
              </a:rPr>
            </a:br>
            <a:r>
              <a:rPr lang="en-US" dirty="0" smtClean="0">
                <a:solidFill>
                  <a:schemeClr val="folHlink"/>
                </a:solidFill>
              </a:rPr>
              <a:t>to </a:t>
            </a:r>
            <a:r>
              <a:rPr lang="en-US" dirty="0">
                <a:solidFill>
                  <a:schemeClr val="folHlink"/>
                </a:solidFill>
              </a:rPr>
              <a:t>the linked list nodes</a:t>
            </a:r>
            <a:r>
              <a:rPr lang="en-US" dirty="0" smtClean="0"/>
              <a:t>.</a:t>
            </a:r>
          </a:p>
          <a:p>
            <a:pPr lvl="5"/>
            <a:endParaRPr lang="en-US" dirty="0"/>
          </a:p>
          <a:p>
            <a:r>
              <a:rPr lang="en-US" dirty="0"/>
              <a:t>One </a:t>
            </a:r>
            <a:r>
              <a:rPr lang="en-US" dirty="0" smtClean="0"/>
              <a:t>pointer element </a:t>
            </a:r>
            <a:r>
              <a:rPr lang="en-US" dirty="0"/>
              <a:t>for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every </a:t>
            </a:r>
            <a:r>
              <a:rPr lang="en-US" i="1" dirty="0"/>
              <a:t>k</a:t>
            </a:r>
            <a:r>
              <a:rPr lang="en-US" dirty="0"/>
              <a:t> </a:t>
            </a:r>
            <a:r>
              <a:rPr lang="en-US" dirty="0" smtClean="0"/>
              <a:t>linked </a:t>
            </a:r>
            <a:r>
              <a:rPr lang="en-US" dirty="0"/>
              <a:t>list nodes. </a:t>
            </a:r>
          </a:p>
          <a:p>
            <a:pPr lvl="1"/>
            <a:r>
              <a:rPr lang="en-US" dirty="0" smtClean="0">
                <a:solidFill>
                  <a:schemeClr val="folHlink"/>
                </a:solidFill>
              </a:rPr>
              <a:t>What</a:t>
            </a:r>
            <a:r>
              <a:rPr lang="en-US" dirty="0" smtClean="0">
                <a:solidFill>
                  <a:schemeClr val="folHlink"/>
                </a:solidFill>
                <a:latin typeface="Arial"/>
              </a:rPr>
              <a:t>’</a:t>
            </a:r>
            <a:r>
              <a:rPr lang="en-US" dirty="0" smtClean="0">
                <a:solidFill>
                  <a:schemeClr val="folHlink"/>
                </a:solidFill>
              </a:rPr>
              <a:t>s </a:t>
            </a:r>
            <a:r>
              <a:rPr lang="en-US" dirty="0">
                <a:solidFill>
                  <a:schemeClr val="folHlink"/>
                </a:solidFill>
              </a:rPr>
              <a:t>an optimal value </a:t>
            </a:r>
            <a:r>
              <a:rPr lang="en-US" dirty="0" smtClean="0">
                <a:solidFill>
                  <a:schemeClr val="folHlink"/>
                </a:solidFill>
              </a:rPr>
              <a:t>for </a:t>
            </a:r>
            <a:r>
              <a:rPr lang="en-US" i="1" dirty="0">
                <a:solidFill>
                  <a:schemeClr val="folHlink"/>
                </a:solidFill>
              </a:rPr>
              <a:t>k</a:t>
            </a:r>
            <a:r>
              <a:rPr lang="en-US" dirty="0">
                <a:solidFill>
                  <a:schemeClr val="folHlink"/>
                </a:solidFill>
              </a:rPr>
              <a:t>?</a:t>
            </a:r>
          </a:p>
          <a:p>
            <a:pPr lvl="1"/>
            <a:r>
              <a:rPr lang="en-US" dirty="0"/>
              <a:t>What else should be in each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array </a:t>
            </a:r>
            <a:r>
              <a:rPr lang="en-US" dirty="0"/>
              <a:t>list element</a:t>
            </a:r>
            <a:r>
              <a:rPr lang="en-US" dirty="0" smtClean="0"/>
              <a:t>?</a:t>
            </a:r>
            <a:endParaRPr lang="en-US" dirty="0"/>
          </a:p>
        </p:txBody>
      </p:sp>
      <p:grpSp>
        <p:nvGrpSpPr>
          <p:cNvPr id="6" name="Group 5"/>
          <p:cNvGrpSpPr/>
          <p:nvPr/>
        </p:nvGrpSpPr>
        <p:grpSpPr>
          <a:xfrm>
            <a:off x="4937756" y="1325903"/>
            <a:ext cx="4024613" cy="4908210"/>
            <a:chOff x="4937756" y="1325903"/>
            <a:chExt cx="4024613" cy="4908210"/>
          </a:xfrm>
        </p:grpSpPr>
        <p:sp>
          <p:nvSpPr>
            <p:cNvPr id="490595" name="Text Box 99"/>
            <p:cNvSpPr txBox="1">
              <a:spLocks noChangeArrowheads="1"/>
            </p:cNvSpPr>
            <p:nvPr/>
          </p:nvSpPr>
          <p:spPr bwMode="auto">
            <a:xfrm>
              <a:off x="6675097" y="5897563"/>
              <a:ext cx="1085850" cy="3365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dirty="0"/>
                <a:t>Linked list</a:t>
              </a:r>
            </a:p>
          </p:txBody>
        </p:sp>
        <p:grpSp>
          <p:nvGrpSpPr>
            <p:cNvPr id="5" name="Group 4"/>
            <p:cNvGrpSpPr/>
            <p:nvPr/>
          </p:nvGrpSpPr>
          <p:grpSpPr>
            <a:xfrm>
              <a:off x="4937756" y="1325903"/>
              <a:ext cx="4024613" cy="4571660"/>
              <a:chOff x="5119337" y="1325903"/>
              <a:chExt cx="4024613" cy="4571660"/>
            </a:xfrm>
          </p:grpSpPr>
          <p:grpSp>
            <p:nvGrpSpPr>
              <p:cNvPr id="490601" name="Group 105"/>
              <p:cNvGrpSpPr>
                <a:grpSpLocks/>
              </p:cNvGrpSpPr>
              <p:nvPr/>
            </p:nvGrpSpPr>
            <p:grpSpPr bwMode="auto">
              <a:xfrm>
                <a:off x="5119337" y="1327150"/>
                <a:ext cx="2470150" cy="4570413"/>
                <a:chOff x="3686" y="836"/>
                <a:chExt cx="1556" cy="2879"/>
              </a:xfrm>
            </p:grpSpPr>
            <p:sp>
              <p:nvSpPr>
                <p:cNvPr id="490506" name="Text Box 10"/>
                <p:cNvSpPr txBox="1">
                  <a:spLocks noChangeArrowheads="1"/>
                </p:cNvSpPr>
                <p:nvPr/>
              </p:nvSpPr>
              <p:spPr bwMode="auto">
                <a:xfrm>
                  <a:off x="3889" y="1653"/>
                  <a:ext cx="199" cy="218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en-US" b="1">
                      <a:latin typeface="Courier New" charset="0"/>
                    </a:rPr>
                    <a:t> </a:t>
                  </a:r>
                </a:p>
              </p:txBody>
            </p:sp>
            <p:sp>
              <p:nvSpPr>
                <p:cNvPr id="490507" name="Text Box 11"/>
                <p:cNvSpPr txBox="1">
                  <a:spLocks noChangeArrowheads="1"/>
                </p:cNvSpPr>
                <p:nvPr/>
              </p:nvSpPr>
              <p:spPr bwMode="auto">
                <a:xfrm>
                  <a:off x="3889" y="1866"/>
                  <a:ext cx="199" cy="218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en-US" b="1">
                      <a:latin typeface="Courier New" charset="0"/>
                    </a:rPr>
                    <a:t> </a:t>
                  </a:r>
                </a:p>
              </p:txBody>
            </p:sp>
            <p:sp>
              <p:nvSpPr>
                <p:cNvPr id="490511" name="Text Box 15"/>
                <p:cNvSpPr txBox="1">
                  <a:spLocks noChangeArrowheads="1"/>
                </p:cNvSpPr>
                <p:nvPr/>
              </p:nvSpPr>
              <p:spPr bwMode="auto">
                <a:xfrm>
                  <a:off x="3889" y="2557"/>
                  <a:ext cx="199" cy="218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en-US" b="1">
                      <a:latin typeface="Courier New" charset="0"/>
                    </a:rPr>
                    <a:t> </a:t>
                  </a:r>
                </a:p>
              </p:txBody>
            </p:sp>
            <p:grpSp>
              <p:nvGrpSpPr>
                <p:cNvPr id="490576" name="Group 80"/>
                <p:cNvGrpSpPr>
                  <a:grpSpLocks/>
                </p:cNvGrpSpPr>
                <p:nvPr/>
              </p:nvGrpSpPr>
              <p:grpSpPr bwMode="auto">
                <a:xfrm>
                  <a:off x="4952" y="1930"/>
                  <a:ext cx="290" cy="633"/>
                  <a:chOff x="3859" y="2103"/>
                  <a:chExt cx="290" cy="633"/>
                </a:xfrm>
              </p:grpSpPr>
              <p:sp>
                <p:nvSpPr>
                  <p:cNvPr id="490523" name="Rectangle 27"/>
                  <p:cNvSpPr>
                    <a:spLocks noChangeArrowheads="1"/>
                  </p:cNvSpPr>
                  <p:nvPr/>
                </p:nvSpPr>
                <p:spPr bwMode="auto">
                  <a:xfrm>
                    <a:off x="3860" y="2103"/>
                    <a:ext cx="288" cy="115"/>
                  </a:xfrm>
                  <a:prstGeom prst="rect">
                    <a:avLst/>
                  </a:prstGeom>
                  <a:solidFill>
                    <a:schemeClr val="bg1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490524" name="Rectangle 28"/>
                  <p:cNvSpPr>
                    <a:spLocks noChangeArrowheads="1"/>
                  </p:cNvSpPr>
                  <p:nvPr/>
                </p:nvSpPr>
                <p:spPr bwMode="auto">
                  <a:xfrm>
                    <a:off x="3860" y="2276"/>
                    <a:ext cx="288" cy="115"/>
                  </a:xfrm>
                  <a:prstGeom prst="rect">
                    <a:avLst/>
                  </a:prstGeom>
                  <a:solidFill>
                    <a:schemeClr val="bg1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cxnSp>
                <p:nvCxnSpPr>
                  <p:cNvPr id="490525" name="AutoShape 29"/>
                  <p:cNvCxnSpPr>
                    <a:cxnSpLocks noChangeShapeType="1"/>
                    <a:stCxn id="490523" idx="1"/>
                    <a:endCxn id="490524" idx="1"/>
                  </p:cNvCxnSpPr>
                  <p:nvPr/>
                </p:nvCxnSpPr>
                <p:spPr bwMode="auto">
                  <a:xfrm rot="10800000" flipH="1" flipV="1">
                    <a:off x="3860" y="2161"/>
                    <a:ext cx="1" cy="173"/>
                  </a:xfrm>
                  <a:prstGeom prst="curvedConnector3">
                    <a:avLst>
                      <a:gd name="adj1" fmla="val -14400000"/>
                    </a:avLst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 type="triangle" w="med" len="med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</p:cxnSp>
              <p:cxnSp>
                <p:nvCxnSpPr>
                  <p:cNvPr id="490526" name="AutoShape 30"/>
                  <p:cNvCxnSpPr>
                    <a:cxnSpLocks noChangeShapeType="1"/>
                    <a:stCxn id="490524" idx="3"/>
                    <a:endCxn id="490523" idx="3"/>
                  </p:cNvCxnSpPr>
                  <p:nvPr/>
                </p:nvCxnSpPr>
                <p:spPr bwMode="auto">
                  <a:xfrm flipV="1">
                    <a:off x="4148" y="2161"/>
                    <a:ext cx="1" cy="173"/>
                  </a:xfrm>
                  <a:prstGeom prst="curvedConnector3">
                    <a:avLst>
                      <a:gd name="adj1" fmla="val 14400000"/>
                    </a:avLst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 type="triangle" w="med" len="med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</p:cxnSp>
              <p:sp>
                <p:nvSpPr>
                  <p:cNvPr id="490527" name="Rectangle 31"/>
                  <p:cNvSpPr>
                    <a:spLocks noChangeArrowheads="1"/>
                  </p:cNvSpPr>
                  <p:nvPr/>
                </p:nvSpPr>
                <p:spPr bwMode="auto">
                  <a:xfrm>
                    <a:off x="3860" y="2448"/>
                    <a:ext cx="288" cy="115"/>
                  </a:xfrm>
                  <a:prstGeom prst="rect">
                    <a:avLst/>
                  </a:prstGeom>
                  <a:solidFill>
                    <a:schemeClr val="bg1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cxnSp>
                <p:nvCxnSpPr>
                  <p:cNvPr id="490528" name="AutoShape 32"/>
                  <p:cNvCxnSpPr>
                    <a:cxnSpLocks noChangeShapeType="1"/>
                    <a:endCxn id="490527" idx="1"/>
                  </p:cNvCxnSpPr>
                  <p:nvPr/>
                </p:nvCxnSpPr>
                <p:spPr bwMode="auto">
                  <a:xfrm rot="10800000" flipH="1" flipV="1">
                    <a:off x="3859" y="2333"/>
                    <a:ext cx="1" cy="173"/>
                  </a:xfrm>
                  <a:prstGeom prst="curvedConnector3">
                    <a:avLst>
                      <a:gd name="adj1" fmla="val -14400000"/>
                    </a:avLst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 type="triangle" w="med" len="med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</p:cxnSp>
              <p:cxnSp>
                <p:nvCxnSpPr>
                  <p:cNvPr id="490529" name="AutoShape 33"/>
                  <p:cNvCxnSpPr>
                    <a:cxnSpLocks noChangeShapeType="1"/>
                    <a:stCxn id="490527" idx="3"/>
                  </p:cNvCxnSpPr>
                  <p:nvPr/>
                </p:nvCxnSpPr>
                <p:spPr bwMode="auto">
                  <a:xfrm flipV="1">
                    <a:off x="4148" y="2333"/>
                    <a:ext cx="1" cy="173"/>
                  </a:xfrm>
                  <a:prstGeom prst="curvedConnector3">
                    <a:avLst>
                      <a:gd name="adj1" fmla="val 14400000"/>
                    </a:avLst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 type="triangle" w="med" len="med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</p:cxnSp>
              <p:sp>
                <p:nvSpPr>
                  <p:cNvPr id="490530" name="Rectangle 34"/>
                  <p:cNvSpPr>
                    <a:spLocks noChangeArrowheads="1"/>
                  </p:cNvSpPr>
                  <p:nvPr/>
                </p:nvSpPr>
                <p:spPr bwMode="auto">
                  <a:xfrm>
                    <a:off x="3860" y="2621"/>
                    <a:ext cx="288" cy="115"/>
                  </a:xfrm>
                  <a:prstGeom prst="rect">
                    <a:avLst/>
                  </a:prstGeom>
                  <a:solidFill>
                    <a:schemeClr val="bg1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cxnSp>
                <p:nvCxnSpPr>
                  <p:cNvPr id="490531" name="AutoShape 35"/>
                  <p:cNvCxnSpPr>
                    <a:cxnSpLocks noChangeShapeType="1"/>
                    <a:endCxn id="490530" idx="1"/>
                  </p:cNvCxnSpPr>
                  <p:nvPr/>
                </p:nvCxnSpPr>
                <p:spPr bwMode="auto">
                  <a:xfrm rot="10800000" flipH="1" flipV="1">
                    <a:off x="3859" y="2506"/>
                    <a:ext cx="1" cy="173"/>
                  </a:xfrm>
                  <a:prstGeom prst="curvedConnector3">
                    <a:avLst>
                      <a:gd name="adj1" fmla="val -14400000"/>
                    </a:avLst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 type="triangle" w="med" len="med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</p:cxnSp>
              <p:cxnSp>
                <p:nvCxnSpPr>
                  <p:cNvPr id="490532" name="AutoShape 36"/>
                  <p:cNvCxnSpPr>
                    <a:cxnSpLocks noChangeShapeType="1"/>
                    <a:stCxn id="490530" idx="3"/>
                  </p:cNvCxnSpPr>
                  <p:nvPr/>
                </p:nvCxnSpPr>
                <p:spPr bwMode="auto">
                  <a:xfrm flipV="1">
                    <a:off x="4148" y="2506"/>
                    <a:ext cx="1" cy="173"/>
                  </a:xfrm>
                  <a:prstGeom prst="curvedConnector3">
                    <a:avLst>
                      <a:gd name="adj1" fmla="val 14400000"/>
                    </a:avLst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 type="triangle" w="med" len="med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</p:cxnSp>
            </p:grpSp>
            <p:cxnSp>
              <p:nvCxnSpPr>
                <p:cNvPr id="490563" name="AutoShape 67"/>
                <p:cNvCxnSpPr>
                  <a:cxnSpLocks noChangeShapeType="1"/>
                  <a:endCxn id="490523" idx="1"/>
                </p:cNvCxnSpPr>
                <p:nvPr/>
              </p:nvCxnSpPr>
              <p:spPr bwMode="auto">
                <a:xfrm rot="10800000" flipH="1" flipV="1">
                  <a:off x="4952" y="1815"/>
                  <a:ext cx="1" cy="173"/>
                </a:xfrm>
                <a:prstGeom prst="curvedConnector3">
                  <a:avLst>
                    <a:gd name="adj1" fmla="val -14400000"/>
                  </a:avLst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</p:cxnSp>
            <p:grpSp>
              <p:nvGrpSpPr>
                <p:cNvPr id="490577" name="Group 81"/>
                <p:cNvGrpSpPr>
                  <a:grpSpLocks/>
                </p:cNvGrpSpPr>
                <p:nvPr/>
              </p:nvGrpSpPr>
              <p:grpSpPr bwMode="auto">
                <a:xfrm>
                  <a:off x="4952" y="2966"/>
                  <a:ext cx="290" cy="749"/>
                  <a:chOff x="3859" y="3139"/>
                  <a:chExt cx="290" cy="749"/>
                </a:xfrm>
              </p:grpSpPr>
              <p:sp>
                <p:nvSpPr>
                  <p:cNvPr id="490543" name="Rectangle 47"/>
                  <p:cNvSpPr>
                    <a:spLocks noChangeArrowheads="1"/>
                  </p:cNvSpPr>
                  <p:nvPr/>
                </p:nvSpPr>
                <p:spPr bwMode="auto">
                  <a:xfrm>
                    <a:off x="3860" y="3255"/>
                    <a:ext cx="288" cy="115"/>
                  </a:xfrm>
                  <a:prstGeom prst="rect">
                    <a:avLst/>
                  </a:prstGeom>
                  <a:solidFill>
                    <a:schemeClr val="bg1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490544" name="Rectangle 48"/>
                  <p:cNvSpPr>
                    <a:spLocks noChangeArrowheads="1"/>
                  </p:cNvSpPr>
                  <p:nvPr/>
                </p:nvSpPr>
                <p:spPr bwMode="auto">
                  <a:xfrm>
                    <a:off x="3860" y="3428"/>
                    <a:ext cx="288" cy="115"/>
                  </a:xfrm>
                  <a:prstGeom prst="rect">
                    <a:avLst/>
                  </a:prstGeom>
                  <a:solidFill>
                    <a:schemeClr val="bg1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cxnSp>
                <p:nvCxnSpPr>
                  <p:cNvPr id="490545" name="AutoShape 49"/>
                  <p:cNvCxnSpPr>
                    <a:cxnSpLocks noChangeShapeType="1"/>
                    <a:stCxn id="490543" idx="1"/>
                    <a:endCxn id="490544" idx="1"/>
                  </p:cNvCxnSpPr>
                  <p:nvPr/>
                </p:nvCxnSpPr>
                <p:spPr bwMode="auto">
                  <a:xfrm rot="10800000" flipH="1" flipV="1">
                    <a:off x="3860" y="3313"/>
                    <a:ext cx="1" cy="173"/>
                  </a:xfrm>
                  <a:prstGeom prst="curvedConnector3">
                    <a:avLst>
                      <a:gd name="adj1" fmla="val -14400000"/>
                    </a:avLst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 type="triangle" w="med" len="med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</p:cxnSp>
              <p:cxnSp>
                <p:nvCxnSpPr>
                  <p:cNvPr id="490546" name="AutoShape 50"/>
                  <p:cNvCxnSpPr>
                    <a:cxnSpLocks noChangeShapeType="1"/>
                    <a:stCxn id="490544" idx="3"/>
                    <a:endCxn id="490543" idx="3"/>
                  </p:cNvCxnSpPr>
                  <p:nvPr/>
                </p:nvCxnSpPr>
                <p:spPr bwMode="auto">
                  <a:xfrm flipV="1">
                    <a:off x="4148" y="3313"/>
                    <a:ext cx="1" cy="173"/>
                  </a:xfrm>
                  <a:prstGeom prst="curvedConnector3">
                    <a:avLst>
                      <a:gd name="adj1" fmla="val 14400000"/>
                    </a:avLst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 type="triangle" w="med" len="med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</p:cxnSp>
              <p:sp>
                <p:nvSpPr>
                  <p:cNvPr id="490547" name="Rectangle 51"/>
                  <p:cNvSpPr>
                    <a:spLocks noChangeArrowheads="1"/>
                  </p:cNvSpPr>
                  <p:nvPr/>
                </p:nvSpPr>
                <p:spPr bwMode="auto">
                  <a:xfrm>
                    <a:off x="3860" y="3600"/>
                    <a:ext cx="288" cy="115"/>
                  </a:xfrm>
                  <a:prstGeom prst="rect">
                    <a:avLst/>
                  </a:prstGeom>
                  <a:solidFill>
                    <a:schemeClr val="bg1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cxnSp>
                <p:nvCxnSpPr>
                  <p:cNvPr id="490548" name="AutoShape 52"/>
                  <p:cNvCxnSpPr>
                    <a:cxnSpLocks noChangeShapeType="1"/>
                    <a:endCxn id="490547" idx="1"/>
                  </p:cNvCxnSpPr>
                  <p:nvPr/>
                </p:nvCxnSpPr>
                <p:spPr bwMode="auto">
                  <a:xfrm rot="10800000" flipH="1" flipV="1">
                    <a:off x="3859" y="3485"/>
                    <a:ext cx="1" cy="173"/>
                  </a:xfrm>
                  <a:prstGeom prst="curvedConnector3">
                    <a:avLst>
                      <a:gd name="adj1" fmla="val -14400000"/>
                    </a:avLst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 type="triangle" w="med" len="med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</p:cxnSp>
              <p:cxnSp>
                <p:nvCxnSpPr>
                  <p:cNvPr id="490549" name="AutoShape 53"/>
                  <p:cNvCxnSpPr>
                    <a:cxnSpLocks noChangeShapeType="1"/>
                    <a:stCxn id="490547" idx="3"/>
                  </p:cNvCxnSpPr>
                  <p:nvPr/>
                </p:nvCxnSpPr>
                <p:spPr bwMode="auto">
                  <a:xfrm flipV="1">
                    <a:off x="4148" y="3485"/>
                    <a:ext cx="1" cy="173"/>
                  </a:xfrm>
                  <a:prstGeom prst="curvedConnector3">
                    <a:avLst>
                      <a:gd name="adj1" fmla="val 14400000"/>
                    </a:avLst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 type="triangle" w="med" len="med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</p:cxnSp>
              <p:sp>
                <p:nvSpPr>
                  <p:cNvPr id="490550" name="Rectangle 54"/>
                  <p:cNvSpPr>
                    <a:spLocks noChangeArrowheads="1"/>
                  </p:cNvSpPr>
                  <p:nvPr/>
                </p:nvSpPr>
                <p:spPr bwMode="auto">
                  <a:xfrm>
                    <a:off x="3860" y="3773"/>
                    <a:ext cx="288" cy="115"/>
                  </a:xfrm>
                  <a:prstGeom prst="rect">
                    <a:avLst/>
                  </a:prstGeom>
                  <a:solidFill>
                    <a:srgbClr val="CCFFFF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cxnSp>
                <p:nvCxnSpPr>
                  <p:cNvPr id="490551" name="AutoShape 55"/>
                  <p:cNvCxnSpPr>
                    <a:cxnSpLocks noChangeShapeType="1"/>
                    <a:endCxn id="490550" idx="1"/>
                  </p:cNvCxnSpPr>
                  <p:nvPr/>
                </p:nvCxnSpPr>
                <p:spPr bwMode="auto">
                  <a:xfrm rot="10800000" flipH="1" flipV="1">
                    <a:off x="3859" y="3658"/>
                    <a:ext cx="1" cy="173"/>
                  </a:xfrm>
                  <a:prstGeom prst="curvedConnector3">
                    <a:avLst>
                      <a:gd name="adj1" fmla="val -14400000"/>
                    </a:avLst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 type="triangle" w="med" len="med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</p:cxnSp>
              <p:cxnSp>
                <p:nvCxnSpPr>
                  <p:cNvPr id="490552" name="AutoShape 56"/>
                  <p:cNvCxnSpPr>
                    <a:cxnSpLocks noChangeShapeType="1"/>
                    <a:stCxn id="490550" idx="3"/>
                  </p:cNvCxnSpPr>
                  <p:nvPr/>
                </p:nvCxnSpPr>
                <p:spPr bwMode="auto">
                  <a:xfrm flipV="1">
                    <a:off x="4148" y="3658"/>
                    <a:ext cx="1" cy="173"/>
                  </a:xfrm>
                  <a:prstGeom prst="curvedConnector3">
                    <a:avLst>
                      <a:gd name="adj1" fmla="val 14400000"/>
                    </a:avLst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 type="triangle" w="med" len="med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</p:cxnSp>
              <p:cxnSp>
                <p:nvCxnSpPr>
                  <p:cNvPr id="490564" name="AutoShape 68"/>
                  <p:cNvCxnSpPr>
                    <a:cxnSpLocks noChangeShapeType="1"/>
                  </p:cNvCxnSpPr>
                  <p:nvPr/>
                </p:nvCxnSpPr>
                <p:spPr bwMode="auto">
                  <a:xfrm rot="10800000" flipH="1" flipV="1">
                    <a:off x="3859" y="3139"/>
                    <a:ext cx="1" cy="173"/>
                  </a:xfrm>
                  <a:prstGeom prst="curvedConnector3">
                    <a:avLst>
                      <a:gd name="adj1" fmla="val -14400000"/>
                    </a:avLst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 type="triangle" w="med" len="med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</p:cxnSp>
              <p:cxnSp>
                <p:nvCxnSpPr>
                  <p:cNvPr id="490566" name="AutoShape 70"/>
                  <p:cNvCxnSpPr>
                    <a:cxnSpLocks noChangeShapeType="1"/>
                    <a:stCxn id="490543" idx="3"/>
                  </p:cNvCxnSpPr>
                  <p:nvPr/>
                </p:nvCxnSpPr>
                <p:spPr bwMode="auto">
                  <a:xfrm flipH="1" flipV="1">
                    <a:off x="4147" y="3140"/>
                    <a:ext cx="1" cy="173"/>
                  </a:xfrm>
                  <a:prstGeom prst="curvedConnector3">
                    <a:avLst>
                      <a:gd name="adj1" fmla="val -14400000"/>
                    </a:avLst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 type="triangle" w="med" len="med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</p:cxnSp>
            </p:grpSp>
            <p:cxnSp>
              <p:nvCxnSpPr>
                <p:cNvPr id="490567" name="AutoShape 71"/>
                <p:cNvCxnSpPr>
                  <a:cxnSpLocks noChangeShapeType="1"/>
                </p:cNvCxnSpPr>
                <p:nvPr/>
              </p:nvCxnSpPr>
              <p:spPr bwMode="auto">
                <a:xfrm flipH="1" flipV="1">
                  <a:off x="5240" y="1814"/>
                  <a:ext cx="1" cy="173"/>
                </a:xfrm>
                <a:prstGeom prst="curvedConnector3">
                  <a:avLst>
                    <a:gd name="adj1" fmla="val -14400000"/>
                  </a:avLst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</p:cxnSp>
            <p:cxnSp>
              <p:nvCxnSpPr>
                <p:cNvPr id="490571" name="AutoShape 75"/>
                <p:cNvCxnSpPr>
                  <a:cxnSpLocks noChangeShapeType="1"/>
                </p:cNvCxnSpPr>
                <p:nvPr/>
              </p:nvCxnSpPr>
              <p:spPr bwMode="auto">
                <a:xfrm rot="10800000" flipH="1" flipV="1">
                  <a:off x="4952" y="2505"/>
                  <a:ext cx="1" cy="173"/>
                </a:xfrm>
                <a:prstGeom prst="curvedConnector3">
                  <a:avLst>
                    <a:gd name="adj1" fmla="val -14400000"/>
                  </a:avLst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</p:cxnSp>
            <p:grpSp>
              <p:nvGrpSpPr>
                <p:cNvPr id="490575" name="Group 79"/>
                <p:cNvGrpSpPr>
                  <a:grpSpLocks/>
                </p:cNvGrpSpPr>
                <p:nvPr/>
              </p:nvGrpSpPr>
              <p:grpSpPr bwMode="auto">
                <a:xfrm>
                  <a:off x="4952" y="836"/>
                  <a:ext cx="290" cy="748"/>
                  <a:chOff x="3859" y="1009"/>
                  <a:chExt cx="290" cy="748"/>
                </a:xfrm>
              </p:grpSpPr>
              <p:sp>
                <p:nvSpPr>
                  <p:cNvPr id="490512" name="Rectangle 16"/>
                  <p:cNvSpPr>
                    <a:spLocks noChangeArrowheads="1"/>
                  </p:cNvSpPr>
                  <p:nvPr/>
                </p:nvSpPr>
                <p:spPr bwMode="auto">
                  <a:xfrm>
                    <a:off x="3860" y="1009"/>
                    <a:ext cx="288" cy="115"/>
                  </a:xfrm>
                  <a:prstGeom prst="rect">
                    <a:avLst/>
                  </a:prstGeom>
                  <a:solidFill>
                    <a:srgbClr val="B2B2B2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490513" name="Rectangle 17"/>
                  <p:cNvSpPr>
                    <a:spLocks noChangeArrowheads="1"/>
                  </p:cNvSpPr>
                  <p:nvPr/>
                </p:nvSpPr>
                <p:spPr bwMode="auto">
                  <a:xfrm>
                    <a:off x="3860" y="1182"/>
                    <a:ext cx="288" cy="115"/>
                  </a:xfrm>
                  <a:prstGeom prst="rect">
                    <a:avLst/>
                  </a:prstGeom>
                  <a:solidFill>
                    <a:schemeClr val="bg1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cxnSp>
                <p:nvCxnSpPr>
                  <p:cNvPr id="490515" name="AutoShape 19"/>
                  <p:cNvCxnSpPr>
                    <a:cxnSpLocks noChangeShapeType="1"/>
                    <a:stCxn id="490512" idx="1"/>
                    <a:endCxn id="490513" idx="1"/>
                  </p:cNvCxnSpPr>
                  <p:nvPr/>
                </p:nvCxnSpPr>
                <p:spPr bwMode="auto">
                  <a:xfrm rot="10800000" flipH="1" flipV="1">
                    <a:off x="3860" y="1067"/>
                    <a:ext cx="1" cy="173"/>
                  </a:xfrm>
                  <a:prstGeom prst="curvedConnector3">
                    <a:avLst>
                      <a:gd name="adj1" fmla="val -14400000"/>
                    </a:avLst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 type="triangle" w="med" len="med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</p:cxnSp>
              <p:cxnSp>
                <p:nvCxnSpPr>
                  <p:cNvPr id="490516" name="AutoShape 20"/>
                  <p:cNvCxnSpPr>
                    <a:cxnSpLocks noChangeShapeType="1"/>
                    <a:stCxn id="490513" idx="3"/>
                    <a:endCxn id="490512" idx="3"/>
                  </p:cNvCxnSpPr>
                  <p:nvPr/>
                </p:nvCxnSpPr>
                <p:spPr bwMode="auto">
                  <a:xfrm flipV="1">
                    <a:off x="4148" y="1067"/>
                    <a:ext cx="1" cy="173"/>
                  </a:xfrm>
                  <a:prstGeom prst="curvedConnector3">
                    <a:avLst>
                      <a:gd name="adj1" fmla="val 14400000"/>
                    </a:avLst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 type="triangle" w="med" len="med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</p:cxnSp>
              <p:sp>
                <p:nvSpPr>
                  <p:cNvPr id="490517" name="Rectangle 21"/>
                  <p:cNvSpPr>
                    <a:spLocks noChangeArrowheads="1"/>
                  </p:cNvSpPr>
                  <p:nvPr/>
                </p:nvSpPr>
                <p:spPr bwMode="auto">
                  <a:xfrm>
                    <a:off x="3860" y="1354"/>
                    <a:ext cx="288" cy="115"/>
                  </a:xfrm>
                  <a:prstGeom prst="rect">
                    <a:avLst/>
                  </a:prstGeom>
                  <a:solidFill>
                    <a:schemeClr val="bg1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cxnSp>
                <p:nvCxnSpPr>
                  <p:cNvPr id="490518" name="AutoShape 22"/>
                  <p:cNvCxnSpPr>
                    <a:cxnSpLocks noChangeShapeType="1"/>
                    <a:endCxn id="490517" idx="1"/>
                  </p:cNvCxnSpPr>
                  <p:nvPr/>
                </p:nvCxnSpPr>
                <p:spPr bwMode="auto">
                  <a:xfrm rot="10800000" flipH="1" flipV="1">
                    <a:off x="3859" y="1239"/>
                    <a:ext cx="1" cy="173"/>
                  </a:xfrm>
                  <a:prstGeom prst="curvedConnector3">
                    <a:avLst>
                      <a:gd name="adj1" fmla="val -14400000"/>
                    </a:avLst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 type="triangle" w="med" len="med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</p:cxnSp>
              <p:cxnSp>
                <p:nvCxnSpPr>
                  <p:cNvPr id="490519" name="AutoShape 23"/>
                  <p:cNvCxnSpPr>
                    <a:cxnSpLocks noChangeShapeType="1"/>
                    <a:stCxn id="490517" idx="3"/>
                  </p:cNvCxnSpPr>
                  <p:nvPr/>
                </p:nvCxnSpPr>
                <p:spPr bwMode="auto">
                  <a:xfrm flipV="1">
                    <a:off x="4148" y="1239"/>
                    <a:ext cx="1" cy="173"/>
                  </a:xfrm>
                  <a:prstGeom prst="curvedConnector3">
                    <a:avLst>
                      <a:gd name="adj1" fmla="val 14400000"/>
                    </a:avLst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 type="triangle" w="med" len="med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</p:cxnSp>
              <p:sp>
                <p:nvSpPr>
                  <p:cNvPr id="490520" name="Rectangle 24"/>
                  <p:cNvSpPr>
                    <a:spLocks noChangeArrowheads="1"/>
                  </p:cNvSpPr>
                  <p:nvPr/>
                </p:nvSpPr>
                <p:spPr bwMode="auto">
                  <a:xfrm>
                    <a:off x="3860" y="1527"/>
                    <a:ext cx="288" cy="115"/>
                  </a:xfrm>
                  <a:prstGeom prst="rect">
                    <a:avLst/>
                  </a:prstGeom>
                  <a:solidFill>
                    <a:schemeClr val="bg1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cxnSp>
                <p:nvCxnSpPr>
                  <p:cNvPr id="490521" name="AutoShape 25"/>
                  <p:cNvCxnSpPr>
                    <a:cxnSpLocks noChangeShapeType="1"/>
                    <a:endCxn id="490520" idx="1"/>
                  </p:cNvCxnSpPr>
                  <p:nvPr/>
                </p:nvCxnSpPr>
                <p:spPr bwMode="auto">
                  <a:xfrm rot="10800000" flipH="1" flipV="1">
                    <a:off x="3859" y="1412"/>
                    <a:ext cx="1" cy="173"/>
                  </a:xfrm>
                  <a:prstGeom prst="curvedConnector3">
                    <a:avLst>
                      <a:gd name="adj1" fmla="val -14400000"/>
                    </a:avLst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 type="triangle" w="med" len="med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</p:cxnSp>
              <p:cxnSp>
                <p:nvCxnSpPr>
                  <p:cNvPr id="490522" name="AutoShape 26"/>
                  <p:cNvCxnSpPr>
                    <a:cxnSpLocks noChangeShapeType="1"/>
                    <a:stCxn id="490520" idx="3"/>
                  </p:cNvCxnSpPr>
                  <p:nvPr/>
                </p:nvCxnSpPr>
                <p:spPr bwMode="auto">
                  <a:xfrm flipV="1">
                    <a:off x="4148" y="1412"/>
                    <a:ext cx="1" cy="173"/>
                  </a:xfrm>
                  <a:prstGeom prst="curvedConnector3">
                    <a:avLst>
                      <a:gd name="adj1" fmla="val 14400000"/>
                    </a:avLst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 type="triangle" w="med" len="med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</p:cxnSp>
              <p:cxnSp>
                <p:nvCxnSpPr>
                  <p:cNvPr id="490565" name="AutoShape 69"/>
                  <p:cNvCxnSpPr>
                    <a:cxnSpLocks noChangeShapeType="1"/>
                  </p:cNvCxnSpPr>
                  <p:nvPr/>
                </p:nvCxnSpPr>
                <p:spPr bwMode="auto">
                  <a:xfrm rot="10800000" flipH="1" flipV="1">
                    <a:off x="3859" y="1584"/>
                    <a:ext cx="1" cy="173"/>
                  </a:xfrm>
                  <a:prstGeom prst="curvedConnector3">
                    <a:avLst>
                      <a:gd name="adj1" fmla="val -14400000"/>
                    </a:avLst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 type="triangle" w="med" len="med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</p:cxnSp>
              <p:cxnSp>
                <p:nvCxnSpPr>
                  <p:cNvPr id="490573" name="AutoShape 77"/>
                  <p:cNvCxnSpPr>
                    <a:cxnSpLocks noChangeShapeType="1"/>
                  </p:cNvCxnSpPr>
                  <p:nvPr/>
                </p:nvCxnSpPr>
                <p:spPr bwMode="auto">
                  <a:xfrm flipH="1" flipV="1">
                    <a:off x="4147" y="1584"/>
                    <a:ext cx="1" cy="173"/>
                  </a:xfrm>
                  <a:prstGeom prst="curvedConnector3">
                    <a:avLst>
                      <a:gd name="adj1" fmla="val -14400000"/>
                    </a:avLst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 type="triangle" w="med" len="med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</p:cxnSp>
            </p:grpSp>
            <p:cxnSp>
              <p:nvCxnSpPr>
                <p:cNvPr id="490574" name="AutoShape 78"/>
                <p:cNvCxnSpPr>
                  <a:cxnSpLocks noChangeShapeType="1"/>
                </p:cNvCxnSpPr>
                <p:nvPr/>
              </p:nvCxnSpPr>
              <p:spPr bwMode="auto">
                <a:xfrm flipH="1" flipV="1">
                  <a:off x="5240" y="2505"/>
                  <a:ext cx="1" cy="173"/>
                </a:xfrm>
                <a:prstGeom prst="curvedConnector3">
                  <a:avLst>
                    <a:gd name="adj1" fmla="val -14400000"/>
                  </a:avLst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</p:cxnSp>
            <p:cxnSp>
              <p:nvCxnSpPr>
                <p:cNvPr id="490578" name="AutoShape 82"/>
                <p:cNvCxnSpPr>
                  <a:cxnSpLocks noChangeShapeType="1"/>
                  <a:stCxn id="490597" idx="6"/>
                  <a:endCxn id="490512" idx="1"/>
                </p:cNvCxnSpPr>
                <p:nvPr/>
              </p:nvCxnSpPr>
              <p:spPr bwMode="auto">
                <a:xfrm flipV="1">
                  <a:off x="4018" y="894"/>
                  <a:ext cx="935" cy="872"/>
                </a:xfrm>
                <a:prstGeom prst="curvedConnector3">
                  <a:avLst>
                    <a:gd name="adj1" fmla="val 49944"/>
                  </a:avLst>
                </a:prstGeom>
                <a:noFill/>
                <a:ln w="38100">
                  <a:solidFill>
                    <a:schemeClr val="folHlink"/>
                  </a:solidFill>
                  <a:round/>
                  <a:headEnd/>
                  <a:tailEnd type="triangl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</p:cxnSp>
            <p:cxnSp>
              <p:nvCxnSpPr>
                <p:cNvPr id="490579" name="AutoShape 83"/>
                <p:cNvCxnSpPr>
                  <a:cxnSpLocks noChangeShapeType="1"/>
                  <a:stCxn id="490599" idx="6"/>
                  <a:endCxn id="490523" idx="1"/>
                </p:cNvCxnSpPr>
                <p:nvPr/>
              </p:nvCxnSpPr>
              <p:spPr bwMode="auto">
                <a:xfrm flipV="1">
                  <a:off x="4018" y="1988"/>
                  <a:ext cx="935" cy="8"/>
                </a:xfrm>
                <a:prstGeom prst="curvedConnector3">
                  <a:avLst>
                    <a:gd name="adj1" fmla="val 49944"/>
                  </a:avLst>
                </a:prstGeom>
                <a:noFill/>
                <a:ln w="38100">
                  <a:solidFill>
                    <a:schemeClr val="folHlink"/>
                  </a:solidFill>
                  <a:round/>
                  <a:headEnd/>
                  <a:tailEnd type="triangl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</p:cxnSp>
            <p:cxnSp>
              <p:nvCxnSpPr>
                <p:cNvPr id="490580" name="AutoShape 84"/>
                <p:cNvCxnSpPr>
                  <a:cxnSpLocks noChangeShapeType="1"/>
                  <a:stCxn id="490600" idx="6"/>
                  <a:endCxn id="490543" idx="1"/>
                </p:cNvCxnSpPr>
                <p:nvPr/>
              </p:nvCxnSpPr>
              <p:spPr bwMode="auto">
                <a:xfrm>
                  <a:off x="4018" y="2630"/>
                  <a:ext cx="935" cy="510"/>
                </a:xfrm>
                <a:prstGeom prst="curvedConnector3">
                  <a:avLst>
                    <a:gd name="adj1" fmla="val 49944"/>
                  </a:avLst>
                </a:prstGeom>
                <a:noFill/>
                <a:ln w="38100">
                  <a:solidFill>
                    <a:schemeClr val="folHlink"/>
                  </a:solidFill>
                  <a:round/>
                  <a:headEnd/>
                  <a:tailEnd type="triangl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</p:cxnSp>
            <p:grpSp>
              <p:nvGrpSpPr>
                <p:cNvPr id="490584" name="Group 88"/>
                <p:cNvGrpSpPr>
                  <a:grpSpLocks/>
                </p:cNvGrpSpPr>
                <p:nvPr/>
              </p:nvGrpSpPr>
              <p:grpSpPr bwMode="auto">
                <a:xfrm>
                  <a:off x="5067" y="1527"/>
                  <a:ext cx="57" cy="287"/>
                  <a:chOff x="922" y="3197"/>
                  <a:chExt cx="57" cy="287"/>
                </a:xfrm>
              </p:grpSpPr>
              <p:sp>
                <p:nvSpPr>
                  <p:cNvPr id="490581" name="Oval 85"/>
                  <p:cNvSpPr>
                    <a:spLocks noChangeArrowheads="1"/>
                  </p:cNvSpPr>
                  <p:nvPr/>
                </p:nvSpPr>
                <p:spPr bwMode="auto">
                  <a:xfrm>
                    <a:off x="922" y="3197"/>
                    <a:ext cx="57" cy="57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490582" name="Oval 86"/>
                  <p:cNvSpPr>
                    <a:spLocks noChangeArrowheads="1"/>
                  </p:cNvSpPr>
                  <p:nvPr/>
                </p:nvSpPr>
                <p:spPr bwMode="auto">
                  <a:xfrm>
                    <a:off x="922" y="3312"/>
                    <a:ext cx="57" cy="57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490583" name="Oval 87"/>
                  <p:cNvSpPr>
                    <a:spLocks noChangeArrowheads="1"/>
                  </p:cNvSpPr>
                  <p:nvPr/>
                </p:nvSpPr>
                <p:spPr bwMode="auto">
                  <a:xfrm>
                    <a:off x="922" y="3427"/>
                    <a:ext cx="57" cy="57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490585" name="Group 89"/>
                <p:cNvGrpSpPr>
                  <a:grpSpLocks/>
                </p:cNvGrpSpPr>
                <p:nvPr/>
              </p:nvGrpSpPr>
              <p:grpSpPr bwMode="auto">
                <a:xfrm>
                  <a:off x="5067" y="2679"/>
                  <a:ext cx="57" cy="287"/>
                  <a:chOff x="922" y="3197"/>
                  <a:chExt cx="57" cy="287"/>
                </a:xfrm>
              </p:grpSpPr>
              <p:sp>
                <p:nvSpPr>
                  <p:cNvPr id="490586" name="Oval 90"/>
                  <p:cNvSpPr>
                    <a:spLocks noChangeArrowheads="1"/>
                  </p:cNvSpPr>
                  <p:nvPr/>
                </p:nvSpPr>
                <p:spPr bwMode="auto">
                  <a:xfrm>
                    <a:off x="922" y="3197"/>
                    <a:ext cx="57" cy="57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490587" name="Oval 91"/>
                  <p:cNvSpPr>
                    <a:spLocks noChangeArrowheads="1"/>
                  </p:cNvSpPr>
                  <p:nvPr/>
                </p:nvSpPr>
                <p:spPr bwMode="auto">
                  <a:xfrm>
                    <a:off x="922" y="3312"/>
                    <a:ext cx="57" cy="57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490588" name="Oval 92"/>
                  <p:cNvSpPr>
                    <a:spLocks noChangeArrowheads="1"/>
                  </p:cNvSpPr>
                  <p:nvPr/>
                </p:nvSpPr>
                <p:spPr bwMode="auto">
                  <a:xfrm>
                    <a:off x="922" y="3427"/>
                    <a:ext cx="57" cy="57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490589" name="Group 93"/>
                <p:cNvGrpSpPr>
                  <a:grpSpLocks/>
                </p:cNvGrpSpPr>
                <p:nvPr/>
              </p:nvGrpSpPr>
              <p:grpSpPr bwMode="auto">
                <a:xfrm>
                  <a:off x="3946" y="2141"/>
                  <a:ext cx="57" cy="287"/>
                  <a:chOff x="922" y="3197"/>
                  <a:chExt cx="57" cy="287"/>
                </a:xfrm>
              </p:grpSpPr>
              <p:sp>
                <p:nvSpPr>
                  <p:cNvPr id="490590" name="Oval 94"/>
                  <p:cNvSpPr>
                    <a:spLocks noChangeArrowheads="1"/>
                  </p:cNvSpPr>
                  <p:nvPr/>
                </p:nvSpPr>
                <p:spPr bwMode="auto">
                  <a:xfrm>
                    <a:off x="922" y="3197"/>
                    <a:ext cx="57" cy="57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490591" name="Oval 95"/>
                  <p:cNvSpPr>
                    <a:spLocks noChangeArrowheads="1"/>
                  </p:cNvSpPr>
                  <p:nvPr/>
                </p:nvSpPr>
                <p:spPr bwMode="auto">
                  <a:xfrm>
                    <a:off x="922" y="3312"/>
                    <a:ext cx="57" cy="57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490592" name="Oval 96"/>
                  <p:cNvSpPr>
                    <a:spLocks noChangeArrowheads="1"/>
                  </p:cNvSpPr>
                  <p:nvPr/>
                </p:nvSpPr>
                <p:spPr bwMode="auto">
                  <a:xfrm>
                    <a:off x="922" y="3427"/>
                    <a:ext cx="57" cy="57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sp>
              <p:nvSpPr>
                <p:cNvPr id="490594" name="Text Box 98"/>
                <p:cNvSpPr txBox="1">
                  <a:spLocks noChangeArrowheads="1"/>
                </p:cNvSpPr>
                <p:nvPr/>
              </p:nvSpPr>
              <p:spPr bwMode="auto">
                <a:xfrm>
                  <a:off x="3686" y="2774"/>
                  <a:ext cx="614" cy="212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en-US"/>
                    <a:t>Array list</a:t>
                  </a:r>
                </a:p>
              </p:txBody>
            </p:sp>
            <p:sp>
              <p:nvSpPr>
                <p:cNvPr id="490597" name="Oval 101"/>
                <p:cNvSpPr>
                  <a:spLocks noChangeArrowheads="1"/>
                </p:cNvSpPr>
                <p:nvPr/>
              </p:nvSpPr>
              <p:spPr bwMode="auto">
                <a:xfrm>
                  <a:off x="3960" y="1737"/>
                  <a:ext cx="58" cy="58"/>
                </a:xfrm>
                <a:prstGeom prst="ellipse">
                  <a:avLst/>
                </a:pr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90599" name="Oval 103"/>
                <p:cNvSpPr>
                  <a:spLocks noChangeArrowheads="1"/>
                </p:cNvSpPr>
                <p:nvPr/>
              </p:nvSpPr>
              <p:spPr bwMode="auto">
                <a:xfrm>
                  <a:off x="3960" y="1967"/>
                  <a:ext cx="58" cy="58"/>
                </a:xfrm>
                <a:prstGeom prst="ellipse">
                  <a:avLst/>
                </a:pr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90600" name="Oval 104"/>
                <p:cNvSpPr>
                  <a:spLocks noChangeArrowheads="1"/>
                </p:cNvSpPr>
                <p:nvPr/>
              </p:nvSpPr>
              <p:spPr bwMode="auto">
                <a:xfrm>
                  <a:off x="3960" y="2601"/>
                  <a:ext cx="58" cy="58"/>
                </a:xfrm>
                <a:prstGeom prst="ellipse">
                  <a:avLst/>
                </a:pr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4" name="Group 3"/>
              <p:cNvGrpSpPr/>
              <p:nvPr/>
            </p:nvGrpSpPr>
            <p:grpSpPr>
              <a:xfrm>
                <a:off x="7955243" y="1325903"/>
                <a:ext cx="1188707" cy="1554463"/>
                <a:chOff x="7955243" y="1325903"/>
                <a:chExt cx="1188707" cy="1554463"/>
              </a:xfrm>
            </p:grpSpPr>
            <p:sp>
              <p:nvSpPr>
                <p:cNvPr id="2" name="Right Brace 1"/>
                <p:cNvSpPr/>
                <p:nvPr/>
              </p:nvSpPr>
              <p:spPr bwMode="auto">
                <a:xfrm>
                  <a:off x="7955243" y="1325903"/>
                  <a:ext cx="274317" cy="1554463"/>
                </a:xfrm>
                <a:prstGeom prst="rightBrace">
                  <a:avLst/>
                </a:prstGeom>
                <a:noFill/>
                <a:ln w="38100" cap="flat" cmpd="sng" algn="ctr">
                  <a:solidFill>
                    <a:srgbClr val="0033CC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1600" b="0" i="0" u="none" strike="noStrike" cap="none" normalizeH="0" baseline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3" name="TextBox 2"/>
                <p:cNvSpPr txBox="1"/>
                <p:nvPr/>
              </p:nvSpPr>
              <p:spPr>
                <a:xfrm>
                  <a:off x="8240638" y="1901739"/>
                  <a:ext cx="903312" cy="338554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dirty="0" smtClean="0">
                      <a:solidFill>
                        <a:srgbClr val="0033CC"/>
                      </a:solidFill>
                    </a:rPr>
                    <a:t>k nodes</a:t>
                  </a:r>
                  <a:endParaRPr lang="en-US" dirty="0">
                    <a:solidFill>
                      <a:srgbClr val="0033CC"/>
                    </a:solidFill>
                  </a:endParaRPr>
                </a:p>
              </p:txBody>
            </p:sp>
          </p:grpSp>
          <p:grpSp>
            <p:nvGrpSpPr>
              <p:cNvPr id="78" name="Group 77"/>
              <p:cNvGrpSpPr/>
              <p:nvPr/>
            </p:nvGrpSpPr>
            <p:grpSpPr>
              <a:xfrm>
                <a:off x="7955243" y="3063244"/>
                <a:ext cx="1188707" cy="1554463"/>
                <a:chOff x="7955243" y="1325903"/>
                <a:chExt cx="1188707" cy="1554463"/>
              </a:xfrm>
            </p:grpSpPr>
            <p:sp>
              <p:nvSpPr>
                <p:cNvPr id="79" name="Right Brace 78"/>
                <p:cNvSpPr/>
                <p:nvPr/>
              </p:nvSpPr>
              <p:spPr bwMode="auto">
                <a:xfrm>
                  <a:off x="7955243" y="1325903"/>
                  <a:ext cx="274317" cy="1554463"/>
                </a:xfrm>
                <a:prstGeom prst="rightBrace">
                  <a:avLst/>
                </a:prstGeom>
                <a:noFill/>
                <a:ln w="38100" cap="flat" cmpd="sng" algn="ctr">
                  <a:solidFill>
                    <a:srgbClr val="0033CC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1600" b="0" i="0" u="none" strike="noStrike" cap="none" normalizeH="0" baseline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80" name="TextBox 79"/>
                <p:cNvSpPr txBox="1"/>
                <p:nvPr/>
              </p:nvSpPr>
              <p:spPr>
                <a:xfrm>
                  <a:off x="8240638" y="1901739"/>
                  <a:ext cx="903312" cy="338554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dirty="0" smtClean="0">
                      <a:solidFill>
                        <a:srgbClr val="0033CC"/>
                      </a:solidFill>
                    </a:rPr>
                    <a:t>k nodes</a:t>
                  </a:r>
                  <a:endParaRPr lang="en-US" dirty="0">
                    <a:solidFill>
                      <a:srgbClr val="0033CC"/>
                    </a:solidFill>
                  </a:endParaRPr>
                </a:p>
              </p:txBody>
            </p:sp>
          </p:grpSp>
        </p:grpSp>
      </p:grpSp>
    </p:spTree>
    <p:extLst>
      <p:ext uri="{BB962C8B-B14F-4D97-AF65-F5344CB8AC3E}">
        <p14:creationId xmlns:p14="http://schemas.microsoft.com/office/powerpoint/2010/main" val="112813142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04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904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04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904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04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904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04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904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04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4904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0499" grpId="0" build="p"/>
    </p:bldLst>
  </p:timing>
</p:sld>
</file>

<file path=ppt/theme/theme1.xml><?xml version="1.0" encoding="utf-8"?>
<a:theme xmlns:a="http://schemas.openxmlformats.org/drawingml/2006/main" name="Quadrant">
  <a:themeElements>
    <a:clrScheme name="Quadrant 2">
      <a:dk1>
        <a:srgbClr val="000000"/>
      </a:dk1>
      <a:lt1>
        <a:srgbClr val="FFFFFF"/>
      </a:lt1>
      <a:dk2>
        <a:srgbClr val="420000"/>
      </a:dk2>
      <a:lt2>
        <a:srgbClr val="660000"/>
      </a:lt2>
      <a:accent1>
        <a:srgbClr val="CCCC00"/>
      </a:accent1>
      <a:accent2>
        <a:srgbClr val="999966"/>
      </a:accent2>
      <a:accent3>
        <a:srgbClr val="FFFFFF"/>
      </a:accent3>
      <a:accent4>
        <a:srgbClr val="000000"/>
      </a:accent4>
      <a:accent5>
        <a:srgbClr val="E2E2AA"/>
      </a:accent5>
      <a:accent6>
        <a:srgbClr val="8A8A5C"/>
      </a:accent6>
      <a:hlink>
        <a:srgbClr val="996633"/>
      </a:hlink>
      <a:folHlink>
        <a:srgbClr val="993300"/>
      </a:folHlink>
    </a:clrScheme>
    <a:fontScheme name="Quadrant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0"/>
          </a:defRPr>
        </a:defPPr>
      </a:lstStyle>
    </a:lnDef>
  </a:objectDefaults>
  <a:extraClrSchemeLst>
    <a:extraClrScheme>
      <a:clrScheme name="Quadrant 1">
        <a:dk1>
          <a:srgbClr val="5C5674"/>
        </a:dk1>
        <a:lt1>
          <a:srgbClr val="FFFFFF"/>
        </a:lt1>
        <a:dk2>
          <a:srgbClr val="85986A"/>
        </a:dk2>
        <a:lt2>
          <a:srgbClr val="FFFFFF"/>
        </a:lt2>
        <a:accent1>
          <a:srgbClr val="666633"/>
        </a:accent1>
        <a:accent2>
          <a:srgbClr val="ADC5B8"/>
        </a:accent2>
        <a:accent3>
          <a:srgbClr val="C2CAB9"/>
        </a:accent3>
        <a:accent4>
          <a:srgbClr val="DADADA"/>
        </a:accent4>
        <a:accent5>
          <a:srgbClr val="B8B8AD"/>
        </a:accent5>
        <a:accent6>
          <a:srgbClr val="9CB2A6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2">
        <a:dk1>
          <a:srgbClr val="000000"/>
        </a:dk1>
        <a:lt1>
          <a:srgbClr val="FFFFFF"/>
        </a:lt1>
        <a:dk2>
          <a:srgbClr val="420000"/>
        </a:dk2>
        <a:lt2>
          <a:srgbClr val="660000"/>
        </a:lt2>
        <a:accent1>
          <a:srgbClr val="CCCC00"/>
        </a:accent1>
        <a:accent2>
          <a:srgbClr val="999966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8A8A5C"/>
        </a:accent6>
        <a:hlink>
          <a:srgbClr val="996633"/>
        </a:hlink>
        <a:folHlink>
          <a:srgbClr val="9933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3">
        <a:dk1>
          <a:srgbClr val="618052"/>
        </a:dk1>
        <a:lt1>
          <a:srgbClr val="FFFFE3"/>
        </a:lt1>
        <a:dk2>
          <a:srgbClr val="162E36"/>
        </a:dk2>
        <a:lt2>
          <a:srgbClr val="FFFFFF"/>
        </a:lt2>
        <a:accent1>
          <a:srgbClr val="336699"/>
        </a:accent1>
        <a:accent2>
          <a:srgbClr val="69888B"/>
        </a:accent2>
        <a:accent3>
          <a:srgbClr val="ABADAE"/>
        </a:accent3>
        <a:accent4>
          <a:srgbClr val="DADAC2"/>
        </a:accent4>
        <a:accent5>
          <a:srgbClr val="ADB8CA"/>
        </a:accent5>
        <a:accent6>
          <a:srgbClr val="5E7B7D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4">
        <a:dk1>
          <a:srgbClr val="000000"/>
        </a:dk1>
        <a:lt1>
          <a:srgbClr val="FFFFFF"/>
        </a:lt1>
        <a:dk2>
          <a:srgbClr val="000000"/>
        </a:dk2>
        <a:lt2>
          <a:srgbClr val="CC0000"/>
        </a:lt2>
        <a:accent1>
          <a:srgbClr val="FFCC00"/>
        </a:accent1>
        <a:accent2>
          <a:srgbClr val="3366CC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2D5CB9"/>
        </a:accent6>
        <a:hlink>
          <a:srgbClr val="666699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5">
        <a:dk1>
          <a:srgbClr val="666699"/>
        </a:dk1>
        <a:lt1>
          <a:srgbClr val="FFFFFF"/>
        </a:lt1>
        <a:dk2>
          <a:srgbClr val="000033"/>
        </a:dk2>
        <a:lt2>
          <a:srgbClr val="FFFFFF"/>
        </a:lt2>
        <a:accent1>
          <a:srgbClr val="9966FF"/>
        </a:accent1>
        <a:accent2>
          <a:srgbClr val="CCCCFF"/>
        </a:accent2>
        <a:accent3>
          <a:srgbClr val="AAAAAD"/>
        </a:accent3>
        <a:accent4>
          <a:srgbClr val="DADADA"/>
        </a:accent4>
        <a:accent5>
          <a:srgbClr val="CAB8FF"/>
        </a:accent5>
        <a:accent6>
          <a:srgbClr val="B9B9E7"/>
        </a:accent6>
        <a:hlink>
          <a:srgbClr val="CCCC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6">
        <a:dk1>
          <a:srgbClr val="000000"/>
        </a:dk1>
        <a:lt1>
          <a:srgbClr val="FFFFFF"/>
        </a:lt1>
        <a:dk2>
          <a:srgbClr val="000000"/>
        </a:dk2>
        <a:lt2>
          <a:srgbClr val="669966"/>
        </a:lt2>
        <a:accent1>
          <a:srgbClr val="CCCC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8A8AB9"/>
        </a:accent6>
        <a:hlink>
          <a:srgbClr val="000066"/>
        </a:hlink>
        <a:folHlink>
          <a:srgbClr val="3333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7">
        <a:dk1>
          <a:srgbClr val="0099CC"/>
        </a:dk1>
        <a:lt1>
          <a:srgbClr val="FFFFFF"/>
        </a:lt1>
        <a:dk2>
          <a:srgbClr val="000099"/>
        </a:dk2>
        <a:lt2>
          <a:srgbClr val="FFFFFF"/>
        </a:lt2>
        <a:accent1>
          <a:srgbClr val="0099CC"/>
        </a:accent1>
        <a:accent2>
          <a:srgbClr val="6600FF"/>
        </a:accent2>
        <a:accent3>
          <a:srgbClr val="AAAACA"/>
        </a:accent3>
        <a:accent4>
          <a:srgbClr val="DADADA"/>
        </a:accent4>
        <a:accent5>
          <a:srgbClr val="AACAE2"/>
        </a:accent5>
        <a:accent6>
          <a:srgbClr val="5C00E7"/>
        </a:accent6>
        <a:hlink>
          <a:srgbClr val="FFCC00"/>
        </a:hlink>
        <a:folHlink>
          <a:srgbClr val="00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8">
        <a:dk1>
          <a:srgbClr val="000033"/>
        </a:dk1>
        <a:lt1>
          <a:srgbClr val="FFFFFF"/>
        </a:lt1>
        <a:dk2>
          <a:srgbClr val="003366"/>
        </a:dk2>
        <a:lt2>
          <a:srgbClr val="275C6D"/>
        </a:lt2>
        <a:accent1>
          <a:srgbClr val="A7D2DF"/>
        </a:accent1>
        <a:accent2>
          <a:srgbClr val="108DA6"/>
        </a:accent2>
        <a:accent3>
          <a:srgbClr val="FFFFFF"/>
        </a:accent3>
        <a:accent4>
          <a:srgbClr val="00002A"/>
        </a:accent4>
        <a:accent5>
          <a:srgbClr val="D0E5EC"/>
        </a:accent5>
        <a:accent6>
          <a:srgbClr val="0D7F96"/>
        </a:accent6>
        <a:hlink>
          <a:srgbClr val="666699"/>
        </a:hlink>
        <a:folHlink>
          <a:srgbClr val="99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9">
        <a:dk1>
          <a:srgbClr val="CC3300"/>
        </a:dk1>
        <a:lt1>
          <a:srgbClr val="FFFFFF"/>
        </a:lt1>
        <a:dk2>
          <a:srgbClr val="000000"/>
        </a:dk2>
        <a:lt2>
          <a:srgbClr val="FFFFCC"/>
        </a:lt2>
        <a:accent1>
          <a:srgbClr val="FF9900"/>
        </a:accent1>
        <a:accent2>
          <a:srgbClr val="993300"/>
        </a:accent2>
        <a:accent3>
          <a:srgbClr val="AAAAAA"/>
        </a:accent3>
        <a:accent4>
          <a:srgbClr val="DADADA"/>
        </a:accent4>
        <a:accent5>
          <a:srgbClr val="FFCAAA"/>
        </a:accent5>
        <a:accent6>
          <a:srgbClr val="8A2D00"/>
        </a:accent6>
        <a:hlink>
          <a:srgbClr val="CEC5A2"/>
        </a:hlink>
        <a:folHlink>
          <a:srgbClr val="DDDDDD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Quadrant</Template>
  <TotalTime>31193</TotalTime>
  <Words>4187</Words>
  <Application>Microsoft Macintosh PowerPoint</Application>
  <PresentationFormat>On-screen Show (4:3)</PresentationFormat>
  <Paragraphs>918</Paragraphs>
  <Slides>42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42</vt:i4>
      </vt:variant>
    </vt:vector>
  </HeadingPairs>
  <TitlesOfParts>
    <vt:vector size="43" baseType="lpstr">
      <vt:lpstr>Quadrant</vt:lpstr>
      <vt:lpstr>CS 146: Data Structures and Algorithms June 11 Class Meeting</vt:lpstr>
      <vt:lpstr>A State Transition Diagram</vt:lpstr>
      <vt:lpstr>A State Transition Matrix</vt:lpstr>
      <vt:lpstr>Assignment #1: A Solution</vt:lpstr>
      <vt:lpstr>Assignment #1: A Solution, cont’d</vt:lpstr>
      <vt:lpstr>Assignment #1: A Solution, cont’d</vt:lpstr>
      <vt:lpstr>A New List Type</vt:lpstr>
      <vt:lpstr>Ideas for a New List Type</vt:lpstr>
      <vt:lpstr>IndexedList</vt:lpstr>
      <vt:lpstr>IndexedList, cont’d</vt:lpstr>
      <vt:lpstr>IndexedList, cont’d</vt:lpstr>
      <vt:lpstr>Assignment #2</vt:lpstr>
      <vt:lpstr>Assignment #2, cont’d</vt:lpstr>
      <vt:lpstr>Assignment #2, cont’d</vt:lpstr>
      <vt:lpstr>Assignment #2, cont’d</vt:lpstr>
      <vt:lpstr>Assignment #2, cont’d</vt:lpstr>
      <vt:lpstr>Break</vt:lpstr>
      <vt:lpstr>Insertions into a Sorted List</vt:lpstr>
      <vt:lpstr>Modified Binary Search Code</vt:lpstr>
      <vt:lpstr>Soapbox Time!</vt:lpstr>
      <vt:lpstr>Modified Binary Search Code, cont’d</vt:lpstr>
      <vt:lpstr>Insertions into a Sorted List, cont’d</vt:lpstr>
      <vt:lpstr>Insertions into a Sorted List, cont’d</vt:lpstr>
      <vt:lpstr>Insertions into a Sorted List, cont’d</vt:lpstr>
      <vt:lpstr>Insertions into a Sorted List, cont’d</vt:lpstr>
      <vt:lpstr>Insertions into a Sorted List, cont’d</vt:lpstr>
      <vt:lpstr>Insertions into a Sorted List, cont’d</vt:lpstr>
      <vt:lpstr>Insertions into a Sorted List, cont’d</vt:lpstr>
      <vt:lpstr>Insertions into a Sorted List, cont’d</vt:lpstr>
      <vt:lpstr>Insertions into a Sorted List, cont’d</vt:lpstr>
      <vt:lpstr>Multithreaded Insertions into a Sorted List</vt:lpstr>
      <vt:lpstr>Multithreaded Insertions, cont’d</vt:lpstr>
      <vt:lpstr>Multithreaded Insertions, cont’d</vt:lpstr>
      <vt:lpstr>Multithreaded Insertions, cont’d</vt:lpstr>
      <vt:lpstr>Multithreaded Insertions, cont’d</vt:lpstr>
      <vt:lpstr>Multithreaded Insertions, cont’d</vt:lpstr>
      <vt:lpstr>Multithreaded Insertions, cont’d</vt:lpstr>
      <vt:lpstr>Multithreaded Insertions, cont’d</vt:lpstr>
      <vt:lpstr>Multithreaded Insertions, cont’d</vt:lpstr>
      <vt:lpstr>Multithreaded Insertions, cont’d</vt:lpstr>
      <vt:lpstr>Multithreaded Insertions, cont’d</vt:lpstr>
      <vt:lpstr>Soapbox Time Again!</vt:lpstr>
    </vt:vector>
  </TitlesOfParts>
  <Manager/>
  <Company>San Jose State University</Company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 46B: Introduction to Data Structures</dc:title>
  <dc:subject/>
  <dc:creator>Ronald Mak</dc:creator>
  <cp:keywords/>
  <dc:description/>
  <cp:lastModifiedBy>Ronald Mak</cp:lastModifiedBy>
  <cp:revision>345</cp:revision>
  <dcterms:created xsi:type="dcterms:W3CDTF">2008-01-12T03:52:55Z</dcterms:created>
  <dcterms:modified xsi:type="dcterms:W3CDTF">2015-06-24T18:01:24Z</dcterms:modified>
  <cp:category/>
</cp:coreProperties>
</file>