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455" r:id="rId2"/>
    <p:sldId id="469" r:id="rId3"/>
    <p:sldId id="306" r:id="rId4"/>
    <p:sldId id="313" r:id="rId5"/>
    <p:sldId id="314" r:id="rId6"/>
    <p:sldId id="307" r:id="rId7"/>
    <p:sldId id="308" r:id="rId8"/>
    <p:sldId id="319" r:id="rId9"/>
    <p:sldId id="309" r:id="rId10"/>
    <p:sldId id="310" r:id="rId11"/>
    <p:sldId id="311" r:id="rId12"/>
    <p:sldId id="312" r:id="rId13"/>
    <p:sldId id="315" r:id="rId14"/>
    <p:sldId id="316" r:id="rId15"/>
    <p:sldId id="467" r:id="rId16"/>
    <p:sldId id="257" r:id="rId17"/>
    <p:sldId id="258" r:id="rId18"/>
    <p:sldId id="468" r:id="rId19"/>
    <p:sldId id="280" r:id="rId20"/>
    <p:sldId id="259" r:id="rId21"/>
    <p:sldId id="260" r:id="rId22"/>
    <p:sldId id="261" r:id="rId23"/>
    <p:sldId id="262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5" r:id="rId32"/>
    <p:sldId id="276" r:id="rId33"/>
    <p:sldId id="278" r:id="rId34"/>
    <p:sldId id="459" r:id="rId35"/>
    <p:sldId id="460" r:id="rId36"/>
    <p:sldId id="461" r:id="rId37"/>
    <p:sldId id="462" r:id="rId38"/>
    <p:sldId id="463" r:id="rId39"/>
    <p:sldId id="464" r:id="rId40"/>
    <p:sldId id="465" r:id="rId41"/>
    <p:sldId id="466" r:id="rId42"/>
    <p:sldId id="317" r:id="rId43"/>
    <p:sldId id="285" r:id="rId44"/>
    <p:sldId id="294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008000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91" autoAdjust="0"/>
    <p:restoredTop sz="96763" autoAdjust="0"/>
  </p:normalViewPr>
  <p:slideViewPr>
    <p:cSldViewPr>
      <p:cViewPr varScale="1">
        <p:scale>
          <a:sx n="140" d="100"/>
          <a:sy n="140" d="100"/>
        </p:scale>
        <p:origin x="1112" y="20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5/8/19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5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May 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2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rting-algorithms.com/" TargetMode="External"/><Relationship Id="rId2" Type="http://schemas.openxmlformats.org/officeDocument/2006/relationships/hyperlink" Target="https://www.cs.usfca.edu/~galles/visualizatio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May 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486FE-4692-0642-94A0-EC2E67D7B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Semantics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606E91-4EA3-B64E-8CD8-BE0F7E14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0F8712-BDB0-074F-B842-8DDA78D0B493}"/>
              </a:ext>
            </a:extLst>
          </p:cNvPr>
          <p:cNvSpPr txBox="1"/>
          <p:nvPr/>
        </p:nvSpPr>
        <p:spPr>
          <a:xfrm>
            <a:off x="548684" y="1522764"/>
            <a:ext cx="4265911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h[16], w[16];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strcpy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(h, "hello");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strcpy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(w, "world");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 = " &lt;&lt; h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 = " &lt;&lt; w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Default constructor.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Regular constructor.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 hello1(h);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 world1(w);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"hello1 = " &lt;&lt; hello1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"world1 = " &lt;&lt; world1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C8366E-93F8-5342-B247-C93BF662D882}"/>
              </a:ext>
            </a:extLst>
          </p:cNvPr>
          <p:cNvSpPr txBox="1"/>
          <p:nvPr/>
        </p:nvSpPr>
        <p:spPr>
          <a:xfrm>
            <a:off x="3474732" y="1353487"/>
            <a:ext cx="150829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TestMove.cpp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7C0CAB-0C64-F04D-BC83-DFF73BDE474F}"/>
              </a:ext>
            </a:extLst>
          </p:cNvPr>
          <p:cNvSpPr txBox="1"/>
          <p:nvPr/>
        </p:nvSpPr>
        <p:spPr>
          <a:xfrm>
            <a:off x="4114805" y="2606049"/>
            <a:ext cx="4802918" cy="224676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 = hello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 = world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0:&lt;empty&gt;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Regular constructor called: t = 'hello'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Regular constructor called: t = 'world'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hello1 = 5:hello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world1 = 5:world</a:t>
            </a:r>
          </a:p>
        </p:txBody>
      </p:sp>
    </p:spTree>
    <p:extLst>
      <p:ext uri="{BB962C8B-B14F-4D97-AF65-F5344CB8AC3E}">
        <p14:creationId xmlns:p14="http://schemas.microsoft.com/office/powerpoint/2010/main" val="309556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6CE95-D3DC-F343-AA86-9861F15BE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Semantics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77B1B-7305-0740-95F0-50020B547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8A805A-F8F5-694F-984E-AD440171C546}"/>
              </a:ext>
            </a:extLst>
          </p:cNvPr>
          <p:cNvSpPr txBox="1"/>
          <p:nvPr/>
        </p:nvSpPr>
        <p:spPr>
          <a:xfrm>
            <a:off x="600656" y="1420726"/>
            <a:ext cx="4875053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Copy constructor.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 hello2(hello1);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"hello1 = " &lt;&lt; hello1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"hello2 = " &lt;&lt; hello2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Default constructor and copy assignment.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 world2;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world2 = world1;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"world1 = " &lt;&lt; world1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"world2 = " &lt;&lt; world2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A2341-4F60-8F41-AC34-9091A17EE3B7}"/>
              </a:ext>
            </a:extLst>
          </p:cNvPr>
          <p:cNvSpPr txBox="1"/>
          <p:nvPr/>
        </p:nvSpPr>
        <p:spPr>
          <a:xfrm>
            <a:off x="4989773" y="4160512"/>
            <a:ext cx="3514104" cy="181588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hello1 = 5:hello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hello2 = 5:hello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Copy assignment called.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world1 = 5:world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world2 = 5:world</a:t>
            </a:r>
          </a:p>
        </p:txBody>
      </p:sp>
    </p:spTree>
    <p:extLst>
      <p:ext uri="{BB962C8B-B14F-4D97-AF65-F5344CB8AC3E}">
        <p14:creationId xmlns:p14="http://schemas.microsoft.com/office/powerpoint/2010/main" val="339049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C5905-1CED-7D47-B084-DB87678FE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Semantics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7BF0F-D57E-D947-8B6F-2BADDD75B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436B10-B9EC-8745-9C71-0195735076F2}"/>
              </a:ext>
            </a:extLst>
          </p:cNvPr>
          <p:cNvSpPr txBox="1"/>
          <p:nvPr/>
        </p:nvSpPr>
        <p:spPr>
          <a:xfrm>
            <a:off x="451599" y="1417342"/>
            <a:ext cx="4802918" cy="40626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Move constructor.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 hello3(move(hello1));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"hello1 = " &lt;&lt; hello1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"hello3 = " &lt;&lt; hello3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Default constructor and move assignment.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 world3;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world3 = move(world1);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"world1 = " &lt;&lt; world1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"world3 = " &lt;&lt; world3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Destructor.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"Done!"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507E7E-0BF3-394D-88F5-7C22D2400B89}"/>
              </a:ext>
            </a:extLst>
          </p:cNvPr>
          <p:cNvSpPr txBox="1"/>
          <p:nvPr/>
        </p:nvSpPr>
        <p:spPr>
          <a:xfrm>
            <a:off x="4840671" y="2050263"/>
            <a:ext cx="3191899" cy="738664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Move constructor called.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hello1 = 0:&lt;empty&gt;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hello3 = 5:hello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303004-6032-9D4A-A365-42BDA7645BED}"/>
              </a:ext>
            </a:extLst>
          </p:cNvPr>
          <p:cNvSpPr txBox="1"/>
          <p:nvPr/>
        </p:nvSpPr>
        <p:spPr>
          <a:xfrm>
            <a:off x="4802561" y="3358505"/>
            <a:ext cx="3514104" cy="984885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Move assignment called.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world1 = 0:&lt;empty&gt;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world3 = 5:world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5C20F8-335F-CE4D-81AB-218B421FDAA9}"/>
              </a:ext>
            </a:extLst>
          </p:cNvPr>
          <p:cNvSpPr txBox="1"/>
          <p:nvPr/>
        </p:nvSpPr>
        <p:spPr>
          <a:xfrm>
            <a:off x="4802561" y="4800585"/>
            <a:ext cx="4158511" cy="52322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Done!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called: text = 'world'</a:t>
            </a:r>
          </a:p>
        </p:txBody>
      </p:sp>
    </p:spTree>
    <p:extLst>
      <p:ext uri="{BB962C8B-B14F-4D97-AF65-F5344CB8AC3E}">
        <p14:creationId xmlns:p14="http://schemas.microsoft.com/office/powerpoint/2010/main" val="4287841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47347-AEF6-4049-8C2B-A22779BC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Rule of the “Big Three”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0A8B-A167-C741-9D35-3BE77DAC5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class defines one or more of the following, it should explicitly define all three: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Destructor</a:t>
            </a:r>
          </a:p>
          <a:p>
            <a:pPr lvl="1"/>
            <a:r>
              <a:rPr lang="en-US" dirty="0"/>
              <a:t>Copy constructor</a:t>
            </a:r>
          </a:p>
          <a:p>
            <a:pPr lvl="1"/>
            <a:r>
              <a:rPr lang="en-US" dirty="0"/>
              <a:t>Copy assignment operator</a:t>
            </a:r>
          </a:p>
          <a:p>
            <a:pPr lvl="5"/>
            <a:endParaRPr lang="en-US" dirty="0"/>
          </a:p>
          <a:p>
            <a:r>
              <a:rPr lang="en-US" dirty="0"/>
              <a:t>The copy constructor and the copy assignment operator each does a deep copy.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FB4AA-AB28-FA49-92AA-D7B4DACEA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49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B6D11-6DC2-C841-8E58-4BAA5F386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of the “Big Five”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F2B60-1969-D84B-A85B-098DAAF29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Explicitly define: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Destructor</a:t>
            </a:r>
          </a:p>
          <a:p>
            <a:pPr lvl="1"/>
            <a:r>
              <a:rPr lang="en-US" dirty="0"/>
              <a:t>Copy constructor</a:t>
            </a:r>
          </a:p>
          <a:p>
            <a:pPr lvl="1"/>
            <a:r>
              <a:rPr lang="en-US" dirty="0"/>
              <a:t>Copy assignment operator</a:t>
            </a:r>
          </a:p>
          <a:p>
            <a:pPr lvl="1"/>
            <a:r>
              <a:rPr lang="en-US" dirty="0"/>
              <a:t>Move constructor</a:t>
            </a:r>
          </a:p>
          <a:p>
            <a:pPr lvl="1"/>
            <a:r>
              <a:rPr lang="en-US" dirty="0"/>
              <a:t>Move assignment operator</a:t>
            </a:r>
          </a:p>
          <a:p>
            <a:pPr lvl="4"/>
            <a:endParaRPr lang="en-US" dirty="0"/>
          </a:p>
          <a:p>
            <a:r>
              <a:rPr lang="en-US" dirty="0"/>
              <a:t>The move constructor and the move assignment operator can each steal resources from temporary source objects.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BF373-1560-7F46-8917-AE70E1808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08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EAB8-B6A4-DD4A-82FD-1256B3A7D647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Algorithm Analysis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3779502"/>
          </a:xfrm>
        </p:spPr>
        <p:txBody>
          <a:bodyPr/>
          <a:lstStyle/>
          <a:p>
            <a:r>
              <a:rPr lang="en-US" dirty="0"/>
              <a:t>To analyze an algorithm, we </a:t>
            </a:r>
            <a:r>
              <a:rPr lang="en-US" dirty="0">
                <a:solidFill>
                  <a:srgbClr val="B23C00"/>
                </a:solidFill>
              </a:rPr>
              <a:t>measure </a:t>
            </a:r>
            <a:r>
              <a:rPr lang="en-US" dirty="0"/>
              <a:t>it.</a:t>
            </a:r>
          </a:p>
          <a:p>
            <a:pPr lvl="5"/>
            <a:endParaRPr lang="en-US" dirty="0"/>
          </a:p>
          <a:p>
            <a:r>
              <a:rPr lang="en-US" dirty="0"/>
              <a:t>A convenient measure must be:</a:t>
            </a:r>
          </a:p>
          <a:p>
            <a:pPr lvl="1"/>
            <a:r>
              <a:rPr lang="en-US" dirty="0"/>
              <a:t>A resource we care about </a:t>
            </a:r>
            <a:br>
              <a:rPr lang="en-US" dirty="0"/>
            </a:br>
            <a:r>
              <a:rPr lang="en-US" dirty="0"/>
              <a:t>(elapsed time, memory usage, etc.).</a:t>
            </a:r>
          </a:p>
          <a:p>
            <a:pPr lvl="1"/>
            <a:r>
              <a:rPr lang="en-US" dirty="0"/>
              <a:t>Quantitative, to make comparisons possible.</a:t>
            </a:r>
          </a:p>
          <a:p>
            <a:pPr lvl="1"/>
            <a:r>
              <a:rPr lang="en-US" dirty="0"/>
              <a:t>Easy to compute.</a:t>
            </a:r>
          </a:p>
          <a:p>
            <a:pPr lvl="1"/>
            <a:r>
              <a:rPr lang="en-US" dirty="0"/>
              <a:t>A good predictor of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goodness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the algorithm.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55611" y="5199986"/>
            <a:ext cx="663277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We will be concerned mostly with </a:t>
            </a:r>
            <a:r>
              <a:rPr lang="en-US" sz="2400" u="sng" dirty="0">
                <a:solidFill>
                  <a:srgbClr val="0033CC"/>
                </a:solidFill>
              </a:rPr>
              <a:t>elapsed time</a:t>
            </a:r>
            <a:r>
              <a:rPr lang="en-US" sz="24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416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16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Algorithm Analysis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Our concern generally is </a:t>
            </a:r>
            <a:r>
              <a:rPr lang="en-US" dirty="0">
                <a:solidFill>
                  <a:srgbClr val="B23C00"/>
                </a:solidFill>
              </a:rPr>
              <a:t>not how long </a:t>
            </a:r>
            <a:br>
              <a:rPr lang="en-US" dirty="0"/>
            </a:br>
            <a:r>
              <a:rPr lang="en-US" dirty="0"/>
              <a:t>a particular run of an algorithm will take, </a:t>
            </a:r>
            <a:br>
              <a:rPr lang="en-US" dirty="0"/>
            </a:br>
            <a:r>
              <a:rPr lang="en-US" dirty="0"/>
              <a:t>but </a:t>
            </a:r>
            <a:r>
              <a:rPr lang="en-US" dirty="0">
                <a:solidFill>
                  <a:srgbClr val="B23C00"/>
                </a:solidFill>
              </a:rPr>
              <a:t>how well the algorithm scales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How does the run time increase </a:t>
            </a:r>
            <a:br>
              <a:rPr lang="en-US" dirty="0"/>
            </a:br>
            <a:r>
              <a:rPr lang="en-US" dirty="0"/>
              <a:t>as the amount of input increases?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 How does the reading time of a book increase as the number of pages increases?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Example: How does the run time of a particular </a:t>
            </a:r>
            <a:br>
              <a:rPr lang="en-US" dirty="0"/>
            </a:br>
            <a:r>
              <a:rPr lang="en-US" dirty="0"/>
              <a:t>sort algorithm increase as the number of items </a:t>
            </a:r>
            <a:br>
              <a:rPr lang="en-US" dirty="0"/>
            </a:br>
            <a:r>
              <a:rPr lang="en-US" dirty="0"/>
              <a:t>to be sorted increases?</a:t>
            </a:r>
          </a:p>
        </p:txBody>
      </p:sp>
    </p:spTree>
    <p:extLst>
      <p:ext uri="{BB962C8B-B14F-4D97-AF65-F5344CB8AC3E}">
        <p14:creationId xmlns:p14="http://schemas.microsoft.com/office/powerpoint/2010/main" val="3617103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17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Algorithm Analysis</a:t>
            </a:r>
            <a:r>
              <a:rPr lang="en-US" i="1" dirty="0"/>
              <a:t>, cont’d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When we compare two algorithms, </a:t>
            </a:r>
            <a:br>
              <a:rPr lang="en-US" dirty="0"/>
            </a:br>
            <a:r>
              <a:rPr lang="en-US" dirty="0"/>
              <a:t>we want to compare how well they </a:t>
            </a:r>
            <a:r>
              <a:rPr lang="en-US" dirty="0">
                <a:solidFill>
                  <a:srgbClr val="B23C00"/>
                </a:solidFill>
              </a:rPr>
              <a:t>scale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How do their elapsed run times grow </a:t>
            </a:r>
            <a:br>
              <a:rPr lang="en-US" dirty="0"/>
            </a:br>
            <a:r>
              <a:rPr lang="en-US" dirty="0"/>
              <a:t>as the size of the input grows?</a:t>
            </a:r>
          </a:p>
          <a:p>
            <a:pPr lvl="1"/>
            <a:r>
              <a:rPr lang="en-US" dirty="0"/>
              <a:t>How do their </a:t>
            </a:r>
            <a:r>
              <a:rPr lang="en-US" dirty="0">
                <a:solidFill>
                  <a:srgbClr val="B23C00"/>
                </a:solidFill>
              </a:rPr>
              <a:t>growth rates </a:t>
            </a:r>
            <a:r>
              <a:rPr lang="en-US" dirty="0"/>
              <a:t>compare?</a:t>
            </a:r>
          </a:p>
          <a:p>
            <a:pPr lvl="5"/>
            <a:endParaRPr lang="en-US" dirty="0"/>
          </a:p>
          <a:p>
            <a:r>
              <a:rPr lang="en-US" dirty="0"/>
              <a:t>Can we do this comparison </a:t>
            </a:r>
            <a:r>
              <a:rPr lang="en-US" dirty="0">
                <a:solidFill>
                  <a:srgbClr val="B23C00"/>
                </a:solidFill>
              </a:rPr>
              <a:t>without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actually running the algorithms?</a:t>
            </a:r>
          </a:p>
          <a:p>
            <a:pPr lvl="1"/>
            <a:r>
              <a:rPr lang="en-US" dirty="0"/>
              <a:t>Some algorithms may be too expensive to run.</a:t>
            </a:r>
          </a:p>
        </p:txBody>
      </p:sp>
    </p:spTree>
    <p:extLst>
      <p:ext uri="{BB962C8B-B14F-4D97-AF65-F5344CB8AC3E}">
        <p14:creationId xmlns:p14="http://schemas.microsoft.com/office/powerpoint/2010/main" val="42278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E375-F972-8C4E-9985-F29C614EE72B}" type="slidenum">
              <a:rPr lang="en-US"/>
              <a:pPr/>
              <a:t>18</a:t>
            </a:fld>
            <a:endParaRPr lang="en-US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Notation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953000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 be the running time of an algorithm </a:t>
            </a:r>
            <a:br>
              <a:rPr lang="en-US" dirty="0"/>
            </a:br>
            <a:r>
              <a:rPr lang="en-US" dirty="0"/>
              <a:t>with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input values.</a:t>
            </a:r>
          </a:p>
          <a:p>
            <a:pPr lvl="4"/>
            <a:endParaRPr lang="en-US" dirty="0"/>
          </a:p>
          <a:p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  <a:cs typeface="Times New Roman" charset="0"/>
              </a:rPr>
              <a:t>≤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 err="1">
                <a:latin typeface="Times New Roman" charset="0"/>
              </a:rPr>
              <a:t>cf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when 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i="1" dirty="0">
                <a:solidFill>
                  <a:srgbClr val="B23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/>
              <a:t> is the “big-oh” pronounced </a:t>
            </a:r>
            <a:r>
              <a:rPr lang="en-US" dirty="0">
                <a:solidFill>
                  <a:srgbClr val="B23C00"/>
                </a:solidFill>
              </a:rPr>
              <a:t>“order of”</a:t>
            </a:r>
          </a:p>
          <a:p>
            <a:pPr lvl="1"/>
            <a:r>
              <a:rPr lang="en-US" dirty="0"/>
              <a:t>In other words, when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is sufficiently large, </a:t>
            </a:r>
            <a:br>
              <a:rPr lang="en-US" dirty="0"/>
            </a:br>
            <a:r>
              <a:rPr lang="en-US" dirty="0"/>
              <a:t>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is an </a:t>
            </a:r>
            <a:r>
              <a:rPr lang="en-US" dirty="0">
                <a:solidFill>
                  <a:srgbClr val="B23C00"/>
                </a:solidFill>
              </a:rPr>
              <a:t>upper bound </a:t>
            </a:r>
            <a:r>
              <a:rPr lang="en-US" dirty="0"/>
              <a:t>for time function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don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care about small values of </a:t>
            </a:r>
            <a:r>
              <a:rPr lang="en-US" sz="2800" i="1" dirty="0">
                <a:latin typeface="Times New Roman" charset="0"/>
              </a:rPr>
              <a:t>N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will grow </a:t>
            </a:r>
            <a:r>
              <a:rPr lang="en-US" dirty="0">
                <a:solidFill>
                  <a:srgbClr val="B23C00"/>
                </a:solidFill>
              </a:rPr>
              <a:t>no faster </a:t>
            </a:r>
            <a:r>
              <a:rPr lang="en-US" dirty="0"/>
              <a:t>than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increases.</a:t>
            </a:r>
          </a:p>
        </p:txBody>
      </p:sp>
    </p:spTree>
    <p:extLst>
      <p:ext uri="{BB962C8B-B14F-4D97-AF65-F5344CB8AC3E}">
        <p14:creationId xmlns:p14="http://schemas.microsoft.com/office/powerpoint/2010/main" val="2419832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569-304C-A941-B154-51E0EE6C66A0}" type="slidenum">
              <a:rPr lang="en-US"/>
              <a:pPr/>
              <a:t>19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Notation</a:t>
            </a:r>
            <a:r>
              <a:rPr lang="en-US" i="1" dirty="0"/>
              <a:t>, cont’d</a:t>
            </a:r>
            <a:endParaRPr lang="en-US" dirty="0"/>
          </a:p>
        </p:txBody>
      </p:sp>
      <p:grpSp>
        <p:nvGrpSpPr>
          <p:cNvPr id="430101" name="Group 21"/>
          <p:cNvGrpSpPr>
            <a:grpSpLocks/>
          </p:cNvGrpSpPr>
          <p:nvPr/>
        </p:nvGrpSpPr>
        <p:grpSpPr bwMode="auto">
          <a:xfrm>
            <a:off x="2697162" y="1424173"/>
            <a:ext cx="3749675" cy="3759200"/>
            <a:chOff x="288" y="951"/>
            <a:chExt cx="2362" cy="2368"/>
          </a:xfrm>
        </p:grpSpPr>
        <p:grpSp>
          <p:nvGrpSpPr>
            <p:cNvPr id="430097" name="Group 17"/>
            <p:cNvGrpSpPr>
              <a:grpSpLocks/>
            </p:cNvGrpSpPr>
            <p:nvPr/>
          </p:nvGrpSpPr>
          <p:grpSpPr bwMode="auto">
            <a:xfrm>
              <a:off x="288" y="951"/>
              <a:ext cx="2362" cy="2368"/>
              <a:chOff x="288" y="835"/>
              <a:chExt cx="2362" cy="2368"/>
            </a:xfrm>
          </p:grpSpPr>
          <p:pic>
            <p:nvPicPr>
              <p:cNvPr id="430086" name="Picture 6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835"/>
                <a:ext cx="2362" cy="23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0088" name="Text Box 8"/>
              <p:cNvSpPr txBox="1">
                <a:spLocks noChangeArrowheads="1"/>
              </p:cNvSpPr>
              <p:nvPr/>
            </p:nvSpPr>
            <p:spPr bwMode="auto">
              <a:xfrm>
                <a:off x="2304" y="2682"/>
                <a:ext cx="2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N</a:t>
                </a:r>
              </a:p>
            </p:txBody>
          </p:sp>
          <p:sp>
            <p:nvSpPr>
              <p:cNvPr id="430090" name="Text Box 10"/>
              <p:cNvSpPr txBox="1">
                <a:spLocks noChangeArrowheads="1"/>
              </p:cNvSpPr>
              <p:nvPr/>
            </p:nvSpPr>
            <p:spPr bwMode="auto">
              <a:xfrm>
                <a:off x="2189" y="1454"/>
                <a:ext cx="38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T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3" name="Text Box 13"/>
              <p:cNvSpPr txBox="1">
                <a:spLocks noChangeArrowheads="1"/>
              </p:cNvSpPr>
              <p:nvPr/>
            </p:nvSpPr>
            <p:spPr bwMode="auto">
              <a:xfrm>
                <a:off x="2131" y="896"/>
                <a:ext cx="412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>
                    <a:latin typeface="Times New Roman" charset="0"/>
                  </a:rPr>
                  <a:t>cf</a:t>
                </a:r>
                <a:r>
                  <a:rPr lang="en-US" sz="1800">
                    <a:latin typeface="Times New Roman" charset="0"/>
                  </a:rPr>
                  <a:t>(</a:t>
                </a:r>
                <a:r>
                  <a:rPr lang="en-US" sz="1800" i="1">
                    <a:latin typeface="Times New Roman" charset="0"/>
                  </a:rPr>
                  <a:t>N</a:t>
                </a:r>
                <a:r>
                  <a:rPr lang="en-US" sz="1800">
                    <a:latin typeface="Times New Roman" charset="0"/>
                  </a:rPr>
                  <a:t>)</a:t>
                </a:r>
              </a:p>
            </p:txBody>
          </p:sp>
          <p:sp>
            <p:nvSpPr>
              <p:cNvPr id="430095" name="Text Box 15"/>
              <p:cNvSpPr txBox="1">
                <a:spLocks noChangeArrowheads="1"/>
              </p:cNvSpPr>
              <p:nvPr/>
            </p:nvSpPr>
            <p:spPr bwMode="auto">
              <a:xfrm>
                <a:off x="1181" y="2915"/>
                <a:ext cx="1281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i="1" dirty="0">
                    <a:latin typeface="Times New Roman" charset="0"/>
                  </a:rPr>
                  <a:t>T</a:t>
                </a:r>
                <a:r>
                  <a:rPr lang="en-US" sz="2400" dirty="0">
                    <a:latin typeface="Times New Roman" charset="0"/>
                  </a:rPr>
                  <a:t>(</a:t>
                </a:r>
                <a:r>
                  <a:rPr lang="en-US" sz="2400" i="1" dirty="0">
                    <a:latin typeface="Times New Roman" charset="0"/>
                  </a:rPr>
                  <a:t>N</a:t>
                </a:r>
                <a:r>
                  <a:rPr lang="en-US" sz="2400" dirty="0">
                    <a:latin typeface="Times New Roman" charset="0"/>
                  </a:rPr>
                  <a:t>)</a:t>
                </a:r>
                <a:r>
                  <a:rPr lang="en-US" sz="2400" i="1" dirty="0">
                    <a:latin typeface="Times New Roman" charset="0"/>
                  </a:rPr>
                  <a:t> = O</a:t>
                </a:r>
                <a:r>
                  <a:rPr lang="en-US" sz="2400" dirty="0">
                    <a:latin typeface="Times New Roman" charset="0"/>
                  </a:rPr>
                  <a:t>(</a:t>
                </a:r>
                <a:r>
                  <a:rPr lang="en-US" sz="2400" i="1" dirty="0">
                    <a:latin typeface="Times New Roman" charset="0"/>
                  </a:rPr>
                  <a:t>f</a:t>
                </a:r>
                <a:r>
                  <a:rPr lang="en-US" sz="2400" dirty="0">
                    <a:latin typeface="Times New Roman" charset="0"/>
                  </a:rPr>
                  <a:t>(</a:t>
                </a:r>
                <a:r>
                  <a:rPr lang="en-US" sz="2400" i="1" dirty="0">
                    <a:latin typeface="Times New Roman" charset="0"/>
                  </a:rPr>
                  <a:t>N</a:t>
                </a:r>
                <a:r>
                  <a:rPr lang="en-US" sz="2400" dirty="0">
                    <a:latin typeface="Times New Roman" charset="0"/>
                  </a:rPr>
                  <a:t>))</a:t>
                </a:r>
              </a:p>
            </p:txBody>
          </p:sp>
        </p:grpSp>
        <p:sp>
          <p:nvSpPr>
            <p:cNvPr id="430099" name="Text Box 19"/>
            <p:cNvSpPr txBox="1">
              <a:spLocks noChangeArrowheads="1"/>
            </p:cNvSpPr>
            <p:nvPr/>
          </p:nvSpPr>
          <p:spPr bwMode="auto">
            <a:xfrm>
              <a:off x="663" y="1334"/>
              <a:ext cx="12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/>
                <a:t>Upper bound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769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B7C1E-FCC6-3E44-BEB5-701037CC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773A9-F06E-994B-9120-231484EF7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Friday, May 17</a:t>
            </a:r>
          </a:p>
          <a:p>
            <a:pPr lvl="1"/>
            <a:r>
              <a:rPr lang="en-US" dirty="0"/>
              <a:t>7:15 – 9:30 </a:t>
            </a:r>
            <a:r>
              <a:rPr lang="en-US" dirty="0">
                <a:solidFill>
                  <a:srgbClr val="B23C00"/>
                </a:solidFill>
              </a:rPr>
              <a:t>AM</a:t>
            </a:r>
            <a:r>
              <a:rPr lang="en-US" dirty="0"/>
              <a:t> in MH 233</a:t>
            </a:r>
          </a:p>
          <a:p>
            <a:pPr lvl="4"/>
            <a:endParaRPr lang="en-US" dirty="0"/>
          </a:p>
          <a:p>
            <a:r>
              <a:rPr lang="en-US" dirty="0"/>
              <a:t>Similar in format to the midterm.</a:t>
            </a:r>
          </a:p>
          <a:p>
            <a:pPr lvl="1"/>
            <a:r>
              <a:rPr lang="en-US" dirty="0"/>
              <a:t>Canvas + lockdown browser</a:t>
            </a:r>
          </a:p>
          <a:p>
            <a:pPr lvl="1"/>
            <a:r>
              <a:rPr lang="en-US" dirty="0"/>
              <a:t>Multiple-choice + short-answer questions</a:t>
            </a:r>
          </a:p>
          <a:p>
            <a:pPr lvl="5"/>
            <a:endParaRPr lang="en-US" dirty="0"/>
          </a:p>
          <a:p>
            <a:r>
              <a:rPr lang="en-US" dirty="0"/>
              <a:t>Covers the entire semester with emphasis on the second half.</a:t>
            </a:r>
          </a:p>
          <a:p>
            <a:pPr lvl="1"/>
            <a:r>
              <a:rPr lang="en-US" dirty="0"/>
              <a:t>Tip: Be sure to understand the programming assignments.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78C6D-B0DA-E34E-B28B-54F32A9A4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76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9D16-9F66-774D-8D62-9DF84AC2DF79}" type="slidenum">
              <a:rPr lang="en-US"/>
              <a:pPr/>
              <a:t>20</a:t>
            </a:fld>
            <a:endParaRPr 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Well Does an Algorithm Scale?</a:t>
            </a:r>
          </a:p>
        </p:txBody>
      </p:sp>
      <p:pic>
        <p:nvPicPr>
          <p:cNvPr id="396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0" y="1303338"/>
            <a:ext cx="4205288" cy="395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96293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3002508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526D-03FE-5549-BC72-0400A9FC6DDA}" type="slidenum">
              <a:rPr lang="en-US"/>
              <a:pPr/>
              <a:t>21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</a:p>
        </p:txBody>
      </p:sp>
      <p:pic>
        <p:nvPicPr>
          <p:cNvPr id="397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17342"/>
            <a:ext cx="7070725" cy="34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1556478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CE24-58C5-124E-BAAF-B43CAB4BE003}" type="slidenum">
              <a:rPr lang="en-US"/>
              <a:pPr/>
              <a:t>22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8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1235075"/>
            <a:ext cx="6446837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3537287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F91C9-FA2D-E740-960B-917CF1BF64A0}" type="slidenum">
              <a:rPr lang="en-US"/>
              <a:pPr/>
              <a:t>23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9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235075"/>
            <a:ext cx="6589713" cy="486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Java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 ed.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Allen Weiss </a:t>
            </a:r>
          </a:p>
          <a:p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Education, Inc., 2012</a:t>
            </a:r>
          </a:p>
          <a:p>
            <a:r>
              <a:rPr lang="en-US" sz="800" dirty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0-13-257627-7</a:t>
            </a:r>
          </a:p>
        </p:txBody>
      </p:sp>
    </p:spTree>
    <p:extLst>
      <p:ext uri="{BB962C8B-B14F-4D97-AF65-F5344CB8AC3E}">
        <p14:creationId xmlns:p14="http://schemas.microsoft.com/office/powerpoint/2010/main" val="42845390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82D1-AA77-014E-81FA-CDD18CD3D862}" type="slidenum">
              <a:rPr lang="en-US"/>
              <a:pPr/>
              <a:t>24</a:t>
            </a:fld>
            <a:endParaRPr lang="en-US"/>
          </a:p>
        </p:txBody>
      </p:sp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 a List of Values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“Divide and conquer” sorting algorithms require that the list first be split into smaller sublists that can be sorted separately.</a:t>
            </a:r>
          </a:p>
          <a:p>
            <a:pPr lvl="5"/>
            <a:endParaRPr lang="en-US" dirty="0"/>
          </a:p>
          <a:p>
            <a:r>
              <a:rPr lang="en-US" dirty="0"/>
              <a:t>Then the sorted sublists can be recombined </a:t>
            </a:r>
            <a:br>
              <a:rPr lang="en-US" dirty="0"/>
            </a:br>
            <a:r>
              <a:rPr lang="en-US" dirty="0"/>
              <a:t>into a single sorted list.</a:t>
            </a:r>
          </a:p>
          <a:p>
            <a:pPr lvl="1"/>
            <a:r>
              <a:rPr lang="en-US" dirty="0"/>
              <a:t>The sublists are usually sorted using recursion.</a:t>
            </a:r>
          </a:p>
          <a:p>
            <a:pPr lvl="6"/>
            <a:endParaRPr lang="en-US" dirty="0"/>
          </a:p>
          <a:p>
            <a:r>
              <a:rPr lang="en-US" dirty="0"/>
              <a:t>Are there better ways to partition (split) </a:t>
            </a:r>
            <a:br>
              <a:rPr lang="en-US" dirty="0"/>
            </a:br>
            <a:r>
              <a:rPr lang="en-US" dirty="0"/>
              <a:t>a list of values other than down the middle?</a:t>
            </a:r>
          </a:p>
        </p:txBody>
      </p:sp>
    </p:spTree>
    <p:extLst>
      <p:ext uri="{BB962C8B-B14F-4D97-AF65-F5344CB8AC3E}">
        <p14:creationId xmlns:p14="http://schemas.microsoft.com/office/powerpoint/2010/main" val="3435596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82D1-AA77-014E-81FA-CDD18CD3D862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Partitioning a List of Values</a:t>
            </a:r>
            <a:r>
              <a:rPr lang="en-US" i="1" dirty="0"/>
              <a:t>, cont’d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Pick an arbitrary </a:t>
            </a:r>
            <a:r>
              <a:rPr lang="en-US" dirty="0">
                <a:solidFill>
                  <a:srgbClr val="B23C00"/>
                </a:solidFill>
              </a:rPr>
              <a:t>pivot value</a:t>
            </a:r>
            <a:r>
              <a:rPr lang="en-US" dirty="0"/>
              <a:t> in the list.</a:t>
            </a:r>
          </a:p>
          <a:p>
            <a:r>
              <a:rPr lang="en-US" dirty="0"/>
              <a:t>Move all the values </a:t>
            </a:r>
            <a:r>
              <a:rPr lang="en-US" dirty="0">
                <a:solidFill>
                  <a:srgbClr val="B23C00"/>
                </a:solidFill>
              </a:rPr>
              <a:t>less than the pivot value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into one sublist.</a:t>
            </a:r>
          </a:p>
          <a:p>
            <a:r>
              <a:rPr lang="en-US" dirty="0"/>
              <a:t>Move all the values </a:t>
            </a:r>
            <a:r>
              <a:rPr lang="en-US" dirty="0">
                <a:solidFill>
                  <a:srgbClr val="B23C00"/>
                </a:solidFill>
              </a:rPr>
              <a:t>greater than the pivot value </a:t>
            </a:r>
            <a:r>
              <a:rPr lang="en-US" dirty="0"/>
              <a:t>into the other sublist.</a:t>
            </a:r>
          </a:p>
          <a:p>
            <a:r>
              <a:rPr lang="en-US" dirty="0"/>
              <a:t>Now the pivot value is in its “final resting place”.</a:t>
            </a:r>
          </a:p>
          <a:p>
            <a:pPr lvl="1"/>
            <a:r>
              <a:rPr lang="en-US" dirty="0"/>
              <a:t>It’s in the correct position for the sorted list.</a:t>
            </a:r>
          </a:p>
          <a:p>
            <a:r>
              <a:rPr lang="en-US" dirty="0"/>
              <a:t>Recursively sort the two sublists. </a:t>
            </a:r>
          </a:p>
          <a:p>
            <a:pPr lvl="1"/>
            <a:r>
              <a:rPr lang="en-US" dirty="0"/>
              <a:t>The pivot value doesn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move.</a:t>
            </a:r>
          </a:p>
          <a:p>
            <a:r>
              <a:rPr lang="en-US" b="1" dirty="0"/>
              <a:t>Challenge</a:t>
            </a:r>
            <a:r>
              <a:rPr lang="en-US" dirty="0"/>
              <a:t>: </a:t>
            </a:r>
            <a:r>
              <a:rPr lang="en-US" dirty="0">
                <a:solidFill>
                  <a:srgbClr val="B23C00"/>
                </a:solidFill>
              </a:rPr>
              <a:t>Find a good pivot value.</a:t>
            </a:r>
          </a:p>
        </p:txBody>
      </p:sp>
    </p:spTree>
    <p:extLst>
      <p:ext uri="{BB962C8B-B14F-4D97-AF65-F5344CB8AC3E}">
        <p14:creationId xmlns:p14="http://schemas.microsoft.com/office/powerpoint/2010/main" val="416655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9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9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9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9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9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8AD5-DB75-C247-B878-A790CE3D7B18}" type="slidenum">
              <a:rPr lang="en-US"/>
              <a:pPr/>
              <a:t>26</a:t>
            </a:fld>
            <a:endParaRPr lang="en-US"/>
          </a:p>
        </p:txBody>
      </p:sp>
      <p:pic>
        <p:nvPicPr>
          <p:cNvPr id="8048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20675"/>
            <a:ext cx="4508500" cy="581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04870" name="Rectangle 6"/>
          <p:cNvSpPr>
            <a:spLocks noChangeArrowheads="1"/>
          </p:cNvSpPr>
          <p:nvPr/>
        </p:nvSpPr>
        <p:spPr bwMode="auto">
          <a:xfrm>
            <a:off x="3382963" y="6264275"/>
            <a:ext cx="3248025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Mark Allen Weiss </a:t>
            </a:r>
          </a:p>
          <a:p>
            <a:r>
              <a:rPr lang="en-US" sz="800" b="1">
                <a:solidFill>
                  <a:schemeClr val="bg1">
                    <a:lumMod val="50000"/>
                  </a:schemeClr>
                </a:solidFill>
              </a:rPr>
              <a:t>Data Structures and Algorithms in Java</a:t>
            </a:r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(c) 2006 Pearson Education, Inc. All rights reserved. 0-13-257627-9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8841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a List Using a Pivot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list, pick an element to be the pivot.</a:t>
            </a:r>
          </a:p>
          <a:p>
            <a:pPr lvl="1"/>
            <a:r>
              <a:rPr lang="en-US" dirty="0"/>
              <a:t>There are various strategies to pick the pivot.</a:t>
            </a:r>
          </a:p>
          <a:p>
            <a:pPr lvl="1"/>
            <a:r>
              <a:rPr lang="en-US" dirty="0"/>
              <a:t>The simplest is to pick the </a:t>
            </a:r>
            <a:r>
              <a:rPr lang="en-US" dirty="0">
                <a:solidFill>
                  <a:srgbClr val="B23C00"/>
                </a:solidFill>
              </a:rPr>
              <a:t>first element </a:t>
            </a:r>
            <a:r>
              <a:rPr lang="en-US" dirty="0"/>
              <a:t>of the list.</a:t>
            </a:r>
          </a:p>
          <a:p>
            <a:pPr lvl="5"/>
            <a:endParaRPr lang="en-US" dirty="0"/>
          </a:p>
          <a:p>
            <a:r>
              <a:rPr lang="en-US" dirty="0"/>
              <a:t>First get the chosen pivot value “out of the way” by swapping with the value currently at the right end.</a:t>
            </a:r>
          </a:p>
          <a:p>
            <a:pPr lvl="4"/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17537" y="4340760"/>
            <a:ext cx="2870989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  <a:r>
              <a:rPr lang="en-US" sz="1800" b="1" dirty="0">
                <a:latin typeface="Courier New"/>
                <a:cs typeface="Courier New"/>
              </a:rPr>
              <a:t> 1 4 9 0 3 5 2 7 8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017537" y="4888448"/>
            <a:ext cx="2870989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8 1 4 9 0 3 5 2 7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6301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a List Using a Pivot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93"/>
            <a:ext cx="8229600" cy="3890632"/>
          </a:xfrm>
        </p:spPr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 Move all </a:t>
            </a:r>
            <a:r>
              <a:rPr lang="en-US" dirty="0">
                <a:solidFill>
                  <a:srgbClr val="B23C00"/>
                </a:solidFill>
              </a:rPr>
              <a:t>values &lt; pivot </a:t>
            </a:r>
            <a:r>
              <a:rPr lang="en-US" dirty="0"/>
              <a:t>to the </a:t>
            </a:r>
            <a:r>
              <a:rPr lang="en-US" dirty="0">
                <a:solidFill>
                  <a:srgbClr val="B23C00"/>
                </a:solidFill>
              </a:rPr>
              <a:t>left</a:t>
            </a:r>
            <a:r>
              <a:rPr lang="en-US" dirty="0"/>
              <a:t> part of the list and all </a:t>
            </a:r>
            <a:r>
              <a:rPr lang="en-US" dirty="0">
                <a:solidFill>
                  <a:srgbClr val="B23C00"/>
                </a:solidFill>
              </a:rPr>
              <a:t>values &gt; pivot </a:t>
            </a:r>
            <a:r>
              <a:rPr lang="en-US" dirty="0"/>
              <a:t>to the </a:t>
            </a:r>
            <a:r>
              <a:rPr lang="en-US" dirty="0">
                <a:solidFill>
                  <a:srgbClr val="B23C00"/>
                </a:solidFill>
              </a:rPr>
              <a:t>right</a:t>
            </a:r>
            <a:r>
              <a:rPr lang="en-US" dirty="0"/>
              <a:t> part of the list.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200400" y="1417342"/>
            <a:ext cx="2870989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8 1 4 9 0 3 5 2 7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490076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1BD7-8997-9C47-8702-0DE2A9BBF28C}" type="slidenum">
              <a:rPr lang="en-US"/>
              <a:pPr/>
              <a:t>29</a:t>
            </a:fld>
            <a:endParaRPr lang="en-US"/>
          </a:p>
        </p:txBody>
      </p:sp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a List Using a Pivot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Set index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to the left end of the list and index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dirty="0"/>
              <a:t> to one from the right end.</a:t>
            </a:r>
          </a:p>
          <a:p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While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&lt;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Move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right, skipping over values &lt; pivot.</a:t>
            </a:r>
          </a:p>
          <a:p>
            <a:pPr lvl="2"/>
            <a:r>
              <a:rPr lang="en-US" dirty="0"/>
              <a:t>Stop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when it </a:t>
            </a:r>
            <a:r>
              <a:rPr lang="en-US" dirty="0">
                <a:cs typeface="Arial" charset="0"/>
              </a:rPr>
              <a:t>reaches </a:t>
            </a:r>
            <a:r>
              <a:rPr lang="en-US" dirty="0"/>
              <a:t>a value </a:t>
            </a:r>
            <a:r>
              <a:rPr lang="en-US" dirty="0">
                <a:cs typeface="Arial" charset="0"/>
              </a:rPr>
              <a:t>≥ pivot.</a:t>
            </a:r>
          </a:p>
          <a:p>
            <a:pPr lvl="1"/>
            <a:r>
              <a:rPr lang="en-US" dirty="0">
                <a:cs typeface="Arial" charset="0"/>
              </a:rPr>
              <a:t>Move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 left, skipping over </a:t>
            </a:r>
            <a:r>
              <a:rPr lang="en-US" dirty="0"/>
              <a:t>values &gt; pivot</a:t>
            </a:r>
            <a:r>
              <a:rPr lang="en-US" dirty="0">
                <a:cs typeface="Arial" charset="0"/>
              </a:rPr>
              <a:t>.</a:t>
            </a:r>
          </a:p>
          <a:p>
            <a:pPr lvl="2"/>
            <a:r>
              <a:rPr lang="en-US" dirty="0">
                <a:cs typeface="Arial" charset="0"/>
              </a:rPr>
              <a:t>Stop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 when it reaches a value ≤ pivot.</a:t>
            </a:r>
          </a:p>
          <a:p>
            <a:pPr lvl="1"/>
            <a:r>
              <a:rPr lang="en-US" dirty="0">
                <a:cs typeface="Arial" charset="0"/>
              </a:rPr>
              <a:t>After both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Arial" charset="0"/>
              </a:rPr>
              <a:t>i</a:t>
            </a:r>
            <a:r>
              <a:rPr lang="en-US" dirty="0">
                <a:cs typeface="Arial" charset="0"/>
              </a:rPr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 have stopped, </a:t>
            </a:r>
            <a:br>
              <a:rPr lang="en-US" dirty="0">
                <a:cs typeface="Arial" charset="0"/>
              </a:rPr>
            </a:br>
            <a:r>
              <a:rPr lang="en-US" dirty="0">
                <a:cs typeface="Arial" charset="0"/>
              </a:rPr>
              <a:t>swap the values at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cs typeface="Arial" charset="0"/>
              </a:rPr>
              <a:t>i</a:t>
            </a:r>
            <a:r>
              <a:rPr lang="en-US" dirty="0">
                <a:cs typeface="Arial" charset="0"/>
              </a:rPr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.</a:t>
            </a:r>
          </a:p>
        </p:txBody>
      </p:sp>
      <p:sp>
        <p:nvSpPr>
          <p:cNvPr id="807942" name="Text Box 6"/>
          <p:cNvSpPr txBox="1">
            <a:spLocks noChangeArrowheads="1"/>
          </p:cNvSpPr>
          <p:nvPr/>
        </p:nvSpPr>
        <p:spPr bwMode="auto">
          <a:xfrm>
            <a:off x="3200400" y="2416913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8 1 4 9 0 3 5 2 7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         j</a:t>
            </a:r>
          </a:p>
        </p:txBody>
      </p:sp>
    </p:spTree>
    <p:extLst>
      <p:ext uri="{BB962C8B-B14F-4D97-AF65-F5344CB8AC3E}">
        <p14:creationId xmlns:p14="http://schemas.microsoft.com/office/powerpoint/2010/main" val="277774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0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0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12117-FB9D-EB40-BC3C-EEF03DB61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Move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1B2B1-0099-8F44-A87E-A92E7DCFE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we’ve seen, excessive calls to the </a:t>
            </a:r>
            <a:r>
              <a:rPr lang="en-US" dirty="0">
                <a:solidFill>
                  <a:srgbClr val="B23C00"/>
                </a:solidFill>
              </a:rPr>
              <a:t>copy</a:t>
            </a:r>
            <a:r>
              <a:rPr lang="en-US" dirty="0"/>
              <a:t> constructor can hurt performance.</a:t>
            </a:r>
          </a:p>
          <a:p>
            <a:pPr lvl="4"/>
            <a:endParaRPr lang="en-US" dirty="0"/>
          </a:p>
          <a:p>
            <a:r>
              <a:rPr lang="en-US" dirty="0"/>
              <a:t>In a </a:t>
            </a:r>
            <a:r>
              <a:rPr lang="en-US" dirty="0">
                <a:solidFill>
                  <a:srgbClr val="B23C00"/>
                </a:solidFill>
              </a:rPr>
              <a:t>move</a:t>
            </a:r>
            <a:r>
              <a:rPr lang="en-US" dirty="0"/>
              <a:t> from source to target, instead of copying a resource, the target </a:t>
            </a:r>
            <a:r>
              <a:rPr lang="en-US" dirty="0">
                <a:solidFill>
                  <a:srgbClr val="B23C00"/>
                </a:solidFill>
              </a:rPr>
              <a:t>“steals” </a:t>
            </a:r>
            <a:r>
              <a:rPr lang="en-US" dirty="0"/>
              <a:t>the resource from the source. </a:t>
            </a:r>
          </a:p>
          <a:p>
            <a:pPr lvl="1"/>
            <a:r>
              <a:rPr lang="en-US" dirty="0"/>
              <a:t>The source contains a pointer to an object.</a:t>
            </a:r>
          </a:p>
          <a:p>
            <a:pPr lvl="1"/>
            <a:r>
              <a:rPr lang="en-US" dirty="0"/>
              <a:t>The target gets a copy of the pointer.</a:t>
            </a:r>
          </a:p>
          <a:p>
            <a:pPr lvl="1"/>
            <a:r>
              <a:rPr lang="en-US" dirty="0"/>
              <a:t>The source’s pointer is set to null.</a:t>
            </a:r>
          </a:p>
          <a:p>
            <a:pPr lvl="1"/>
            <a:r>
              <a:rPr lang="en-US" dirty="0"/>
              <a:t>Therefore, the target has taken </a:t>
            </a:r>
            <a:br>
              <a:rPr lang="en-US" dirty="0"/>
            </a:br>
            <a:r>
              <a:rPr lang="en-US" dirty="0"/>
              <a:t>ownership of the object.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FAAE4-68B7-1542-A3E4-37AAE5253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7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A1A4-94F0-D943-A50F-A3A397CF40CD}" type="slidenum">
              <a:rPr lang="en-US"/>
              <a:pPr/>
              <a:t>30</a:t>
            </a:fld>
            <a:endParaRPr lang="en-US"/>
          </a:p>
        </p:txBody>
      </p:sp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a List Using a Pivot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808965" name="Text Box 5"/>
          <p:cNvSpPr txBox="1">
            <a:spLocks noChangeArrowheads="1"/>
          </p:cNvSpPr>
          <p:nvPr/>
        </p:nvSpPr>
        <p:spPr bwMode="auto">
          <a:xfrm>
            <a:off x="3200400" y="1325903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8 1 4 9 0 3 5 2 7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       j</a:t>
            </a:r>
          </a:p>
        </p:txBody>
      </p:sp>
      <p:sp>
        <p:nvSpPr>
          <p:cNvPr id="808966" name="Text Box 6"/>
          <p:cNvSpPr txBox="1">
            <a:spLocks noChangeArrowheads="1"/>
          </p:cNvSpPr>
          <p:nvPr/>
        </p:nvSpPr>
        <p:spPr bwMode="auto">
          <a:xfrm>
            <a:off x="3200400" y="2148228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2 1 4 9 0 3 5 8 7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       j</a:t>
            </a:r>
          </a:p>
        </p:txBody>
      </p:sp>
      <p:sp>
        <p:nvSpPr>
          <p:cNvPr id="808968" name="Text Box 8"/>
          <p:cNvSpPr txBox="1">
            <a:spLocks noChangeArrowheads="1"/>
          </p:cNvSpPr>
          <p:nvPr/>
        </p:nvSpPr>
        <p:spPr bwMode="auto">
          <a:xfrm>
            <a:off x="2101850" y="1500528"/>
            <a:ext cx="100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Move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800"/>
              <a:t>:</a:t>
            </a:r>
          </a:p>
        </p:txBody>
      </p:sp>
      <p:sp>
        <p:nvSpPr>
          <p:cNvPr id="808969" name="Text Box 9"/>
          <p:cNvSpPr txBox="1">
            <a:spLocks noChangeArrowheads="1"/>
          </p:cNvSpPr>
          <p:nvPr/>
        </p:nvSpPr>
        <p:spPr bwMode="auto">
          <a:xfrm>
            <a:off x="2287588" y="2306978"/>
            <a:ext cx="819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Swap: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200400" y="2969232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2 1 4 9 0 3 5 8 7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j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200400" y="3791557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2 1 4 5 0 3 9 8 7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j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200400" y="4615469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2 1 4 5 0 3 9 8 7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    j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457325" y="3151794"/>
            <a:ext cx="165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Move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/>
              <a:t> and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800"/>
              <a:t>: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2284413" y="3975707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Swap: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182688" y="4615469"/>
            <a:ext cx="191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800" dirty="0"/>
              <a:t>Move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800" dirty="0"/>
              <a:t> and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 sz="1800" dirty="0"/>
              <a:t>.</a:t>
            </a:r>
          </a:p>
          <a:p>
            <a:pPr algn="r"/>
            <a:r>
              <a:rPr lang="en-US" sz="1800" dirty="0"/>
              <a:t>They</a:t>
            </a:r>
            <a:r>
              <a:rPr lang="en-US" sz="1800" dirty="0">
                <a:latin typeface="Arial"/>
              </a:rPr>
              <a:t>’</a:t>
            </a:r>
            <a:r>
              <a:rPr lang="en-US" sz="1800" dirty="0"/>
              <a:t>ve crossed!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3200400" y="5532097"/>
            <a:ext cx="2816584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2 1 4 5 0 3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6</a:t>
            </a:r>
            <a:r>
              <a:rPr lang="en-US" sz="1800" b="1" dirty="0">
                <a:latin typeface="Courier New"/>
                <a:cs typeface="Courier New"/>
              </a:rPr>
              <a:t> 8 7 9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        j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741185" y="5532097"/>
            <a:ext cx="235285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800" dirty="0"/>
              <a:t>Swap the pivot</a:t>
            </a:r>
          </a:p>
          <a:p>
            <a:pPr algn="r"/>
            <a:r>
              <a:rPr lang="en-US" sz="1800" dirty="0"/>
              <a:t>with the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sz="1800" baseline="30000" dirty="0" err="1"/>
              <a:t>th</a:t>
            </a:r>
            <a:r>
              <a:rPr lang="en-US" sz="1800" dirty="0"/>
              <a:t> element: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130113" y="5532097"/>
            <a:ext cx="2648081" cy="646331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Now the list is properly</a:t>
            </a:r>
          </a:p>
          <a:p>
            <a:r>
              <a:rPr lang="en-US" sz="1800" dirty="0">
                <a:solidFill>
                  <a:srgbClr val="0033CC"/>
                </a:solidFill>
              </a:rPr>
              <a:t>partitioned for </a:t>
            </a:r>
            <a:r>
              <a:rPr lang="en-US" sz="1800" dirty="0">
                <a:solidFill>
                  <a:srgbClr val="B23C00"/>
                </a:solidFill>
              </a:rPr>
              <a:t>quicksort</a:t>
            </a:r>
            <a:r>
              <a:rPr lang="en-US" sz="1800" dirty="0">
                <a:solidFill>
                  <a:srgbClr val="0033CC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14940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6" grpId="0" animBg="1"/>
      <p:bldP spid="808969" grpId="0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/>
      <p:bldP spid="2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0A0-CB29-8F41-A126-9A22B3FD3D22}" type="slidenum">
              <a:rPr lang="en-US"/>
              <a:pPr/>
              <a:t>31</a:t>
            </a:fld>
            <a:endParaRPr lang="en-US"/>
          </a:p>
        </p:txBody>
      </p:sp>
      <p:sp>
        <p:nvSpPr>
          <p:cNvPr id="80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Quicksort</a:t>
            </a:r>
          </a:p>
        </p:txBody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A fast divide-and-conquer sorting algorithm.</a:t>
            </a:r>
          </a:p>
          <a:p>
            <a:pPr lvl="1"/>
            <a:r>
              <a:rPr lang="en-US" dirty="0"/>
              <a:t>A very tight and highly optimized inner loop.</a:t>
            </a:r>
          </a:p>
          <a:p>
            <a:pPr lvl="1"/>
            <a:r>
              <a:rPr lang="en-US" dirty="0"/>
              <a:t>Looks like magic in animation.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Average</a:t>
            </a:r>
            <a:r>
              <a:rPr lang="en-US" dirty="0"/>
              <a:t> running time is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 log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Worst-case</a:t>
            </a:r>
            <a:r>
              <a:rPr lang="en-US" dirty="0"/>
              <a:t> running time is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</a:rPr>
              <a:t>2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</a:t>
            </a:r>
          </a:p>
          <a:p>
            <a:pPr lvl="2"/>
            <a:r>
              <a:rPr lang="en-US" dirty="0"/>
              <a:t>The worst case be made to occur very unlikely.</a:t>
            </a:r>
          </a:p>
          <a:p>
            <a:pPr lvl="4"/>
            <a:endParaRPr lang="en-US" dirty="0"/>
          </a:p>
          <a:p>
            <a:r>
              <a:rPr lang="en-US" dirty="0"/>
              <a:t>Basic idea:</a:t>
            </a:r>
          </a:p>
          <a:p>
            <a:pPr lvl="1"/>
            <a:r>
              <a:rPr lang="en-US" dirty="0"/>
              <a:t>Partition the list using a pivot.</a:t>
            </a:r>
          </a:p>
          <a:p>
            <a:pPr lvl="1"/>
            <a:r>
              <a:rPr lang="en-US" dirty="0"/>
              <a:t>Recursively sort the two sublists.</a:t>
            </a:r>
          </a:p>
        </p:txBody>
      </p:sp>
      <p:sp>
        <p:nvSpPr>
          <p:cNvPr id="801796" name="Text Box 4"/>
          <p:cNvSpPr txBox="1">
            <a:spLocks noChangeArrowheads="1"/>
          </p:cNvSpPr>
          <p:nvPr/>
        </p:nvSpPr>
        <p:spPr bwMode="auto">
          <a:xfrm>
            <a:off x="6583363" y="2239963"/>
            <a:ext cx="2060575" cy="1200150"/>
          </a:xfrm>
          <a:prstGeom prst="rect">
            <a:avLst/>
          </a:prstGeom>
          <a:solidFill>
            <a:srgbClr val="006600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</a:rPr>
              <a:t>One of the most</a:t>
            </a:r>
          </a:p>
          <a:p>
            <a:r>
              <a:rPr lang="en-US" sz="1800">
                <a:solidFill>
                  <a:srgbClr val="FFFF00"/>
                </a:solidFill>
              </a:rPr>
              <a:t>elegant and useful</a:t>
            </a:r>
          </a:p>
          <a:p>
            <a:r>
              <a:rPr lang="en-US" sz="1800">
                <a:solidFill>
                  <a:srgbClr val="FFFF00"/>
                </a:solidFill>
              </a:rPr>
              <a:t>algorithms in</a:t>
            </a:r>
          </a:p>
          <a:p>
            <a:r>
              <a:rPr lang="en-US" sz="1800">
                <a:solidFill>
                  <a:srgbClr val="FFFF00"/>
                </a:solidFill>
              </a:rPr>
              <a:t>computer science.</a:t>
            </a:r>
          </a:p>
        </p:txBody>
      </p:sp>
    </p:spTree>
    <p:extLst>
      <p:ext uri="{BB962C8B-B14F-4D97-AF65-F5344CB8AC3E}">
        <p14:creationId xmlns:p14="http://schemas.microsoft.com/office/powerpoint/2010/main" val="302329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0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79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8487-009E-A64E-9D9D-0F2BC7A3E12B}" type="slidenum">
              <a:rPr lang="en-US"/>
              <a:pPr/>
              <a:t>32</a:t>
            </a:fld>
            <a:endParaRPr lang="en-US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 Pivot Strategy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Quicksort is a </a:t>
            </a:r>
            <a:r>
              <a:rPr lang="en-US" dirty="0">
                <a:solidFill>
                  <a:srgbClr val="B23C00"/>
                </a:solidFill>
              </a:rPr>
              <a:t>fragile algorithm</a:t>
            </a:r>
            <a:r>
              <a:rPr lang="en-US" dirty="0"/>
              <a:t>!</a:t>
            </a:r>
            <a:endParaRPr lang="en-US" dirty="0">
              <a:solidFill>
                <a:srgbClr val="B23C00"/>
              </a:solidFill>
            </a:endParaRPr>
          </a:p>
          <a:p>
            <a:pPr lvl="5"/>
            <a:endParaRPr lang="en-US" dirty="0"/>
          </a:p>
          <a:p>
            <a:pPr lvl="1"/>
            <a:r>
              <a:rPr lang="en-US" dirty="0"/>
              <a:t>It is sensitive to picking a good pivot.</a:t>
            </a:r>
          </a:p>
          <a:p>
            <a:pPr lvl="1"/>
            <a:r>
              <a:rPr lang="en-US" dirty="0"/>
              <a:t>Attempts to improve the algorithm can break it.</a:t>
            </a:r>
          </a:p>
          <a:p>
            <a:pPr lvl="4"/>
            <a:endParaRPr lang="en-US" dirty="0"/>
          </a:p>
          <a:p>
            <a:r>
              <a:rPr lang="en-US" dirty="0"/>
              <a:t>Simplest pivot strategy: </a:t>
            </a:r>
            <a:br>
              <a:rPr lang="en-US" dirty="0"/>
            </a:br>
            <a:r>
              <a:rPr lang="en-US" dirty="0"/>
              <a:t>Pick the </a:t>
            </a:r>
            <a:r>
              <a:rPr lang="en-US" dirty="0">
                <a:solidFill>
                  <a:srgbClr val="B23C00"/>
                </a:solidFill>
              </a:rPr>
              <a:t>first element </a:t>
            </a:r>
            <a:r>
              <a:rPr lang="en-US" dirty="0"/>
              <a:t>of each sublist.</a:t>
            </a:r>
          </a:p>
          <a:p>
            <a:pPr lvl="5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Worst strategy </a:t>
            </a:r>
            <a:r>
              <a:rPr lang="en-US" dirty="0"/>
              <a:t>if the list is already sorted.</a:t>
            </a:r>
          </a:p>
          <a:p>
            <a:pPr lvl="1"/>
            <a:r>
              <a:rPr lang="en-US" dirty="0"/>
              <a:t>Running time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baseline="30000" dirty="0">
                <a:solidFill>
                  <a:srgbClr val="B23C00"/>
                </a:solidFill>
                <a:latin typeface="Times New Roman" charset="0"/>
              </a:rPr>
              <a:t>2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5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D8487-009E-A64E-9D9D-0F2BC7A3E12B}" type="slidenum">
              <a:rPr lang="en-US"/>
              <a:pPr/>
              <a:t>33</a:t>
            </a:fld>
            <a:endParaRPr lang="en-US"/>
          </a:p>
        </p:txBody>
      </p:sp>
      <p:sp>
        <p:nvSpPr>
          <p:cNvPr id="80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Median-of-Three Pivot Strategy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good pivot value would be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median value </a:t>
            </a:r>
            <a:r>
              <a:rPr lang="en-US" dirty="0"/>
              <a:t>of the list.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median of a list of unsorted numbers </a:t>
            </a:r>
            <a:br>
              <a:rPr lang="en-US" dirty="0"/>
            </a:br>
            <a:r>
              <a:rPr lang="en-US" dirty="0"/>
              <a:t>is nontrivial to compute.</a:t>
            </a:r>
          </a:p>
          <a:p>
            <a:pPr lvl="6"/>
            <a:endParaRPr lang="en-US" dirty="0"/>
          </a:p>
          <a:p>
            <a:r>
              <a:rPr lang="en-US" dirty="0"/>
              <a:t>Compromise: 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Examine the two values at the ends of the list </a:t>
            </a:r>
            <a:br>
              <a:rPr lang="en-US" dirty="0"/>
            </a:br>
            <a:r>
              <a:rPr lang="en-US" dirty="0"/>
              <a:t>and the value at the middle position of the list.</a:t>
            </a:r>
          </a:p>
          <a:p>
            <a:pPr lvl="1"/>
            <a:r>
              <a:rPr lang="en-US" dirty="0"/>
              <a:t>Choose the value that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in between the other two.</a:t>
            </a:r>
          </a:p>
        </p:txBody>
      </p:sp>
    </p:spTree>
    <p:extLst>
      <p:ext uri="{BB962C8B-B14F-4D97-AF65-F5344CB8AC3E}">
        <p14:creationId xmlns:p14="http://schemas.microsoft.com/office/powerpoint/2010/main" val="53805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0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Median-of-three </a:t>
            </a:r>
            <a:r>
              <a:rPr lang="en-US"/>
              <a:t>pivoting strategy.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2011823"/>
            <a:ext cx="8840882" cy="47089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5 24 8 10 23 14 17 11 17 8 19 21 9 16 16 24 19 8 8 2 16 11 11 1 8</a:t>
            </a:r>
          </a:p>
          <a:p>
            <a:endParaRPr lang="cs-CZ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SORTING </a:t>
            </a:r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index 0 to 24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24 8 10 23 14 17 11 17 8 19 21 9 16 16 24 19 8 8 2 16 11 11 1 8]</a:t>
            </a:r>
          </a:p>
          <a:p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pivot 8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24 8 10 23 14 17 11 17 8 19 21 9 16 16 24 19 8 8 2 16 11 11 1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1, j = 23, swapped 1 and 24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1# 8 10 23 14 17 11 17 8 19 21 9 16 16 24 19 8 8 2 16 11 11 24#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2, j = 19, swapped 2 and 8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 2# 10 23 14 17 11 17 8 19 21 9 16 16 24 19 8 8 8# 16 11 11 24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3, j = 18, swapped 8 and 10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 2 8# 23 14 17 11 17 8 19 21 9 16 16 24 19 8 10# 8 16 11 11 24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4, j = 17, swapped 8 and 23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 2 8 8# 14 17 11 17 8 19 21 9 16 16 24 19 23# 10 8 16 11 11 24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5, j = 9, swapped 8 and 14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 2 8 8 8# 17 11 17 14# 19 21 9 16 16 24 19 23 10 8 16 11 11 24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6, j = 5, swapped 17 and 8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 2 8 8 8# 17# 11 17 14 19 21 9 16 16 24 19 23 10 8 16 11 11 24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pivot 8 </a:t>
            </a:r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index 6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 2 8 8 8 </a:t>
            </a:r>
            <a:r>
              <a:rPr lang="cs-CZ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8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11 17 14 19 21 9 16 16 24 19 23 10 8 16 11 11 24 17]</a:t>
            </a:r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9190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928" y="1330036"/>
            <a:ext cx="8840882" cy="44781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0 to 5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[ 5 1 2 8 8 8] 8 11 17 14 19 21 9 16 16 24 19 23 10 8 16 11 11 24 17</a:t>
            </a:r>
          </a:p>
          <a:p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cs-CZ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pivot 5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 [ 2 1 8 8 8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5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] 8 11 17 14 19 21 9 16 16 24 19 23 10 8 16 11 11 24 17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2, j = 1, swapped 8 and 1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 [ 2 1# 8# 8 8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5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] 8 11 17 14 19 21 9 16 16 24 19 23 10 8 16 11 11 24 17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Partitioned with pivot 5 at index 2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 [ 2 1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5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8 8 8] 8 11 17 14 19 21 9 16 16 24 19 23 10 8 16 11 11 24 17</a:t>
            </a:r>
          </a:p>
          <a:p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0 to 1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 [ 2 1] 5 8 8 8 8 11 17 14 19 21 9 16 16 24 19 23 10 8 16 11 11 24 17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with pivot 1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 [ 2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] 5 8 8 8 8 11 17 14 19 21 9 16 16 24 19 23 10 8 16 11 11 24 17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0, j = -1, swapped 2 and 393240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    [ 2#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] 5 8 8 8 8 11 17 14 19 21 9 16 16 24 19 23 10 8 16 11 11 24 17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Partitioned with pivot 1 at index 0</a:t>
            </a:r>
          </a:p>
          <a:p>
            <a:r>
              <a:rPr lang="pt-BR" sz="1500" b="1" dirty="0">
                <a:latin typeface="Courier New" charset="0"/>
                <a:ea typeface="Courier New" charset="0"/>
                <a:cs typeface="Courier New" charset="0"/>
              </a:rPr>
              <a:t>     [ </a:t>
            </a:r>
            <a:r>
              <a:rPr lang="pt-BR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</a:t>
            </a:r>
            <a:r>
              <a:rPr lang="pt-BR" sz="1500" b="1" dirty="0">
                <a:latin typeface="Courier New" charset="0"/>
                <a:ea typeface="Courier New" charset="0"/>
                <a:cs typeface="Courier New" charset="0"/>
              </a:rPr>
              <a:t> 2] 5 8 8 8 8 11 17 14 19 21 9 16 16 24 19 23 10 8 16 11 11 24 17</a:t>
            </a:r>
          </a:p>
          <a:p>
            <a:r>
              <a:rPr lang="pt-BR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pt-BR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pt-BR" sz="1500" b="1" dirty="0">
                <a:latin typeface="Courier New" charset="0"/>
                <a:ea typeface="Courier New" charset="0"/>
                <a:cs typeface="Courier New" charset="0"/>
              </a:rPr>
              <a:t> index 0 </a:t>
            </a:r>
            <a:r>
              <a:rPr lang="pt-BR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pt-BR" sz="1500" b="1" dirty="0">
                <a:latin typeface="Courier New" charset="0"/>
                <a:ea typeface="Courier New" charset="0"/>
                <a:cs typeface="Courier New" charset="0"/>
              </a:rPr>
              <a:t> 1</a:t>
            </a:r>
          </a:p>
          <a:p>
            <a:r>
              <a:rPr lang="pt-BR" sz="1500" b="1" dirty="0">
                <a:latin typeface="Courier New" charset="0"/>
                <a:ea typeface="Courier New" charset="0"/>
                <a:cs typeface="Courier New" charset="0"/>
              </a:rPr>
              <a:t>     [ 1 2] 5 8 8 8 8 11 17 14 19 21 9 16 16 24 19 23 10 8 16 11 11 24 17</a:t>
            </a:r>
          </a:p>
        </p:txBody>
      </p:sp>
    </p:spTree>
    <p:extLst>
      <p:ext uri="{BB962C8B-B14F-4D97-AF65-F5344CB8AC3E}">
        <p14:creationId xmlns:p14="http://schemas.microsoft.com/office/powerpoint/2010/main" val="23330919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66982"/>
            <a:ext cx="8840882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3 to 5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[ 8 8 8] 8 11 17 14 19 21 9 16 16 24 19 23 10 8 16 11 11 24 17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8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[ 8 8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8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8 11 17 14 19 21 9 16 16 24 19 23 10 8 16 11 11 24 17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3, j = 4, swapped 8 and 8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[ 8# 8#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8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8 11 17 14 19 21 9 16 16 24 19 23 10 8 16 11 11 24 17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4, j = 3, swapped 8 and 8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[ 8# 8#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8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8 11 17 14 19 21 9 16 16 24 19 23 10 8 16 11 11 24 17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8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[ 8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8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8] 8 11 17 14 19 21 9 16 16 24 19 23 10 8 16 11 11 24 17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3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5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[ 8 8 8] 8 11 17 14 19 21 9 16 16 24 19 23 10 8 16 11 11 24 17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0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5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[ 1 2 5 8 8 8] 8 11 17 14 19 21 9 16 16 24 19 23 10 8 16 11 11 24 17</a:t>
            </a:r>
          </a:p>
        </p:txBody>
      </p:sp>
    </p:spTree>
    <p:extLst>
      <p:ext uri="{BB962C8B-B14F-4D97-AF65-F5344CB8AC3E}">
        <p14:creationId xmlns:p14="http://schemas.microsoft.com/office/powerpoint/2010/main" val="7546446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190" y="1366982"/>
            <a:ext cx="884088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7 to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17 14 19 21 9 16 16 24 19 23 10 8 16 11 11 24 17]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17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17 14 19 21 9 16 16 24 19 23 10 8 16 11 11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8, j = 22, swapped 11 and 17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11# 14 19 21 9 16 16 24 19 23 10 8 16 11 17#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10, j = 21, swapped 11 and 19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 14 11# 21 9 16 16 24 19 23 10 8 16 19# 17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11, j = 20, swapped 16 and 21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 14 11 16# 9 16 16 24 19 23 10 8 21# 19 17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15, j = 19, swapped 8 and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 14 11 16 9 16 16 8# 19 23 10 24# 21 19 17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16, j = 18, swapped 10 and 19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 14 11 16 9 16 16 8 10# 23 19# 24 21 19 17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17, j = 16, swapped 23 and 10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 14 11 16 9 16 16 8 10# 23# 19 24 21 19 17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17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17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 14 11 16 9 16 16 8 10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17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19 24 21 19 17 24 23]</a:t>
            </a:r>
          </a:p>
        </p:txBody>
      </p:sp>
    </p:spTree>
    <p:extLst>
      <p:ext uri="{BB962C8B-B14F-4D97-AF65-F5344CB8AC3E}">
        <p14:creationId xmlns:p14="http://schemas.microsoft.com/office/powerpoint/2010/main" val="35406738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293091"/>
            <a:ext cx="8840882" cy="540147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7 to 16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[ 11 11 14 11 16 9 16 16 8 10]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[ 10 11 14 11 16 9 16 16 8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8, j = 15, swapped 8 and 11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[ 10 8# 14 11 16 9 16 16 11#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9, j = 12, swapped 9 and 14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[ 10 8 9# 11 16 14# 16 16 11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10, j = 10, swapped 11 and 11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[ 10 8 9 11# 16 14 16 16 11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11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10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[ 10 8 9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16 14 16 16 11 11] 17 19 24 21 19 17 24 23</a:t>
            </a:r>
          </a:p>
          <a:p>
            <a:endParaRPr lang="de-DE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SORTING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7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[ 10 8 9] 11 16 14 16 16 11 11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[ 8 10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9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11 16 14 16 16 11 11 17 19 24 21 19 17 24 23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8, j = 7, swapped 10 and 8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[ 8# 10#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9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11 16 14 16 16 11 11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9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8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[ 8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9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10] 11 16 14 16 16 11 11 17 19 24 21 19 17 24 23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7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[ 8 9 10] 11 16 14 16 16 11 11 17 19 24 21 19 17 24 23</a:t>
            </a:r>
          </a:p>
        </p:txBody>
      </p:sp>
    </p:spTree>
    <p:extLst>
      <p:ext uri="{BB962C8B-B14F-4D97-AF65-F5344CB8AC3E}">
        <p14:creationId xmlns:p14="http://schemas.microsoft.com/office/powerpoint/2010/main" val="19765119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39273"/>
            <a:ext cx="8840882" cy="44781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11 to 16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[ 16 14 16 16 11 11]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16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[ 11 14 16 16 11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16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13, j = 15, swapped 11 and 16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[ 11 14 11# 16 16#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16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14, j = 14, swapped 16 and 16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[ 11 14 11 16# 16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16</a:t>
            </a:r>
            <a:r>
              <a:rPr lang="de-DE" sz="1500" b="1" dirty="0">
                <a:latin typeface="Courier New" charset="0"/>
                <a:cs typeface="Courier New" charset="0"/>
              </a:rPr>
              <a:t>]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16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[ 11 14 11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16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16 16] 17 19 24 21 19 17 24 23</a:t>
            </a:r>
          </a:p>
          <a:p>
            <a:endParaRPr lang="de-DE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SORTING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11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13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[ 11 14 11] 16 16 16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[ 11 14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16 16 16 17 19 24 21 19 17 24 23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11, j = 11, swapped 11 and 11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[ 11# 14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 16 16 16 17 19 24 21 19 17 24 23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11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[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14 11] 16 16 16 17 19 24 21 19 17 24 23</a:t>
            </a:r>
          </a:p>
        </p:txBody>
      </p:sp>
    </p:spTree>
    <p:extLst>
      <p:ext uri="{BB962C8B-B14F-4D97-AF65-F5344CB8AC3E}">
        <p14:creationId xmlns:p14="http://schemas.microsoft.com/office/powerpoint/2010/main" val="301696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2272D-8F0D-9948-B581-50D98B246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Move Semantics</a:t>
            </a:r>
            <a:r>
              <a:rPr lang="en-US" i="1" dirty="0"/>
              <a:t>, cont’d</a:t>
            </a:r>
            <a:endParaRPr lang="en-US" b="1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E5597-8A49-1E49-9EAF-723DB1527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Move semantics involve </a:t>
            </a:r>
            <a:r>
              <a:rPr lang="en-US" dirty="0">
                <a:solidFill>
                  <a:srgbClr val="B23C00"/>
                </a:solidFill>
              </a:rPr>
              <a:t>lvalues</a:t>
            </a:r>
            <a:r>
              <a:rPr lang="en-US" dirty="0"/>
              <a:t> and </a:t>
            </a:r>
            <a:r>
              <a:rPr lang="en-US" dirty="0">
                <a:solidFill>
                  <a:srgbClr val="B23C00"/>
                </a:solidFill>
              </a:rPr>
              <a:t>rvalues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lvalue</a:t>
            </a:r>
            <a:r>
              <a:rPr lang="en-US" dirty="0"/>
              <a:t> is an object.</a:t>
            </a:r>
          </a:p>
          <a:p>
            <a:pPr lvl="1"/>
            <a:r>
              <a:rPr lang="en-US" dirty="0"/>
              <a:t>So called because it can appear on the left side </a:t>
            </a:r>
            <a:br>
              <a:rPr lang="en-US" dirty="0"/>
            </a:br>
            <a:r>
              <a:rPr lang="en-US" dirty="0"/>
              <a:t>of an assignment statement (i.e., it can be an assignment target).</a:t>
            </a:r>
          </a:p>
          <a:p>
            <a:pPr lvl="5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rvalue</a:t>
            </a:r>
            <a:r>
              <a:rPr lang="en-US" dirty="0"/>
              <a:t> is a temporary value </a:t>
            </a:r>
            <a:br>
              <a:rPr lang="en-US" dirty="0"/>
            </a:br>
            <a:r>
              <a:rPr lang="en-US" dirty="0"/>
              <a:t>or a value not associated with an object.</a:t>
            </a:r>
          </a:p>
          <a:p>
            <a:pPr lvl="1"/>
            <a:r>
              <a:rPr lang="en-US" dirty="0"/>
              <a:t>So called because it can be a value that’s calculated on the right side of an assignment statement.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F44E01-0378-CA4D-852B-EE5612B3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4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234464"/>
            <a:ext cx="7638630" cy="549381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SORTING from index 12 to 13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[ 14 11] 16 16 16 17 19 24 21 19 17 24 23</a:t>
            </a:r>
          </a:p>
          <a:p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11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[ 14 </a:t>
            </a:r>
            <a:r>
              <a:rPr lang="de-DE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11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] 16 16 16 17 19 24 21 19 17 24 23</a:t>
            </a:r>
          </a:p>
          <a:p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= 12, j = 11, swapped 14 and 11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11# [ 14# </a:t>
            </a:r>
            <a:r>
              <a:rPr lang="de-DE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11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] 16 16 16 17 19 24 21 19 17 24 23</a:t>
            </a:r>
          </a:p>
          <a:p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11 at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12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[ </a:t>
            </a:r>
            <a:r>
              <a:rPr lang="de-DE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11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14] 16 16 16 17 19 24 21 19 17 24 23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12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[ 11 14] 16 16 16 17 19 24 21 19 17 24 23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11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[ 11 11 14] 16 16 16 17 19 24 21 19 17 24 23</a:t>
            </a:r>
          </a:p>
          <a:p>
            <a:endParaRPr lang="de-DE" sz="13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SORTING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15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16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[ 16 16] 17 19 24 21 19 17 24 23</a:t>
            </a:r>
          </a:p>
          <a:p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16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[ 16 </a:t>
            </a:r>
            <a:r>
              <a:rPr lang="de-DE" sz="13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16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en-US" sz="13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300" b="1" dirty="0">
                <a:latin typeface="Courier New" charset="0"/>
                <a:ea typeface="Courier New" charset="0"/>
                <a:cs typeface="Courier New" charset="0"/>
              </a:rPr>
              <a:t> = 15, j = 15, swapped 16 and 16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[ 16# </a:t>
            </a:r>
            <a:r>
              <a:rPr lang="de-DE" sz="13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16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] 17 19 24 21 19 17 24 23</a:t>
            </a:r>
          </a:p>
          <a:p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16 at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15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[ </a:t>
            </a:r>
            <a:r>
              <a:rPr lang="de-DE" sz="13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16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16] 17 19 24 21 19 17 24 23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15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16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[ 16 16] 17 19 24 21 19 17 24 23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11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16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8 9 10 11 [ 11 11 14 16 16 16] 17 19 24 21 19 17 24 23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7 </a:t>
            </a:r>
            <a:r>
              <a:rPr lang="de-DE" sz="13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16</a:t>
            </a:r>
          </a:p>
          <a:p>
            <a:r>
              <a:rPr lang="de-DE" sz="1300" b="1" dirty="0">
                <a:latin typeface="Courier New" charset="0"/>
                <a:ea typeface="Courier New" charset="0"/>
                <a:cs typeface="Courier New" charset="0"/>
              </a:rPr>
              <a:t>     1 2 5 8 8 8 8 [ 8 9 10 11 11 11 14 16 16 16] 17 19 24 21 19 17 24 23</a:t>
            </a:r>
            <a:endParaRPr lang="en-US" sz="13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3953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0190" y="1419704"/>
            <a:ext cx="8840882" cy="44781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18 to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[ 19 24 21 19 17 24 23]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[ 19 24 21 23 17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19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18, j = 22, swapped 17 and 19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[ 17# 24 21 23 19#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19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19, j = 18, swapped 24 and 17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[ 17# 24# 21 23 19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19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19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[ 17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19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21 23 19 24 24]</a:t>
            </a:r>
          </a:p>
          <a:p>
            <a:endParaRPr lang="de-DE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SORTING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20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[ 21 23 19 24 24]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[ 19 23 24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21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21, j = 20, swapped 23 and 19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[ 19# 23# 24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21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21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21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[ 19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21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 24 23]</a:t>
            </a:r>
          </a:p>
        </p:txBody>
      </p:sp>
    </p:spTree>
    <p:extLst>
      <p:ext uri="{BB962C8B-B14F-4D97-AF65-F5344CB8AC3E}">
        <p14:creationId xmlns:p14="http://schemas.microsoft.com/office/powerpoint/2010/main" val="17878479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Quicksort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3200" y="1348509"/>
            <a:ext cx="872546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SORTING from index 22 to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19 21 [ 24 24 23]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Paritioning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19 21 [ 23 24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24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= 23, j = 23, swapped 24 and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19 21 [ 23 24#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24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Partitioned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with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pivot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 at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23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19 21 [ 23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24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>
                <a:solidFill>
                  <a:srgbClr val="B23C00"/>
                </a:solidFill>
                <a:latin typeface="Courier New" charset="0"/>
                <a:cs typeface="Courier New" charset="0"/>
              </a:rPr>
              <a:t>24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22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19 21 [ 23 24 24]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20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17 19 [ 19 21 23 24 24]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18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8 9 10 11 11 11 14 16 16 16 17 [ 17 19 19 21 23 24 24]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7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    1 2 5 8 8 8 8 [ 8 9 10 11 11 11 14 16 16 16 17 17 19 19 21 23 24 24]</a:t>
            </a:r>
          </a:p>
          <a:p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SORTED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from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index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0 </a:t>
            </a:r>
            <a:r>
              <a:rPr lang="de-DE" sz="1500" b="1" dirty="0" err="1">
                <a:latin typeface="Courier New" charset="0"/>
                <a:ea typeface="Courier New" charset="0"/>
                <a:cs typeface="Courier New" charset="0"/>
              </a:rPr>
              <a:t>to</a:t>
            </a:r>
            <a:r>
              <a:rPr lang="de-DE" sz="1500" b="1" dirty="0">
                <a:latin typeface="Courier New" charset="0"/>
                <a:ea typeface="Courier New" charset="0"/>
                <a:cs typeface="Courier New" charset="0"/>
              </a:rPr>
              <a:t> 24</a:t>
            </a:r>
          </a:p>
          <a:p>
            <a:r>
              <a:rPr lang="cs-CZ" sz="1500" b="1" dirty="0">
                <a:latin typeface="Courier New" charset="0"/>
                <a:ea typeface="Courier New" charset="0"/>
                <a:cs typeface="Courier New" charset="0"/>
              </a:rPr>
              <a:t>     [ 1 2 5 8 8 8 8 8 9 10 11 11 11 14 16 16 16 17 17 19 19 21 23 24 24]</a:t>
            </a:r>
          </a:p>
        </p:txBody>
      </p:sp>
    </p:spTree>
    <p:extLst>
      <p:ext uri="{BB962C8B-B14F-4D97-AF65-F5344CB8AC3E}">
        <p14:creationId xmlns:p14="http://schemas.microsoft.com/office/powerpoint/2010/main" val="615799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2C1C6-8802-3E47-81FE-B10D013A9A23}" type="slidenum">
              <a:rPr lang="en-US"/>
              <a:pPr/>
              <a:t>43</a:t>
            </a:fld>
            <a:endParaRPr lang="en-US"/>
          </a:p>
        </p:txBody>
      </p:sp>
      <p:sp>
        <p:nvSpPr>
          <p:cNvPr id="81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</a:t>
            </a:r>
            <a:r>
              <a:rPr lang="en-US" i="1" dirty="0"/>
              <a:t>, cont’d</a:t>
            </a:r>
          </a:p>
        </p:txBody>
      </p:sp>
      <p:sp>
        <p:nvSpPr>
          <p:cNvPr id="8110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  <a:noFill/>
          <a:ln/>
        </p:spPr>
        <p:txBody>
          <a:bodyPr/>
          <a:lstStyle/>
          <a:p>
            <a:r>
              <a:rPr lang="en-US" dirty="0"/>
              <a:t>Quicksort doesn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do well for very short lists.</a:t>
            </a:r>
          </a:p>
          <a:p>
            <a:pPr lvl="4"/>
            <a:endParaRPr lang="en-US" dirty="0"/>
          </a:p>
          <a:p>
            <a:r>
              <a:rPr lang="en-US" dirty="0"/>
              <a:t>When a sublist becomes too small, </a:t>
            </a:r>
            <a:br>
              <a:rPr lang="en-US" dirty="0"/>
            </a:br>
            <a:r>
              <a:rPr lang="en-US" dirty="0"/>
              <a:t>use another algorithm to sort the sublist </a:t>
            </a:r>
            <a:br>
              <a:rPr lang="en-US" dirty="0"/>
            </a:br>
            <a:r>
              <a:rPr lang="en-US" dirty="0"/>
              <a:t>such as insertion sort.</a:t>
            </a:r>
          </a:p>
        </p:txBody>
      </p:sp>
    </p:spTree>
    <p:extLst>
      <p:ext uri="{BB962C8B-B14F-4D97-AF65-F5344CB8AC3E}">
        <p14:creationId xmlns:p14="http://schemas.microsoft.com/office/powerpoint/2010/main" val="37297099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 Animations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hlinkClick r:id="rId2"/>
              </a:rPr>
              <a:t>https://www.cs.usfca.edu/~galles/visualization/</a:t>
            </a:r>
            <a:r>
              <a:rPr lang="en-US" sz="1800" dirty="0">
                <a:hlinkClick r:id="" action="ppaction://noaction"/>
              </a:rPr>
              <a:t>ComparisonSort.html</a:t>
            </a:r>
          </a:p>
          <a:p>
            <a:pPr marL="2286000" lvl="5" indent="0">
              <a:buNone/>
            </a:pPr>
            <a:r>
              <a:rPr lang="en-US" sz="1000" dirty="0">
                <a:hlinkClick r:id="" action="ppaction://noaction"/>
              </a:rPr>
              <a:t> </a:t>
            </a:r>
            <a:endParaRPr lang="en-US" sz="1000" dirty="0">
              <a:hlinkClick r:id="rId3"/>
            </a:endParaRPr>
          </a:p>
          <a:p>
            <a:r>
              <a:rPr lang="en-US" sz="1800" dirty="0">
                <a:hlinkClick r:id="rId3"/>
              </a:rPr>
              <a:t>http://www.sorting-algorithms.com</a:t>
            </a:r>
            <a:r>
              <a:rPr lang="en-US" sz="18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3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0A2A3-D90C-064A-A964-A4D9C4B11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Move Semantics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9A60C-4EC2-C24C-893F-7A8CC11A3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rvalue is assigned in an assignment statement, or when an rvalue is passed by value to a function, a copy is made of the value.</a:t>
            </a:r>
          </a:p>
          <a:p>
            <a:pPr lvl="4"/>
            <a:endParaRPr lang="en-US" dirty="0"/>
          </a:p>
          <a:p>
            <a:r>
              <a:rPr lang="en-US" dirty="0"/>
              <a:t>But it is wasteful to copy a temporary value.</a:t>
            </a:r>
          </a:p>
          <a:p>
            <a:pPr lvl="1"/>
            <a:r>
              <a:rPr lang="en-US" dirty="0"/>
              <a:t>That value normally is about to disappear.</a:t>
            </a:r>
          </a:p>
          <a:p>
            <a:pPr lvl="5"/>
            <a:endParaRPr lang="en-US" dirty="0"/>
          </a:p>
          <a:p>
            <a:r>
              <a:rPr lang="en-US" dirty="0"/>
              <a:t>Move semantics allows us to use that temporary value by </a:t>
            </a:r>
            <a:r>
              <a:rPr lang="en-US" dirty="0">
                <a:solidFill>
                  <a:srgbClr val="B23C00"/>
                </a:solidFill>
              </a:rPr>
              <a:t>taking ownership </a:t>
            </a:r>
            <a:br>
              <a:rPr lang="en-US" dirty="0"/>
            </a:br>
            <a:r>
              <a:rPr lang="en-US" dirty="0"/>
              <a:t>of its resources.</a:t>
            </a:r>
          </a:p>
          <a:p>
            <a:pPr lvl="1"/>
            <a:r>
              <a:rPr lang="en-US" dirty="0"/>
              <a:t>Reduce the amount of runtime copying.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37152-81FD-4444-925B-643725FB7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419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D2AC1-D121-0741-B7BE-D65B73B5E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Semantics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156FC5-A983-0C4B-8F16-E5AD1ED0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673052-E499-5249-8063-B9D8D696B4B4}"/>
              </a:ext>
            </a:extLst>
          </p:cNvPr>
          <p:cNvSpPr txBox="1"/>
          <p:nvPr/>
        </p:nvSpPr>
        <p:spPr>
          <a:xfrm>
            <a:off x="1270455" y="1500224"/>
            <a:ext cx="6603090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Message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length;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char *text;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Message() : length(0), text(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nullptr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{}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Message(char *t) : length(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(t)), text(t)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~Message()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(length &gt; 0) delete[] text;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length =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text = nullptr;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6732E2-1A0B-044C-A325-EC16DFB845EA}"/>
              </a:ext>
            </a:extLst>
          </p:cNvPr>
          <p:cNvSpPr txBox="1"/>
          <p:nvPr/>
        </p:nvSpPr>
        <p:spPr>
          <a:xfrm>
            <a:off x="6858536" y="1335226"/>
            <a:ext cx="118814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Message.h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99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63E08-86A4-584D-93A4-0423E41D1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Semantics Example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3F348-62E0-0049-A1E2-F469B788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EF1B83-7A5B-BE42-AC44-AB2E44CCD9A5}"/>
              </a:ext>
            </a:extLst>
          </p:cNvPr>
          <p:cNvSpPr txBox="1"/>
          <p:nvPr/>
        </p:nvSpPr>
        <p:spPr>
          <a:xfrm>
            <a:off x="719552" y="1284820"/>
            <a:ext cx="6973384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Message(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Message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Copy constructor called!"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length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 = new char[length + 1];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strcpy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other.text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Message(Message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Move constructor called!"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length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 = </a:t>
            </a:r>
            <a:r>
              <a:rPr lang="en-US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other.text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nullptr;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1547A3-E287-E14D-9734-E92E3DC8C04A}"/>
              </a:ext>
            </a:extLst>
          </p:cNvPr>
          <p:cNvSpPr txBox="1"/>
          <p:nvPr/>
        </p:nvSpPr>
        <p:spPr>
          <a:xfrm>
            <a:off x="4274606" y="3500812"/>
            <a:ext cx="176041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Move constructor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3C4E07-9833-964F-BF12-BC410F0F02F8}"/>
              </a:ext>
            </a:extLst>
          </p:cNvPr>
          <p:cNvSpPr txBox="1"/>
          <p:nvPr/>
        </p:nvSpPr>
        <p:spPr>
          <a:xfrm>
            <a:off x="4530419" y="4526268"/>
            <a:ext cx="226805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Steal the source’s data</a:t>
            </a:r>
          </a:p>
          <a:p>
            <a:r>
              <a:rPr lang="en-US" dirty="0">
                <a:solidFill>
                  <a:srgbClr val="008000"/>
                </a:solidFill>
              </a:rPr>
              <a:t>without copying it.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C354D3-BF74-454D-B536-B9E4C0F72F4C}"/>
              </a:ext>
            </a:extLst>
          </p:cNvPr>
          <p:cNvSpPr txBox="1"/>
          <p:nvPr/>
        </p:nvSpPr>
        <p:spPr>
          <a:xfrm>
            <a:off x="4938724" y="1309275"/>
            <a:ext cx="1736373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Copy constructor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002739-1A99-9B40-864B-C351538C37D7}"/>
              </a:ext>
            </a:extLst>
          </p:cNvPr>
          <p:cNvSpPr txBox="1"/>
          <p:nvPr/>
        </p:nvSpPr>
        <p:spPr>
          <a:xfrm>
            <a:off x="5212073" y="2586548"/>
            <a:ext cx="233698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Copy the source’s data.</a:t>
            </a:r>
          </a:p>
        </p:txBody>
      </p:sp>
    </p:spTree>
    <p:extLst>
      <p:ext uri="{BB962C8B-B14F-4D97-AF65-F5344CB8AC3E}">
        <p14:creationId xmlns:p14="http://schemas.microsoft.com/office/powerpoint/2010/main" val="73332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8B9BB-432E-7348-8ECB-36C5C53D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Semantics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D6D3E8-C492-D644-AB75-C6316FF6F4BC}"/>
              </a:ext>
            </a:extLst>
          </p:cNvPr>
          <p:cNvSpPr txBox="1"/>
          <p:nvPr/>
        </p:nvSpPr>
        <p:spPr>
          <a:xfrm>
            <a:off x="307593" y="1326286"/>
            <a:ext cx="5153975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Message&amp; operator =(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Message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other)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Copy assignment called!" &lt;&lt;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(this != &amp;other)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(length &gt; 0) delete[] text;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length =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 = new char[length + 1];</a:t>
            </a:r>
          </a:p>
          <a:p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strcpy</a:t>
            </a:r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3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other.text</a:t>
            </a:r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*this;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BA5132-8549-2044-BE86-C73D6307F5FA}"/>
              </a:ext>
            </a:extLst>
          </p:cNvPr>
          <p:cNvSpPr txBox="1"/>
          <p:nvPr/>
        </p:nvSpPr>
        <p:spPr>
          <a:xfrm>
            <a:off x="4478410" y="1417342"/>
            <a:ext cx="1568058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Copy assignment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F013AB-15B2-9447-9713-FE9E4A231BD1}"/>
              </a:ext>
            </a:extLst>
          </p:cNvPr>
          <p:cNvSpPr txBox="1"/>
          <p:nvPr/>
        </p:nvSpPr>
        <p:spPr>
          <a:xfrm>
            <a:off x="3062106" y="3424848"/>
            <a:ext cx="5153975" cy="32932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Message&amp; operator =(Message</a:t>
            </a:r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&amp;&amp;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other)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Move assignment called!" &lt;&lt;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(this != &amp;other)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(length &gt; 0) delete[] text;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length =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3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 = </a:t>
            </a:r>
            <a:r>
              <a:rPr lang="en-US" sz="13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other.text</a:t>
            </a:r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</a:t>
            </a:r>
          </a:p>
          <a:p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other.length</a:t>
            </a:r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other.text</a:t>
            </a:r>
            <a:r>
              <a:rPr lang="en-US" sz="13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nullptr;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*this;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73BA2B-D55D-8F44-80C6-976F81862BC5}"/>
              </a:ext>
            </a:extLst>
          </p:cNvPr>
          <p:cNvSpPr txBox="1"/>
          <p:nvPr/>
        </p:nvSpPr>
        <p:spPr>
          <a:xfrm>
            <a:off x="6766536" y="3503711"/>
            <a:ext cx="158729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Move assignment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91E76-55B2-B54E-BE5F-B5E31EBB7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FFA29B-6E36-A149-BBFB-CF1BF37EE54C}"/>
              </a:ext>
            </a:extLst>
          </p:cNvPr>
          <p:cNvSpPr txBox="1"/>
          <p:nvPr/>
        </p:nvSpPr>
        <p:spPr>
          <a:xfrm>
            <a:off x="6046468" y="5179048"/>
            <a:ext cx="200240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8000"/>
                </a:solidFill>
              </a:rPr>
              <a:t>Steal the source’s data</a:t>
            </a:r>
          </a:p>
          <a:p>
            <a:r>
              <a:rPr lang="en-US" sz="1400" dirty="0">
                <a:solidFill>
                  <a:srgbClr val="008000"/>
                </a:solidFill>
              </a:rPr>
              <a:t>without copying it.</a:t>
            </a:r>
          </a:p>
        </p:txBody>
      </p:sp>
    </p:spTree>
    <p:extLst>
      <p:ext uri="{BB962C8B-B14F-4D97-AF65-F5344CB8AC3E}">
        <p14:creationId xmlns:p14="http://schemas.microsoft.com/office/powerpoint/2010/main" val="91674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F91CCB-0E5F-CC48-B182-DDDD51A9BB03}"/>
              </a:ext>
            </a:extLst>
          </p:cNvPr>
          <p:cNvSpPr txBox="1"/>
          <p:nvPr/>
        </p:nvSpPr>
        <p:spPr>
          <a:xfrm>
            <a:off x="653299" y="1417342"/>
            <a:ext cx="7837402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friend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Message&amp;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msg.length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":";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msg.text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nullptr)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msg.text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       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"&lt;empty&gt;";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outs;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8B9BB-432E-7348-8ECB-36C5C53DC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Move Semantics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F91E76-55B2-B54E-BE5F-B5E31EBB7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6030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61950</TotalTime>
  <Words>4574</Words>
  <Application>Microsoft Macintosh PowerPoint</Application>
  <PresentationFormat>On-screen Show (4:3)</PresentationFormat>
  <Paragraphs>604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Courier New</vt:lpstr>
      <vt:lpstr>Times New Roman</vt:lpstr>
      <vt:lpstr>Wingdings</vt:lpstr>
      <vt:lpstr>Quadrant</vt:lpstr>
      <vt:lpstr>CS 144 Advanced C++ Programming May 9 Class Meeting</vt:lpstr>
      <vt:lpstr>Final Exam</vt:lpstr>
      <vt:lpstr>Introduction to Move Semantics</vt:lpstr>
      <vt:lpstr>Introduction to Move Semantics, cont’d</vt:lpstr>
      <vt:lpstr>Introduction to Move Semantics, cont’d</vt:lpstr>
      <vt:lpstr>Move Semantics Example</vt:lpstr>
      <vt:lpstr>Move Semantics Example, cont’d</vt:lpstr>
      <vt:lpstr>Move Semantics Example, cont’d</vt:lpstr>
      <vt:lpstr>Move Semantics Example, cont’d</vt:lpstr>
      <vt:lpstr>Move Semantics Example, cont’d</vt:lpstr>
      <vt:lpstr>Move Semantics Example, cont’d</vt:lpstr>
      <vt:lpstr>Move Semantics Example, cont’d</vt:lpstr>
      <vt:lpstr>Review: Rule of the “Big Three”</vt:lpstr>
      <vt:lpstr>Rule of the “Big Five”</vt:lpstr>
      <vt:lpstr>Introduction to Algorithm Analysis</vt:lpstr>
      <vt:lpstr>Introduction to Algorithm Analysis, cont’d</vt:lpstr>
      <vt:lpstr>Introduction to Algorithm Analysis, cont’d</vt:lpstr>
      <vt:lpstr>Big-Oh Notation</vt:lpstr>
      <vt:lpstr>Big-Oh Notation, cont’d</vt:lpstr>
      <vt:lpstr>How Well Does an Algorithm Scale?</vt:lpstr>
      <vt:lpstr>How Well Does an Algorithm Scale? cont’d</vt:lpstr>
      <vt:lpstr>How Well Does an Algorithm Scale? cont’d</vt:lpstr>
      <vt:lpstr>How Well Does an Algorithm Scale? cont’d</vt:lpstr>
      <vt:lpstr>Partitioning a List of Values</vt:lpstr>
      <vt:lpstr>Partitioning a List of Values, cont’d</vt:lpstr>
      <vt:lpstr>PowerPoint Presentation</vt:lpstr>
      <vt:lpstr>Partition a List Using a Pivot</vt:lpstr>
      <vt:lpstr>Partition a List Using a Pivot, cont’d</vt:lpstr>
      <vt:lpstr>Partition a List Using a Pivot, cont’d</vt:lpstr>
      <vt:lpstr>Partition a List Using a Pivot, cont’d</vt:lpstr>
      <vt:lpstr>Quicksort</vt:lpstr>
      <vt:lpstr>Quicksort Pivot Strategy</vt:lpstr>
      <vt:lpstr>Median-of-Three Pivot Strategy</vt:lpstr>
      <vt:lpstr>Optimal Quicksort</vt:lpstr>
      <vt:lpstr>Optimal Quicksort, cont’d</vt:lpstr>
      <vt:lpstr>Optimal Quicksort, cont’d</vt:lpstr>
      <vt:lpstr>Optimal Quicksort, cont’d</vt:lpstr>
      <vt:lpstr>Optimal Quicksort, cont’d</vt:lpstr>
      <vt:lpstr>Optimal Quicksort, cont’d</vt:lpstr>
      <vt:lpstr>Optimal Quicksort, cont’d</vt:lpstr>
      <vt:lpstr>Optimal Quicksort, cont’d</vt:lpstr>
      <vt:lpstr>Optimal Quicksort, cont’d</vt:lpstr>
      <vt:lpstr>Quicksort, cont’d</vt:lpstr>
      <vt:lpstr>Sorting Animations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1087</cp:revision>
  <cp:lastPrinted>2016-09-16T08:43:07Z</cp:lastPrinted>
  <dcterms:created xsi:type="dcterms:W3CDTF">2008-01-12T03:52:55Z</dcterms:created>
  <dcterms:modified xsi:type="dcterms:W3CDTF">2019-05-09T17:26:39Z</dcterms:modified>
  <cp:category/>
</cp:coreProperties>
</file>