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455" r:id="rId2"/>
    <p:sldId id="469" r:id="rId3"/>
    <p:sldId id="343" r:id="rId4"/>
    <p:sldId id="344" r:id="rId5"/>
    <p:sldId id="345" r:id="rId6"/>
    <p:sldId id="346" r:id="rId7"/>
    <p:sldId id="298" r:id="rId8"/>
    <p:sldId id="299" r:id="rId9"/>
    <p:sldId id="470" r:id="rId10"/>
    <p:sldId id="471" r:id="rId11"/>
    <p:sldId id="472" r:id="rId12"/>
    <p:sldId id="473" r:id="rId13"/>
    <p:sldId id="474" r:id="rId14"/>
    <p:sldId id="475" r:id="rId15"/>
    <p:sldId id="476" r:id="rId16"/>
    <p:sldId id="477" r:id="rId17"/>
    <p:sldId id="478" r:id="rId18"/>
    <p:sldId id="480" r:id="rId19"/>
    <p:sldId id="481" r:id="rId20"/>
    <p:sldId id="479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E1F5FF"/>
    <a:srgbClr val="B23C00"/>
    <a:srgbClr val="008000"/>
    <a:srgbClr val="66CCFF"/>
    <a:srgbClr val="A12A03"/>
    <a:srgbClr val="C6DE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26" autoAdjust="0"/>
    <p:restoredTop sz="96763" autoAdjust="0"/>
  </p:normalViewPr>
  <p:slideViewPr>
    <p:cSldViewPr>
      <p:cViewPr varScale="1">
        <p:scale>
          <a:sx n="142" d="100"/>
          <a:sy n="142" d="100"/>
        </p:scale>
        <p:origin x="1000" y="184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April 25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2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lusplus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puterhistory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1401/" TargetMode="External"/><Relationship Id="rId2" Type="http://schemas.openxmlformats.org/officeDocument/2006/relationships/hyperlink" Target="http://en.wikipedia.org/wiki/IBM_140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d-thelen.org/1401Project/1401RestorationPage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April 25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8D84B-F9FB-F14D-B053-64226647B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Template Class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EF4EA-9DEB-1D42-9894-2BF7765CA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An overloaded subscript operator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the subscript operator refers to a nonexistent key (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"Jim"</a:t>
            </a:r>
            <a:r>
              <a:rPr lang="en-US" dirty="0"/>
              <a:t>), an entry will be made with that key and the value’s default constructor.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3FFBCB-3FBB-DE41-BADE-D9BA171AF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EE636A-288F-9241-8C71-567203548364}"/>
              </a:ext>
            </a:extLst>
          </p:cNvPr>
          <p:cNvSpPr txBox="1"/>
          <p:nvPr/>
        </p:nvSpPr>
        <p:spPr>
          <a:xfrm>
            <a:off x="830722" y="1768524"/>
            <a:ext cx="7482554" cy="18774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birthdays["Ron"] = Birthday(1983, 7, 12);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birthdays["Bob"] = Birthday(1997, 3, 25);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birthdays["Sal"] = Birthday(1985, 8, 10);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"Some birthdays:"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Ron's birthday is " &lt;&lt; birthdays["Ron"]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Jim's birthday is " &lt;&lt; birthdays["Jim"]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Sal's birthday is " &lt;&lt; birthdays["Sal"]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11E848-3ED8-8840-9534-9FF1ADA6AC55}"/>
              </a:ext>
            </a:extLst>
          </p:cNvPr>
          <p:cNvSpPr txBox="1"/>
          <p:nvPr/>
        </p:nvSpPr>
        <p:spPr>
          <a:xfrm>
            <a:off x="2922349" y="3866817"/>
            <a:ext cx="3299301" cy="954107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Some birthdays: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Ron's birthday is 7/12/1983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Jim's birthday is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Sal's birthday is 8/10/1985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2DFC4D-1967-4F46-932C-562FCE155876}"/>
              </a:ext>
            </a:extLst>
          </p:cNvPr>
          <p:cNvSpPr txBox="1"/>
          <p:nvPr/>
        </p:nvSpPr>
        <p:spPr>
          <a:xfrm>
            <a:off x="7132292" y="1599247"/>
            <a:ext cx="13481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MapTest.cpp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33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36BEE-BD7B-E14D-A6D1-B4471A669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Template Class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AF107-A3E8-8B4B-8733-CD61BADF5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743432"/>
          </a:xfrm>
        </p:spPr>
        <p:txBody>
          <a:bodyPr/>
          <a:lstStyle/>
          <a:p>
            <a:r>
              <a:rPr lang="en-US" dirty="0"/>
              <a:t>You can use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at() </a:t>
            </a:r>
            <a:r>
              <a:rPr lang="en-US" dirty="0"/>
              <a:t>member function instead of the subscript operator.</a:t>
            </a:r>
          </a:p>
          <a:p>
            <a:pPr lvl="1"/>
            <a:r>
              <a:rPr lang="en-US" dirty="0"/>
              <a:t>If a key doesn’t exist,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at() </a:t>
            </a:r>
            <a:r>
              <a:rPr lang="en-US" dirty="0"/>
              <a:t>will throw an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out_of_range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exception.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A2F4A-88DC-AE4B-BBDB-14029EB52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FE925A-E2CB-E045-B3F5-A20AF19A7C00}"/>
              </a:ext>
            </a:extLst>
          </p:cNvPr>
          <p:cNvSpPr txBox="1"/>
          <p:nvPr/>
        </p:nvSpPr>
        <p:spPr>
          <a:xfrm>
            <a:off x="935427" y="3063244"/>
            <a:ext cx="7273145" cy="2523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Bob's birthday is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("Bob")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Tom's birthday is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("Tom")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Sal's birthday is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Sal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catch (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out_of_range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ex)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"***** STL map out of range error: 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ex.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what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C2F708-AAC4-6149-8004-FDD1C3950D0C}"/>
              </a:ext>
            </a:extLst>
          </p:cNvPr>
          <p:cNvSpPr txBox="1"/>
          <p:nvPr/>
        </p:nvSpPr>
        <p:spPr>
          <a:xfrm>
            <a:off x="1188757" y="5695519"/>
            <a:ext cx="6306535" cy="954107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Bob's birthday is 3/25/1997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Tom's birthday is 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***** STL map out of range error: map::at:  key not found</a:t>
            </a:r>
          </a:p>
        </p:txBody>
      </p:sp>
    </p:spTree>
    <p:extLst>
      <p:ext uri="{BB962C8B-B14F-4D97-AF65-F5344CB8AC3E}">
        <p14:creationId xmlns:p14="http://schemas.microsoft.com/office/powerpoint/2010/main" val="3150694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F58C0-CE21-F041-A4D8-B1C4896A7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Template Class</a:t>
            </a:r>
            <a:r>
              <a:rPr lang="en-US" i="1" dirty="0"/>
              <a:t>, cont’d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A6FBB-E7BC-5649-9F16-AE31F396B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84885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insert() </a:t>
            </a:r>
            <a:r>
              <a:rPr lang="en-US" dirty="0"/>
              <a:t>member function.</a:t>
            </a:r>
          </a:p>
          <a:p>
            <a:pPr lvl="1"/>
            <a:r>
              <a:rPr lang="en-US" dirty="0"/>
              <a:t>Entries of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are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pair&lt;</a:t>
            </a:r>
            <a:r>
              <a:rPr lang="en-US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key, value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/>
              <a:t>objects.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7ACE0-B6A3-2D4E-8663-1B676E88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99751E-465F-6748-AE50-563E9F8E9DE2}"/>
              </a:ext>
            </a:extLst>
          </p:cNvPr>
          <p:cNvSpPr txBox="1"/>
          <p:nvPr/>
        </p:nvSpPr>
        <p:spPr>
          <a:xfrm>
            <a:off x="613224" y="2331732"/>
            <a:ext cx="7917552" cy="9848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"Inserting Ada's birthday:"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adas_pair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pair&lt;string, Birthday&gt;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("Ada", Birthday(1815, 12, 10));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adas_pair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Ada's birthday is " &lt;&lt; birthdays["Ada"]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CCFD95-9EDC-E64A-9546-0B3FECE070D2}"/>
              </a:ext>
            </a:extLst>
          </p:cNvPr>
          <p:cNvSpPr txBox="1"/>
          <p:nvPr/>
        </p:nvSpPr>
        <p:spPr>
          <a:xfrm>
            <a:off x="2868649" y="3451552"/>
            <a:ext cx="3406702" cy="52322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Inserting Ada's birthday: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Ada's birthday is 12/10/1815</a:t>
            </a:r>
          </a:p>
        </p:txBody>
      </p:sp>
    </p:spTree>
    <p:extLst>
      <p:ext uri="{BB962C8B-B14F-4D97-AF65-F5344CB8AC3E}">
        <p14:creationId xmlns:p14="http://schemas.microsoft.com/office/powerpoint/2010/main" val="3677996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8675-263C-4B43-861F-8582751B6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Template Class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2F7F3-61EA-5247-BC9B-14EA89899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Member function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insert()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will not insert an element if the key already exists in the map.</a:t>
            </a:r>
          </a:p>
          <a:p>
            <a:pPr lvl="1"/>
            <a:r>
              <a:rPr lang="en-US" dirty="0"/>
              <a:t>The existing entry in the map is unaffected.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05CFF-FCB3-2240-BC74-6AF1E8C82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29D82F-91C2-6949-B64C-7B821ADA9771}"/>
              </a:ext>
            </a:extLst>
          </p:cNvPr>
          <p:cNvSpPr txBox="1"/>
          <p:nvPr/>
        </p:nvSpPr>
        <p:spPr>
          <a:xfrm>
            <a:off x="1257631" y="2718618"/>
            <a:ext cx="6628738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"Inserting Ron's birthday again:"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Ron's birthday is " &lt;&lt; birthdays["Ron"]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rons_new_bd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Birthday(1900, 12, 18);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rons_pair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pair&lt;string, Birthday&gt;(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"Ron"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rons_new_bd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rons_pair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Ron's birthday is " &lt;&lt; birthdays["Ron"]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64305D-0D03-3946-8851-18B3516E3F60}"/>
              </a:ext>
            </a:extLst>
          </p:cNvPr>
          <p:cNvSpPr txBox="1"/>
          <p:nvPr/>
        </p:nvSpPr>
        <p:spPr>
          <a:xfrm>
            <a:off x="2566483" y="4518222"/>
            <a:ext cx="4011034" cy="830997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Inserting Ron's birthday again: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Ron's birthday is 7/12/1983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Ron's birthday is 7/12/1983</a:t>
            </a:r>
          </a:p>
        </p:txBody>
      </p:sp>
    </p:spTree>
    <p:extLst>
      <p:ext uri="{BB962C8B-B14F-4D97-AF65-F5344CB8AC3E}">
        <p14:creationId xmlns:p14="http://schemas.microsoft.com/office/powerpoint/2010/main" val="2418836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F9FD-583D-DB41-93BA-EA7AE296B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Template Class</a:t>
            </a:r>
            <a:r>
              <a:rPr lang="en-US" i="1" dirty="0"/>
              <a:t>, cont’d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EF1B8-178D-3D42-89D7-F017EC7BC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227556"/>
          </a:xfrm>
        </p:spPr>
        <p:txBody>
          <a:bodyPr/>
          <a:lstStyle/>
          <a:p>
            <a:r>
              <a:rPr lang="en-US" dirty="0"/>
              <a:t>The STL map has forward and reverse iterators.</a:t>
            </a:r>
          </a:p>
          <a:p>
            <a:pPr lvl="1"/>
            <a:r>
              <a:rPr lang="en-US" dirty="0"/>
              <a:t>Iterate over the pairs in the map.</a:t>
            </a:r>
          </a:p>
          <a:p>
            <a:pPr lvl="1"/>
            <a:r>
              <a:rPr lang="en-US" dirty="0"/>
              <a:t>The pairs are ordered by their keys.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</a:t>
            </a:r>
            <a:r>
              <a:rPr lang="en-US" dirty="0"/>
              <a:t> member variables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</a:t>
            </a:r>
            <a:r>
              <a:rPr lang="en-US" b="1" dirty="0">
                <a:solidFill>
                  <a:srgbClr val="0033CC"/>
                </a:solidFill>
                <a:cs typeface="Courier New" panose="02070309020205020404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F75E5-6010-9C4C-A8B6-1F07E8918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9A6822-CDAD-0549-B333-1095A4EFBB4B}"/>
              </a:ext>
            </a:extLst>
          </p:cNvPr>
          <p:cNvSpPr txBox="1"/>
          <p:nvPr/>
        </p:nvSpPr>
        <p:spPr>
          <a:xfrm>
            <a:off x="935427" y="3611878"/>
            <a:ext cx="7273145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"Iterating over the birthdays:"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it 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birthdays.begin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it !=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birthdays.end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it++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" &lt;&lt;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it-&gt;first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": " &lt;&lt;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it-&gt;second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"There are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birthdays."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1AC51E-7284-5B49-9E85-590275F63866}"/>
              </a:ext>
            </a:extLst>
          </p:cNvPr>
          <p:cNvSpPr txBox="1"/>
          <p:nvPr/>
        </p:nvSpPr>
        <p:spPr>
          <a:xfrm>
            <a:off x="3291854" y="5085795"/>
            <a:ext cx="3299301" cy="1600438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Iterating over the birthdays: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Ada: 12/10/1815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Bob: 3/25/1997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Jim: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Ron: 7/12/1983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Sal: 8/10/1985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There are 5 birthdays.</a:t>
            </a:r>
          </a:p>
        </p:txBody>
      </p:sp>
    </p:spTree>
    <p:extLst>
      <p:ext uri="{BB962C8B-B14F-4D97-AF65-F5344CB8AC3E}">
        <p14:creationId xmlns:p14="http://schemas.microsoft.com/office/powerpoint/2010/main" val="1392833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0B46E-549C-6D4D-B1E9-842F48711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Template Class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78B80-EF2F-9849-86AE-A5B34D7BD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Erase an element (remove it from the map).</a:t>
            </a:r>
          </a:p>
          <a:p>
            <a:pPr lvl="1"/>
            <a:r>
              <a:rPr lang="en-US" dirty="0"/>
              <a:t>Position an iterator to the element.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86BD55-E71D-B849-815D-9F5600C0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B5B216-5D63-5146-84E1-3DB0F8B32A59}"/>
              </a:ext>
            </a:extLst>
          </p:cNvPr>
          <p:cNvSpPr txBox="1"/>
          <p:nvPr/>
        </p:nvSpPr>
        <p:spPr>
          <a:xfrm>
            <a:off x="591583" y="2302231"/>
            <a:ext cx="7960834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"Erase Bob's birthday:"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it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birthdays.find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("Bob");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erase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(it);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birthdays.find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("Bob")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Bob's birthday is now unknown."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Bob's birthday is " &lt;&lt; birthdays["Bob"]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7BA556-22BC-2E41-999D-6D3DD3A40AA8}"/>
              </a:ext>
            </a:extLst>
          </p:cNvPr>
          <p:cNvSpPr txBox="1"/>
          <p:nvPr/>
        </p:nvSpPr>
        <p:spPr>
          <a:xfrm>
            <a:off x="2761248" y="5466072"/>
            <a:ext cx="3621504" cy="52322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Erase Bob's birthday: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Bob's birthday is now unknown.</a:t>
            </a:r>
          </a:p>
        </p:txBody>
      </p:sp>
    </p:spTree>
    <p:extLst>
      <p:ext uri="{BB962C8B-B14F-4D97-AF65-F5344CB8AC3E}">
        <p14:creationId xmlns:p14="http://schemas.microsoft.com/office/powerpoint/2010/main" val="746881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66924-EB98-E742-AD24-21789B695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Template Class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47F21-936C-8F48-B080-6F5638943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Count how many entries have a given key.</a:t>
            </a:r>
          </a:p>
          <a:p>
            <a:pPr lvl="1"/>
            <a:r>
              <a:rPr lang="en-US" dirty="0"/>
              <a:t>Since the entries of a map must have unique keys, </a:t>
            </a:r>
            <a:br>
              <a:rPr lang="en-US" dirty="0"/>
            </a:br>
            <a:r>
              <a:rPr lang="en-US" dirty="0"/>
              <a:t>the count is always either 0 or 1.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 the STL or any other C++ APIs, visit </a:t>
            </a:r>
            <a:r>
              <a:rPr lang="en-US" dirty="0">
                <a:hlinkClick r:id="rId2"/>
              </a:rPr>
              <a:t>http://www.cplusplus.com/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3ED21-3F6E-CC4C-93BC-FF179713E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DC1667-BEB4-6F49-8DA6-4D1A09CA100E}"/>
              </a:ext>
            </a:extLst>
          </p:cNvPr>
          <p:cNvSpPr txBox="1"/>
          <p:nvPr/>
        </p:nvSpPr>
        <p:spPr>
          <a:xfrm>
            <a:off x="1633535" y="2732961"/>
            <a:ext cx="587693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"How many birthday entries:"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Ron: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("Ron")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Bob: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("Bob")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E83F2C-54D7-B94E-B414-6D5A34145B26}"/>
              </a:ext>
            </a:extLst>
          </p:cNvPr>
          <p:cNvSpPr txBox="1"/>
          <p:nvPr/>
        </p:nvSpPr>
        <p:spPr>
          <a:xfrm>
            <a:off x="3083451" y="3625104"/>
            <a:ext cx="2977097" cy="73866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How many birthday entries: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Ron: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Bob: 0</a:t>
            </a:r>
          </a:p>
        </p:txBody>
      </p:sp>
    </p:spTree>
    <p:extLst>
      <p:ext uri="{BB962C8B-B14F-4D97-AF65-F5344CB8AC3E}">
        <p14:creationId xmlns:p14="http://schemas.microsoft.com/office/powerpoint/2010/main" val="3494417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AFD05-EE96-7143-B42B-608151E3A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4194F-F380-FE48-BB43-B35D66209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Quiz 5 – 2019 Apr 25 </a:t>
            </a:r>
          </a:p>
          <a:p>
            <a:pPr lvl="1"/>
            <a:r>
              <a:rPr lang="en-US" dirty="0"/>
              <a:t>20 questions</a:t>
            </a:r>
          </a:p>
          <a:p>
            <a:pPr lvl="1"/>
            <a:r>
              <a:rPr lang="en-US" dirty="0"/>
              <a:t>20 minutes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F7492-04CA-054B-8165-61C354060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17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8F9B3-8D9A-FE41-AE91-7C7AC6253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Algorithms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B401B-CC9D-F44B-BA36-D7CE80191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Besides template classes, the STL also contains some useful algorithms.</a:t>
            </a:r>
          </a:p>
          <a:p>
            <a:pPr lvl="4"/>
            <a:endParaRPr lang="en-US" dirty="0"/>
          </a:p>
          <a:p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random_shuffle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51D72-5B0E-A84B-B005-F377F2750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28F14F-3E7F-F84D-A92A-860432901223}"/>
              </a:ext>
            </a:extLst>
          </p:cNvPr>
          <p:cNvSpPr txBox="1"/>
          <p:nvPr/>
        </p:nvSpPr>
        <p:spPr>
          <a:xfrm>
            <a:off x="1270455" y="2971805"/>
            <a:ext cx="6603090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vector&lt;int&gt; v;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"Original vector:"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print(v);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"Randomly shuffled vector:"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random_shuffle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print(v);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8E875D-46C8-C04C-AF4E-AD066BC48772}"/>
              </a:ext>
            </a:extLst>
          </p:cNvPr>
          <p:cNvSpPr txBox="1"/>
          <p:nvPr/>
        </p:nvSpPr>
        <p:spPr>
          <a:xfrm>
            <a:off x="2628198" y="5382161"/>
            <a:ext cx="3887603" cy="1323439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Original vector: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0 10 20 30 40 50 60 70 80 90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Randomly shuffled vector: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60  0 30 50 70 80 40 10 20 90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4EAADA-882E-4141-AE26-92339EBB2434}"/>
              </a:ext>
            </a:extLst>
          </p:cNvPr>
          <p:cNvSpPr txBox="1"/>
          <p:nvPr/>
        </p:nvSpPr>
        <p:spPr>
          <a:xfrm>
            <a:off x="6217902" y="2842626"/>
            <a:ext cx="19171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AlgorithmsTest.cpp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8699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9077-9697-7242-A234-7251092CE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Algorithms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4F983-1FEF-E547-87A3-1C6091D00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047990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</a:p>
          <a:p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reverse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3615C2-BCF3-6140-AE40-7DDDF1AD6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B124F-4225-4444-AE0C-8CE7F00E25FC}"/>
              </a:ext>
            </a:extLst>
          </p:cNvPr>
          <p:cNvSpPr txBox="1"/>
          <p:nvPr/>
        </p:nvSpPr>
        <p:spPr>
          <a:xfrm>
            <a:off x="1949326" y="1823410"/>
            <a:ext cx="5245347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"Sorted vector:"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print(v);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BB843B-AACB-F84A-AC85-0FA7988BB99F}"/>
              </a:ext>
            </a:extLst>
          </p:cNvPr>
          <p:cNvSpPr txBox="1"/>
          <p:nvPr/>
        </p:nvSpPr>
        <p:spPr>
          <a:xfrm>
            <a:off x="2628197" y="2835446"/>
            <a:ext cx="3887603" cy="58477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Sorted vector: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0 10 20 30 40 50 60 70 80 90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750E58-689D-8047-8A14-706DC8116884}"/>
              </a:ext>
            </a:extLst>
          </p:cNvPr>
          <p:cNvSpPr txBox="1"/>
          <p:nvPr/>
        </p:nvSpPr>
        <p:spPr>
          <a:xfrm>
            <a:off x="1825893" y="4389476"/>
            <a:ext cx="5492209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"Reversed vector:"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print(v);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D93BD5-07E2-FF42-9E0C-CDC77386A998}"/>
              </a:ext>
            </a:extLst>
          </p:cNvPr>
          <p:cNvSpPr txBox="1"/>
          <p:nvPr/>
        </p:nvSpPr>
        <p:spPr>
          <a:xfrm>
            <a:off x="2628197" y="5426217"/>
            <a:ext cx="3887603" cy="58477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Reversed vector: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90 80 70 60 50 40 30 20 10  0</a:t>
            </a:r>
          </a:p>
        </p:txBody>
      </p:sp>
    </p:spTree>
    <p:extLst>
      <p:ext uri="{BB962C8B-B14F-4D97-AF65-F5344CB8AC3E}">
        <p14:creationId xmlns:p14="http://schemas.microsoft.com/office/powerpoint/2010/main" val="999431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507BF-49B2-6B47-972E-25C369F2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0C2DC-B521-CD4E-8038-BF679BB32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note the corrections, as announced yesterday by email.</a:t>
            </a:r>
          </a:p>
          <a:p>
            <a:pPr lvl="1"/>
            <a:r>
              <a:rPr lang="en-US" dirty="0"/>
              <a:t>New CodeCheck URL.</a:t>
            </a:r>
          </a:p>
          <a:p>
            <a:pPr lvl="1"/>
            <a:r>
              <a:rPr lang="en-US" dirty="0"/>
              <a:t>Comparisons of all three sets of statistics from the STL vector, STL list, and STL map.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B57C5-42DD-3C4C-BE05-61F8DF29B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06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E84A-59E9-0C4D-B410-64513E5F6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86ED0-B6B3-1046-AA88-35EC65D08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859282"/>
          </a:xfrm>
        </p:spPr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for_each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The third parameter is a function that operates on each element of the container.</a:t>
            </a:r>
          </a:p>
          <a:p>
            <a:pPr lvl="1"/>
            <a:r>
              <a:rPr lang="en-US" dirty="0"/>
              <a:t>You can pass a lambda expression.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B0D96-5672-6E43-A89E-13FADD1E2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EC565A-58B4-A248-9B9D-F14C9FFBF92F}"/>
              </a:ext>
            </a:extLst>
          </p:cNvPr>
          <p:cNvSpPr txBox="1"/>
          <p:nvPr/>
        </p:nvSpPr>
        <p:spPr>
          <a:xfrm>
            <a:off x="989128" y="3221091"/>
            <a:ext cx="7165744" cy="14157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"Use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for_each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with a lambda expression:"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for_each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birthdays.begin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birthdays.end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(pair&lt;string, Birthday&gt; p)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{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  " &lt;&lt;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p.first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": " &lt;&lt;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p.second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}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953585-5ACA-8A4B-AF34-841DC12CD72D}"/>
              </a:ext>
            </a:extLst>
          </p:cNvPr>
          <p:cNvSpPr txBox="1"/>
          <p:nvPr/>
        </p:nvSpPr>
        <p:spPr>
          <a:xfrm>
            <a:off x="2439044" y="4819741"/>
            <a:ext cx="4265911" cy="1169551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for_each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with a lambda expression: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Ada: 12/10/1815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Jim: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Ron: 7/12/1983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Sal: 8/10/1985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531226-64DD-8748-AC3B-3BB5357339B6}"/>
              </a:ext>
            </a:extLst>
          </p:cNvPr>
          <p:cNvSpPr txBox="1"/>
          <p:nvPr/>
        </p:nvSpPr>
        <p:spPr>
          <a:xfrm>
            <a:off x="6949414" y="4467586"/>
            <a:ext cx="13481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MapTest.cpp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702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5AB9-9FAF-744D-8B1B-8631609A80AA}" type="slidenum">
              <a:rPr lang="en-US"/>
              <a:pPr/>
              <a:t>3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876769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Computer History Museum in Mt. View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hlinkClick r:id="rId2"/>
              </a:rPr>
              <a:t>http://www.computerhistory.org/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Provide your own transportation to the museum.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Saturday, May 4, 11:30 – closing time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Special </a:t>
            </a:r>
            <a:r>
              <a:rPr lang="en-US" dirty="0">
                <a:solidFill>
                  <a:srgbClr val="B23C00"/>
                </a:solidFill>
              </a:rPr>
              <a:t>free</a:t>
            </a:r>
            <a:r>
              <a:rPr lang="en-US" dirty="0"/>
              <a:t> admission.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 will meet in the lobby. No backpacks.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Experience a fully restored </a:t>
            </a:r>
            <a:r>
              <a:rPr lang="en-US" dirty="0">
                <a:solidFill>
                  <a:schemeClr val="folHlink"/>
                </a:solidFill>
              </a:rPr>
              <a:t>IBM 1401</a:t>
            </a:r>
            <a:r>
              <a:rPr lang="en-US" dirty="0"/>
              <a:t> mainframe computer from the early 1960s in operation.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a self-guided tour of the </a:t>
            </a:r>
            <a:r>
              <a:rPr lang="en-US" dirty="0">
                <a:solidFill>
                  <a:schemeClr val="folHlink"/>
                </a:solidFill>
              </a:rPr>
              <a:t>Revolution</a:t>
            </a:r>
            <a:r>
              <a:rPr lang="en-US" dirty="0"/>
              <a:t> exhibit.</a:t>
            </a:r>
          </a:p>
        </p:txBody>
      </p:sp>
    </p:spTree>
    <p:extLst>
      <p:ext uri="{BB962C8B-B14F-4D97-AF65-F5344CB8AC3E}">
        <p14:creationId xmlns:p14="http://schemas.microsoft.com/office/powerpoint/2010/main" val="1565056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641E-849C-5E4C-9426-22969953EBEB}" type="slidenum">
              <a:rPr lang="en-US"/>
              <a:pPr/>
              <a:t>4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95400"/>
            <a:ext cx="8686800" cy="240791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B23C00"/>
                </a:solidFill>
              </a:rPr>
              <a:t>IBM 1401 computer</a:t>
            </a:r>
            <a:r>
              <a:rPr lang="en-US" sz="2400" dirty="0"/>
              <a:t>, fully restored and operational.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 small transistor-based mainframe computer.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Extremely popular with small businesses </a:t>
            </a:r>
            <a:br>
              <a:rPr lang="en-US" sz="2000" dirty="0"/>
            </a:br>
            <a:r>
              <a:rPr lang="en-US" sz="2000" dirty="0"/>
              <a:t>in the late 1950s through the mid 1960s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Maximum of 16K bytes of memory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800 card/minute punched card reader (reads holes with wire brushes)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600 line/minute line printer (impact)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 magnetic tape drives, no disk drives</a:t>
            </a:r>
          </a:p>
          <a:p>
            <a:pPr lvl="2">
              <a:lnSpc>
                <a:spcPct val="80000"/>
              </a:lnSpc>
            </a:pPr>
            <a:endParaRPr lang="en-US" sz="1600" dirty="0"/>
          </a:p>
        </p:txBody>
      </p:sp>
      <p:pic>
        <p:nvPicPr>
          <p:cNvPr id="637956" name="Picture 4" descr="IBM1401_TapeSystem_M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3604546"/>
            <a:ext cx="6584950" cy="265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274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on the IBM 1401:</a:t>
            </a:r>
          </a:p>
          <a:p>
            <a:pPr lvl="4"/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200" dirty="0"/>
              <a:t>General info: </a:t>
            </a:r>
            <a:r>
              <a:rPr lang="en-US" sz="2200" dirty="0">
                <a:hlinkClick r:id="rId2"/>
              </a:rPr>
              <a:t>http://en.wikipedia.org/wiki/IBM_1401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My summer seminar: </a:t>
            </a:r>
            <a:r>
              <a:rPr lang="en-US" sz="2200" dirty="0">
                <a:hlinkClick r:id="rId3"/>
              </a:rPr>
              <a:t>http://www.cs.sjsu.edu/~mak/1401/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Restoration: </a:t>
            </a:r>
            <a:r>
              <a:rPr lang="en-US" sz="2200" dirty="0">
                <a:hlinkClick r:id="rId4"/>
              </a:rPr>
              <a:t>http://ed-thelen.org/1401Project/1401RestorationPage.html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56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5C319-8D3C-2B4A-A32F-5D47B5E98049}" type="slidenum">
              <a:rPr lang="en-US"/>
              <a:pPr/>
              <a:t>6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the extensive </a:t>
            </a:r>
            <a:r>
              <a:rPr lang="en-US" dirty="0">
                <a:solidFill>
                  <a:srgbClr val="B23C00"/>
                </a:solidFill>
              </a:rPr>
              <a:t>Revolution </a:t>
            </a:r>
            <a:r>
              <a:rPr lang="en-US" dirty="0"/>
              <a:t>exhibit!</a:t>
            </a:r>
          </a:p>
          <a:p>
            <a:pPr lvl="1"/>
            <a:r>
              <a:rPr lang="en-US" sz="2000" dirty="0"/>
              <a:t>Walk through a timeline of the </a:t>
            </a:r>
            <a:br>
              <a:rPr lang="en-US" sz="2000" dirty="0"/>
            </a:br>
            <a:r>
              <a:rPr lang="en-US" sz="2000" dirty="0"/>
              <a:t>First 2000 Years of Computing History.</a:t>
            </a:r>
          </a:p>
          <a:p>
            <a:pPr lvl="1"/>
            <a:r>
              <a:rPr lang="en-US" sz="2000" dirty="0"/>
              <a:t>Historic computer systems, data processing equipment, </a:t>
            </a:r>
            <a:br>
              <a:rPr lang="en-US" sz="2000" dirty="0"/>
            </a:br>
            <a:r>
              <a:rPr lang="en-US" sz="2000" dirty="0"/>
              <a:t>and other artifacts.</a:t>
            </a:r>
          </a:p>
          <a:p>
            <a:pPr lvl="1"/>
            <a:r>
              <a:rPr lang="en-US" sz="2000" dirty="0"/>
              <a:t>Small theater presentations.</a:t>
            </a:r>
          </a:p>
        </p:txBody>
      </p:sp>
      <p:pic>
        <p:nvPicPr>
          <p:cNvPr id="6359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838" y="3154363"/>
            <a:ext cx="39465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359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49650"/>
            <a:ext cx="35353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35910" name="Text Box 6"/>
          <p:cNvSpPr txBox="1">
            <a:spLocks noChangeArrowheads="1"/>
          </p:cNvSpPr>
          <p:nvPr/>
        </p:nvSpPr>
        <p:spPr bwMode="auto">
          <a:xfrm>
            <a:off x="7589838" y="5500688"/>
            <a:ext cx="1096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/>
              <a:t>Atanasoff-Berry </a:t>
            </a:r>
          </a:p>
          <a:p>
            <a:r>
              <a:rPr lang="en-US" sz="1000"/>
              <a:t>Computer </a:t>
            </a:r>
          </a:p>
        </p:txBody>
      </p:sp>
      <p:sp>
        <p:nvSpPr>
          <p:cNvPr id="635911" name="Text Box 7"/>
          <p:cNvSpPr txBox="1">
            <a:spLocks noChangeArrowheads="1"/>
          </p:cNvSpPr>
          <p:nvPr/>
        </p:nvSpPr>
        <p:spPr bwMode="auto">
          <a:xfrm>
            <a:off x="731838" y="5349875"/>
            <a:ext cx="661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000"/>
              <a:t>Hollerith</a:t>
            </a:r>
          </a:p>
          <a:p>
            <a:pPr algn="r"/>
            <a:r>
              <a:rPr lang="en-US" sz="1000"/>
              <a:t>Census</a:t>
            </a:r>
          </a:p>
          <a:p>
            <a:pPr algn="r"/>
            <a:r>
              <a:rPr lang="en-US" sz="1000"/>
              <a:t>Machine</a:t>
            </a:r>
          </a:p>
        </p:txBody>
      </p:sp>
    </p:spTree>
    <p:extLst>
      <p:ext uri="{BB962C8B-B14F-4D97-AF65-F5344CB8AC3E}">
        <p14:creationId xmlns:p14="http://schemas.microsoft.com/office/powerpoint/2010/main" val="2457686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B815A-2C8A-1D48-8F41-76227056D851}" type="slidenum">
              <a:rPr lang="en-US"/>
              <a:pPr/>
              <a:t>7</a:t>
            </a:fld>
            <a:endParaRPr lang="en-US"/>
          </a:p>
        </p:txBody>
      </p:sp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Hash Tables</a:t>
            </a:r>
          </a:p>
        </p:txBody>
      </p:sp>
      <p:sp>
        <p:nvSpPr>
          <p:cNvPr id="94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Consider an </a:t>
            </a:r>
            <a:r>
              <a:rPr lang="en-US" dirty="0">
                <a:solidFill>
                  <a:srgbClr val="B23C00"/>
                </a:solidFill>
              </a:rPr>
              <a:t>array</a:t>
            </a:r>
            <a:r>
              <a:rPr lang="en-US" dirty="0"/>
              <a:t> or a </a:t>
            </a:r>
            <a:r>
              <a:rPr lang="en-US" dirty="0">
                <a:solidFill>
                  <a:srgbClr val="B23C00"/>
                </a:solidFill>
              </a:rPr>
              <a:t>vector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To access a value, you use an </a:t>
            </a:r>
            <a:r>
              <a:rPr lang="en-US" dirty="0">
                <a:solidFill>
                  <a:srgbClr val="B23C00"/>
                </a:solidFill>
              </a:rPr>
              <a:t>integer index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array </a:t>
            </a:r>
            <a:r>
              <a:rPr lang="en-US" dirty="0">
                <a:solidFill>
                  <a:srgbClr val="B23C00"/>
                </a:solidFill>
              </a:rPr>
              <a:t>maps</a:t>
            </a:r>
            <a:r>
              <a:rPr lang="en-US" dirty="0"/>
              <a:t> the index to a data value </a:t>
            </a:r>
            <a:br>
              <a:rPr lang="en-US" dirty="0"/>
            </a:br>
            <a:r>
              <a:rPr lang="en-US" dirty="0"/>
              <a:t>stored in the array.</a:t>
            </a:r>
          </a:p>
          <a:p>
            <a:pPr lvl="1"/>
            <a:r>
              <a:rPr lang="en-US" dirty="0"/>
              <a:t>The mapping function is very efficient.</a:t>
            </a:r>
          </a:p>
          <a:p>
            <a:pPr lvl="1"/>
            <a:r>
              <a:rPr lang="en-US" dirty="0"/>
              <a:t>As long as the index value is within range, </a:t>
            </a:r>
            <a:br>
              <a:rPr lang="en-US" dirty="0"/>
            </a:br>
            <a:r>
              <a:rPr lang="en-US" dirty="0"/>
              <a:t>there is a strict </a:t>
            </a:r>
            <a:r>
              <a:rPr lang="en-US" dirty="0">
                <a:solidFill>
                  <a:srgbClr val="B23C00"/>
                </a:solidFill>
              </a:rPr>
              <a:t>one-to-one correspondence </a:t>
            </a:r>
            <a:br>
              <a:rPr lang="en-US" dirty="0"/>
            </a:br>
            <a:r>
              <a:rPr lang="en-US" dirty="0"/>
              <a:t>between an index value and a stored data value.</a:t>
            </a:r>
          </a:p>
          <a:p>
            <a:pPr lvl="5"/>
            <a:endParaRPr lang="en-US" dirty="0"/>
          </a:p>
          <a:p>
            <a:r>
              <a:rPr lang="en-US" dirty="0"/>
              <a:t>We can consider the index value to be the </a:t>
            </a:r>
            <a:r>
              <a:rPr lang="en-US" dirty="0">
                <a:solidFill>
                  <a:srgbClr val="B23C00"/>
                </a:solidFill>
              </a:rPr>
              <a:t>key</a:t>
            </a:r>
            <a:r>
              <a:rPr lang="en-US" dirty="0"/>
              <a:t> to the corresponding data value.</a:t>
            </a:r>
          </a:p>
        </p:txBody>
      </p:sp>
    </p:spTree>
    <p:extLst>
      <p:ext uri="{BB962C8B-B14F-4D97-AF65-F5344CB8AC3E}">
        <p14:creationId xmlns:p14="http://schemas.microsoft.com/office/powerpoint/2010/main" val="75602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5DC48-135E-6D4B-B3ED-615D20A5D0F0}" type="slidenum">
              <a:rPr lang="en-US"/>
              <a:pPr/>
              <a:t>8</a:t>
            </a:fld>
            <a:endParaRPr lang="en-US"/>
          </a:p>
        </p:txBody>
      </p:sp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  <a:r>
              <a:rPr lang="en-US" i="1" dirty="0"/>
              <a:t>, cont’d</a:t>
            </a:r>
          </a:p>
        </p:txBody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hash table </a:t>
            </a:r>
            <a:r>
              <a:rPr lang="en-US" dirty="0"/>
              <a:t>also stores data values.</a:t>
            </a:r>
          </a:p>
          <a:p>
            <a:pPr lvl="1"/>
            <a:r>
              <a:rPr lang="en-US" dirty="0"/>
              <a:t>Use a key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to obtain the corresponding data value.</a:t>
            </a:r>
          </a:p>
          <a:p>
            <a:pPr lvl="5"/>
            <a:endParaRPr lang="en-US" dirty="0"/>
          </a:p>
          <a:p>
            <a:r>
              <a:rPr lang="en-US" dirty="0"/>
              <a:t>The key does not have to be an integer value.</a:t>
            </a:r>
          </a:p>
          <a:p>
            <a:pPr lvl="1"/>
            <a:r>
              <a:rPr lang="en-US" dirty="0"/>
              <a:t>For example, the key could be a string.</a:t>
            </a:r>
          </a:p>
          <a:p>
            <a:pPr lvl="6"/>
            <a:endParaRPr lang="en-US" dirty="0"/>
          </a:p>
          <a:p>
            <a:r>
              <a:rPr lang="en-US" dirty="0"/>
              <a:t>There might </a:t>
            </a:r>
            <a:r>
              <a:rPr lang="en-US" u="sng" dirty="0"/>
              <a:t>not</a:t>
            </a:r>
            <a:r>
              <a:rPr lang="en-US" dirty="0"/>
              <a:t> be a one-to-one correspondence between keys and data values.</a:t>
            </a:r>
          </a:p>
          <a:p>
            <a:pPr lvl="5"/>
            <a:endParaRPr lang="en-US" dirty="0"/>
          </a:p>
          <a:p>
            <a:r>
              <a:rPr lang="en-US" dirty="0"/>
              <a:t>The mapping function might not be trivial.</a:t>
            </a:r>
          </a:p>
        </p:txBody>
      </p:sp>
    </p:spTree>
    <p:extLst>
      <p:ext uri="{BB962C8B-B14F-4D97-AF65-F5344CB8AC3E}">
        <p14:creationId xmlns:p14="http://schemas.microsoft.com/office/powerpoint/2010/main" val="341837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7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8D412-EC45-1A47-BA0E-C866709D6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Template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FE502-C3DE-4241-90EF-A8BE6E611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The C++ Standard Template Library (STL) provides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template class.</a:t>
            </a:r>
          </a:p>
          <a:p>
            <a:pPr lvl="1"/>
            <a:r>
              <a:rPr lang="en-US" dirty="0"/>
              <a:t>Hides its implementation from programmers.</a:t>
            </a:r>
          </a:p>
          <a:p>
            <a:pPr lvl="5"/>
            <a:endParaRPr lang="en-US" dirty="0"/>
          </a:p>
          <a:p>
            <a:r>
              <a:rPr lang="en-US" dirty="0"/>
              <a:t>Two datatype parameters, one for the keys and one for the associated values.</a:t>
            </a:r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Variable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</a:t>
            </a:r>
            <a:r>
              <a:rPr lang="en-US" dirty="0"/>
              <a:t> is a map where the keys are strings (such as persons’ names) and the values </a:t>
            </a:r>
            <a:br>
              <a:rPr lang="en-US" dirty="0"/>
            </a:br>
            <a:r>
              <a:rPr lang="en-US" dirty="0"/>
              <a:t>are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</a:t>
            </a:r>
            <a:r>
              <a:rPr lang="en-US" dirty="0"/>
              <a:t> objects.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3F1EE9-8839-414E-8AE0-D51B64DCF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36BF5D-1813-6641-A2FB-BCD33847D5B3}"/>
              </a:ext>
            </a:extLst>
          </p:cNvPr>
          <p:cNvSpPr txBox="1"/>
          <p:nvPr/>
        </p:nvSpPr>
        <p:spPr>
          <a:xfrm>
            <a:off x="3183639" y="3969588"/>
            <a:ext cx="4134465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&lt;map&gt;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map&lt;string, Birthday&gt; birthdays;</a:t>
            </a:r>
          </a:p>
        </p:txBody>
      </p:sp>
    </p:spTree>
    <p:extLst>
      <p:ext uri="{BB962C8B-B14F-4D97-AF65-F5344CB8AC3E}">
        <p14:creationId xmlns:p14="http://schemas.microsoft.com/office/powerpoint/2010/main" val="208790348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60885</TotalTime>
  <Words>1069</Words>
  <Application>Microsoft Macintosh PowerPoint</Application>
  <PresentationFormat>On-screen Show (4:3)</PresentationFormat>
  <Paragraphs>255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Courier New</vt:lpstr>
      <vt:lpstr>Times New Roman</vt:lpstr>
      <vt:lpstr>Wingdings</vt:lpstr>
      <vt:lpstr>Quadrant</vt:lpstr>
      <vt:lpstr>CS 144 Advanced C++ Programming April 25 Class Meeting</vt:lpstr>
      <vt:lpstr>Assignment #11</vt:lpstr>
      <vt:lpstr>Unofficial Field Trip</vt:lpstr>
      <vt:lpstr>Unofficial Field Trip, cont’d</vt:lpstr>
      <vt:lpstr>Unofficial Field Trip, cont’d</vt:lpstr>
      <vt:lpstr>Unofficial Field Trip, cont’d</vt:lpstr>
      <vt:lpstr>Hash Tables</vt:lpstr>
      <vt:lpstr>Hash Tables, cont’d</vt:lpstr>
      <vt:lpstr>The STL map Template Class</vt:lpstr>
      <vt:lpstr>The STL map Template Class, cont’d</vt:lpstr>
      <vt:lpstr>The STL map Template Class, cont’d</vt:lpstr>
      <vt:lpstr>The STL map Template Class, cont’d</vt:lpstr>
      <vt:lpstr>The STL map Template Class, cont’d</vt:lpstr>
      <vt:lpstr>The STL map Template Class, cont’d</vt:lpstr>
      <vt:lpstr>The STL map Template Class, cont’d</vt:lpstr>
      <vt:lpstr>The STL map Template Class, cont’d</vt:lpstr>
      <vt:lpstr>Quiz</vt:lpstr>
      <vt:lpstr>STL Algorithms</vt:lpstr>
      <vt:lpstr>STL Algorithms, cont’d</vt:lpstr>
      <vt:lpstr>STL Algorithms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1069</cp:revision>
  <cp:lastPrinted>2016-09-16T08:43:07Z</cp:lastPrinted>
  <dcterms:created xsi:type="dcterms:W3CDTF">2008-01-12T03:52:55Z</dcterms:created>
  <dcterms:modified xsi:type="dcterms:W3CDTF">2019-04-25T17:24:59Z</dcterms:modified>
  <cp:category/>
</cp:coreProperties>
</file>