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45"/>
  </p:notesMasterIdLst>
  <p:handoutMasterIdLst>
    <p:handoutMasterId r:id="rId46"/>
  </p:handoutMasterIdLst>
  <p:sldIdLst>
    <p:sldId id="455" r:id="rId2"/>
    <p:sldId id="341" r:id="rId3"/>
    <p:sldId id="346" r:id="rId4"/>
    <p:sldId id="458" r:id="rId5"/>
    <p:sldId id="456" r:id="rId6"/>
    <p:sldId id="457" r:id="rId7"/>
    <p:sldId id="459" r:id="rId8"/>
    <p:sldId id="460" r:id="rId9"/>
    <p:sldId id="257" r:id="rId10"/>
    <p:sldId id="258" r:id="rId11"/>
    <p:sldId id="259" r:id="rId12"/>
    <p:sldId id="260" r:id="rId13"/>
    <p:sldId id="294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  <p:sldId id="275" r:id="rId26"/>
    <p:sldId id="276" r:id="rId27"/>
    <p:sldId id="273" r:id="rId28"/>
    <p:sldId id="274" r:id="rId29"/>
    <p:sldId id="295" r:id="rId30"/>
    <p:sldId id="296" r:id="rId31"/>
    <p:sldId id="297" r:id="rId32"/>
    <p:sldId id="298" r:id="rId33"/>
    <p:sldId id="277" r:id="rId34"/>
    <p:sldId id="278" r:id="rId35"/>
    <p:sldId id="279" r:id="rId36"/>
    <p:sldId id="280" r:id="rId37"/>
    <p:sldId id="281" r:id="rId38"/>
    <p:sldId id="282" r:id="rId39"/>
    <p:sldId id="283" r:id="rId40"/>
    <p:sldId id="285" r:id="rId41"/>
    <p:sldId id="461" r:id="rId42"/>
    <p:sldId id="299" r:id="rId43"/>
    <p:sldId id="284" r:id="rId4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2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B23C00"/>
    <a:srgbClr val="0033CC"/>
    <a:srgbClr val="E1F5FF"/>
    <a:srgbClr val="66CCFF"/>
    <a:srgbClr val="A12A03"/>
    <a:srgbClr val="C6DEFF"/>
    <a:srgbClr val="A40000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7961" autoAdjust="0"/>
    <p:restoredTop sz="96763" autoAdjust="0"/>
  </p:normalViewPr>
  <p:slideViewPr>
    <p:cSldViewPr>
      <p:cViewPr varScale="1">
        <p:scale>
          <a:sx n="146" d="100"/>
          <a:sy n="146" d="100"/>
        </p:scale>
        <p:origin x="248" y="176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4/15/19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64504C-A0F5-524D-82C6-1B8158989AE1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5504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2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2897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Spring 2019: April 16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524426" y="6263609"/>
            <a:ext cx="31438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CMPE 180A: </a:t>
            </a:r>
            <a:r>
              <a:rPr lang="en-US" sz="1000" baseline="0" dirty="0"/>
              <a:t>Data Structures and Algorithms in C++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hyperlink" Target="http://towersofhanoi.info/Animate.aspx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400" dirty="0"/>
              <a:t>CS 144</a:t>
            </a:r>
            <a:br>
              <a:rPr lang="en-US" sz="3200" dirty="0"/>
            </a:br>
            <a:r>
              <a:rPr lang="en-US" dirty="0"/>
              <a:t>Advanced C++ Programming</a:t>
            </a:r>
            <a:br>
              <a:rPr lang="en-US" sz="3600" dirty="0"/>
            </a:br>
            <a:r>
              <a:rPr lang="en-US" sz="2400" dirty="0"/>
              <a:t>April 16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Engineering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Spring 2019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7" name="Picture 5" descr="sjsu_logo2">
            <a:extLst>
              <a:ext uri="{FF2B5EF4-FFF2-40B4-BE49-F238E27FC236}">
                <a16:creationId xmlns:a16="http://schemas.microsoft.com/office/drawing/2014/main" id="{6B006EFA-784A-554F-8F3C-4F6C2F67C8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F1033746-0B2A-204D-B17D-6FFAFA11DB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666495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Review of Iteration (Looping)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51406"/>
            <a:ext cx="8229600" cy="2579520"/>
          </a:xfrm>
        </p:spPr>
        <p:txBody>
          <a:bodyPr/>
          <a:lstStyle/>
          <a:p>
            <a:r>
              <a:rPr lang="en-US" dirty="0"/>
              <a:t>This review of iteration is a way to introduce </a:t>
            </a:r>
            <a:br>
              <a:rPr lang="en-US" dirty="0"/>
            </a:br>
            <a:r>
              <a:rPr lang="en-US" dirty="0"/>
              <a:t>the concept of </a:t>
            </a:r>
            <a:r>
              <a:rPr lang="en-US" dirty="0">
                <a:solidFill>
                  <a:srgbClr val="B23C00"/>
                </a:solidFill>
              </a:rPr>
              <a:t>recursion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8117274-34D3-6E43-A91C-8F8D3C98E7D8}"/>
              </a:ext>
            </a:extLst>
          </p:cNvPr>
          <p:cNvSpPr txBox="1"/>
          <p:nvPr/>
        </p:nvSpPr>
        <p:spPr>
          <a:xfrm>
            <a:off x="2786896" y="1384680"/>
            <a:ext cx="3217547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= 0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while (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&lt; 10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++;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8922E4B-D9E9-5145-A93C-963A8F766757}"/>
              </a:ext>
            </a:extLst>
          </p:cNvPr>
          <p:cNvSpPr txBox="1"/>
          <p:nvPr/>
        </p:nvSpPr>
        <p:spPr>
          <a:xfrm>
            <a:off x="1151983" y="1325903"/>
            <a:ext cx="155523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Initialize</a:t>
            </a:r>
            <a:r>
              <a:rPr lang="en-US" sz="1400" dirty="0">
                <a:solidFill>
                  <a:srgbClr val="0033CC"/>
                </a:solidFill>
              </a:rPr>
              <a:t> the</a:t>
            </a:r>
          </a:p>
          <a:p>
            <a:r>
              <a:rPr lang="en-US" sz="1400" dirty="0">
                <a:solidFill>
                  <a:srgbClr val="0033CC"/>
                </a:solidFill>
              </a:rPr>
              <a:t>control variable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endParaRPr lang="en-US" sz="1400" b="1" dirty="0">
              <a:solidFill>
                <a:srgbClr val="B23C00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7E2655D-C505-1347-92E9-B6F0A1B02D77}"/>
              </a:ext>
            </a:extLst>
          </p:cNvPr>
          <p:cNvSpPr txBox="1"/>
          <p:nvPr/>
        </p:nvSpPr>
        <p:spPr>
          <a:xfrm>
            <a:off x="4846317" y="1579402"/>
            <a:ext cx="309828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Test</a:t>
            </a:r>
            <a:r>
              <a:rPr lang="en-US" sz="1400" dirty="0">
                <a:solidFill>
                  <a:srgbClr val="0033CC"/>
                </a:solidFill>
              </a:rPr>
              <a:t> the value of the control variable </a:t>
            </a:r>
          </a:p>
          <a:p>
            <a:r>
              <a:rPr lang="en-US" sz="1400" dirty="0">
                <a:solidFill>
                  <a:srgbClr val="0033CC"/>
                </a:solidFill>
              </a:rPr>
              <a:t>for the terminal value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0D4E24-9CF9-C244-A553-289F9CEE3A7B}"/>
              </a:ext>
            </a:extLst>
          </p:cNvPr>
          <p:cNvSpPr txBox="1"/>
          <p:nvPr/>
        </p:nvSpPr>
        <p:spPr>
          <a:xfrm>
            <a:off x="1687386" y="2332579"/>
            <a:ext cx="1019831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Loop body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5E92DDE-D473-C549-A87D-40BA9A0ECD37}"/>
              </a:ext>
            </a:extLst>
          </p:cNvPr>
          <p:cNvSpPr txBox="1"/>
          <p:nvPr/>
        </p:nvSpPr>
        <p:spPr>
          <a:xfrm>
            <a:off x="3291854" y="2833463"/>
            <a:ext cx="189507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Update</a:t>
            </a:r>
            <a:r>
              <a:rPr lang="en-US" sz="1400" dirty="0">
                <a:solidFill>
                  <a:srgbClr val="0033CC"/>
                </a:solidFill>
              </a:rPr>
              <a:t> the value</a:t>
            </a:r>
          </a:p>
          <a:p>
            <a:r>
              <a:rPr lang="en-US" sz="1400" dirty="0">
                <a:solidFill>
                  <a:srgbClr val="0033CC"/>
                </a:solidFill>
              </a:rPr>
              <a:t>of the control variable</a:t>
            </a:r>
          </a:p>
        </p:txBody>
      </p:sp>
    </p:spTree>
    <p:extLst>
      <p:ext uri="{BB962C8B-B14F-4D97-AF65-F5344CB8AC3E}">
        <p14:creationId xmlns:p14="http://schemas.microsoft.com/office/powerpoint/2010/main" val="1463902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02496"/>
            <a:ext cx="8320994" cy="1528430"/>
          </a:xfrm>
        </p:spPr>
        <p:txBody>
          <a:bodyPr/>
          <a:lstStyle/>
          <a:p>
            <a:r>
              <a:rPr lang="en-US" dirty="0"/>
              <a:t>Recursion requires a whole </a:t>
            </a:r>
            <a:r>
              <a:rPr lang="en-US" dirty="0">
                <a:solidFill>
                  <a:srgbClr val="B23C00"/>
                </a:solidFill>
              </a:rPr>
              <a:t>new way of thinking</a:t>
            </a:r>
            <a:r>
              <a:rPr lang="en-US" dirty="0"/>
              <a:t>.</a:t>
            </a:r>
          </a:p>
          <a:p>
            <a:r>
              <a:rPr lang="en-US" dirty="0"/>
              <a:t>Recursion is a </a:t>
            </a:r>
            <a:r>
              <a:rPr lang="en-US" dirty="0">
                <a:solidFill>
                  <a:srgbClr val="B23C00"/>
                </a:solidFill>
              </a:rPr>
              <a:t>required skill </a:t>
            </a:r>
            <a:r>
              <a:rPr lang="en-US" dirty="0"/>
              <a:t>for all programmers.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5" name="Picture 4" descr="tn_IMG_2087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62" y="1234465"/>
            <a:ext cx="4267155" cy="3200366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989559" y="2971805"/>
            <a:ext cx="376205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A new way to think???</a:t>
            </a:r>
          </a:p>
        </p:txBody>
      </p:sp>
    </p:spTree>
    <p:extLst>
      <p:ext uri="{BB962C8B-B14F-4D97-AF65-F5344CB8AC3E}">
        <p14:creationId xmlns:p14="http://schemas.microsoft.com/office/powerpoint/2010/main" val="33273386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Think Recursively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Does this problem contain a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simpler but similar case </a:t>
            </a:r>
            <a:r>
              <a:rPr lang="en-US" dirty="0"/>
              <a:t>of the problem?</a:t>
            </a:r>
          </a:p>
          <a:p>
            <a:pPr lvl="5"/>
            <a:endParaRPr lang="en-US" dirty="0"/>
          </a:p>
          <a:p>
            <a:r>
              <a:rPr lang="en-US" dirty="0"/>
              <a:t>Can I solve the overall problem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if I can solve the simpler case</a:t>
            </a:r>
            <a:r>
              <a:rPr lang="en-US" dirty="0"/>
              <a:t>?</a:t>
            </a:r>
          </a:p>
          <a:p>
            <a:pPr lvl="5"/>
            <a:endParaRPr lang="en-US" dirty="0"/>
          </a:p>
          <a:p>
            <a:r>
              <a:rPr lang="en-US" dirty="0"/>
              <a:t>Is there a </a:t>
            </a:r>
            <a:r>
              <a:rPr lang="en-US" dirty="0">
                <a:solidFill>
                  <a:srgbClr val="B23C00"/>
                </a:solidFill>
              </a:rPr>
              <a:t>simplest case </a:t>
            </a:r>
            <a:r>
              <a:rPr lang="en-US" dirty="0"/>
              <a:t>that has </a:t>
            </a:r>
            <a:br>
              <a:rPr lang="en-US" dirty="0"/>
            </a:br>
            <a:r>
              <a:rPr lang="en-US" dirty="0"/>
              <a:t>an </a:t>
            </a:r>
            <a:r>
              <a:rPr lang="en-US" dirty="0">
                <a:solidFill>
                  <a:srgbClr val="B23C00"/>
                </a:solidFill>
              </a:rPr>
              <a:t>immediate and obvious solution</a:t>
            </a:r>
            <a:r>
              <a:rPr lang="en-US" dirty="0"/>
              <a:t>?</a:t>
            </a:r>
          </a:p>
          <a:p>
            <a:pPr lvl="4"/>
            <a:endParaRPr lang="en-US" dirty="0"/>
          </a:p>
          <a:p>
            <a:r>
              <a:rPr lang="en-US" dirty="0"/>
              <a:t>The simplest case is called the </a:t>
            </a:r>
            <a:r>
              <a:rPr lang="en-US" dirty="0">
                <a:solidFill>
                  <a:srgbClr val="B23C00"/>
                </a:solidFill>
              </a:rPr>
              <a:t>base case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There may be more than one base case.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182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Initial Examples of Recursion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We’ll start with some examples of simple problems that we’ll solve using recursion.</a:t>
            </a:r>
          </a:p>
          <a:p>
            <a:pPr lvl="4"/>
            <a:endParaRPr lang="en-US" dirty="0"/>
          </a:p>
          <a:p>
            <a:r>
              <a:rPr lang="en-US" dirty="0"/>
              <a:t>Recursion is </a:t>
            </a:r>
            <a:r>
              <a:rPr lang="en-US" dirty="0">
                <a:solidFill>
                  <a:srgbClr val="B23C00"/>
                </a:solidFill>
              </a:rPr>
              <a:t>not</a:t>
            </a:r>
            <a:r>
              <a:rPr lang="en-US" dirty="0"/>
              <a:t> necessarily the best way </a:t>
            </a:r>
            <a:br>
              <a:rPr lang="en-US" dirty="0"/>
            </a:br>
            <a:r>
              <a:rPr lang="en-US" dirty="0"/>
              <a:t>to solve these problems.</a:t>
            </a:r>
          </a:p>
          <a:p>
            <a:pPr lvl="4"/>
            <a:endParaRPr lang="en-US" dirty="0"/>
          </a:p>
          <a:p>
            <a:r>
              <a:rPr lang="en-US" dirty="0"/>
              <a:t>But these simple problems help us to understand </a:t>
            </a:r>
            <a:r>
              <a:rPr lang="en-US" dirty="0">
                <a:solidFill>
                  <a:srgbClr val="B23C00"/>
                </a:solidFill>
              </a:rPr>
              <a:t>how</a:t>
            </a:r>
            <a:r>
              <a:rPr lang="en-US" dirty="0"/>
              <a:t> to use recursion.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932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Factorials: The Classic Recursion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5! = 5 x </a:t>
            </a:r>
            <a:r>
              <a:rPr lang="en-US" dirty="0">
                <a:solidFill>
                  <a:srgbClr val="B23C00"/>
                </a:solidFill>
              </a:rPr>
              <a:t>4 x 3 x 2 x 1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    = 5 x </a:t>
            </a:r>
            <a:r>
              <a:rPr lang="en-US" dirty="0">
                <a:solidFill>
                  <a:srgbClr val="B23C00"/>
                </a:solidFill>
              </a:rPr>
              <a:t>4!</a:t>
            </a:r>
          </a:p>
          <a:p>
            <a:pPr lvl="4"/>
            <a:endParaRPr lang="en-US" dirty="0"/>
          </a:p>
          <a:p>
            <a:r>
              <a:rPr lang="en-US" dirty="0"/>
              <a:t>Therefore, we can solve 5! if we can solve 4!</a:t>
            </a:r>
          </a:p>
          <a:p>
            <a:pPr lvl="1"/>
            <a:r>
              <a:rPr lang="en-US" dirty="0"/>
              <a:t>4! is a </a:t>
            </a:r>
            <a:r>
              <a:rPr lang="en-US" dirty="0">
                <a:solidFill>
                  <a:srgbClr val="B23C00"/>
                </a:solidFill>
              </a:rPr>
              <a:t>simpler but similar case </a:t>
            </a:r>
            <a:r>
              <a:rPr lang="en-US" dirty="0"/>
              <a:t>of the problem.</a:t>
            </a:r>
          </a:p>
          <a:p>
            <a:pPr lvl="5"/>
            <a:endParaRPr lang="en-US" dirty="0"/>
          </a:p>
          <a:p>
            <a:r>
              <a:rPr lang="en-US" dirty="0"/>
              <a:t>We can solve 4! = 4 x </a:t>
            </a:r>
            <a:r>
              <a:rPr lang="en-US" dirty="0">
                <a:solidFill>
                  <a:srgbClr val="B23C00"/>
                </a:solidFill>
              </a:rPr>
              <a:t>3!</a:t>
            </a:r>
            <a:r>
              <a:rPr lang="en-US" dirty="0"/>
              <a:t> if we can solve </a:t>
            </a:r>
            <a:r>
              <a:rPr lang="en-US" dirty="0">
                <a:solidFill>
                  <a:srgbClr val="B23C00"/>
                </a:solidFill>
              </a:rPr>
              <a:t>3!</a:t>
            </a:r>
          </a:p>
          <a:p>
            <a:r>
              <a:rPr lang="en-US" dirty="0"/>
              <a:t>We can solve 3! = 3 x </a:t>
            </a:r>
            <a:r>
              <a:rPr lang="en-US" dirty="0">
                <a:solidFill>
                  <a:srgbClr val="B23C00"/>
                </a:solidFill>
              </a:rPr>
              <a:t>2!</a:t>
            </a:r>
            <a:r>
              <a:rPr lang="en-US" dirty="0"/>
              <a:t> if we can solve </a:t>
            </a:r>
            <a:r>
              <a:rPr lang="en-US" dirty="0">
                <a:solidFill>
                  <a:srgbClr val="B23C00"/>
                </a:solidFill>
              </a:rPr>
              <a:t>2!</a:t>
            </a:r>
          </a:p>
          <a:p>
            <a:r>
              <a:rPr lang="en-US" dirty="0"/>
              <a:t>We can solve 2! = 2 x </a:t>
            </a:r>
            <a:r>
              <a:rPr lang="en-US" dirty="0">
                <a:solidFill>
                  <a:srgbClr val="B23C00"/>
                </a:solidFill>
              </a:rPr>
              <a:t>1!</a:t>
            </a:r>
            <a:r>
              <a:rPr lang="en-US" dirty="0"/>
              <a:t> if we can solve </a:t>
            </a:r>
            <a:r>
              <a:rPr lang="en-US" dirty="0">
                <a:solidFill>
                  <a:srgbClr val="B23C00"/>
                </a:solidFill>
              </a:rPr>
              <a:t>1!</a:t>
            </a:r>
          </a:p>
          <a:p>
            <a:pPr lvl="4"/>
            <a:endParaRPr lang="en-US" dirty="0"/>
          </a:p>
          <a:p>
            <a:r>
              <a:rPr lang="en-US" dirty="0"/>
              <a:t>But by definition, 1! =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319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Factorials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But by definition, 1! = </a:t>
            </a:r>
            <a:r>
              <a:rPr lang="en-US" dirty="0">
                <a:solidFill>
                  <a:srgbClr val="00B050"/>
                </a:solidFill>
              </a:rPr>
              <a:t>1</a:t>
            </a:r>
          </a:p>
          <a:p>
            <a:pPr lvl="1"/>
            <a:r>
              <a:rPr lang="en-US" dirty="0"/>
              <a:t>That’s the </a:t>
            </a:r>
            <a:r>
              <a:rPr lang="en-US" dirty="0">
                <a:solidFill>
                  <a:srgbClr val="B23C00"/>
                </a:solidFill>
              </a:rPr>
              <a:t>simplest case </a:t>
            </a:r>
            <a:r>
              <a:rPr lang="en-US" dirty="0"/>
              <a:t>(</a:t>
            </a:r>
            <a:r>
              <a:rPr lang="en-US" dirty="0">
                <a:solidFill>
                  <a:srgbClr val="B23C00"/>
                </a:solidFill>
              </a:rPr>
              <a:t>base case</a:t>
            </a:r>
            <a:r>
              <a:rPr lang="en-US" dirty="0"/>
              <a:t>)</a:t>
            </a:r>
            <a:r>
              <a:rPr lang="en-US" dirty="0">
                <a:solidFill>
                  <a:srgbClr val="B23C00"/>
                </a:solidFill>
              </a:rPr>
              <a:t> </a:t>
            </a:r>
            <a:r>
              <a:rPr lang="en-US" dirty="0"/>
              <a:t>with an </a:t>
            </a:r>
            <a:br>
              <a:rPr lang="en-US" dirty="0"/>
            </a:br>
            <a:r>
              <a:rPr lang="en-US" dirty="0"/>
              <a:t>immediate and obvious solution.</a:t>
            </a:r>
          </a:p>
          <a:p>
            <a:pPr lvl="6"/>
            <a:endParaRPr lang="en-US" dirty="0"/>
          </a:p>
          <a:p>
            <a:r>
              <a:rPr lang="en-US" dirty="0"/>
              <a:t>Therefore, 2! = 2 x </a:t>
            </a:r>
            <a:r>
              <a:rPr lang="en-US" dirty="0">
                <a:solidFill>
                  <a:srgbClr val="B23C00"/>
                </a:solidFill>
              </a:rPr>
              <a:t>1!</a:t>
            </a:r>
            <a:r>
              <a:rPr lang="en-US" dirty="0"/>
              <a:t> = 2 x </a:t>
            </a:r>
            <a:r>
              <a:rPr lang="en-US" dirty="0">
                <a:solidFill>
                  <a:srgbClr val="00B050"/>
                </a:solidFill>
              </a:rPr>
              <a:t>1</a:t>
            </a:r>
            <a:r>
              <a:rPr lang="en-US" dirty="0"/>
              <a:t> = </a:t>
            </a:r>
            <a:r>
              <a:rPr lang="en-US" dirty="0">
                <a:solidFill>
                  <a:srgbClr val="00B050"/>
                </a:solidFill>
              </a:rPr>
              <a:t>2</a:t>
            </a:r>
          </a:p>
          <a:p>
            <a:r>
              <a:rPr lang="en-US" dirty="0"/>
              <a:t>Therefore, 3! = 3 x </a:t>
            </a:r>
            <a:r>
              <a:rPr lang="en-US" dirty="0">
                <a:solidFill>
                  <a:srgbClr val="B23C00"/>
                </a:solidFill>
              </a:rPr>
              <a:t>2!</a:t>
            </a:r>
            <a:r>
              <a:rPr lang="en-US" dirty="0"/>
              <a:t> = 3 x </a:t>
            </a:r>
            <a:r>
              <a:rPr lang="en-US" dirty="0">
                <a:solidFill>
                  <a:srgbClr val="00B050"/>
                </a:solidFill>
              </a:rPr>
              <a:t>2</a:t>
            </a:r>
            <a:r>
              <a:rPr lang="en-US" dirty="0"/>
              <a:t> = </a:t>
            </a:r>
            <a:r>
              <a:rPr lang="en-US" dirty="0">
                <a:solidFill>
                  <a:srgbClr val="00B050"/>
                </a:solidFill>
              </a:rPr>
              <a:t>6</a:t>
            </a:r>
          </a:p>
          <a:p>
            <a:r>
              <a:rPr lang="en-US" dirty="0"/>
              <a:t>Therefore, 4! = 4 x </a:t>
            </a:r>
            <a:r>
              <a:rPr lang="en-US" dirty="0">
                <a:solidFill>
                  <a:srgbClr val="B23C00"/>
                </a:solidFill>
              </a:rPr>
              <a:t>3!</a:t>
            </a:r>
            <a:r>
              <a:rPr lang="en-US" dirty="0"/>
              <a:t> = 4 x </a:t>
            </a:r>
            <a:r>
              <a:rPr lang="en-US" dirty="0">
                <a:solidFill>
                  <a:srgbClr val="00B050"/>
                </a:solidFill>
              </a:rPr>
              <a:t>6</a:t>
            </a:r>
            <a:r>
              <a:rPr lang="en-US" dirty="0"/>
              <a:t> = </a:t>
            </a:r>
            <a:r>
              <a:rPr lang="en-US" dirty="0">
                <a:solidFill>
                  <a:srgbClr val="00B050"/>
                </a:solidFill>
              </a:rPr>
              <a:t>24</a:t>
            </a:r>
          </a:p>
          <a:p>
            <a:r>
              <a:rPr lang="en-US" dirty="0"/>
              <a:t>Therefore, 5! = 5 x </a:t>
            </a:r>
            <a:r>
              <a:rPr lang="en-US" dirty="0">
                <a:solidFill>
                  <a:srgbClr val="B23C00"/>
                </a:solidFill>
              </a:rPr>
              <a:t>4!</a:t>
            </a:r>
            <a:r>
              <a:rPr lang="en-US" dirty="0"/>
              <a:t> = 5 x </a:t>
            </a:r>
            <a:r>
              <a:rPr lang="en-US" dirty="0">
                <a:solidFill>
                  <a:srgbClr val="00B050"/>
                </a:solidFill>
              </a:rPr>
              <a:t>24 </a:t>
            </a:r>
            <a:r>
              <a:rPr lang="en-US" dirty="0"/>
              <a:t>= </a:t>
            </a:r>
            <a:r>
              <a:rPr lang="en-US" dirty="0">
                <a:solidFill>
                  <a:srgbClr val="B23C00"/>
                </a:solidFill>
              </a:rPr>
              <a:t>120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187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Factorials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5062" y="1282169"/>
            <a:ext cx="8229600" cy="3596624"/>
          </a:xfrm>
        </p:spPr>
        <p:txBody>
          <a:bodyPr/>
          <a:lstStyle/>
          <a:p>
            <a:r>
              <a:rPr lang="en-US" dirty="0"/>
              <a:t>Solve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! recursively:</a:t>
            </a:r>
          </a:p>
          <a:p>
            <a:pPr lvl="5"/>
            <a:endParaRPr lang="en-US" dirty="0"/>
          </a:p>
          <a:p>
            <a:r>
              <a:rPr lang="en-US" dirty="0"/>
              <a:t>What’s the base case?</a:t>
            </a:r>
          </a:p>
          <a:p>
            <a:pPr lvl="1"/>
            <a:r>
              <a:rPr lang="en-US" dirty="0"/>
              <a:t>1! = 1</a:t>
            </a:r>
          </a:p>
          <a:p>
            <a:pPr lvl="6"/>
            <a:endParaRPr lang="en-US" dirty="0"/>
          </a:p>
          <a:p>
            <a:r>
              <a:rPr lang="en-US" dirty="0"/>
              <a:t>What’s the simpler but similar case?</a:t>
            </a:r>
          </a:p>
          <a:p>
            <a:pPr lvl="1"/>
            <a:r>
              <a:rPr lang="en-US" dirty="0"/>
              <a:t>(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-1)!</a:t>
            </a:r>
          </a:p>
          <a:p>
            <a:pPr lvl="1"/>
            <a:r>
              <a:rPr lang="en-US" dirty="0"/>
              <a:t>Note that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-1 is </a:t>
            </a:r>
            <a:r>
              <a:rPr lang="en-US" dirty="0">
                <a:solidFill>
                  <a:srgbClr val="B23C00"/>
                </a:solidFill>
              </a:rPr>
              <a:t>closer to the base case</a:t>
            </a:r>
            <a:r>
              <a:rPr lang="en-US" dirty="0"/>
              <a:t> of 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002088" y="4786281"/>
            <a:ext cx="5009705" cy="147732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fact(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n)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=</a:t>
            </a:r>
            <a:r>
              <a:rPr lang="mr-IN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= 1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)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1;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else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*</a:t>
            </a:r>
            <a:r>
              <a:rPr lang="mr-IN" sz="1800" b="1" dirty="0" err="1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fact</a:t>
            </a:r>
            <a:r>
              <a:rPr lang="mr-IN" sz="1800" b="1" dirty="0">
                <a:solidFill>
                  <a:srgbClr val="008000"/>
                </a:solidFill>
                <a:latin typeface="Courier New" charset="0"/>
                <a:ea typeface="Courier New" charset="0"/>
                <a:cs typeface="Courier New" charset="0"/>
              </a:rPr>
              <a:t>(n-1)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da-DK" sz="18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59838" y="4617707"/>
            <a:ext cx="135806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Factorial.cpp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5094163"/>
            <a:ext cx="3666388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Reaching the </a:t>
            </a:r>
            <a:r>
              <a:rPr lang="en-US" sz="1400" dirty="0">
                <a:solidFill>
                  <a:srgbClr val="B23C00"/>
                </a:solidFill>
              </a:rPr>
              <a:t>base case </a:t>
            </a:r>
            <a:r>
              <a:rPr lang="en-US" sz="1400" dirty="0">
                <a:solidFill>
                  <a:srgbClr val="0033CC"/>
                </a:solidFill>
              </a:rPr>
              <a:t>stops the recursion</a:t>
            </a:r>
          </a:p>
          <a:p>
            <a:r>
              <a:rPr lang="en-US" sz="1400" dirty="0">
                <a:solidFill>
                  <a:srgbClr val="0033CC"/>
                </a:solidFill>
              </a:rPr>
              <a:t>and returns an immediate value.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5067D9-AECB-3640-9071-05CE6FA336D3}"/>
              </a:ext>
            </a:extLst>
          </p:cNvPr>
          <p:cNvSpPr txBox="1"/>
          <p:nvPr/>
        </p:nvSpPr>
        <p:spPr>
          <a:xfrm>
            <a:off x="4572000" y="5951918"/>
            <a:ext cx="3817071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Otherwise, recursively solve the </a:t>
            </a:r>
            <a:r>
              <a:rPr lang="en-US" sz="1400" dirty="0">
                <a:solidFill>
                  <a:srgbClr val="008000"/>
                </a:solidFill>
              </a:rPr>
              <a:t>simpler case</a:t>
            </a:r>
            <a:r>
              <a:rPr lang="en-US" sz="1400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18220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Multiplication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5760702" cy="4145258"/>
          </a:xfrm>
        </p:spPr>
        <p:txBody>
          <a:bodyPr/>
          <a:lstStyle/>
          <a:p>
            <a:r>
              <a:rPr lang="en-US" dirty="0"/>
              <a:t>Solve </a:t>
            </a:r>
            <a:r>
              <a:rPr lang="en-US" i="1" dirty="0" err="1">
                <a:latin typeface="Times New Roman"/>
                <a:cs typeface="Times New Roman"/>
              </a:rPr>
              <a:t>i</a:t>
            </a:r>
            <a:r>
              <a:rPr lang="en-US" dirty="0"/>
              <a:t> x </a:t>
            </a:r>
            <a:r>
              <a:rPr lang="en-US" i="1" dirty="0">
                <a:latin typeface="Times New Roman"/>
                <a:cs typeface="Times New Roman"/>
              </a:rPr>
              <a:t>j</a:t>
            </a:r>
            <a:r>
              <a:rPr lang="en-US" dirty="0"/>
              <a:t> recursively.</a:t>
            </a:r>
          </a:p>
          <a:p>
            <a:pPr lvl="5"/>
            <a:endParaRPr lang="en-US" dirty="0"/>
          </a:p>
          <a:p>
            <a:r>
              <a:rPr lang="en-US" dirty="0"/>
              <a:t>Base cases:</a:t>
            </a:r>
          </a:p>
          <a:p>
            <a:pPr lvl="1"/>
            <a:r>
              <a:rPr lang="en-US" i="1" dirty="0" err="1">
                <a:latin typeface="Times New Roman"/>
                <a:cs typeface="Times New Roman"/>
              </a:rPr>
              <a:t>i</a:t>
            </a:r>
            <a:r>
              <a:rPr lang="en-US" dirty="0"/>
              <a:t> equals 0: product = 0</a:t>
            </a:r>
          </a:p>
          <a:p>
            <a:pPr lvl="1"/>
            <a:r>
              <a:rPr lang="en-US" i="1" dirty="0" err="1">
                <a:latin typeface="Times New Roman"/>
                <a:cs typeface="Times New Roman"/>
              </a:rPr>
              <a:t>i</a:t>
            </a:r>
            <a:r>
              <a:rPr lang="en-US" dirty="0"/>
              <a:t> equals 1: product = </a:t>
            </a:r>
            <a:r>
              <a:rPr lang="en-US" i="1" dirty="0">
                <a:latin typeface="Times New Roman"/>
                <a:cs typeface="Times New Roman"/>
              </a:rPr>
              <a:t>j</a:t>
            </a:r>
          </a:p>
          <a:p>
            <a:pPr lvl="6"/>
            <a:endParaRPr lang="en-US" dirty="0"/>
          </a:p>
          <a:p>
            <a:r>
              <a:rPr lang="en-US" dirty="0"/>
              <a:t>Simpler but similar case:</a:t>
            </a:r>
          </a:p>
          <a:p>
            <a:pPr lvl="1"/>
            <a:r>
              <a:rPr lang="en-US" dirty="0"/>
              <a:t>If we can solve the problem for 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i</a:t>
            </a:r>
            <a:r>
              <a:rPr lang="en-US" dirty="0">
                <a:solidFill>
                  <a:srgbClr val="B23C00"/>
                </a:solidFill>
              </a:rPr>
              <a:t>-1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(which is closer to 0 and 1), </a:t>
            </a:r>
            <a:br>
              <a:rPr lang="en-US" dirty="0"/>
            </a:br>
            <a:r>
              <a:rPr lang="en-US" dirty="0"/>
              <a:t>then  </a:t>
            </a:r>
            <a:r>
              <a:rPr lang="en-US" i="1" dirty="0" err="1">
                <a:latin typeface="Times New Roman"/>
                <a:cs typeface="Times New Roman"/>
              </a:rPr>
              <a:t>i</a:t>
            </a:r>
            <a:r>
              <a:rPr lang="en-US" i="1" dirty="0">
                <a:latin typeface="Times New Roman"/>
                <a:cs typeface="Times New Roman"/>
              </a:rPr>
              <a:t> </a:t>
            </a:r>
            <a:r>
              <a:rPr lang="en-US" dirty="0"/>
              <a:t>x </a:t>
            </a:r>
            <a:r>
              <a:rPr lang="en-US" i="1" dirty="0">
                <a:latin typeface="Times New Roman"/>
                <a:cs typeface="Times New Roman"/>
              </a:rPr>
              <a:t>j</a:t>
            </a:r>
            <a:r>
              <a:rPr lang="en-US" dirty="0"/>
              <a:t>  is  </a:t>
            </a:r>
            <a:r>
              <a:rPr lang="en-US" i="1" dirty="0">
                <a:latin typeface="Times New Roman"/>
                <a:cs typeface="Times New Roman"/>
              </a:rPr>
              <a:t>j </a:t>
            </a:r>
            <a:r>
              <a:rPr lang="en-US" dirty="0"/>
              <a:t>+ [</a:t>
            </a:r>
            <a:r>
              <a:rPr lang="en-US" dirty="0">
                <a:solidFill>
                  <a:srgbClr val="B23C00"/>
                </a:solidFill>
              </a:rPr>
              <a:t>(</a:t>
            </a:r>
            <a:r>
              <a:rPr lang="en-US" i="1" dirty="0">
                <a:solidFill>
                  <a:srgbClr val="B23C00"/>
                </a:solidFill>
                <a:latin typeface="Times New Roman"/>
                <a:cs typeface="Times New Roman"/>
              </a:rPr>
              <a:t>i</a:t>
            </a:r>
            <a:r>
              <a:rPr lang="en-US" dirty="0">
                <a:solidFill>
                  <a:srgbClr val="B23C00"/>
                </a:solidFill>
              </a:rPr>
              <a:t>-1)</a:t>
            </a:r>
            <a:r>
              <a:rPr lang="en-US" dirty="0"/>
              <a:t> x </a:t>
            </a:r>
            <a:r>
              <a:rPr lang="en-US" i="1" dirty="0">
                <a:latin typeface="Times New Roman"/>
                <a:cs typeface="Times New Roman"/>
              </a:rPr>
              <a:t>j</a:t>
            </a:r>
            <a:r>
              <a:rPr lang="en-US" dirty="0"/>
              <a:t>]</a:t>
            </a:r>
            <a:endParaRPr lang="en-US" i="1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884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Multiplication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1600220"/>
            <a:ext cx="7109639" cy="286232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long multiply(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j)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switch (</a:t>
            </a:r>
            <a:r>
              <a:rPr lang="en-US" sz="20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   {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case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0: 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0;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case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1: 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2000" b="1" dirty="0" err="1">
                <a:latin typeface="Courier New" charset="0"/>
                <a:ea typeface="Courier New" charset="0"/>
                <a:cs typeface="Courier New" charset="0"/>
              </a:rPr>
              <a:t>j</a:t>
            </a:r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        default: return j + 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multiply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20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i-1</a:t>
            </a:r>
            <a:r>
              <a:rPr lang="en-US" sz="2000" b="1" dirty="0">
                <a:latin typeface="Courier New" charset="0"/>
                <a:ea typeface="Courier New" charset="0"/>
                <a:cs typeface="Courier New" charset="0"/>
              </a:rPr>
              <a:t>, j);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    }</a:t>
            </a:r>
          </a:p>
          <a:p>
            <a:r>
              <a:rPr lang="mr-IN" sz="20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endParaRPr lang="en-US" sz="2000" b="1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95186" y="1508781"/>
            <a:ext cx="125149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Multiply.cpp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32544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 Fibonacci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1767844"/>
          </a:xfrm>
        </p:spPr>
        <p:txBody>
          <a:bodyPr/>
          <a:lstStyle/>
          <a:p>
            <a:r>
              <a:rPr lang="en-US" dirty="0"/>
              <a:t>Fibonacci sequence: 1 1 2 3 5 8 13 21 34 55</a:t>
            </a:r>
          </a:p>
          <a:p>
            <a:pPr lvl="1"/>
            <a:r>
              <a:rPr lang="en-US" i="1" dirty="0" err="1">
                <a:latin typeface="Times New Roman"/>
                <a:cs typeface="Times New Roman"/>
              </a:rPr>
              <a:t>f</a:t>
            </a:r>
            <a:r>
              <a:rPr lang="en-US" i="1" baseline="-25000" dirty="0" err="1">
                <a:latin typeface="Times New Roman"/>
                <a:cs typeface="Times New Roman"/>
              </a:rPr>
              <a:t>n</a:t>
            </a:r>
            <a:r>
              <a:rPr lang="en-US" dirty="0"/>
              <a:t> = </a:t>
            </a: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i="1" baseline="-25000" dirty="0">
                <a:latin typeface="Times New Roman"/>
                <a:cs typeface="Times New Roman"/>
              </a:rPr>
              <a:t>n-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/>
              <a:t> + </a:t>
            </a: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i="1" baseline="-25000" dirty="0">
                <a:latin typeface="Times New Roman"/>
                <a:cs typeface="Times New Roman"/>
              </a:rPr>
              <a:t>n-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br>
              <a:rPr lang="en-US" i="1" baseline="-25000" dirty="0">
                <a:latin typeface="Times New Roman"/>
                <a:cs typeface="Times New Roman"/>
              </a:rPr>
            </a:b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i="1" dirty="0">
                <a:latin typeface="Times New Roman"/>
                <a:cs typeface="Times New Roman"/>
              </a:rPr>
              <a:t> = </a:t>
            </a:r>
            <a:r>
              <a:rPr lang="en-US" dirty="0">
                <a:latin typeface="Times New Roman"/>
                <a:cs typeface="Times New Roman"/>
              </a:rPr>
              <a:t>1</a:t>
            </a:r>
            <a:br>
              <a:rPr lang="en-US" i="1" dirty="0">
                <a:latin typeface="Times New Roman"/>
                <a:cs typeface="Times New Roman"/>
              </a:rPr>
            </a:b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i="1" dirty="0">
                <a:latin typeface="Times New Roman"/>
                <a:cs typeface="Times New Roman"/>
              </a:rPr>
              <a:t> = </a:t>
            </a:r>
            <a:r>
              <a:rPr lang="en-US" dirty="0">
                <a:latin typeface="Times New Roman"/>
                <a:cs typeface="Times New Roman"/>
              </a:rPr>
              <a:t>1</a:t>
            </a:r>
          </a:p>
          <a:p>
            <a:pPr lvl="5"/>
            <a:endParaRPr lang="en-US" i="1" dirty="0">
              <a:latin typeface="Times New Roman"/>
              <a:cs typeface="Times New Roman"/>
            </a:endParaRPr>
          </a:p>
          <a:p>
            <a:r>
              <a:rPr lang="en-US" dirty="0"/>
              <a:t>An iterative </a:t>
            </a:r>
            <a:br>
              <a:rPr lang="en-US" dirty="0"/>
            </a:br>
            <a:r>
              <a:rPr lang="en-US" dirty="0"/>
              <a:t>solution: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474732" y="1965976"/>
            <a:ext cx="4875053" cy="427809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long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fibonacci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n)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&lt;= 2)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1;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else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{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older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= 1;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old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= 1;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next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= 1;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for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= 3;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&lt;=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;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++) {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next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older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+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old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older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old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old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=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next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}</a:t>
            </a:r>
          </a:p>
          <a:p>
            <a:endParaRPr lang="mr-IN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b="1" dirty="0" err="1">
                <a:latin typeface="Courier New" charset="0"/>
                <a:ea typeface="Courier New" charset="0"/>
                <a:cs typeface="Courier New" charset="0"/>
              </a:rPr>
              <a:t>next</a:t>
            </a:r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    }</a:t>
            </a:r>
          </a:p>
          <a:p>
            <a:r>
              <a:rPr lang="mr-IN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953477" y="1840769"/>
            <a:ext cx="156164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Fibonacci1.cpp</a:t>
            </a:r>
          </a:p>
        </p:txBody>
      </p:sp>
    </p:spTree>
    <p:extLst>
      <p:ext uri="{BB962C8B-B14F-4D97-AF65-F5344CB8AC3E}">
        <p14:creationId xmlns:p14="http://schemas.microsoft.com/office/powerpoint/2010/main" val="3715295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Lambda Expressions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49326" y="1498377"/>
            <a:ext cx="5245347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&lt;string&gt;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using namespace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enum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class Gender { M, F };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class Person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public: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Person(string f, string l, Gender g)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: first(f), last(l), gender(g) {}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virtual ~Person() {}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first;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string last;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Gender gender;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1206" y="1339504"/>
            <a:ext cx="100540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Person.h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34431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Fibonacci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pPr marL="469900" lvl="1" indent="-469900">
              <a:buClr>
                <a:schemeClr val="bg2"/>
              </a:buClr>
              <a:buSzPct val="70000"/>
              <a:buFont typeface="Wingdings" charset="0"/>
              <a:buChar char="o"/>
            </a:pPr>
            <a:r>
              <a:rPr lang="en-US" sz="2800" dirty="0"/>
              <a:t>According to the definition:</a:t>
            </a:r>
          </a:p>
          <a:p>
            <a:pPr marL="939800" lvl="2" indent="-469900">
              <a:buSzPct val="70000"/>
            </a:pPr>
            <a:r>
              <a:rPr lang="en-US" i="1" dirty="0" err="1">
                <a:latin typeface="Times New Roman"/>
                <a:cs typeface="Times New Roman"/>
              </a:rPr>
              <a:t>f</a:t>
            </a:r>
            <a:r>
              <a:rPr lang="en-US" i="1" baseline="-25000" dirty="0" err="1">
                <a:latin typeface="Times New Roman"/>
                <a:cs typeface="Times New Roman"/>
              </a:rPr>
              <a:t>n</a:t>
            </a:r>
            <a:r>
              <a:rPr lang="en-US" dirty="0"/>
              <a:t> = </a:t>
            </a: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i="1" baseline="-25000" dirty="0">
                <a:latin typeface="Times New Roman"/>
                <a:cs typeface="Times New Roman"/>
              </a:rPr>
              <a:t>n-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dirty="0"/>
              <a:t> + </a:t>
            </a: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i="1" baseline="-25000" dirty="0">
                <a:latin typeface="Times New Roman"/>
                <a:cs typeface="Times New Roman"/>
              </a:rPr>
              <a:t>n-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br>
              <a:rPr lang="en-US" i="1" baseline="-25000" dirty="0">
                <a:latin typeface="Times New Roman"/>
                <a:cs typeface="Times New Roman"/>
              </a:rPr>
            </a:b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baseline="-25000" dirty="0">
                <a:latin typeface="Times New Roman"/>
                <a:cs typeface="Times New Roman"/>
              </a:rPr>
              <a:t>1</a:t>
            </a:r>
            <a:r>
              <a:rPr lang="en-US" i="1" dirty="0">
                <a:latin typeface="Times New Roman"/>
                <a:cs typeface="Times New Roman"/>
              </a:rPr>
              <a:t> = </a:t>
            </a:r>
            <a:r>
              <a:rPr lang="en-US" dirty="0">
                <a:latin typeface="Times New Roman"/>
                <a:cs typeface="Times New Roman"/>
              </a:rPr>
              <a:t>1</a:t>
            </a:r>
            <a:br>
              <a:rPr lang="en-US" i="1" dirty="0">
                <a:latin typeface="Times New Roman"/>
                <a:cs typeface="Times New Roman"/>
              </a:rPr>
            </a:br>
            <a:r>
              <a:rPr lang="en-US" i="1" dirty="0">
                <a:latin typeface="Times New Roman"/>
                <a:cs typeface="Times New Roman"/>
              </a:rPr>
              <a:t>f</a:t>
            </a:r>
            <a:r>
              <a:rPr lang="en-US" baseline="-25000" dirty="0">
                <a:latin typeface="Times New Roman"/>
                <a:cs typeface="Times New Roman"/>
              </a:rPr>
              <a:t>2</a:t>
            </a:r>
            <a:r>
              <a:rPr lang="en-US" i="1" dirty="0">
                <a:latin typeface="Times New Roman"/>
                <a:cs typeface="Times New Roman"/>
              </a:rPr>
              <a:t> = </a:t>
            </a:r>
            <a:r>
              <a:rPr lang="en-US" dirty="0">
                <a:latin typeface="Times New Roman"/>
                <a:cs typeface="Times New Roman"/>
              </a:rPr>
              <a:t>1</a:t>
            </a:r>
          </a:p>
          <a:p>
            <a:pPr marL="469900" lvl="1" indent="-469900">
              <a:buClr>
                <a:schemeClr val="bg2"/>
              </a:buClr>
              <a:buSzPct val="70000"/>
              <a:buFont typeface="Wingdings" charset="0"/>
              <a:buChar char="o"/>
            </a:pPr>
            <a:endParaRPr lang="en-US" sz="2800" i="1" baseline="-25000" dirty="0">
              <a:latin typeface="Times New Roman"/>
              <a:cs typeface="Times New Roman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31562" y="3048940"/>
            <a:ext cx="7766870" cy="147732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long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fibonacci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n)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&lt;= 2)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1;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else        return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fibonacci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(n-2)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+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fibonacci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(n-1)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40853" y="2915177"/>
            <a:ext cx="156164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Fibonacci2.cpp</a:t>
            </a:r>
          </a:p>
        </p:txBody>
      </p:sp>
    </p:spTree>
    <p:extLst>
      <p:ext uri="{BB962C8B-B14F-4D97-AF65-F5344CB8AC3E}">
        <p14:creationId xmlns:p14="http://schemas.microsoft.com/office/powerpoint/2010/main" val="1191985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Fibonacci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493527"/>
          </a:xfrm>
        </p:spPr>
        <p:txBody>
          <a:bodyPr/>
          <a:lstStyle/>
          <a:p>
            <a:r>
              <a:rPr lang="en-US" dirty="0"/>
              <a:t>Why does the recursive solution </a:t>
            </a:r>
            <a:br>
              <a:rPr lang="en-US" dirty="0"/>
            </a:br>
            <a:r>
              <a:rPr lang="en-US" dirty="0"/>
              <a:t>take a long time when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 is large?</a:t>
            </a:r>
          </a:p>
          <a:p>
            <a:r>
              <a:rPr lang="en-US" dirty="0"/>
              <a:t>Let’s trace the recursive calls: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89" y="3032849"/>
            <a:ext cx="8869736" cy="313932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long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fibonacci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(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n)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Called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fibonacci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(" &lt;&lt;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")" &lt;&lt;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long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if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(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&lt;= 2)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1;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else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=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fibonacci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(n-2) +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fibonacci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(n-1);</a:t>
            </a:r>
          </a:p>
          <a:p>
            <a:endParaRPr lang="mr-IN" sz="18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Returning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fibonacci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(" &lt;&lt;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") = " &lt;&lt;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return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mr-IN" sz="1800" b="1" dirty="0" err="1">
                <a:latin typeface="Courier New" charset="0"/>
                <a:ea typeface="Courier New" charset="0"/>
                <a:cs typeface="Courier New" charset="0"/>
              </a:rPr>
              <a:t>f</a:t>
            </a:r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mr-IN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23731" y="2880366"/>
            <a:ext cx="156164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Fibonacci3.cpp</a:t>
            </a:r>
          </a:p>
        </p:txBody>
      </p:sp>
    </p:spTree>
    <p:extLst>
      <p:ext uri="{BB962C8B-B14F-4D97-AF65-F5344CB8AC3E}">
        <p14:creationId xmlns:p14="http://schemas.microsoft.com/office/powerpoint/2010/main" val="18442594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Fibonacci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pic>
        <p:nvPicPr>
          <p:cNvPr id="5" name="Picture 4" descr="Fig0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325903"/>
            <a:ext cx="8686800" cy="466344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754878" y="5237630"/>
            <a:ext cx="1915909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Recursion is </a:t>
            </a:r>
          </a:p>
          <a:p>
            <a:r>
              <a:rPr lang="en-US" sz="1800" u="sng" dirty="0">
                <a:solidFill>
                  <a:srgbClr val="0033CC"/>
                </a:solidFill>
              </a:rPr>
              <a:t>not</a:t>
            </a:r>
            <a:r>
              <a:rPr lang="en-US" sz="1800" dirty="0">
                <a:solidFill>
                  <a:srgbClr val="0033CC"/>
                </a:solidFill>
              </a:rPr>
              <a:t> always good!</a:t>
            </a:r>
          </a:p>
        </p:txBody>
      </p:sp>
    </p:spTree>
    <p:extLst>
      <p:ext uri="{BB962C8B-B14F-4D97-AF65-F5344CB8AC3E}">
        <p14:creationId xmlns:p14="http://schemas.microsoft.com/office/powerpoint/2010/main" val="245784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of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a vector of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 integers, is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/>
              <a:t> in the list?</a:t>
            </a:r>
          </a:p>
          <a:p>
            <a:pPr lvl="4"/>
            <a:endParaRPr lang="en-US" dirty="0"/>
          </a:p>
          <a:p>
            <a:r>
              <a:rPr lang="en-US" dirty="0"/>
              <a:t>Base case</a:t>
            </a:r>
          </a:p>
          <a:p>
            <a:pPr lvl="1"/>
            <a:r>
              <a:rPr lang="en-US" dirty="0"/>
              <a:t>The </a:t>
            </a:r>
            <a:r>
              <a:rPr lang="en-US" dirty="0">
                <a:solidFill>
                  <a:srgbClr val="B23C00"/>
                </a:solidFill>
              </a:rPr>
              <a:t>vector is empty</a:t>
            </a:r>
            <a:r>
              <a:rPr lang="en-US" dirty="0"/>
              <a:t>: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/>
              <a:t> is not in the vector.</a:t>
            </a:r>
          </a:p>
          <a:p>
            <a:pPr lvl="5"/>
            <a:endParaRPr lang="en-US" dirty="0"/>
          </a:p>
          <a:p>
            <a:r>
              <a:rPr lang="en-US" dirty="0"/>
              <a:t>Simpler but similar case:</a:t>
            </a:r>
          </a:p>
          <a:p>
            <a:pPr lvl="1"/>
            <a:r>
              <a:rPr lang="en-US" dirty="0"/>
              <a:t>Either </a:t>
            </a:r>
            <a:r>
              <a:rPr lang="en-US" i="1" dirty="0">
                <a:latin typeface="Times New Roman"/>
                <a:cs typeface="Times New Roman"/>
              </a:rPr>
              <a:t>x</a:t>
            </a:r>
            <a:r>
              <a:rPr lang="en-US" dirty="0"/>
              <a:t> is equal to the first element in the vector,</a:t>
            </a:r>
            <a:br>
              <a:rPr lang="en-US" dirty="0"/>
            </a:br>
            <a:r>
              <a:rPr lang="en-US" dirty="0"/>
              <a:t>or </a:t>
            </a:r>
            <a:r>
              <a:rPr lang="en-US" i="1" dirty="0">
                <a:latin typeface="Times New Roman"/>
                <a:cs typeface="Times New Roman"/>
              </a:rPr>
              <a:t>x </a:t>
            </a:r>
            <a:r>
              <a:rPr lang="en-US" dirty="0"/>
              <a:t>is in the </a:t>
            </a:r>
            <a:r>
              <a:rPr lang="en-US" dirty="0">
                <a:solidFill>
                  <a:srgbClr val="B23C00"/>
                </a:solidFill>
              </a:rPr>
              <a:t>rest of the vector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The rest of the vector is one element shorter, </a:t>
            </a:r>
            <a:br>
              <a:rPr lang="en-US" dirty="0"/>
            </a:br>
            <a:r>
              <a:rPr lang="en-US" dirty="0"/>
              <a:t>so it’s closer to the base case.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167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Member of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9523" y="1549312"/>
            <a:ext cx="8024954" cy="181588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bool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member_of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int value, vector&lt;int&gt;&amp; v)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== 0) return false;  // Base case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(v[0] == value) return true;   // Is it the first element?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v.erase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v.begin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               // Remove the first element.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member_of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(value, v);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// Is it in the rest of the vector?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234182" y="1380035"/>
            <a:ext cx="154401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MemberOf.cpp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6E9F1B7-BC0B-E147-8F32-B206BEB6361A}"/>
              </a:ext>
            </a:extLst>
          </p:cNvPr>
          <p:cNvSpPr txBox="1"/>
          <p:nvPr/>
        </p:nvSpPr>
        <p:spPr>
          <a:xfrm>
            <a:off x="2707547" y="3611878"/>
            <a:ext cx="3728906" cy="138499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0 10 20 30 40 50 60 70 80 90 100 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50 is in the vector.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75 is not in the vector.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80 is in the vector.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92 is not in the vector.</a:t>
            </a:r>
          </a:p>
        </p:txBody>
      </p:sp>
    </p:spTree>
    <p:extLst>
      <p:ext uri="{BB962C8B-B14F-4D97-AF65-F5344CB8AC3E}">
        <p14:creationId xmlns:p14="http://schemas.microsoft.com/office/powerpoint/2010/main" val="18612868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Reverse the values of a list of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 integers.</a:t>
            </a:r>
          </a:p>
          <a:p>
            <a:pPr lvl="4"/>
            <a:endParaRPr lang="en-US" dirty="0"/>
          </a:p>
          <a:p>
            <a:r>
              <a:rPr lang="en-US" dirty="0"/>
              <a:t>Base case</a:t>
            </a:r>
          </a:p>
          <a:p>
            <a:pPr lvl="1"/>
            <a:r>
              <a:rPr lang="en-US" dirty="0"/>
              <a:t>The list is empty or it contains only one value: </a:t>
            </a:r>
            <a:br>
              <a:rPr lang="en-US" dirty="0"/>
            </a:br>
            <a:r>
              <a:rPr lang="en-US" dirty="0"/>
              <a:t>Just return the list.</a:t>
            </a:r>
          </a:p>
          <a:p>
            <a:pPr lvl="5"/>
            <a:endParaRPr lang="en-US" dirty="0"/>
          </a:p>
          <a:p>
            <a:r>
              <a:rPr lang="en-US" dirty="0"/>
              <a:t>Simpler but similar case:</a:t>
            </a:r>
          </a:p>
          <a:p>
            <a:pPr lvl="1"/>
            <a:r>
              <a:rPr lang="en-US" dirty="0"/>
              <a:t>Take out the first value of the list. </a:t>
            </a:r>
          </a:p>
          <a:p>
            <a:pPr lvl="1"/>
            <a:r>
              <a:rPr lang="en-US" dirty="0"/>
              <a:t>Reverse the </a:t>
            </a:r>
            <a:r>
              <a:rPr lang="en-US" dirty="0">
                <a:solidFill>
                  <a:srgbClr val="B23C00"/>
                </a:solidFill>
              </a:rPr>
              <a:t>rest of the list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Append the removed value to the end of the reversed rest of the list.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265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Reverse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29291" y="1514528"/>
            <a:ext cx="8454559" cy="2308324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reverse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(vector&lt;int&gt;&amp; v)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v.size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&lt;= 1) return;  // Base case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first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v.front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();  // Remember the first element.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v.erase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v.begin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     // Remove the first element.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reverse(v);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// Reverse the rest of the vector.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(first);     // Append the first element to the end.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223731" y="1353105"/>
            <a:ext cx="1382109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Reverse.java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EC479B-CDF9-014B-9359-173C84F6CC1E}"/>
              </a:ext>
            </a:extLst>
          </p:cNvPr>
          <p:cNvSpPr txBox="1"/>
          <p:nvPr/>
        </p:nvSpPr>
        <p:spPr>
          <a:xfrm>
            <a:off x="2813345" y="4124371"/>
            <a:ext cx="3517310" cy="58477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10 20 30 40 50 60 70 80 90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90 80 70 60 50 40 30 20 10</a:t>
            </a:r>
          </a:p>
        </p:txBody>
      </p:sp>
    </p:spTree>
    <p:extLst>
      <p:ext uri="{BB962C8B-B14F-4D97-AF65-F5344CB8AC3E}">
        <p14:creationId xmlns:p14="http://schemas.microsoft.com/office/powerpoint/2010/main" val="36466159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45" y="1295400"/>
            <a:ext cx="8229510" cy="4835525"/>
          </a:xfrm>
        </p:spPr>
        <p:txBody>
          <a:bodyPr/>
          <a:lstStyle/>
          <a:p>
            <a:r>
              <a:rPr lang="en-US" dirty="0"/>
              <a:t>Given a list of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 integers in a list, remove all the duplicate values so that what remains is a list of unique values.</a:t>
            </a:r>
          </a:p>
          <a:p>
            <a:r>
              <a:rPr lang="en-US" dirty="0"/>
              <a:t>Base case</a:t>
            </a:r>
          </a:p>
          <a:p>
            <a:pPr lvl="1"/>
            <a:r>
              <a:rPr lang="en-US" dirty="0"/>
              <a:t>The list is </a:t>
            </a:r>
            <a:r>
              <a:rPr lang="en-US" dirty="0">
                <a:solidFill>
                  <a:srgbClr val="B23C00"/>
                </a:solidFill>
              </a:rPr>
              <a:t>empty</a:t>
            </a:r>
            <a:r>
              <a:rPr lang="en-US" dirty="0"/>
              <a:t> or it contains </a:t>
            </a:r>
            <a:r>
              <a:rPr lang="en-US" dirty="0">
                <a:solidFill>
                  <a:srgbClr val="B23C00"/>
                </a:solidFill>
              </a:rPr>
              <a:t>only one value</a:t>
            </a:r>
            <a:r>
              <a:rPr lang="en-US" dirty="0"/>
              <a:t>: </a:t>
            </a:r>
            <a:br>
              <a:rPr lang="en-US" dirty="0"/>
            </a:br>
            <a:r>
              <a:rPr lang="en-US" dirty="0"/>
              <a:t>Just return the list (it’s empty or it has a single unique value).</a:t>
            </a:r>
          </a:p>
          <a:p>
            <a:r>
              <a:rPr lang="en-US" dirty="0"/>
              <a:t>Simpler but similar case:</a:t>
            </a:r>
          </a:p>
          <a:p>
            <a:pPr lvl="1"/>
            <a:r>
              <a:rPr lang="en-US" dirty="0"/>
              <a:t>Take out the first value. Make the </a:t>
            </a:r>
            <a:r>
              <a:rPr lang="en-US" dirty="0">
                <a:solidFill>
                  <a:srgbClr val="B23C00"/>
                </a:solidFill>
              </a:rPr>
              <a:t>rest of the list </a:t>
            </a:r>
            <a:r>
              <a:rPr lang="en-US" dirty="0"/>
              <a:t>unique. Then if the value we took out is not in the rest of the list, put it back. Otherwise, leave it 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022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Unique, </a:t>
            </a:r>
            <a:r>
              <a:rPr lang="en-US" i="1" dirty="0"/>
              <a:t>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91583" y="1417342"/>
            <a:ext cx="8024954" cy="3385542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(vector&lt;int&gt;&amp; v)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v.size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 &lt;= 1) return;  // Base case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int first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v.front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  // Remember the first element.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v.erase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v.begin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());     // Remove the first element.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unique(v);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// Make the rest of the vector unique.</a:t>
            </a:r>
          </a:p>
          <a:p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(!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member_of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(first, v))        // If the first element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                                //   is not in the rest of the list,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v.insert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v.begin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(), first);  //   put back the first element.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192232" y="1248065"/>
            <a:ext cx="122020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Unique.cpp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F188FF-5530-2848-9117-7E547A5B01E4}"/>
              </a:ext>
            </a:extLst>
          </p:cNvPr>
          <p:cNvSpPr txBox="1"/>
          <p:nvPr/>
        </p:nvSpPr>
        <p:spPr>
          <a:xfrm>
            <a:off x="2845404" y="5074902"/>
            <a:ext cx="3555375" cy="58477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30 10 50 80 50 10 40 10 70 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30 80 50 40 10 70 </a:t>
            </a:r>
          </a:p>
        </p:txBody>
      </p:sp>
    </p:spTree>
    <p:extLst>
      <p:ext uri="{BB962C8B-B14F-4D97-AF65-F5344CB8AC3E}">
        <p14:creationId xmlns:p14="http://schemas.microsoft.com/office/powerpoint/2010/main" val="26534099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Recursion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problems are a natural fit for recursion.</a:t>
            </a:r>
          </a:p>
          <a:p>
            <a:pPr lvl="4"/>
            <a:endParaRPr lang="en-US" dirty="0"/>
          </a:p>
          <a:p>
            <a:r>
              <a:rPr lang="en-US" dirty="0"/>
              <a:t>They are much more easily solved </a:t>
            </a:r>
            <a:br>
              <a:rPr lang="en-US" dirty="0"/>
            </a:br>
            <a:r>
              <a:rPr lang="en-US" dirty="0"/>
              <a:t>with recursion than without.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0884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Lambda Expressions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0CE1F-3703-B242-8AD0-B0AC82B28EE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014259" y="1242381"/>
            <a:ext cx="7672541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&lt;iostream&gt;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&lt;vector&gt;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#include "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Person.h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"</a:t>
            </a:r>
            <a:b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operator &lt;&lt;(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outs, Person &amp;p);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match(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vector&lt;Person&gt; people, 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f(</a:t>
            </a:r>
            <a:r>
              <a:rPr lang="en-US" sz="12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b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main()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people =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males;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"Males:" &lt;&lt;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males = match(people, 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(</a:t>
            </a:r>
            <a:r>
              <a:rPr lang="en-US" sz="12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 -&gt; bool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{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return </a:t>
            </a:r>
            <a:r>
              <a:rPr lang="en-US" sz="12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p.gender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Gender::M;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}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(Person&amp; p : males)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 &lt;&lt;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25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"Last name starts with C:" &lt;&lt;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= match(people, 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[] (</a:t>
            </a:r>
            <a:r>
              <a:rPr lang="en-US" sz="12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 -&gt; bool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{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return </a:t>
            </a:r>
            <a:r>
              <a:rPr lang="en-US" sz="125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p.last</a:t>
            </a:r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 == 'C';</a:t>
            </a:r>
          </a:p>
          <a:p>
            <a:r>
              <a:rPr lang="en-US" sz="125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}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(Person&amp; p :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 &lt;&lt; </a:t>
            </a:r>
            <a:r>
              <a:rPr lang="en-US" sz="125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25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157626" y="1353105"/>
            <a:ext cx="17120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PersonTest2.cpp</a:t>
            </a:r>
          </a:p>
        </p:txBody>
      </p:sp>
    </p:spTree>
    <p:extLst>
      <p:ext uri="{BB962C8B-B14F-4D97-AF65-F5344CB8AC3E}">
        <p14:creationId xmlns:p14="http://schemas.microsoft.com/office/powerpoint/2010/main" val="10927410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Permutations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937706"/>
          </a:xfrm>
        </p:spPr>
        <p:txBody>
          <a:bodyPr/>
          <a:lstStyle/>
          <a:p>
            <a:r>
              <a:rPr lang="en-US" dirty="0"/>
              <a:t>Given a word, generate all the permutations of the letters of the word.</a:t>
            </a:r>
          </a:p>
          <a:p>
            <a:pPr lvl="1"/>
            <a:r>
              <a:rPr lang="en-US" dirty="0"/>
              <a:t>Example: “eat”: eat eta </a:t>
            </a:r>
            <a:r>
              <a:rPr lang="en-US" dirty="0" err="1"/>
              <a:t>aet</a:t>
            </a:r>
            <a:r>
              <a:rPr lang="en-US" dirty="0"/>
              <a:t> ate tea </a:t>
            </a:r>
            <a:r>
              <a:rPr lang="en-US" dirty="0" err="1"/>
              <a:t>tae</a:t>
            </a:r>
            <a:endParaRPr lang="en-US" dirty="0"/>
          </a:p>
          <a:p>
            <a:pPr lvl="6"/>
            <a:endParaRPr lang="en-US" dirty="0"/>
          </a:p>
          <a:p>
            <a:r>
              <a:rPr lang="en-US" dirty="0"/>
              <a:t>Base cases</a:t>
            </a:r>
          </a:p>
          <a:p>
            <a:pPr lvl="1"/>
            <a:r>
              <a:rPr lang="en-US" dirty="0"/>
              <a:t>Empty word: No permutations.</a:t>
            </a:r>
          </a:p>
          <a:p>
            <a:pPr lvl="1"/>
            <a:r>
              <a:rPr lang="en-US" dirty="0"/>
              <a:t>Single-letter word: The only permutation is the letter.</a:t>
            </a:r>
          </a:p>
          <a:p>
            <a:pPr lvl="7"/>
            <a:endParaRPr lang="en-US" dirty="0"/>
          </a:p>
          <a:p>
            <a:r>
              <a:rPr lang="en-US" dirty="0"/>
              <a:t>Simpler but similar case:</a:t>
            </a:r>
          </a:p>
          <a:p>
            <a:pPr lvl="1"/>
            <a:r>
              <a:rPr lang="en-US" dirty="0"/>
              <a:t>One letter at a time, remove the letter and generate the permutations of the rest of the word.</a:t>
            </a:r>
          </a:p>
          <a:p>
            <a:pPr lvl="1"/>
            <a:r>
              <a:rPr lang="en-US" dirty="0"/>
              <a:t>Prepend the removed letter to each permutation.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85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Permutations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61877" y="1417342"/>
            <a:ext cx="7220246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vector&lt;string&gt; </a:t>
            </a:r>
            <a:r>
              <a:rPr lang="en-US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generate_permutations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(string word)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vector&lt;string&gt; permutations;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// Base case: Return an empty vector.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if 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word.length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== 0) return permutations;</a:t>
            </a:r>
            <a:br>
              <a:rPr lang="en-US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// Base case: Return a vector with a one-letter word.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if (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word.length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() == 1)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{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permutations.push_back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(word);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    return permutations;</a:t>
            </a: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    }</a:t>
            </a:r>
          </a:p>
          <a:p>
            <a:endParaRPr lang="en-US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   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F89B87B-380C-AC49-A6A1-FC7E8CE8551A}"/>
              </a:ext>
            </a:extLst>
          </p:cNvPr>
          <p:cNvSpPr txBox="1"/>
          <p:nvPr/>
        </p:nvSpPr>
        <p:spPr>
          <a:xfrm>
            <a:off x="6217902" y="4251951"/>
            <a:ext cx="178125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Permutations.cpp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73567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Word Permutations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81800" y="6293987"/>
            <a:ext cx="1905000" cy="457200"/>
          </a:xfrm>
        </p:spPr>
        <p:txBody>
          <a:bodyPr/>
          <a:lstStyle/>
          <a:p>
            <a:fld id="{5E4F0376-0E54-9843-B673-E00D6670E83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59523" y="1234464"/>
            <a:ext cx="8024954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   ...</a:t>
            </a:r>
          </a:p>
          <a:p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// Simpler but similar case.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else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// Loop for each letter of the word.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for (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int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= 0;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&lt;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word.length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();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++)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{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    char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removed_letter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= word[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];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    string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shorter_word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=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word.substr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(0,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) +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word.substr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i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+ 1);</a:t>
            </a:r>
          </a:p>
          <a:p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    vector&lt;string&gt;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shorter_permutations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=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                             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generate_permutations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shorter_word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);</a:t>
            </a:r>
          </a:p>
          <a:p>
            <a:b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</a:b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    for (string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shorter_perm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: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shorter_permutations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)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    {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       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permutations.push_back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removed_letter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 + </a:t>
            </a:r>
            <a:r>
              <a:rPr lang="en-US" sz="1400" b="1" dirty="0" err="1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shorter_perm</a:t>
            </a:r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    }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}</a:t>
            </a:r>
          </a:p>
          <a:p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    return permutations;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ea typeface="Courier New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588903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8088B-D1BC-D14B-9B56-AA1E54BA67A4}" type="slidenum">
              <a:rPr lang="en-US"/>
              <a:pPr/>
              <a:t>33</a:t>
            </a:fld>
            <a:endParaRPr lang="en-US"/>
          </a:p>
        </p:txBody>
      </p:sp>
      <p:sp>
        <p:nvSpPr>
          <p:cNvPr id="393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Towers of Hanoi</a:t>
            </a:r>
          </a:p>
        </p:txBody>
      </p:sp>
      <p:sp>
        <p:nvSpPr>
          <p:cNvPr id="393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794756"/>
            <a:ext cx="8229600" cy="1970087"/>
          </a:xfrm>
        </p:spPr>
        <p:txBody>
          <a:bodyPr/>
          <a:lstStyle/>
          <a:p>
            <a:r>
              <a:rPr lang="en-US" sz="2400" b="1" dirty="0"/>
              <a:t>Goal:</a:t>
            </a:r>
            <a:r>
              <a:rPr lang="en-US" sz="2400" dirty="0"/>
              <a:t> Move the stack of disks from the </a:t>
            </a:r>
            <a:r>
              <a:rPr lang="en-US" sz="2400" dirty="0">
                <a:solidFill>
                  <a:srgbClr val="B23C00"/>
                </a:solidFill>
              </a:rPr>
              <a:t>source</a:t>
            </a:r>
            <a:r>
              <a:rPr lang="en-US" sz="2400" dirty="0"/>
              <a:t> pin </a:t>
            </a:r>
            <a:br>
              <a:rPr lang="en-US" sz="2400" dirty="0"/>
            </a:br>
            <a:r>
              <a:rPr lang="en-US" sz="2400" dirty="0"/>
              <a:t>to the </a:t>
            </a:r>
            <a:r>
              <a:rPr lang="en-US" sz="2400" dirty="0">
                <a:solidFill>
                  <a:srgbClr val="B23C00"/>
                </a:solidFill>
              </a:rPr>
              <a:t>destination</a:t>
            </a:r>
            <a:r>
              <a:rPr lang="en-US" sz="2400" dirty="0"/>
              <a:t> pin.</a:t>
            </a:r>
          </a:p>
          <a:p>
            <a:pPr lvl="1"/>
            <a:r>
              <a:rPr lang="en-US" sz="2000" dirty="0"/>
              <a:t>You can move only one disk at a time.</a:t>
            </a:r>
          </a:p>
          <a:p>
            <a:pPr lvl="1"/>
            <a:r>
              <a:rPr lang="en-US" sz="2000" dirty="0"/>
              <a:t>You cannot put a larger disk on top of a smaller disk.</a:t>
            </a:r>
          </a:p>
          <a:p>
            <a:pPr lvl="1"/>
            <a:r>
              <a:rPr lang="en-US" sz="2000" dirty="0"/>
              <a:t>Use the third pin for </a:t>
            </a:r>
            <a:r>
              <a:rPr lang="en-US" sz="2000" dirty="0">
                <a:solidFill>
                  <a:srgbClr val="B23C00"/>
                </a:solidFill>
              </a:rPr>
              <a:t>temporary</a:t>
            </a:r>
            <a:r>
              <a:rPr lang="en-US" sz="2000" dirty="0"/>
              <a:t> disk storage.</a:t>
            </a:r>
          </a:p>
        </p:txBody>
      </p:sp>
      <p:pic>
        <p:nvPicPr>
          <p:cNvPr id="393221" name="Picture 5" descr="Tower-of-Hano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2125" y="1234464"/>
            <a:ext cx="5553075" cy="24479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164454" y="5821043"/>
            <a:ext cx="474841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33CC"/>
                </a:solidFill>
              </a:rPr>
              <a:t>Animation: </a:t>
            </a:r>
            <a:r>
              <a:rPr lang="en-US" dirty="0">
                <a:solidFill>
                  <a:srgbClr val="0033CC"/>
                </a:solidFill>
                <a:hlinkClick r:id="rId3"/>
              </a:rPr>
              <a:t>http://towersofhanoi.info/Animate.aspx</a:t>
            </a:r>
            <a:r>
              <a:rPr lang="en-US" dirty="0">
                <a:solidFill>
                  <a:srgbClr val="0033CC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34599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93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3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3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A4619-DE99-784C-9EC3-6133E677D627}" type="slidenum">
              <a:rPr lang="en-US"/>
              <a:pPr/>
              <a:t>34</a:t>
            </a:fld>
            <a:endParaRPr lang="en-US"/>
          </a:p>
        </p:txBody>
      </p:sp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</a:t>
            </a:r>
            <a:r>
              <a:rPr lang="en-US" i="1" dirty="0"/>
              <a:t>, cont’d</a:t>
            </a:r>
          </a:p>
        </p:txBody>
      </p:sp>
      <p:sp>
        <p:nvSpPr>
          <p:cNvPr id="403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43026"/>
            <a:ext cx="8229600" cy="4987900"/>
          </a:xfrm>
        </p:spPr>
        <p:txBody>
          <a:bodyPr/>
          <a:lstStyle/>
          <a:p>
            <a:r>
              <a:rPr lang="en-US" dirty="0"/>
              <a:t>Label the pins A, B, and C. Initial roles:</a:t>
            </a:r>
          </a:p>
          <a:p>
            <a:pPr lvl="1"/>
            <a:r>
              <a:rPr lang="en-US" dirty="0"/>
              <a:t>A: source</a:t>
            </a:r>
          </a:p>
          <a:p>
            <a:pPr lvl="1"/>
            <a:r>
              <a:rPr lang="en-US" dirty="0"/>
              <a:t>B: destination</a:t>
            </a:r>
          </a:p>
          <a:p>
            <a:pPr lvl="1"/>
            <a:r>
              <a:rPr lang="en-US" dirty="0"/>
              <a:t>C: temporary</a:t>
            </a:r>
          </a:p>
          <a:p>
            <a:pPr lvl="6"/>
            <a:endParaRPr lang="en-US" dirty="0"/>
          </a:p>
          <a:p>
            <a:r>
              <a:rPr lang="en-US" dirty="0"/>
              <a:t>Base case: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 = 1 disk</a:t>
            </a:r>
          </a:p>
          <a:p>
            <a:pPr lvl="1"/>
            <a:r>
              <a:rPr lang="en-US" dirty="0"/>
              <a:t>Move disk from A to B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</a:p>
          <a:p>
            <a:pPr lvl="5"/>
            <a:endParaRPr lang="en-US" dirty="0"/>
          </a:p>
          <a:p>
            <a:r>
              <a:rPr lang="en-US" dirty="0"/>
              <a:t>Simpler but similar case: </a:t>
            </a:r>
            <a:r>
              <a:rPr lang="en-US" i="1" dirty="0">
                <a:latin typeface="Times New Roman"/>
                <a:cs typeface="Times New Roman"/>
              </a:rPr>
              <a:t>n</a:t>
            </a:r>
            <a:r>
              <a:rPr lang="en-US" dirty="0"/>
              <a:t>-1 disks</a:t>
            </a:r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disks: A to C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temp)</a:t>
            </a:r>
            <a:endParaRPr lang="en-US" dirty="0"/>
          </a:p>
          <a:p>
            <a:pPr lvl="1"/>
            <a:r>
              <a:rPr lang="en-US" dirty="0"/>
              <a:t>Move 1 disk from A to B   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dirty="0"/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disks: C to B </a:t>
            </a:r>
            <a:r>
              <a:rPr lang="en-US" i="1" dirty="0">
                <a:solidFill>
                  <a:srgbClr val="0033CC"/>
                </a:solidFill>
              </a:rPr>
              <a:t>(temp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destination)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931927" y="1965976"/>
            <a:ext cx="332655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0033CC"/>
                </a:solidFill>
              </a:rPr>
              <a:t>During recursive calls, the pins</a:t>
            </a:r>
          </a:p>
          <a:p>
            <a:r>
              <a:rPr lang="en-US" sz="1800" dirty="0">
                <a:solidFill>
                  <a:srgbClr val="0033CC"/>
                </a:solidFill>
              </a:rPr>
              <a:t>will assume different roles.</a:t>
            </a:r>
          </a:p>
        </p:txBody>
      </p:sp>
    </p:spTree>
    <p:extLst>
      <p:ext uri="{BB962C8B-B14F-4D97-AF65-F5344CB8AC3E}">
        <p14:creationId xmlns:p14="http://schemas.microsoft.com/office/powerpoint/2010/main" val="39793609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3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34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34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034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70C39-CE52-1B4C-AA12-799E2642A76D}" type="slidenum">
              <a:rPr lang="en-US"/>
              <a:pPr/>
              <a:t>35</a:t>
            </a:fld>
            <a:endParaRPr lang="en-US" dirty="0"/>
          </a:p>
        </p:txBody>
      </p:sp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06533" name="Text Box 5"/>
          <p:cNvSpPr txBox="1">
            <a:spLocks noChangeArrowheads="1"/>
          </p:cNvSpPr>
          <p:nvPr/>
        </p:nvSpPr>
        <p:spPr bwMode="auto">
          <a:xfrm>
            <a:off x="209267" y="1526488"/>
            <a:ext cx="8725466" cy="4708981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enum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Pin { A = 'A', B = 'B', C = 'C' };</a:t>
            </a:r>
          </a:p>
          <a:p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void solve(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n,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Pin source,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Pin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dest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,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Pin temp);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void move(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Pin from,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const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Pin to);</a:t>
            </a:r>
            <a:br>
              <a:rPr lang="en-US" sz="15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main()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n;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&lt;&lt; "Number of disks? ";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cin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&gt;&gt; n;</a:t>
            </a:r>
            <a:br>
              <a:rPr lang="en-US" sz="15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&lt;&lt; "Solve for " &lt;&lt; n &lt;&lt; " disks:" &lt;&lt;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5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solve(n, Pin::A, Pin::B, Pin::C);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  <a:br>
              <a:rPr lang="en-US" sz="1500" b="1" dirty="0">
                <a:latin typeface="Courier New" charset="0"/>
                <a:ea typeface="Courier New" charset="0"/>
                <a:cs typeface="Courier New" charset="0"/>
              </a:rPr>
            </a:br>
            <a:endParaRPr lang="en-US" sz="1500" b="1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void move(Pin from, Pin to)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  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 &lt;&lt; "Move disk from " &lt;&lt;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static_cast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&lt;char&gt;(from)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         &lt;&lt; " to " &lt;&lt;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static_cast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&lt;char&gt;(to) &lt;&lt; </a:t>
            </a:r>
            <a:r>
              <a:rPr lang="en-US" sz="15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5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71801" y="1353105"/>
            <a:ext cx="11063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Hanoi.cpp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302650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4060AB-A8B8-8246-9C58-98C6B464CD53}" type="slidenum">
              <a:rPr lang="en-US"/>
              <a:pPr/>
              <a:t>36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Towers of Hanoi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1951038"/>
          </a:xfrm>
        </p:spPr>
        <p:txBody>
          <a:bodyPr/>
          <a:lstStyle/>
          <a:p>
            <a:r>
              <a:rPr lang="en-US" dirty="0"/>
              <a:t>Solve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 disks (source = A, destination = B)</a:t>
            </a:r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disks: A to C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temp)</a:t>
            </a:r>
            <a:endParaRPr lang="en-US" dirty="0"/>
          </a:p>
          <a:p>
            <a:pPr lvl="1"/>
            <a:r>
              <a:rPr lang="en-US" dirty="0"/>
              <a:t>Move 1 disk from A to B    </a:t>
            </a:r>
            <a:r>
              <a:rPr lang="en-US" i="1" dirty="0">
                <a:solidFill>
                  <a:srgbClr val="0033CC"/>
                </a:solidFill>
              </a:rPr>
              <a:t>(source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 destination)</a:t>
            </a:r>
            <a:endParaRPr lang="en-US" dirty="0"/>
          </a:p>
          <a:p>
            <a:pPr lvl="1"/>
            <a:r>
              <a:rPr lang="en-US" dirty="0"/>
              <a:t>Solve for </a:t>
            </a:r>
            <a:r>
              <a:rPr lang="en-US" i="1" dirty="0">
                <a:latin typeface="Times New Roman" charset="0"/>
              </a:rPr>
              <a:t>n</a:t>
            </a:r>
            <a:r>
              <a:rPr lang="en-US" dirty="0"/>
              <a:t>-1 disks: C to B </a:t>
            </a:r>
            <a:r>
              <a:rPr lang="en-US" i="1" dirty="0">
                <a:solidFill>
                  <a:srgbClr val="0033CC"/>
                </a:solidFill>
              </a:rPr>
              <a:t>(temp </a:t>
            </a:r>
            <a:r>
              <a:rPr lang="en-US" i="1" dirty="0">
                <a:solidFill>
                  <a:srgbClr val="0033CC"/>
                </a:solidFill>
                <a:sym typeface="Wingdings" charset="0"/>
              </a:rPr>
              <a:t></a:t>
            </a:r>
            <a:r>
              <a:rPr lang="en-US" i="1" dirty="0">
                <a:solidFill>
                  <a:srgbClr val="0033CC"/>
                </a:solidFill>
              </a:rPr>
              <a:t> destination)</a:t>
            </a:r>
            <a:endParaRPr lang="en-US" dirty="0"/>
          </a:p>
        </p:txBody>
      </p:sp>
      <p:sp>
        <p:nvSpPr>
          <p:cNvPr id="404484" name="Text Box 4"/>
          <p:cNvSpPr txBox="1">
            <a:spLocks noChangeArrowheads="1"/>
          </p:cNvSpPr>
          <p:nvPr/>
        </p:nvSpPr>
        <p:spPr bwMode="auto">
          <a:xfrm>
            <a:off x="559523" y="3337561"/>
            <a:ext cx="8024954" cy="246221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  <a:effectLst/>
          <a:extLst/>
        </p:spPr>
        <p:txBody>
          <a:bodyPr wrap="none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solve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int n,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Pin source,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Pin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Pin temp)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(n == 1) move(source,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      // Base case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else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solve(n-1, source, temp,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// Solve source ==&gt; temp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move(source,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              // Move 1 disk source ==&gt;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solve(n-1, temp, 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source);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// Solve temp ==&gt;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dest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endParaRPr lang="en-US" sz="1400" b="1" dirty="0">
              <a:latin typeface="Courier New" panose="02070309020205020404" pitchFamily="49" charset="0"/>
              <a:ea typeface="Courier New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738109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Linear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Search for a target value </a:t>
            </a:r>
            <a:br>
              <a:rPr lang="en-US" dirty="0"/>
            </a:br>
            <a:r>
              <a:rPr lang="en-US" dirty="0"/>
              <a:t>in an array of </a:t>
            </a:r>
            <a:r>
              <a:rPr lang="en-US" i="1" dirty="0"/>
              <a:t>n</a:t>
            </a:r>
            <a:r>
              <a:rPr lang="en-US" dirty="0"/>
              <a:t> elements.</a:t>
            </a:r>
          </a:p>
          <a:p>
            <a:pPr lvl="1"/>
            <a:r>
              <a:rPr lang="en-US" dirty="0"/>
              <a:t>The array is not sorted in any way.</a:t>
            </a:r>
          </a:p>
          <a:p>
            <a:pPr lvl="4"/>
            <a:endParaRPr lang="en-US" dirty="0"/>
          </a:p>
          <a:p>
            <a:r>
              <a:rPr lang="en-US" dirty="0"/>
              <a:t>What choices do we have? </a:t>
            </a:r>
          </a:p>
          <a:p>
            <a:pPr lvl="1"/>
            <a:r>
              <a:rPr lang="en-US" dirty="0"/>
              <a:t>Look at all the elements one at a time.</a:t>
            </a:r>
          </a:p>
          <a:p>
            <a:pPr lvl="5"/>
            <a:endParaRPr lang="en-US" dirty="0"/>
          </a:p>
          <a:p>
            <a:r>
              <a:rPr lang="en-US" dirty="0"/>
              <a:t>On average, you have to examine </a:t>
            </a:r>
            <a:br>
              <a:rPr lang="en-US" dirty="0"/>
            </a:br>
            <a:r>
              <a:rPr lang="en-US" dirty="0"/>
              <a:t>half of the array.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873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Now assume that the </a:t>
            </a:r>
            <a:r>
              <a:rPr lang="en-US" dirty="0">
                <a:solidFill>
                  <a:srgbClr val="B23C00"/>
                </a:solidFill>
              </a:rPr>
              <a:t>array is sorted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Smallest value to largest value.</a:t>
            </a:r>
          </a:p>
          <a:p>
            <a:pPr lvl="6"/>
            <a:endParaRPr lang="en-US" dirty="0"/>
          </a:p>
          <a:p>
            <a:r>
              <a:rPr lang="en-US" dirty="0"/>
              <a:t>First check the </a:t>
            </a:r>
            <a:r>
              <a:rPr lang="en-US" dirty="0">
                <a:solidFill>
                  <a:srgbClr val="B23C00"/>
                </a:solidFill>
              </a:rPr>
              <a:t>middle element</a:t>
            </a:r>
            <a:r>
              <a:rPr lang="en-US" dirty="0"/>
              <a:t>.</a:t>
            </a:r>
          </a:p>
          <a:p>
            <a:pPr lvl="5"/>
            <a:endParaRPr lang="en-US" dirty="0"/>
          </a:p>
          <a:p>
            <a:r>
              <a:rPr lang="en-US" dirty="0"/>
              <a:t>Is the target value </a:t>
            </a:r>
            <a:r>
              <a:rPr lang="en-US" dirty="0">
                <a:solidFill>
                  <a:srgbClr val="B23C00"/>
                </a:solidFill>
              </a:rPr>
              <a:t>smaller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than the middle element?</a:t>
            </a:r>
          </a:p>
          <a:p>
            <a:pPr lvl="1"/>
            <a:r>
              <a:rPr lang="en-US" dirty="0"/>
              <a:t>If so, search the </a:t>
            </a:r>
            <a:r>
              <a:rPr lang="en-US" dirty="0">
                <a:solidFill>
                  <a:srgbClr val="B23C00"/>
                </a:solidFill>
              </a:rPr>
              <a:t>first half </a:t>
            </a:r>
            <a:r>
              <a:rPr lang="en-US" dirty="0"/>
              <a:t>of the array.</a:t>
            </a:r>
          </a:p>
          <a:p>
            <a:pPr lvl="6"/>
            <a:endParaRPr lang="en-US" dirty="0"/>
          </a:p>
          <a:p>
            <a:r>
              <a:rPr lang="en-US" dirty="0"/>
              <a:t>Is the target value </a:t>
            </a:r>
            <a:r>
              <a:rPr lang="en-US" dirty="0">
                <a:solidFill>
                  <a:srgbClr val="B23C00"/>
                </a:solidFill>
              </a:rPr>
              <a:t>larger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than the middle element?</a:t>
            </a:r>
          </a:p>
          <a:p>
            <a:pPr lvl="1"/>
            <a:r>
              <a:rPr lang="en-US" dirty="0"/>
              <a:t>If so, search the </a:t>
            </a:r>
            <a:r>
              <a:rPr lang="en-US" dirty="0">
                <a:solidFill>
                  <a:srgbClr val="B23C00"/>
                </a:solidFill>
              </a:rPr>
              <a:t>second half </a:t>
            </a:r>
            <a:r>
              <a:rPr lang="en-US" dirty="0"/>
              <a:t>of the array.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691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Binary Search</a:t>
            </a:r>
            <a:r>
              <a:rPr lang="en-US" i="1" dirty="0"/>
              <a:t>, cont’d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binary search keeps </a:t>
            </a:r>
            <a:r>
              <a:rPr lang="en-US" dirty="0">
                <a:solidFill>
                  <a:srgbClr val="B23C00"/>
                </a:solidFill>
              </a:rPr>
              <a:t>cutting in half </a:t>
            </a:r>
            <a:br>
              <a:rPr lang="en-US" dirty="0"/>
            </a:br>
            <a:r>
              <a:rPr lang="en-US" dirty="0"/>
              <a:t>the part of the array it’s searching.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Next search either the first half or the second half.</a:t>
            </a:r>
          </a:p>
          <a:p>
            <a:pPr lvl="1"/>
            <a:r>
              <a:rPr lang="en-US" dirty="0"/>
              <a:t>Eventually, you’ll either find the target value, </a:t>
            </a:r>
            <a:br>
              <a:rPr lang="en-US" dirty="0"/>
            </a:br>
            <a:r>
              <a:rPr lang="en-US" dirty="0"/>
              <a:t>or conclude that the value is not in the array.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659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35607-8197-F945-B733-2B7BD8051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Review: Lambda Expressions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D5D93FB-1B45-BD43-9FE5-A3F3E9C3A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0CE1F-3703-B242-8AD0-B0AC82B28EE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D215166-F118-3C41-8CD0-AE1CC10C8A91}"/>
              </a:ext>
            </a:extLst>
          </p:cNvPr>
          <p:cNvSpPr txBox="1"/>
          <p:nvPr/>
        </p:nvSpPr>
        <p:spPr>
          <a:xfrm>
            <a:off x="406436" y="1430240"/>
            <a:ext cx="8331127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match(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vector&lt;Person&gt; people, 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f(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matches;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Person&amp; p : people) if (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f(p)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matches.push_back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matches;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3E15CA7-53A9-4B43-9756-3E1D19BA1D82}"/>
              </a:ext>
            </a:extLst>
          </p:cNvPr>
          <p:cNvSpPr txBox="1"/>
          <p:nvPr/>
        </p:nvSpPr>
        <p:spPr>
          <a:xfrm>
            <a:off x="7223731" y="1274564"/>
            <a:ext cx="17120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PersonTest2.cpp</a:t>
            </a:r>
          </a:p>
        </p:txBody>
      </p:sp>
    </p:spTree>
    <p:extLst>
      <p:ext uri="{BB962C8B-B14F-4D97-AF65-F5344CB8AC3E}">
        <p14:creationId xmlns:p14="http://schemas.microsoft.com/office/powerpoint/2010/main" val="7476234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 Binary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79137"/>
          </a:xfrm>
        </p:spPr>
        <p:txBody>
          <a:bodyPr/>
          <a:lstStyle/>
          <a:p>
            <a:r>
              <a:rPr lang="en-US" dirty="0"/>
              <a:t>It’s easy to write an </a:t>
            </a:r>
            <a:r>
              <a:rPr lang="en-US" dirty="0">
                <a:solidFill>
                  <a:srgbClr val="B23C00"/>
                </a:solidFill>
              </a:rPr>
              <a:t>iterative</a:t>
            </a:r>
            <a:r>
              <a:rPr lang="en-US" dirty="0"/>
              <a:t> binary search: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764528" y="6236407"/>
            <a:ext cx="1905000" cy="457200"/>
          </a:xfrm>
        </p:spPr>
        <p:txBody>
          <a:bodyPr/>
          <a:lstStyle/>
          <a:p>
            <a:fld id="{5E4F0376-0E54-9843-B673-E00D6670E830}" type="slidenum">
              <a:rPr lang="en-US" smtClean="0"/>
              <a:pPr/>
              <a:t>40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82928" y="1914718"/>
            <a:ext cx="8824852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search(int value, vector&lt;int&gt; v, int low, int high)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(low &lt;= high)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int mid = (low + high)/2;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low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low &lt;&lt; " mid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mid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&lt;&lt; " high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high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(value == v[mid]) return mid;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(value &lt; v[mid])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high = mid-1;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else                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low = mid+1;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-1;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47322" y="2437469"/>
            <a:ext cx="252184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Get the index of the midpoint </a:t>
            </a:r>
          </a:p>
          <a:p>
            <a:r>
              <a:rPr lang="en-US" sz="1400" dirty="0">
                <a:solidFill>
                  <a:srgbClr val="0033CC"/>
                </a:solidFill>
              </a:rPr>
              <a:t>of the subrange.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526509" y="3867607"/>
            <a:ext cx="207300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Found the target value?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26509" y="4372757"/>
            <a:ext cx="261161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Next search either the </a:t>
            </a:r>
            <a:r>
              <a:rPr lang="en-US" sz="1400" dirty="0">
                <a:solidFill>
                  <a:srgbClr val="B23C00"/>
                </a:solidFill>
              </a:rPr>
              <a:t>first half</a:t>
            </a:r>
          </a:p>
          <a:p>
            <a:r>
              <a:rPr lang="en-US" sz="1400" dirty="0">
                <a:solidFill>
                  <a:srgbClr val="0033CC"/>
                </a:solidFill>
              </a:rPr>
              <a:t>or the </a:t>
            </a:r>
            <a:r>
              <a:rPr lang="en-US" sz="1400" dirty="0">
                <a:solidFill>
                  <a:srgbClr val="008000"/>
                </a:solidFill>
              </a:rPr>
              <a:t>second half</a:t>
            </a:r>
            <a:r>
              <a:rPr lang="en-US" sz="1400" dirty="0">
                <a:solidFill>
                  <a:srgbClr val="0033CC"/>
                </a:solidFill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83405" y="5349219"/>
            <a:ext cx="2934906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The target value is not in the array.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332979" y="5513588"/>
            <a:ext cx="2533066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>
                <a:solidFill>
                  <a:srgbClr val="FFFF00"/>
                </a:solidFill>
              </a:rPr>
              <a:t>BinarySearchIterative.cpp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87226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70625-C942-D842-BBC1-F5028499E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Iterative Binary Search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3DBB7-C279-A340-8730-DFD809FEF2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2C42E8-74D2-4644-A153-0E267437A2C9}"/>
              </a:ext>
            </a:extLst>
          </p:cNvPr>
          <p:cNvSpPr txBox="1"/>
          <p:nvPr/>
        </p:nvSpPr>
        <p:spPr>
          <a:xfrm>
            <a:off x="2868649" y="1380053"/>
            <a:ext cx="3406702" cy="4401205"/>
          </a:xfrm>
          <a:prstGeom prst="rect">
            <a:avLst/>
          </a:prstGeom>
          <a:solidFill>
            <a:srgbClr val="E1F5FF"/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0 10 20 30 40 50 60 70 80 90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Searching for 80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low  0 mid  5 high 10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low  6 mid  8 high 10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 80 found at index 8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Searching for 42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low  0 mid  5 high 10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low  0 mid  2 high  4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low  3 mid  3 high  4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low  4 mid  4 high  4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 42 not found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Searching for 10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low  0 mid  5 high 10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low  0 mid  2 high  4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low  0 mid  0 high 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low  1 mid  1 high  1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Value 10 found at index 1</a:t>
            </a:r>
          </a:p>
        </p:txBody>
      </p:sp>
    </p:spTree>
    <p:extLst>
      <p:ext uri="{BB962C8B-B14F-4D97-AF65-F5344CB8AC3E}">
        <p14:creationId xmlns:p14="http://schemas.microsoft.com/office/powerpoint/2010/main" val="335970235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Elegant Recursion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3"/>
            <a:ext cx="8229600" cy="4835525"/>
          </a:xfrm>
        </p:spPr>
        <p:txBody>
          <a:bodyPr/>
          <a:lstStyle/>
          <a:p>
            <a:r>
              <a:rPr lang="en-US" dirty="0"/>
              <a:t>Al though an iterative solution </a:t>
            </a:r>
            <a:br>
              <a:rPr lang="en-US" dirty="0"/>
            </a:br>
            <a:r>
              <a:rPr lang="en-US" dirty="0"/>
              <a:t>may be more efficient, sometimes </a:t>
            </a:r>
            <a:br>
              <a:rPr lang="en-US" dirty="0"/>
            </a:br>
            <a:r>
              <a:rPr lang="en-US" dirty="0"/>
              <a:t>a recursive solution is more elegant.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8332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Recursive Binary Search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55" y="1295400"/>
            <a:ext cx="8229600" cy="579137"/>
          </a:xfrm>
        </p:spPr>
        <p:txBody>
          <a:bodyPr/>
          <a:lstStyle/>
          <a:p>
            <a:r>
              <a:rPr lang="en-US" dirty="0"/>
              <a:t>A binary search can be done recursively: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9529" y="1908479"/>
            <a:ext cx="8824852" cy="403187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search(int value, vector&lt;int&gt; v, int low, int high)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if (low &lt;= high) 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int mid = (low + high)/2;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 low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low &lt;&lt; " mid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mid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&lt;&lt; " high 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setw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(2) &lt;&lt; high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(value == v[mid])  return mid;</a:t>
            </a:r>
            <a:b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if (value &lt; v[mid]) return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search(value, v, low, mid-1);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else                return 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search(value, v, mid+1, high);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-1;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03147" y="5257780"/>
            <a:ext cx="1944763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The target value </a:t>
            </a:r>
          </a:p>
          <a:p>
            <a:r>
              <a:rPr lang="en-US" sz="1400" dirty="0">
                <a:solidFill>
                  <a:srgbClr val="0033CC"/>
                </a:solidFill>
              </a:rPr>
              <a:t>is not in the subrange.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26463" y="5519390"/>
            <a:ext cx="2712602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BinarySearchRecursive.cpp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0C9759E8-4825-9E46-AF26-F0FE92E95E75}"/>
              </a:ext>
            </a:extLst>
          </p:cNvPr>
          <p:cNvSpPr txBox="1"/>
          <p:nvPr/>
        </p:nvSpPr>
        <p:spPr>
          <a:xfrm>
            <a:off x="4444624" y="2528109"/>
            <a:ext cx="252184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Get the index of the midpoint </a:t>
            </a:r>
          </a:p>
          <a:p>
            <a:r>
              <a:rPr lang="en-US" sz="1400" dirty="0">
                <a:solidFill>
                  <a:srgbClr val="0033CC"/>
                </a:solidFill>
              </a:rPr>
              <a:t>of the subrange.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4A83694-E612-DB42-A614-23922B7CC675}"/>
              </a:ext>
            </a:extLst>
          </p:cNvPr>
          <p:cNvSpPr txBox="1"/>
          <p:nvPr/>
        </p:nvSpPr>
        <p:spPr>
          <a:xfrm>
            <a:off x="5303512" y="3849087"/>
            <a:ext cx="2073003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Found the target value?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3EE4AE6-01E7-BA4A-A312-6A553B8D2EC5}"/>
              </a:ext>
            </a:extLst>
          </p:cNvPr>
          <p:cNvSpPr txBox="1"/>
          <p:nvPr/>
        </p:nvSpPr>
        <p:spPr>
          <a:xfrm>
            <a:off x="5303512" y="4917438"/>
            <a:ext cx="2611612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Next search either the </a:t>
            </a:r>
            <a:r>
              <a:rPr lang="en-US" sz="1400" dirty="0">
                <a:solidFill>
                  <a:srgbClr val="B23C00"/>
                </a:solidFill>
              </a:rPr>
              <a:t>first half</a:t>
            </a:r>
          </a:p>
          <a:p>
            <a:r>
              <a:rPr lang="en-US" sz="1400" dirty="0">
                <a:solidFill>
                  <a:srgbClr val="0033CC"/>
                </a:solidFill>
              </a:rPr>
              <a:t>or the </a:t>
            </a:r>
            <a:r>
              <a:rPr lang="en-US" sz="1400" dirty="0">
                <a:solidFill>
                  <a:srgbClr val="008000"/>
                </a:solidFill>
              </a:rPr>
              <a:t>second half</a:t>
            </a:r>
            <a:r>
              <a:rPr lang="en-US" sz="1400" dirty="0">
                <a:solidFill>
                  <a:srgbClr val="0033CC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913541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107A6-5742-AE40-80DA-94D997B56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 with Capture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BC613C-DB83-4747-A0C5-2B99FB079E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lambda expression can “capture”  variables </a:t>
            </a:r>
            <a:br>
              <a:rPr lang="en-US" dirty="0"/>
            </a:br>
            <a:r>
              <a:rPr lang="en-US" dirty="0"/>
              <a:t>that are in its scope to use inside its body.</a:t>
            </a:r>
          </a:p>
          <a:p>
            <a:pPr lvl="1"/>
            <a:r>
              <a:rPr lang="en-US" dirty="0"/>
              <a:t>Capture either by value or by reference.</a:t>
            </a:r>
          </a:p>
          <a:p>
            <a:pPr lvl="4"/>
            <a:endParaRPr lang="en-US" dirty="0"/>
          </a:p>
          <a:p>
            <a:r>
              <a:rPr lang="en-US" dirty="0"/>
              <a:t>If you pass a lambda expression to a function, and the lambda expression does capturing, then function’s corresponding formal parameter must use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std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::function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Instead of:</a:t>
            </a:r>
            <a:br>
              <a:rPr lang="en-US" dirty="0"/>
            </a:br>
            <a:endParaRPr lang="en-US" dirty="0"/>
          </a:p>
          <a:p>
            <a:pPr lvl="1"/>
            <a:r>
              <a:rPr lang="en-US" dirty="0"/>
              <a:t>Use: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9F1467-CC97-DC4C-B1D2-D506A3AF2E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68773D8-25DA-9F45-B0DA-DEADDEF7AA42}"/>
              </a:ext>
            </a:extLst>
          </p:cNvPr>
          <p:cNvSpPr txBox="1"/>
          <p:nvPr/>
        </p:nvSpPr>
        <p:spPr>
          <a:xfrm>
            <a:off x="3017537" y="4709146"/>
            <a:ext cx="5943535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match(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vector&lt;Person&gt; people, </a:t>
            </a:r>
            <a:b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bool f(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CF58089-FA75-274F-89F0-0AB6EB294D4F}"/>
              </a:ext>
            </a:extLst>
          </p:cNvPr>
          <p:cNvSpPr txBox="1"/>
          <p:nvPr/>
        </p:nvSpPr>
        <p:spPr>
          <a:xfrm>
            <a:off x="2414767" y="5478773"/>
            <a:ext cx="6532558" cy="55399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match(</a:t>
            </a:r>
            <a:r>
              <a:rPr lang="en-US" sz="15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vector&lt;Person&gt; people, </a:t>
            </a:r>
          </a:p>
          <a:p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function&lt;bool(</a:t>
            </a:r>
            <a:r>
              <a:rPr lang="en-US" sz="15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5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&amp;p)&gt; f</a:t>
            </a:r>
            <a:r>
              <a:rPr lang="en-US" sz="15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6359321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F34175-AA4C-2944-ABE5-D3244127A4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 with Capture</a:t>
            </a:r>
            <a:r>
              <a:rPr lang="en-US" i="1" dirty="0"/>
              <a:t>, cont’d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93E18B-DC1F-B14F-AF00-410F1C606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5467099-03F0-B646-B209-779337E97DDA}"/>
              </a:ext>
            </a:extLst>
          </p:cNvPr>
          <p:cNvSpPr txBox="1"/>
          <p:nvPr/>
        </p:nvSpPr>
        <p:spPr>
          <a:xfrm>
            <a:off x="1097318" y="1234464"/>
            <a:ext cx="6949364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operator &lt;&lt;(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ostream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&amp; outs, Person &amp;p);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match(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vector&lt;Person&gt; people, 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    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function&lt;bool(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&amp;p)&gt; f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int main()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int count = 0;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people =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init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males;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"Males:"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males = match(people, 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&amp;count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 -&gt; bool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{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if (</a:t>
            </a:r>
            <a:r>
              <a:rPr lang="en-US" sz="1400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p.gender</a:t>
            </a:r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== Gender::M)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{</a:t>
            </a:r>
          </a:p>
          <a:p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count++;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    return true;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}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    else return false;</a:t>
            </a:r>
          </a:p>
          <a:p>
            <a:r>
              <a:rPr lang="en-US" sz="1400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                   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"count = " &lt;&lt; count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(Person&amp; p : males)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 &lt;&lt;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212009D-1BA8-AE48-804D-451D030E0EAC}"/>
              </a:ext>
            </a:extLst>
          </p:cNvPr>
          <p:cNvSpPr txBox="1"/>
          <p:nvPr/>
        </p:nvSpPr>
        <p:spPr>
          <a:xfrm>
            <a:off x="6517553" y="1353105"/>
            <a:ext cx="17120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PersonTest3.cpp</a:t>
            </a:r>
          </a:p>
        </p:txBody>
      </p:sp>
    </p:spTree>
    <p:extLst>
      <p:ext uri="{BB962C8B-B14F-4D97-AF65-F5344CB8AC3E}">
        <p14:creationId xmlns:p14="http://schemas.microsoft.com/office/powerpoint/2010/main" val="27219746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71439A-EEC7-B445-947D-71F42C9C2F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 with Capture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C65BDED-8237-5644-8402-3845111A5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12D628-7DD3-9B43-9B62-6E2BCCB8502E}"/>
              </a:ext>
            </a:extLst>
          </p:cNvPr>
          <p:cNvSpPr txBox="1"/>
          <p:nvPr/>
        </p:nvSpPr>
        <p:spPr>
          <a:xfrm>
            <a:off x="961877" y="1536174"/>
            <a:ext cx="7220246" cy="378565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"Last name starts with C:"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count = 0;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match(people,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&amp;count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 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 -&gt; bool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{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if 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p.last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 == 'C')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{</a:t>
            </a:r>
          </a:p>
          <a:p>
            <a:r>
              <a:rPr lang="en-US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count++;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    return true;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}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    else return false;</a:t>
            </a:r>
          </a:p>
          <a:p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  }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"count = " &lt;&lt; count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(Person&amp; p 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cout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&lt;&lt; p &lt;&lt;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9678F6-7AA9-6149-8DD8-361E172CA249}"/>
              </a:ext>
            </a:extLst>
          </p:cNvPr>
          <p:cNvSpPr txBox="1"/>
          <p:nvPr/>
        </p:nvSpPr>
        <p:spPr>
          <a:xfrm>
            <a:off x="6700431" y="1353105"/>
            <a:ext cx="17120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PersonTest3.cpp</a:t>
            </a:r>
          </a:p>
        </p:txBody>
      </p:sp>
    </p:spTree>
    <p:extLst>
      <p:ext uri="{BB962C8B-B14F-4D97-AF65-F5344CB8AC3E}">
        <p14:creationId xmlns:p14="http://schemas.microsoft.com/office/powerpoint/2010/main" val="38296303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19193-34D8-D842-AE2E-D5B6E24DE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Lambda Expression with Capture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5F962-FD76-1147-962A-D916A7A78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780BDE-36A7-8442-A1E1-393F51E8D2AD}"/>
              </a:ext>
            </a:extLst>
          </p:cNvPr>
          <p:cNvSpPr txBox="1"/>
          <p:nvPr/>
        </p:nvSpPr>
        <p:spPr>
          <a:xfrm>
            <a:off x="406436" y="1508781"/>
            <a:ext cx="8331127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vector&lt;Person&gt; match(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vector&lt;Person&gt; people, 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                   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function&lt;bool(</a:t>
            </a:r>
            <a:r>
              <a:rPr lang="en-US" b="1" dirty="0" err="1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Person &amp;p)&gt; 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vector&lt;Person&gt; matches;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for 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Person&amp; p : people) if (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f(p)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matches.push_back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(p);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matches;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728015-1F71-2540-81F9-F3BB6935A8D1}"/>
              </a:ext>
            </a:extLst>
          </p:cNvPr>
          <p:cNvSpPr txBox="1"/>
          <p:nvPr/>
        </p:nvSpPr>
        <p:spPr>
          <a:xfrm>
            <a:off x="6883309" y="1325903"/>
            <a:ext cx="1712007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PersonTest3.cpp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EC2719B-9103-E14E-A4BD-3662DB29C6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533338"/>
            <a:ext cx="8229600" cy="2597587"/>
          </a:xfrm>
        </p:spPr>
        <p:txBody>
          <a:bodyPr/>
          <a:lstStyle/>
          <a:p>
            <a:r>
              <a:rPr lang="en-US" dirty="0">
                <a:solidFill>
                  <a:srgbClr val="B23C00"/>
                </a:solidFill>
              </a:rPr>
              <a:t>predicate:</a:t>
            </a:r>
            <a:r>
              <a:rPr lang="en-US" dirty="0"/>
              <a:t> A Boolean function whose return value depends on the values of its parameters.</a:t>
            </a:r>
          </a:p>
          <a:p>
            <a:pPr lvl="1"/>
            <a:r>
              <a:rPr lang="en-US" dirty="0"/>
              <a:t>Example: Function </a:t>
            </a:r>
            <a:r>
              <a:rPr lang="en-US" b="1" dirty="0">
                <a:solidFill>
                  <a:srgbClr val="B23C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</a:t>
            </a:r>
            <a:r>
              <a:rPr lang="en-US" dirty="0"/>
              <a:t> above.</a:t>
            </a:r>
          </a:p>
        </p:txBody>
      </p:sp>
    </p:spTree>
    <p:extLst>
      <p:ext uri="{BB962C8B-B14F-4D97-AF65-F5344CB8AC3E}">
        <p14:creationId xmlns:p14="http://schemas.microsoft.com/office/powerpoint/2010/main" val="6556933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Review of Iteration (Looping)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5902"/>
            <a:ext cx="8229600" cy="4846267"/>
          </a:xfrm>
        </p:spPr>
        <p:txBody>
          <a:bodyPr/>
          <a:lstStyle/>
          <a:p>
            <a:r>
              <a:rPr lang="en-US" dirty="0"/>
              <a:t>First </a:t>
            </a:r>
            <a:r>
              <a:rPr lang="en-US" dirty="0">
                <a:solidFill>
                  <a:srgbClr val="B23C00"/>
                </a:solidFill>
              </a:rPr>
              <a:t>initialize</a:t>
            </a:r>
            <a:r>
              <a:rPr lang="en-US" dirty="0"/>
              <a:t> the value of the </a:t>
            </a:r>
            <a:r>
              <a:rPr lang="en-US" dirty="0">
                <a:solidFill>
                  <a:srgbClr val="B23C00"/>
                </a:solidFill>
              </a:rPr>
              <a:t>control variable</a:t>
            </a:r>
            <a:r>
              <a:rPr lang="en-US" dirty="0"/>
              <a:t>:</a:t>
            </a:r>
          </a:p>
          <a:p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endParaRPr lang="en-US" dirty="0"/>
          </a:p>
          <a:p>
            <a:pPr lvl="3"/>
            <a:endParaRPr lang="en-US" dirty="0"/>
          </a:p>
          <a:p>
            <a:r>
              <a:rPr lang="en-US" dirty="0"/>
              <a:t>The loop body must </a:t>
            </a:r>
            <a:r>
              <a:rPr lang="en-US" dirty="0">
                <a:solidFill>
                  <a:srgbClr val="B23C00"/>
                </a:solidFill>
              </a:rPr>
              <a:t>update</a:t>
            </a:r>
            <a:r>
              <a:rPr lang="en-US" dirty="0"/>
              <a:t> the value </a:t>
            </a:r>
            <a:br>
              <a:rPr lang="en-US" dirty="0"/>
            </a:br>
            <a:r>
              <a:rPr lang="en-US" dirty="0"/>
              <a:t>of the control variable.</a:t>
            </a:r>
          </a:p>
          <a:p>
            <a:r>
              <a:rPr lang="en-US" dirty="0">
                <a:solidFill>
                  <a:srgbClr val="B23C00"/>
                </a:solidFill>
              </a:rPr>
              <a:t>Test</a:t>
            </a:r>
            <a:r>
              <a:rPr lang="en-US" dirty="0"/>
              <a:t> the control variable for the terminal value.</a:t>
            </a:r>
          </a:p>
          <a:p>
            <a:pPr lvl="1"/>
            <a:r>
              <a:rPr lang="en-US" dirty="0"/>
              <a:t>Each update brings the control variable’s value </a:t>
            </a:r>
            <a:r>
              <a:rPr lang="en-US" dirty="0">
                <a:solidFill>
                  <a:srgbClr val="B23C00"/>
                </a:solidFill>
              </a:rPr>
              <a:t>closer to the terminal value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786896" y="2038642"/>
            <a:ext cx="3217547" cy="175432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int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= 0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while (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 &lt; 10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)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{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cout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&lt;&lt; </a:t>
            </a:r>
            <a:r>
              <a:rPr lang="en-US" sz="1800" b="1" dirty="0" err="1">
                <a:latin typeface="Courier New" charset="0"/>
                <a:ea typeface="Courier New" charset="0"/>
                <a:cs typeface="Courier New" charset="0"/>
              </a:rPr>
              <a:t>endl</a:t>
            </a:r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    </a:t>
            </a:r>
            <a:r>
              <a:rPr lang="en-US" sz="18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r>
              <a:rPr lang="en-US" sz="1800" b="1" dirty="0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++;</a:t>
            </a:r>
          </a:p>
          <a:p>
            <a:r>
              <a:rPr lang="en-US" sz="1800" b="1" dirty="0">
                <a:latin typeface="Courier New" charset="0"/>
                <a:ea typeface="Courier New" charset="0"/>
                <a:cs typeface="Courier New" charset="0"/>
              </a:rPr>
              <a:t>}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151983" y="1979865"/>
            <a:ext cx="155523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Initialize</a:t>
            </a:r>
            <a:r>
              <a:rPr lang="en-US" sz="1400" dirty="0">
                <a:solidFill>
                  <a:srgbClr val="0033CC"/>
                </a:solidFill>
              </a:rPr>
              <a:t> the</a:t>
            </a:r>
          </a:p>
          <a:p>
            <a:r>
              <a:rPr lang="en-US" sz="1400" dirty="0">
                <a:solidFill>
                  <a:srgbClr val="0033CC"/>
                </a:solidFill>
              </a:rPr>
              <a:t>control variable </a:t>
            </a:r>
            <a:r>
              <a:rPr lang="en-US" sz="1400" b="1" dirty="0" err="1">
                <a:solidFill>
                  <a:srgbClr val="B23C00"/>
                </a:solidFill>
                <a:latin typeface="Courier New" charset="0"/>
                <a:ea typeface="Courier New" charset="0"/>
                <a:cs typeface="Courier New" charset="0"/>
              </a:rPr>
              <a:t>i</a:t>
            </a:r>
            <a:endParaRPr lang="en-US" sz="1400" b="1" dirty="0">
              <a:solidFill>
                <a:srgbClr val="B23C00"/>
              </a:solidFill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46317" y="2233364"/>
            <a:ext cx="3098284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Test</a:t>
            </a:r>
            <a:r>
              <a:rPr lang="en-US" sz="1400" dirty="0">
                <a:solidFill>
                  <a:srgbClr val="0033CC"/>
                </a:solidFill>
              </a:rPr>
              <a:t> the value of the control variable </a:t>
            </a:r>
          </a:p>
          <a:p>
            <a:r>
              <a:rPr lang="en-US" sz="1400" dirty="0">
                <a:solidFill>
                  <a:srgbClr val="0033CC"/>
                </a:solidFill>
              </a:rPr>
              <a:t>for the terminal value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687386" y="2986541"/>
            <a:ext cx="1019831" cy="30777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0033CC"/>
                </a:solidFill>
              </a:rPr>
              <a:t>Loop body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1854" y="3487425"/>
            <a:ext cx="1895071" cy="52322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B23C00"/>
                </a:solidFill>
              </a:rPr>
              <a:t>Update</a:t>
            </a:r>
            <a:r>
              <a:rPr lang="en-US" sz="1400" dirty="0">
                <a:solidFill>
                  <a:srgbClr val="0033CC"/>
                </a:solidFill>
              </a:rPr>
              <a:t> the value</a:t>
            </a:r>
          </a:p>
          <a:p>
            <a:r>
              <a:rPr lang="en-US" sz="1400" dirty="0">
                <a:solidFill>
                  <a:srgbClr val="0033CC"/>
                </a:solidFill>
              </a:rPr>
              <a:t>of the control variable</a:t>
            </a:r>
          </a:p>
        </p:txBody>
      </p:sp>
    </p:spTree>
    <p:extLst>
      <p:ext uri="{BB962C8B-B14F-4D97-AF65-F5344CB8AC3E}">
        <p14:creationId xmlns:p14="http://schemas.microsoft.com/office/powerpoint/2010/main" val="3254400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58618</TotalTime>
  <Words>1699</Words>
  <Application>Microsoft Macintosh PowerPoint</Application>
  <PresentationFormat>On-screen Show (4:3)</PresentationFormat>
  <Paragraphs>596</Paragraphs>
  <Slides>43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8" baseType="lpstr">
      <vt:lpstr>Arial</vt:lpstr>
      <vt:lpstr>Courier New</vt:lpstr>
      <vt:lpstr>Times New Roman</vt:lpstr>
      <vt:lpstr>Wingdings</vt:lpstr>
      <vt:lpstr>Quadrant</vt:lpstr>
      <vt:lpstr>CS 144 Advanced C++ Programming April 16 Class Meeting</vt:lpstr>
      <vt:lpstr>Review: Lambda Expressions</vt:lpstr>
      <vt:lpstr>Review: Lambda Expressions, cont’d</vt:lpstr>
      <vt:lpstr>Review: Lambda Expressions, cont’d</vt:lpstr>
      <vt:lpstr>Lambda Expression with Capture</vt:lpstr>
      <vt:lpstr>Lambda Expression with Capture, cont’d</vt:lpstr>
      <vt:lpstr>Lambda Expression with Capture, cont’d</vt:lpstr>
      <vt:lpstr>Lambda Expression with Capture, cont’d</vt:lpstr>
      <vt:lpstr>A Review of Iteration (Looping)</vt:lpstr>
      <vt:lpstr>A Review of Iteration (Looping), cont’d</vt:lpstr>
      <vt:lpstr>Recursion</vt:lpstr>
      <vt:lpstr>How to Think Recursively</vt:lpstr>
      <vt:lpstr>Some Initial Examples of Recursion</vt:lpstr>
      <vt:lpstr>Factorials: The Classic Recursion Problem</vt:lpstr>
      <vt:lpstr>Factorials, cont’d</vt:lpstr>
      <vt:lpstr>Factorials, cont’d</vt:lpstr>
      <vt:lpstr>Recursive Multiplication</vt:lpstr>
      <vt:lpstr>Recursive Multiplication, cont’d</vt:lpstr>
      <vt:lpstr>Iterative Fibonacci</vt:lpstr>
      <vt:lpstr>Recursive Fibonacci</vt:lpstr>
      <vt:lpstr>Recursive Fibonacci, cont’d</vt:lpstr>
      <vt:lpstr>Recursive Fibonacci, cont’d</vt:lpstr>
      <vt:lpstr>Member of</vt:lpstr>
      <vt:lpstr>Member of, cont’d</vt:lpstr>
      <vt:lpstr>Reverse</vt:lpstr>
      <vt:lpstr>Reverse, cont’d</vt:lpstr>
      <vt:lpstr>Unique</vt:lpstr>
      <vt:lpstr>Unique, cont’d</vt:lpstr>
      <vt:lpstr>Better Recursion Problems</vt:lpstr>
      <vt:lpstr>Word Permutations</vt:lpstr>
      <vt:lpstr>Word Permutations, cont’d</vt:lpstr>
      <vt:lpstr>Word Permutations, cont’d</vt:lpstr>
      <vt:lpstr>Towers of Hanoi</vt:lpstr>
      <vt:lpstr>Towers of Hanoi, cont’d</vt:lpstr>
      <vt:lpstr>Towers of Hanoi, cont’d</vt:lpstr>
      <vt:lpstr>Towers of Hanoi, cont’d</vt:lpstr>
      <vt:lpstr>Linear Search</vt:lpstr>
      <vt:lpstr>Binary Search</vt:lpstr>
      <vt:lpstr>Binary Search, cont’d</vt:lpstr>
      <vt:lpstr>Iterative Binary Search</vt:lpstr>
      <vt:lpstr>Iterative Binary Search, cont’d</vt:lpstr>
      <vt:lpstr>Elegant Recursion</vt:lpstr>
      <vt:lpstr>Recursive Binary Search</vt:lpstr>
    </vt:vector>
  </TitlesOfParts>
  <Manager/>
  <Company>San Jose State University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46B: Introduction to Data Structures</dc:title>
  <dc:subject/>
  <dc:creator>Ronald Mak</dc:creator>
  <cp:keywords/>
  <dc:description/>
  <cp:lastModifiedBy>Ronald Mak</cp:lastModifiedBy>
  <cp:revision>1011</cp:revision>
  <cp:lastPrinted>2016-09-16T08:43:07Z</cp:lastPrinted>
  <dcterms:created xsi:type="dcterms:W3CDTF">2008-01-12T03:52:55Z</dcterms:created>
  <dcterms:modified xsi:type="dcterms:W3CDTF">2019-04-16T17:31:24Z</dcterms:modified>
  <cp:category/>
</cp:coreProperties>
</file>