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455" r:id="rId2"/>
    <p:sldId id="263" r:id="rId3"/>
    <p:sldId id="260" r:id="rId4"/>
    <p:sldId id="259" r:id="rId5"/>
    <p:sldId id="261" r:id="rId6"/>
    <p:sldId id="258" r:id="rId7"/>
    <p:sldId id="462" r:id="rId8"/>
    <p:sldId id="463" r:id="rId9"/>
    <p:sldId id="464" r:id="rId10"/>
    <p:sldId id="465" r:id="rId11"/>
    <p:sldId id="268" r:id="rId12"/>
    <p:sldId id="269" r:id="rId13"/>
    <p:sldId id="466" r:id="rId14"/>
    <p:sldId id="467" r:id="rId15"/>
    <p:sldId id="468" r:id="rId16"/>
    <p:sldId id="471" r:id="rId17"/>
    <p:sldId id="469" r:id="rId18"/>
    <p:sldId id="470" r:id="rId19"/>
    <p:sldId id="472" r:id="rId20"/>
    <p:sldId id="473" r:id="rId21"/>
    <p:sldId id="474" r:id="rId22"/>
    <p:sldId id="343" r:id="rId23"/>
    <p:sldId id="344" r:id="rId24"/>
    <p:sldId id="345" r:id="rId25"/>
    <p:sldId id="346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B23C00"/>
    <a:srgbClr val="0033CC"/>
    <a:srgbClr val="E1F5FF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63" autoAdjust="0"/>
    <p:restoredTop sz="96763" autoAdjust="0"/>
  </p:normalViewPr>
  <p:slideViewPr>
    <p:cSldViewPr>
      <p:cViewPr varScale="1">
        <p:scale>
          <a:sx n="165" d="100"/>
          <a:sy n="165" d="100"/>
        </p:scale>
        <p:origin x="1040" y="20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2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April 11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April 11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77BB9-B95A-EE47-A9DA-B483BFEE5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Sample Programs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94E4E-8501-0647-8237-D2A66466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95C68E-B23D-BC43-B037-C8244CB52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1384300"/>
            <a:ext cx="71120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30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auto</a:t>
            </a:r>
            <a:r>
              <a:rPr lang="en-US" dirty="0"/>
              <a:t> Keyword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/>
              <a:t>In a declaration of a variable that is also being initialized, the compiler can </a:t>
            </a:r>
            <a:r>
              <a:rPr lang="en-US" dirty="0">
                <a:solidFill>
                  <a:srgbClr val="B23C00"/>
                </a:solidFill>
              </a:rPr>
              <a:t>infer</a:t>
            </a:r>
            <a:r>
              <a:rPr lang="en-US" dirty="0"/>
              <a:t> the type of the variable from the initialization expression.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type inference</a:t>
            </a:r>
            <a:r>
              <a:rPr lang="en-US" dirty="0"/>
              <a:t>, AKA </a:t>
            </a:r>
            <a:r>
              <a:rPr lang="en-US" dirty="0">
                <a:solidFill>
                  <a:srgbClr val="B23C00"/>
                </a:solidFill>
              </a:rPr>
              <a:t>type determination</a:t>
            </a:r>
          </a:p>
          <a:p>
            <a:pPr lvl="5"/>
            <a:endParaRPr lang="en-US" dirty="0"/>
          </a:p>
          <a:p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auto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instead of a complicated type name.</a:t>
            </a:r>
          </a:p>
          <a:p>
            <a:pPr lvl="1"/>
            <a:r>
              <a:rPr lang="en-US" dirty="0"/>
              <a:t>Examples: Instead of: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Use: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00161" y="4343390"/>
            <a:ext cx="7343677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time_point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::now();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25" y="4983463"/>
            <a:ext cx="48750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::now();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160CDA-3751-3345-B6C5-69543DF8F100}"/>
              </a:ext>
            </a:extLst>
          </p:cNvPr>
          <p:cNvSpPr txBox="1"/>
          <p:nvPr/>
        </p:nvSpPr>
        <p:spPr>
          <a:xfrm>
            <a:off x="546698" y="5474766"/>
            <a:ext cx="805060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From the initialization expression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::now()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the compiler can infer that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has type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time_point</a:t>
            </a:r>
            <a:r>
              <a:rPr lang="en-US" dirty="0"/>
              <a:t>.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41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decltype</a:t>
            </a:r>
            <a:r>
              <a:rPr lang="en-US" dirty="0"/>
              <a:t> Pseudo-Function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3322307"/>
          </a:xfrm>
        </p:spPr>
        <p:txBody>
          <a:bodyPr/>
          <a:lstStyle/>
          <a:p>
            <a:r>
              <a:rPr lang="en-US" b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decltype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takes a variable as an argument.</a:t>
            </a:r>
          </a:p>
          <a:p>
            <a:r>
              <a:rPr lang="en-US" dirty="0"/>
              <a:t>Returns the type associated with the variable.</a:t>
            </a:r>
          </a:p>
          <a:p>
            <a:pPr lvl="5"/>
            <a:endParaRPr lang="en-US" dirty="0"/>
          </a:p>
          <a:p>
            <a:r>
              <a:rPr lang="en-US" dirty="0"/>
              <a:t>Use to create another variable with the same type.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Ensure that two variables have the same type.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4473" y="4617706"/>
            <a:ext cx="4875053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steady_clock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::now()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decltype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start_time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1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654D0-6307-5648-A4CF-97C0B661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51E77-AAE1-2843-A498-9C8636C2B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object is an instance of a class that overloads the function call operator.</a:t>
            </a:r>
          </a:p>
          <a:p>
            <a:pPr lvl="4"/>
            <a:endParaRPr lang="en-US" dirty="0"/>
          </a:p>
          <a:p>
            <a:r>
              <a:rPr lang="en-US" dirty="0"/>
              <a:t>The function call operator is the </a:t>
            </a:r>
            <a:br>
              <a:rPr lang="en-US" dirty="0"/>
            </a:br>
            <a:r>
              <a:rPr lang="en-US" dirty="0"/>
              <a:t>pair of parentheses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That’s the operator used to call a function.</a:t>
            </a:r>
          </a:p>
          <a:p>
            <a:pPr lvl="1"/>
            <a:r>
              <a:rPr lang="en-US" dirty="0"/>
              <a:t>Yes, you can overload the function call operator!</a:t>
            </a:r>
          </a:p>
          <a:p>
            <a:pPr lvl="5"/>
            <a:endParaRPr lang="en-US" dirty="0"/>
          </a:p>
          <a:p>
            <a:r>
              <a:rPr lang="en-US" dirty="0"/>
              <a:t>Example: A class to generates pseudo-random integer values within a given range. The function call returns the next integer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69F1D-81EE-9D49-8333-4DFF033C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4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75CB-F842-9743-A5CB-40F7E5EE0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Random Integers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EC0F2-A670-064F-A512-654E17D1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35A2A2-72E1-8944-94CF-20F51107C957}"/>
              </a:ext>
            </a:extLst>
          </p:cNvPr>
          <p:cNvSpPr txBox="1"/>
          <p:nvPr/>
        </p:nvSpPr>
        <p:spPr>
          <a:xfrm>
            <a:off x="365806" y="1442621"/>
            <a:ext cx="7960834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min, int max) : min(min), max(max)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(time(NULL));  // seed the random number generator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b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int operator()();</a:t>
            </a:r>
            <a:b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min, max;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::operator()()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min + rand()%(max - min + 1);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69B58C-4F88-3743-914B-0329485CAF47}"/>
              </a:ext>
            </a:extLst>
          </p:cNvPr>
          <p:cNvSpPr txBox="1"/>
          <p:nvPr/>
        </p:nvSpPr>
        <p:spPr>
          <a:xfrm>
            <a:off x="7147052" y="1273344"/>
            <a:ext cx="135966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RandomInt.h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5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E9680-EFE9-4642-95B4-04FFD1C2F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Random Integers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57306-1119-D547-97F0-FA27EDDE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78F03-D703-814B-8C59-7423B4472798}"/>
              </a:ext>
            </a:extLst>
          </p:cNvPr>
          <p:cNvSpPr txBox="1"/>
          <p:nvPr/>
        </p:nvSpPr>
        <p:spPr>
          <a:xfrm>
            <a:off x="1147024" y="1508781"/>
            <a:ext cx="6849952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RandomInt.h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(5, 12);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4B3DCD-E390-0B41-935B-49F1BEA0BB51}"/>
              </a:ext>
            </a:extLst>
          </p:cNvPr>
          <p:cNvSpPr txBox="1"/>
          <p:nvPr/>
        </p:nvSpPr>
        <p:spPr>
          <a:xfrm>
            <a:off x="6126463" y="1339504"/>
            <a:ext cx="21238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RandomIntTester.cpp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5CD472-9276-984A-BF61-337FA2E8822B}"/>
              </a:ext>
            </a:extLst>
          </p:cNvPr>
          <p:cNvSpPr txBox="1"/>
          <p:nvPr/>
        </p:nvSpPr>
        <p:spPr>
          <a:xfrm>
            <a:off x="6972624" y="3693855"/>
            <a:ext cx="431528" cy="255454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03140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7AB26-60D1-264A-B4A6-B3AF6CCE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E7FE7-D0F2-EA44-8AFC-D044AB485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object is an object, so therefore,</a:t>
            </a:r>
          </a:p>
          <a:p>
            <a:pPr lvl="1"/>
            <a:r>
              <a:rPr lang="en-US" dirty="0"/>
              <a:t>You can store it in a variable.</a:t>
            </a:r>
          </a:p>
          <a:p>
            <a:pPr lvl="1"/>
            <a:r>
              <a:rPr lang="en-US" dirty="0"/>
              <a:t>You can pass it as an argument to a function.</a:t>
            </a:r>
          </a:p>
          <a:p>
            <a:pPr lvl="1"/>
            <a:r>
              <a:rPr lang="en-US" dirty="0"/>
              <a:t>You can return it as the value of a function.</a:t>
            </a:r>
          </a:p>
          <a:p>
            <a:pPr lvl="5"/>
            <a:endParaRPr lang="en-US" dirty="0"/>
          </a:p>
          <a:p>
            <a:r>
              <a:rPr lang="en-US" dirty="0"/>
              <a:t>A function object can maintain state </a:t>
            </a:r>
            <a:br>
              <a:rPr lang="en-US" dirty="0"/>
            </a:br>
            <a:r>
              <a:rPr lang="en-US" dirty="0"/>
              <a:t>across multiple invocations.</a:t>
            </a:r>
          </a:p>
          <a:p>
            <a:pPr lvl="1"/>
            <a:r>
              <a:rPr lang="en-US" dirty="0"/>
              <a:t>Stored in its member variables.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FD574-04FF-E449-A7AA-6E4BAAA8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67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31A37-71DC-474A-872D-9F39571FE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Summation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34347-F80B-AD48-BD5D-FB9860EF1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57200"/>
          </a:xfrm>
        </p:spPr>
        <p:txBody>
          <a:bodyPr/>
          <a:lstStyle/>
          <a:p>
            <a:r>
              <a:rPr lang="en-US" dirty="0"/>
              <a:t>A function object can hold state.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1E6DA-59CB-9C45-985D-B50ED87E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FAA287-9985-704A-B878-C8B75A8677AC}"/>
              </a:ext>
            </a:extLst>
          </p:cNvPr>
          <p:cNvSpPr txBox="1"/>
          <p:nvPr/>
        </p:nvSpPr>
        <p:spPr>
          <a:xfrm>
            <a:off x="1764180" y="2054593"/>
            <a:ext cx="561564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Summation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Summation() : sum(0) {}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int operator ()(int amount);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int sum;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int Summation::operator()(int amount)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sum += amount;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sum;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548632-65F3-1442-B845-75485DF64408}"/>
              </a:ext>
            </a:extLst>
          </p:cNvPr>
          <p:cNvSpPr txBox="1"/>
          <p:nvPr/>
        </p:nvSpPr>
        <p:spPr>
          <a:xfrm>
            <a:off x="6196157" y="1885316"/>
            <a:ext cx="139333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Summation.h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797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14079-9A7F-6F48-A23C-07DE09935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Object: Summation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AD95D-AA44-1145-A3CC-F0D35C81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708D36-C7C3-9745-A510-8A2855BB28C9}"/>
              </a:ext>
            </a:extLst>
          </p:cNvPr>
          <p:cNvSpPr txBox="1"/>
          <p:nvPr/>
        </p:nvSpPr>
        <p:spPr>
          <a:xfrm>
            <a:off x="1005879" y="1395442"/>
            <a:ext cx="5615640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Summation.h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Summation adder;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for(int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"Add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": "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adder(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D2E4A-CD81-FE4E-9243-41E6387452F6}"/>
              </a:ext>
            </a:extLst>
          </p:cNvPr>
          <p:cNvSpPr txBox="1"/>
          <p:nvPr/>
        </p:nvSpPr>
        <p:spPr>
          <a:xfrm>
            <a:off x="6865139" y="3365212"/>
            <a:ext cx="1295547" cy="255454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0: 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1: 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2: 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3: 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4: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5: 15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6: 21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7: 28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8: 36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9: 45</a:t>
            </a:r>
          </a:p>
        </p:txBody>
      </p:sp>
    </p:spTree>
    <p:extLst>
      <p:ext uri="{BB962C8B-B14F-4D97-AF65-F5344CB8AC3E}">
        <p14:creationId xmlns:p14="http://schemas.microsoft.com/office/powerpoint/2010/main" val="3984322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2CB5E-B392-724B-B9EC-734333D7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D5793-036F-864E-A461-B74B22710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dirty="0">
                <a:solidFill>
                  <a:srgbClr val="B23C00"/>
                </a:solidFill>
              </a:rPr>
              <a:t>regular expressions </a:t>
            </a:r>
            <a:r>
              <a:rPr lang="en-US" dirty="0"/>
              <a:t>to search strings for substrings that match various patterns.</a:t>
            </a:r>
          </a:p>
          <a:p>
            <a:pPr lvl="1"/>
            <a:r>
              <a:rPr lang="en-US" dirty="0"/>
              <a:t>Common patterns: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AA8B4-4DB4-0C4E-9B9F-95859CB8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996349-65C1-AB4E-8EDC-8E90CFF11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96" y="2788927"/>
            <a:ext cx="6583608" cy="311070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0E57CF-CECC-5546-A368-11F0D52C875F}"/>
              </a:ext>
            </a:extLst>
          </p:cNvPr>
          <p:cNvSpPr txBox="1"/>
          <p:nvPr/>
        </p:nvSpPr>
        <p:spPr>
          <a:xfrm>
            <a:off x="6707878" y="6151602"/>
            <a:ext cx="2311851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65000"/>
                  </a:schemeClr>
                </a:solidFill>
              </a:rPr>
              <a:t>Big C++, 2</a:t>
            </a:r>
            <a:r>
              <a:rPr lang="en-US" sz="1000" b="1" baseline="30000" dirty="0">
                <a:solidFill>
                  <a:schemeClr val="bg1">
                    <a:lumMod val="65000"/>
                  </a:schemeClr>
                </a:solidFill>
              </a:rPr>
              <a:t>nd</a:t>
            </a:r>
            <a:r>
              <a:rPr lang="en-US" sz="1000" b="1" dirty="0">
                <a:solidFill>
                  <a:schemeClr val="bg1">
                    <a:lumMod val="65000"/>
                  </a:schemeClr>
                </a:solidFill>
              </a:rPr>
              <a:t> edition</a:t>
            </a: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by Cay Horstmann and Timothy Budd</a:t>
            </a: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John Wiley &amp; Sons, 2005</a:t>
            </a:r>
          </a:p>
        </p:txBody>
      </p:sp>
    </p:spTree>
    <p:extLst>
      <p:ext uri="{BB962C8B-B14F-4D97-AF65-F5344CB8AC3E}">
        <p14:creationId xmlns:p14="http://schemas.microsoft.com/office/powerpoint/2010/main" val="56052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F4C7-6E39-9E4F-943D-BC8F31F9D0BF}" type="slidenum">
              <a:rPr lang="en-US" altLang="x-none"/>
              <a:pPr/>
              <a:t>2</a:t>
            </a:fld>
            <a:endParaRPr lang="en-US" altLang="x-none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x-none" altLang="x-none"/>
          </a:p>
        </p:txBody>
      </p:sp>
      <p:pic>
        <p:nvPicPr>
          <p:cNvPr id="652291" name="Picture 3" descr="RPS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304800"/>
            <a:ext cx="5451475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620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CE5A-8766-F941-8A24-DCE78287E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ECDBE-069B-8D40-BB90-7DBCFB31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0DD13-006B-144A-A880-D698572358ED}"/>
              </a:ext>
            </a:extLst>
          </p:cNvPr>
          <p:cNvSpPr txBox="1"/>
          <p:nvPr/>
        </p:nvSpPr>
        <p:spPr>
          <a:xfrm>
            <a:off x="432548" y="1196400"/>
            <a:ext cx="6151110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&lt;regex&gt;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 new subject is fun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regex pattern("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 (.*)(sub)(.*) is fun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smatch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result;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regex_search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result, pattern))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result[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0C91A2-0FBC-9D46-9823-F84A5067B9C3}"/>
              </a:ext>
            </a:extLst>
          </p:cNvPr>
          <p:cNvSpPr txBox="1"/>
          <p:nvPr/>
        </p:nvSpPr>
        <p:spPr>
          <a:xfrm>
            <a:off x="5303512" y="5257780"/>
            <a:ext cx="3023585" cy="107721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This new subject is fun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ject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52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Lambda </a:t>
            </a:r>
            <a:r>
              <a:rPr lang="en-US" dirty="0"/>
              <a:t>Expressions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49326" y="1498377"/>
            <a:ext cx="5245347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class Gender { M, F 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Person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Person(string f, string l, Gender g)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: first(f), last(l), gender(g) {}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~Person()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first;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last;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Gender gender;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1206" y="1339504"/>
            <a:ext cx="10054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Person.h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456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806" y="1234464"/>
            <a:ext cx="8320994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outs, Person &amp;p);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f(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is_male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is_C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&amp;p);</a:t>
            </a:r>
            <a:b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people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males;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"Males:"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males = match(people,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is_male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males)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"Last name starts with C:"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match(people,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0CE1F-3703-B242-8AD0-B0AC82B28EE7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32292" y="1325903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PersonTest1.cpp</a:t>
            </a:r>
          </a:p>
        </p:txBody>
      </p:sp>
    </p:spTree>
    <p:extLst>
      <p:ext uri="{BB962C8B-B14F-4D97-AF65-F5344CB8AC3E}">
        <p14:creationId xmlns:p14="http://schemas.microsoft.com/office/powerpoint/2010/main" val="3685279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436" y="1504176"/>
            <a:ext cx="8331127" cy="52014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v;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(Person("Ron",    "Mak",     Gender::M));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(Person("Marie",  "Curie",   Gender::F));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(Person("Agatha",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Cristie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Gender::F));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(Person("Barack", "Obama",   Gender::M));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v;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outs, Person &amp;p)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outs &lt;&lt; "  {" &lt;&lt; "first="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last="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", gender=" &lt;&lt;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p.gender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Gender::F ? "F" : "M") &lt;&lt; "}";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outs;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f(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matches;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Person&amp; p : people) if (f(p))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matches;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0CE1F-3703-B242-8AD0-B0AC82B28EE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9FBA4A-8E79-C74D-AE60-C41828464711}"/>
              </a:ext>
            </a:extLst>
          </p:cNvPr>
          <p:cNvSpPr txBox="1"/>
          <p:nvPr/>
        </p:nvSpPr>
        <p:spPr>
          <a:xfrm>
            <a:off x="6878296" y="1334899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PersonTest1.cpp</a:t>
            </a:r>
          </a:p>
        </p:txBody>
      </p:sp>
    </p:spTree>
    <p:extLst>
      <p:ext uri="{BB962C8B-B14F-4D97-AF65-F5344CB8AC3E}">
        <p14:creationId xmlns:p14="http://schemas.microsoft.com/office/powerpoint/2010/main" val="3933686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0CE1F-3703-B242-8AD0-B0AC82B28EE7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43051" y="1422711"/>
            <a:ext cx="4257897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is_male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p.gender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Gender::M;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is_C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== 'C';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1041" y="4215842"/>
            <a:ext cx="5121915" cy="181588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Males: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{first=Ron, last=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gender=M}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{first=Barack, last=Obama, gender=M}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Last name starts with 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{first=Marie, last=Curie, gender=F}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{first=Agatha, last=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Cristie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gender=F}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FB2361-C0DF-D543-9917-1E1A6C37EBB6}"/>
              </a:ext>
            </a:extLst>
          </p:cNvPr>
          <p:cNvSpPr txBox="1"/>
          <p:nvPr/>
        </p:nvSpPr>
        <p:spPr>
          <a:xfrm>
            <a:off x="5212073" y="3561758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PersonTest1.cpp</a:t>
            </a:r>
          </a:p>
        </p:txBody>
      </p:sp>
    </p:spTree>
    <p:extLst>
      <p:ext uri="{BB962C8B-B14F-4D97-AF65-F5344CB8AC3E}">
        <p14:creationId xmlns:p14="http://schemas.microsoft.com/office/powerpoint/2010/main" val="65455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7318" y="1227177"/>
            <a:ext cx="7589482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Person.h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outs, Person &amp;p);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f(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people =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males;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"Males:"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males = match(people, 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(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 -&gt; bool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{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return 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p.gender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Gender::M;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}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males)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"Last name starts with C:"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match(people, 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(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 -&gt; bool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{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return 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p.last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 == 'C';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}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0CE1F-3703-B242-8AD0-B0AC82B28EE7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23731" y="1417342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PersonTest2.cpp</a:t>
            </a:r>
          </a:p>
        </p:txBody>
      </p:sp>
    </p:spTree>
    <p:extLst>
      <p:ext uri="{BB962C8B-B14F-4D97-AF65-F5344CB8AC3E}">
        <p14:creationId xmlns:p14="http://schemas.microsoft.com/office/powerpoint/2010/main" val="109274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B471-4DB7-EA4A-96FC-1B1AD74C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Linux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18ACB-7455-144A-9643-A4FB5BB1D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A81984-1516-B746-A89D-99C58366A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386" y="1264186"/>
            <a:ext cx="4345227" cy="48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09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C160A-3E66-884D-8D5B-4C1E97237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Mac OS 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56CB0-EFD7-5045-95DF-0468A780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8C6E37-16F9-DE44-A676-A08240640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424" y="1228889"/>
            <a:ext cx="5269152" cy="503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390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54BD5-6D95-7040-A5CE-AE1CBB51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Windows 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11988-3301-1D4F-9EA8-CC241DB1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FB90EC-289E-F846-858A-ED4FDFA08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365" y="1273578"/>
            <a:ext cx="3531270" cy="49748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8966C1-7071-A447-B1CC-36B628C1505E}"/>
              </a:ext>
            </a:extLst>
          </p:cNvPr>
          <p:cNvSpPr txBox="1"/>
          <p:nvPr/>
        </p:nvSpPr>
        <p:spPr>
          <a:xfrm>
            <a:off x="6492219" y="3468601"/>
            <a:ext cx="227177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does the app look</a:t>
            </a:r>
          </a:p>
          <a:p>
            <a:r>
              <a:rPr lang="en-US" dirty="0">
                <a:solidFill>
                  <a:srgbClr val="0033CC"/>
                </a:solidFill>
              </a:rPr>
              <a:t>so ugly on Windows?</a:t>
            </a:r>
          </a:p>
        </p:txBody>
      </p:sp>
    </p:spTree>
    <p:extLst>
      <p:ext uri="{BB962C8B-B14F-4D97-AF65-F5344CB8AC3E}">
        <p14:creationId xmlns:p14="http://schemas.microsoft.com/office/powerpoint/2010/main" val="363492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7BD00-EA57-1C44-AEA3-B7267CEA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D77E-8B8F-EF42-8A47-B79CA638938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14082" name="Rectangle 2">
            <a:extLst>
              <a:ext uri="{FF2B5EF4-FFF2-40B4-BE49-F238E27FC236}">
                <a16:creationId xmlns:a16="http://schemas.microsoft.com/office/drawing/2014/main" id="{164BE1F4-788A-454D-880D-F66929B0F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Review: Inversion of Control</a:t>
            </a:r>
            <a:endParaRPr lang="en-US" altLang="en-US" i="1" dirty="0"/>
          </a:p>
        </p:txBody>
      </p:sp>
      <p:sp>
        <p:nvSpPr>
          <p:cNvPr id="814083" name="Rectangle 3">
            <a:extLst>
              <a:ext uri="{FF2B5EF4-FFF2-40B4-BE49-F238E27FC236}">
                <a16:creationId xmlns:a16="http://schemas.microsoft.com/office/drawing/2014/main" id="{DCFC6CA8-A96F-964C-8889-F694FB9806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 software framework controls the execution flow, not the programmer.</a:t>
            </a:r>
          </a:p>
          <a:p>
            <a:pPr lvl="4"/>
            <a:endParaRPr lang="en-US" altLang="en-US" dirty="0"/>
          </a:p>
          <a:p>
            <a:r>
              <a:rPr lang="en-US" altLang="en-US" dirty="0"/>
              <a:t>The programmer registers </a:t>
            </a:r>
            <a:r>
              <a:rPr lang="en-US" altLang="en-US" dirty="0">
                <a:solidFill>
                  <a:srgbClr val="B23C00"/>
                </a:solidFill>
              </a:rPr>
              <a:t>callback functions</a:t>
            </a:r>
            <a:r>
              <a:rPr lang="en-US" altLang="en-US" dirty="0"/>
              <a:t>, </a:t>
            </a:r>
            <a:br>
              <a:rPr lang="en-US" altLang="en-US" dirty="0"/>
            </a:br>
            <a:r>
              <a:rPr lang="en-US" altLang="en-US" dirty="0"/>
              <a:t>mostly as</a:t>
            </a:r>
            <a:r>
              <a:rPr lang="en-US" altLang="en-US" dirty="0">
                <a:solidFill>
                  <a:srgbClr val="B23C00"/>
                </a:solidFill>
              </a:rPr>
              <a:t> event handlers</a:t>
            </a:r>
            <a:r>
              <a:rPr lang="en-US" altLang="en-US" dirty="0"/>
              <a:t>, with the framework.</a:t>
            </a:r>
          </a:p>
          <a:p>
            <a:pPr lvl="1"/>
            <a:r>
              <a:rPr lang="en-US" altLang="en-US" dirty="0"/>
              <a:t>Bind an event handler to a control, such as a button.</a:t>
            </a:r>
          </a:p>
          <a:p>
            <a:pPr lvl="4"/>
            <a:endParaRPr lang="en-US" altLang="en-US" dirty="0"/>
          </a:p>
          <a:p>
            <a:r>
              <a:rPr lang="en-US" altLang="en-US" dirty="0"/>
              <a:t>The framework invokes a callback function at the appropriate time.</a:t>
            </a:r>
          </a:p>
          <a:p>
            <a:pPr lvl="1"/>
            <a:r>
              <a:rPr lang="en-US" altLang="en-US" dirty="0"/>
              <a:t>Example: When an event occurs (such as a button click by the user), call the event handler that’s bound to the event.</a:t>
            </a:r>
          </a:p>
        </p:txBody>
      </p:sp>
    </p:spTree>
    <p:extLst>
      <p:ext uri="{BB962C8B-B14F-4D97-AF65-F5344CB8AC3E}">
        <p14:creationId xmlns:p14="http://schemas.microsoft.com/office/powerpoint/2010/main" val="208062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599FF-E49D-7D49-9135-4A3D04EC8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Button Event Handlers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CB1A-9CEF-CA46-9425-68AB76667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/>
              <a:t>Create the buttons: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Bind the event handlers: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9E524-7091-2640-B78B-0BE8128E7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41A59-9A3F-E046-80C0-C0B83DB7FFC2}"/>
              </a:ext>
            </a:extLst>
          </p:cNvPr>
          <p:cNvSpPr txBox="1"/>
          <p:nvPr/>
        </p:nvSpPr>
        <p:spPr>
          <a:xfrm>
            <a:off x="97858" y="1862952"/>
            <a:ext cx="8948283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= new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(ROCK));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= new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(PAPER));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(SCISSORS));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891ECA-6F61-1443-BF5D-34040D61A13F}"/>
              </a:ext>
            </a:extLst>
          </p:cNvPr>
          <p:cNvSpPr txBox="1"/>
          <p:nvPr/>
        </p:nvSpPr>
        <p:spPr>
          <a:xfrm>
            <a:off x="221288" y="4069073"/>
            <a:ext cx="870142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   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  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C44A58-DB87-F34B-AA46-DC50E716619E}"/>
              </a:ext>
            </a:extLst>
          </p:cNvPr>
          <p:cNvSpPr txBox="1"/>
          <p:nvPr/>
        </p:nvSpPr>
        <p:spPr>
          <a:xfrm>
            <a:off x="221288" y="5043312"/>
            <a:ext cx="6109365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(ROCK);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1699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F4AAA-5942-8C4D-89EE-2B095789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Menu Event Handlers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4929B-AE0D-2E49-9F16-517945984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Menu item identifiers: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Bind with an event table: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6A874-CE72-D24C-BE63-74CBE027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0C1C6B-0C7A-214B-AB96-D09994115DC4}"/>
              </a:ext>
            </a:extLst>
          </p:cNvPr>
          <p:cNvSpPr txBox="1"/>
          <p:nvPr/>
        </p:nvSpPr>
        <p:spPr>
          <a:xfrm>
            <a:off x="4526820" y="1309286"/>
            <a:ext cx="2653290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= 1,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2,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D3FC3-DF76-D841-8E01-8DA5905715BF}"/>
              </a:ext>
            </a:extLst>
          </p:cNvPr>
          <p:cNvSpPr txBox="1"/>
          <p:nvPr/>
        </p:nvSpPr>
        <p:spPr>
          <a:xfrm>
            <a:off x="1147024" y="3429000"/>
            <a:ext cx="6849952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wxBEGIN_EVENT_TABLE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OnHello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OnGutenTag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wxID_ABOUT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OnAbout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EVT_MENU(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wxID_EXIT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OnExit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wxEND_EVENT_TABLE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035A34-5E78-4C43-ADFF-67B5BBB109F3}"/>
              </a:ext>
            </a:extLst>
          </p:cNvPr>
          <p:cNvSpPr txBox="1"/>
          <p:nvPr/>
        </p:nvSpPr>
        <p:spPr>
          <a:xfrm>
            <a:off x="1147024" y="5382161"/>
            <a:ext cx="7467109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HelloWorldFrame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wxMessageBox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 "Bonjour, monde!",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OnBonjour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wxOK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wxICON_INFORMATION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8346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7DEA1-ED2A-C546-823F-8B2307467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wxWidgets Sample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52FF6-74CC-9744-8351-EEC88151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19395"/>
          </a:xfrm>
        </p:spPr>
        <p:txBody>
          <a:bodyPr/>
          <a:lstStyle/>
          <a:p>
            <a:r>
              <a:rPr lang="en-US" dirty="0"/>
              <a:t>Examine the sample programs to answer </a:t>
            </a:r>
            <a:br>
              <a:rPr lang="en-US" dirty="0"/>
            </a:br>
            <a:r>
              <a:rPr lang="en-US" dirty="0"/>
              <a:t>“how to” questions.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 How do you prompt for and get a integer value from the user?</a:t>
            </a:r>
          </a:p>
          <a:p>
            <a:pPr lvl="1"/>
            <a:r>
              <a:rPr lang="en-US" dirty="0"/>
              <a:t>This can be done using a dialog box. Therefore, look at sample program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dialogs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E19B1D-C79F-744F-B676-3C69BBA4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1826B6-0923-DC4B-8B96-3A47CFB8A253}"/>
              </a:ext>
            </a:extLst>
          </p:cNvPr>
          <p:cNvSpPr txBox="1"/>
          <p:nvPr/>
        </p:nvSpPr>
        <p:spPr>
          <a:xfrm>
            <a:off x="411500" y="4300097"/>
            <a:ext cx="8320999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long res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wxGetNumberFromUser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("This is some text, actually a lot of text.\n")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("Even two rows of text."),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("Enter a number:"),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("Numeric input test"),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50, 0, 100, this 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ED6253-EA00-7245-BDA5-12D125954C63}"/>
              </a:ext>
            </a:extLst>
          </p:cNvPr>
          <p:cNvSpPr txBox="1"/>
          <p:nvPr/>
        </p:nvSpPr>
        <p:spPr>
          <a:xfrm>
            <a:off x="5852146" y="4114795"/>
            <a:ext cx="267893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Dialogs.cpp</a:t>
            </a:r>
            <a:r>
              <a:rPr lang="en-US" dirty="0">
                <a:solidFill>
                  <a:schemeClr val="bg1"/>
                </a:solidFill>
              </a:rPr>
              <a:t> (lines 977-980)</a:t>
            </a:r>
          </a:p>
        </p:txBody>
      </p:sp>
    </p:spTree>
    <p:extLst>
      <p:ext uri="{BB962C8B-B14F-4D97-AF65-F5344CB8AC3E}">
        <p14:creationId xmlns:p14="http://schemas.microsoft.com/office/powerpoint/2010/main" val="143261266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56742</TotalTime>
  <Words>675</Words>
  <Application>Microsoft Macintosh PowerPoint</Application>
  <PresentationFormat>On-screen Show (4:3)</PresentationFormat>
  <Paragraphs>350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Courier New</vt:lpstr>
      <vt:lpstr>Times New Roman</vt:lpstr>
      <vt:lpstr>Wingdings</vt:lpstr>
      <vt:lpstr>Quadrant</vt:lpstr>
      <vt:lpstr>CS 144 Advanced C++ Programming April 11 Class Meeting</vt:lpstr>
      <vt:lpstr>PowerPoint Presentation</vt:lpstr>
      <vt:lpstr>wx-RPS: Linux</vt:lpstr>
      <vt:lpstr>wx-RPS: Mac OS X</vt:lpstr>
      <vt:lpstr>wx-RPS: Windows 10</vt:lpstr>
      <vt:lpstr>Review: Inversion of Control</vt:lpstr>
      <vt:lpstr>wxWidgets Button Event Handlers</vt:lpstr>
      <vt:lpstr>wxWidgets Menu Event Handlers</vt:lpstr>
      <vt:lpstr>wxWidgets Sample Programs</vt:lpstr>
      <vt:lpstr>wxWidgets Sample Programs, cont’d</vt:lpstr>
      <vt:lpstr>The auto Keyword</vt:lpstr>
      <vt:lpstr>The decltype Pseudo-Function</vt:lpstr>
      <vt:lpstr>Function Objects</vt:lpstr>
      <vt:lpstr>Function Object: Random Integers</vt:lpstr>
      <vt:lpstr>Function Object: Random Integers, cont’d</vt:lpstr>
      <vt:lpstr>Function Objects, cont’d</vt:lpstr>
      <vt:lpstr>Function Object: Summation</vt:lpstr>
      <vt:lpstr>Function Object: Summation, cont’d</vt:lpstr>
      <vt:lpstr>Regular Expressions</vt:lpstr>
      <vt:lpstr>Regular Expression Example</vt:lpstr>
      <vt:lpstr>Lambda Expressions</vt:lpstr>
      <vt:lpstr>Lambda Expressions, cont’d</vt:lpstr>
      <vt:lpstr>Lambda Expressions, cont’d</vt:lpstr>
      <vt:lpstr>Lambda Expressions, cont’d</vt:lpstr>
      <vt:lpstr>Lambda Expressions,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986</cp:revision>
  <cp:lastPrinted>2016-09-16T08:43:07Z</cp:lastPrinted>
  <dcterms:created xsi:type="dcterms:W3CDTF">2008-01-12T03:52:55Z</dcterms:created>
  <dcterms:modified xsi:type="dcterms:W3CDTF">2019-05-02T04:53:26Z</dcterms:modified>
  <cp:category/>
</cp:coreProperties>
</file>