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9" r:id="rId1"/>
  </p:sldMasterIdLst>
  <p:notesMasterIdLst>
    <p:notesMasterId r:id="rId28"/>
  </p:notesMasterIdLst>
  <p:handoutMasterIdLst>
    <p:handoutMasterId r:id="rId29"/>
  </p:handoutMasterIdLst>
  <p:sldIdLst>
    <p:sldId id="455" r:id="rId2"/>
    <p:sldId id="301" r:id="rId3"/>
    <p:sldId id="302" r:id="rId4"/>
    <p:sldId id="303" r:id="rId5"/>
    <p:sldId id="304" r:id="rId6"/>
    <p:sldId id="305" r:id="rId7"/>
    <p:sldId id="257" r:id="rId8"/>
    <p:sldId id="258" r:id="rId9"/>
    <p:sldId id="272" r:id="rId10"/>
    <p:sldId id="273" r:id="rId11"/>
    <p:sldId id="274" r:id="rId12"/>
    <p:sldId id="275" r:id="rId13"/>
    <p:sldId id="276" r:id="rId14"/>
    <p:sldId id="277" r:id="rId15"/>
    <p:sldId id="278" r:id="rId16"/>
    <p:sldId id="279" r:id="rId17"/>
    <p:sldId id="280" r:id="rId18"/>
    <p:sldId id="456" r:id="rId19"/>
    <p:sldId id="457" r:id="rId20"/>
    <p:sldId id="458" r:id="rId21"/>
    <p:sldId id="259" r:id="rId22"/>
    <p:sldId id="261" r:id="rId23"/>
    <p:sldId id="460" r:id="rId24"/>
    <p:sldId id="459" r:id="rId25"/>
    <p:sldId id="461" r:id="rId26"/>
    <p:sldId id="260" r:id="rId27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6pPr>
    <a:lvl7pPr marL="27432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7pPr>
    <a:lvl8pPr marL="32004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8pPr>
    <a:lvl9pPr marL="36576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2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23C00"/>
    <a:srgbClr val="0033CC"/>
    <a:srgbClr val="E1F5FF"/>
    <a:srgbClr val="008000"/>
    <a:srgbClr val="66CCFF"/>
    <a:srgbClr val="A12A03"/>
    <a:srgbClr val="C6DEFF"/>
    <a:srgbClr val="A40000"/>
    <a:srgbClr val="CC99FF"/>
    <a:srgbClr val="99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2681" autoAdjust="0"/>
    <p:restoredTop sz="96763" autoAdjust="0"/>
  </p:normalViewPr>
  <p:slideViewPr>
    <p:cSldViewPr>
      <p:cViewPr varScale="1">
        <p:scale>
          <a:sx n="121" d="100"/>
          <a:sy n="121" d="100"/>
        </p:scale>
        <p:origin x="184" y="936"/>
      </p:cViewPr>
      <p:guideLst>
        <p:guide orient="horz" pos="2160"/>
        <p:guide pos="282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200" d="100"/>
        <a:sy n="200" d="100"/>
      </p:scale>
      <p:origin x="0" y="0"/>
    </p:cViewPr>
  </p:sorterViewPr>
  <p:gridSpacing cx="91439" cy="91439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4172681-C581-F644-AAF5-C092E01AA013}" type="datetimeFigureOut">
              <a:rPr lang="en-US" smtClean="0"/>
              <a:t>4/8/19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2A581D9-7090-374C-A542-C325CF1D3F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720066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xmlns="" val="1"/>
            </a:ext>
          </a:extLst>
        </p:spPr>
      </p:sp>
      <p:sp>
        <p:nvSpPr>
          <p:cNvPr id="327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27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5164504C-A0F5-524D-82C6-1B8158989AE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176872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ChangeArrowheads="1"/>
          </p:cNvSpPr>
          <p:nvPr/>
        </p:nvSpPr>
        <p:spPr bwMode="auto">
          <a:xfrm>
            <a:off x="381000" y="990600"/>
            <a:ext cx="76200" cy="5105400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endParaRPr lang="en-US" sz="2400">
              <a:latin typeface="Times New Roman" charset="0"/>
            </a:endParaRP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762000" y="1371600"/>
            <a:ext cx="7696200" cy="2057400"/>
          </a:xfrm>
        </p:spPr>
        <p:txBody>
          <a:bodyPr/>
          <a:lstStyle>
            <a:lvl1pPr>
              <a:defRPr sz="4000"/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sp>
        <p:nvSpPr>
          <p:cNvPr id="3072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762000" y="3765550"/>
            <a:ext cx="7696200" cy="2057400"/>
          </a:xfrm>
        </p:spPr>
        <p:txBody>
          <a:bodyPr/>
          <a:lstStyle>
            <a:lvl1pPr marL="0" indent="0">
              <a:buFont typeface="Wingdings" charset="0"/>
              <a:buNone/>
              <a:defRPr sz="2400"/>
            </a:lvl1pPr>
          </a:lstStyle>
          <a:p>
            <a:pPr lvl="0"/>
            <a:r>
              <a:rPr lang="en-US" noProof="0"/>
              <a:t>Click to edit Master subtitle style</a:t>
            </a:r>
          </a:p>
        </p:txBody>
      </p:sp>
      <p:grpSp>
        <p:nvGrpSpPr>
          <p:cNvPr id="30728" name="Group 8"/>
          <p:cNvGrpSpPr>
            <a:grpSpLocks/>
          </p:cNvGrpSpPr>
          <p:nvPr/>
        </p:nvGrpSpPr>
        <p:grpSpPr bwMode="auto">
          <a:xfrm>
            <a:off x="381000" y="304800"/>
            <a:ext cx="8391525" cy="5791200"/>
            <a:chOff x="240" y="192"/>
            <a:chExt cx="5286" cy="3648"/>
          </a:xfrm>
        </p:grpSpPr>
        <p:sp>
          <p:nvSpPr>
            <p:cNvPr id="30729" name="Rectangle 9"/>
            <p:cNvSpPr>
              <a:spLocks noChangeArrowheads="1"/>
            </p:cNvSpPr>
            <p:nvPr/>
          </p:nvSpPr>
          <p:spPr bwMode="auto">
            <a:xfrm flipV="1">
              <a:off x="5236" y="192"/>
              <a:ext cx="288" cy="288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rot="10800000"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0" name="Rectangle 10"/>
            <p:cNvSpPr>
              <a:spLocks noChangeArrowheads="1"/>
            </p:cNvSpPr>
            <p:nvPr/>
          </p:nvSpPr>
          <p:spPr bwMode="auto">
            <a:xfrm flipV="1">
              <a:off x="240" y="192"/>
              <a:ext cx="5004" cy="288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1" name="Rectangle 11"/>
            <p:cNvSpPr>
              <a:spLocks noChangeArrowheads="1"/>
            </p:cNvSpPr>
            <p:nvPr/>
          </p:nvSpPr>
          <p:spPr bwMode="auto">
            <a:xfrm flipV="1">
              <a:off x="240" y="480"/>
              <a:ext cx="5004" cy="144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rot="10800000"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2" name="Rectangle 12"/>
            <p:cNvSpPr>
              <a:spLocks noChangeArrowheads="1"/>
            </p:cNvSpPr>
            <p:nvPr/>
          </p:nvSpPr>
          <p:spPr bwMode="auto">
            <a:xfrm flipV="1">
              <a:off x="5242" y="480"/>
              <a:ext cx="282" cy="144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3" name="Line 13"/>
            <p:cNvSpPr>
              <a:spLocks noChangeShapeType="1"/>
            </p:cNvSpPr>
            <p:nvPr/>
          </p:nvSpPr>
          <p:spPr bwMode="auto">
            <a:xfrm flipH="1">
              <a:off x="480" y="2256"/>
              <a:ext cx="484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734" name="Rectangle 14"/>
            <p:cNvSpPr>
              <a:spLocks noChangeArrowheads="1"/>
            </p:cNvSpPr>
            <p:nvPr/>
          </p:nvSpPr>
          <p:spPr bwMode="auto">
            <a:xfrm>
              <a:off x="240" y="192"/>
              <a:ext cx="5286" cy="364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E4F0376-0E54-9843-B673-E00D6670E83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77534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11163"/>
            <a:ext cx="8229600" cy="65563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295400"/>
            <a:ext cx="4038600" cy="48355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95400"/>
            <a:ext cx="4038600" cy="48355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781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C60FF702-6DC9-7145-B864-29D84DF361C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07740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pn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411163"/>
            <a:ext cx="8229600" cy="655637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295400"/>
            <a:ext cx="8229600" cy="4835525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97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81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2BDC82CD-30B2-1348-96D0-860A277DEA53}" type="slidenum">
              <a:rPr lang="en-US"/>
              <a:pPr/>
              <a:t>‹#›</a:t>
            </a:fld>
            <a:endParaRPr lang="en-US"/>
          </a:p>
        </p:txBody>
      </p:sp>
      <p:grpSp>
        <p:nvGrpSpPr>
          <p:cNvPr id="29703" name="Group 7"/>
          <p:cNvGrpSpPr>
            <a:grpSpLocks/>
          </p:cNvGrpSpPr>
          <p:nvPr/>
        </p:nvGrpSpPr>
        <p:grpSpPr bwMode="auto">
          <a:xfrm>
            <a:off x="228600" y="0"/>
            <a:ext cx="8686800" cy="1143000"/>
            <a:chOff x="176" y="96"/>
            <a:chExt cx="5472" cy="1008"/>
          </a:xfrm>
        </p:grpSpPr>
        <p:sp>
          <p:nvSpPr>
            <p:cNvPr id="29704" name="Line 8"/>
            <p:cNvSpPr>
              <a:spLocks noChangeShapeType="1"/>
            </p:cNvSpPr>
            <p:nvPr/>
          </p:nvSpPr>
          <p:spPr bwMode="auto">
            <a:xfrm flipH="1">
              <a:off x="288" y="1104"/>
              <a:ext cx="523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05" name="Rectangle 9"/>
            <p:cNvSpPr>
              <a:spLocks noChangeArrowheads="1"/>
            </p:cNvSpPr>
            <p:nvPr/>
          </p:nvSpPr>
          <p:spPr bwMode="auto">
            <a:xfrm>
              <a:off x="5504" y="96"/>
              <a:ext cx="144" cy="144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6" name="Rectangle 10"/>
            <p:cNvSpPr>
              <a:spLocks noChangeArrowheads="1"/>
            </p:cNvSpPr>
            <p:nvPr/>
          </p:nvSpPr>
          <p:spPr bwMode="auto">
            <a:xfrm>
              <a:off x="176" y="96"/>
              <a:ext cx="5326" cy="144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7" name="Rectangle 11"/>
            <p:cNvSpPr>
              <a:spLocks noChangeArrowheads="1"/>
            </p:cNvSpPr>
            <p:nvPr/>
          </p:nvSpPr>
          <p:spPr bwMode="auto">
            <a:xfrm>
              <a:off x="176" y="240"/>
              <a:ext cx="5326" cy="88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8" name="Rectangle 12"/>
            <p:cNvSpPr>
              <a:spLocks noChangeArrowheads="1"/>
            </p:cNvSpPr>
            <p:nvPr/>
          </p:nvSpPr>
          <p:spPr bwMode="auto">
            <a:xfrm>
              <a:off x="5504" y="241"/>
              <a:ext cx="144" cy="86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</p:grpSp>
      <p:pic>
        <p:nvPicPr>
          <p:cNvPr id="29709" name="Picture 13" descr="SJSU-logo"/>
          <p:cNvPicPr>
            <a:picLocks noChangeAspect="1" noChangeArrowheads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6713" y="6172200"/>
            <a:ext cx="639762" cy="606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 userDrawn="1"/>
        </p:nvSpPr>
        <p:spPr>
          <a:xfrm>
            <a:off x="1097318" y="6263609"/>
            <a:ext cx="162897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/>
              <a:t>Computer</a:t>
            </a:r>
            <a:r>
              <a:rPr lang="en-US" sz="1000" baseline="0" dirty="0"/>
              <a:t> Science Dept.</a:t>
            </a:r>
          </a:p>
          <a:p>
            <a:r>
              <a:rPr lang="en-US" sz="1000" baseline="0" dirty="0"/>
              <a:t>Spring 2019: April 9</a:t>
            </a:r>
            <a:endParaRPr lang="en-US" sz="1000" dirty="0"/>
          </a:p>
        </p:txBody>
      </p:sp>
      <p:sp>
        <p:nvSpPr>
          <p:cNvPr id="15" name="TextBox 14"/>
          <p:cNvSpPr txBox="1"/>
          <p:nvPr userDrawn="1"/>
        </p:nvSpPr>
        <p:spPr>
          <a:xfrm>
            <a:off x="3524426" y="6263609"/>
            <a:ext cx="31438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/>
              <a:t>CMPE 180A: </a:t>
            </a:r>
            <a:r>
              <a:rPr lang="en-US" sz="1000" baseline="0" dirty="0"/>
              <a:t>Data Structures and Algorithms in C++</a:t>
            </a:r>
            <a:br>
              <a:rPr lang="en-US" sz="1000" baseline="0" dirty="0"/>
            </a:br>
            <a:r>
              <a:rPr lang="en-US" sz="1000" baseline="0" dirty="0"/>
              <a:t>© R. Mak</a:t>
            </a:r>
            <a:endParaRPr lang="en-US" sz="100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</p:sldLayoutIdLst>
  <p:hf hdr="0" ftr="0" dt="0"/>
  <p:txStyles>
    <p:titleStyle>
      <a:lvl1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2pPr>
      <a:lvl3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3pPr>
      <a:lvl4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4pPr>
      <a:lvl5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9pPr>
    </p:titleStyle>
    <p:bodyStyle>
      <a:lvl1pPr marL="469900" indent="-469900" algn="l" rtl="0" fontAlgn="base">
        <a:spcBef>
          <a:spcPct val="20000"/>
        </a:spcBef>
        <a:spcAft>
          <a:spcPct val="0"/>
        </a:spcAft>
        <a:buClr>
          <a:schemeClr val="bg2"/>
        </a:buClr>
        <a:buSzPct val="70000"/>
        <a:buFont typeface="Wingdings" charset="0"/>
        <a:buChar char="o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fontAlgn="base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charset="0"/>
        <a:buChar char="n"/>
        <a:defRPr sz="2400">
          <a:solidFill>
            <a:schemeClr val="tx1"/>
          </a:solidFill>
          <a:latin typeface="+mn-lt"/>
          <a:ea typeface="+mn-ea"/>
        </a:defRPr>
      </a:lvl2pPr>
      <a:lvl3pPr marL="1377950" indent="-468313" algn="l" rtl="0" fontAlgn="base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charset="0"/>
        <a:buChar char="o"/>
        <a:defRPr sz="2000">
          <a:solidFill>
            <a:schemeClr val="tx1"/>
          </a:solidFill>
          <a:latin typeface="+mn-lt"/>
          <a:ea typeface="+mn-ea"/>
        </a:defRPr>
      </a:lvl3pPr>
      <a:lvl4pPr marL="1827213" indent="-4381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charset="0"/>
        <a:buChar char="n"/>
        <a:defRPr sz="1600">
          <a:solidFill>
            <a:schemeClr val="tx1"/>
          </a:solidFill>
          <a:latin typeface="+mn-lt"/>
          <a:ea typeface="+mn-ea"/>
        </a:defRPr>
      </a:lvl4pPr>
      <a:lvl5pPr marL="22971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5pPr>
      <a:lvl6pPr marL="27543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6pPr>
      <a:lvl7pPr marL="32115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7pPr>
      <a:lvl8pPr marL="36687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8pPr>
      <a:lvl9pPr marL="41259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://www.cs.sjsu.edu/~mak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2400" dirty="0"/>
              <a:t>CS 144</a:t>
            </a:r>
            <a:br>
              <a:rPr lang="en-US" sz="3200" dirty="0"/>
            </a:br>
            <a:r>
              <a:rPr lang="en-US" dirty="0"/>
              <a:t>Advanced C++ Programming</a:t>
            </a:r>
            <a:br>
              <a:rPr lang="en-US" sz="3600" dirty="0"/>
            </a:br>
            <a:r>
              <a:rPr lang="en-US" sz="2400" dirty="0"/>
              <a:t>April 9 Class Meeting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algn="ctr">
              <a:lnSpc>
                <a:spcPct val="90000"/>
              </a:lnSpc>
            </a:pPr>
            <a:r>
              <a:rPr lang="en-US" dirty="0"/>
              <a:t>Department of Computer Engineering</a:t>
            </a:r>
            <a:br>
              <a:rPr lang="en-US" dirty="0"/>
            </a:br>
            <a:r>
              <a:rPr lang="en-US" dirty="0"/>
              <a:t>San Jose State University</a:t>
            </a:r>
            <a:br>
              <a:rPr lang="en-US" dirty="0"/>
            </a:br>
            <a:br>
              <a:rPr lang="en-US" sz="1200" dirty="0"/>
            </a:br>
            <a:r>
              <a:rPr lang="en-US" dirty="0"/>
              <a:t>Spring 2019</a:t>
            </a:r>
            <a:br>
              <a:rPr lang="en-US" dirty="0"/>
            </a:br>
            <a:r>
              <a:rPr lang="en-US" dirty="0"/>
              <a:t>Instructor: Ron Mak</a:t>
            </a:r>
          </a:p>
          <a:p>
            <a:pPr algn="ctr">
              <a:lnSpc>
                <a:spcPct val="90000"/>
              </a:lnSpc>
            </a:pPr>
            <a:r>
              <a:rPr lang="en-US" dirty="0">
                <a:hlinkClick r:id="rId2"/>
              </a:rPr>
              <a:t>www.cs.sjsu.edu/~mak</a:t>
            </a:r>
            <a:endParaRPr lang="en-US" dirty="0"/>
          </a:p>
        </p:txBody>
      </p:sp>
      <p:pic>
        <p:nvPicPr>
          <p:cNvPr id="7" name="Picture 5" descr="sjsu_logo2">
            <a:extLst>
              <a:ext uri="{FF2B5EF4-FFF2-40B4-BE49-F238E27FC236}">
                <a16:creationId xmlns:a16="http://schemas.microsoft.com/office/drawing/2014/main" id="{6B006EFA-784A-554F-8F3C-4F6C2F67C84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32638" y="4591050"/>
            <a:ext cx="1096962" cy="1031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4">
            <a:extLst>
              <a:ext uri="{FF2B5EF4-FFF2-40B4-BE49-F238E27FC236}">
                <a16:creationId xmlns:a16="http://schemas.microsoft.com/office/drawing/2014/main" id="{F1033746-0B2A-204D-B17D-6FFAFA11DB8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4527550"/>
            <a:ext cx="1154113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6664953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1313ED-9D33-E946-908B-9F7F5C5185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Button Demo</a:t>
            </a:r>
            <a:r>
              <a:rPr lang="en-US" i="1" dirty="0"/>
              <a:t>, cont’d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09B4470-0069-2A48-A824-B1C96041AC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62B2D-F854-104A-9535-9A504E5923E0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A5FA3E2-D1CC-774E-938A-2C6FCC7BABC4}"/>
              </a:ext>
            </a:extLst>
          </p:cNvPr>
          <p:cNvSpPr txBox="1"/>
          <p:nvPr/>
        </p:nvSpPr>
        <p:spPr>
          <a:xfrm>
            <a:off x="776730" y="1325903"/>
            <a:ext cx="7590539" cy="477053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class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ButtonPanel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: public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wxPanel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public: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ButtonPanel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wxFrame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*parent) :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wxPanel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(parent,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wxID_ANY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{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init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}</a:t>
            </a:r>
          </a:p>
          <a:p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// Event handlers</a:t>
            </a:r>
            <a:b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void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on_rock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wxCommandEvent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&amp; event);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void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on_paper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wxCommandEvent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&amp; event);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void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on_scissors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wxCommandEvent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&amp; event);</a:t>
            </a:r>
            <a:b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private: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wxStaticText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*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button_chosen_text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void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init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void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update_button_choice_text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const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Choice choice);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};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1A1A818-8DA1-4B42-84EF-BD62DBAC6FED}"/>
              </a:ext>
            </a:extLst>
          </p:cNvPr>
          <p:cNvSpPr txBox="1"/>
          <p:nvPr/>
        </p:nvSpPr>
        <p:spPr>
          <a:xfrm>
            <a:off x="7040853" y="1218760"/>
            <a:ext cx="1471878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chemeClr val="bg1"/>
                </a:solidFill>
              </a:rPr>
              <a:t>ButtonPanel.h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224637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BD85FE-BDF4-9D44-B7A3-196BE730E0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Button Demo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3B6F220-076E-5E42-9F0B-E227DE12CA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62B2D-F854-104A-9535-9A504E5923E0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8553BEA-FD32-4442-BC1D-F071FDEB2CA3}"/>
              </a:ext>
            </a:extLst>
          </p:cNvPr>
          <p:cNvSpPr txBox="1"/>
          <p:nvPr/>
        </p:nvSpPr>
        <p:spPr>
          <a:xfrm>
            <a:off x="457200" y="1428452"/>
            <a:ext cx="8239756" cy="418576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#include "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ButtonPanel.h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</a:p>
          <a:p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void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ButtonPanel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::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init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wxSizer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*sizer = new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wxBoxSizer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wxVERTICAL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  <a:b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wxPanel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*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button_panel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new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wxPanel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(this,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wxID_ANY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wxSizer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*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button_sizer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new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wxBoxSizer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wxHORIZONTAL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  <a:b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wxStaticText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*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choose_text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new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wxStaticText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button_panel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wxID_ANY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,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                                                "Choose:");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wxButton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*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rock_button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    = new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wxButton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button_panel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wxID_ANY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,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                                           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choice_to_wxString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(ROCK));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wxButton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*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paper_button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= new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wxButton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button_panel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wxID_ANY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,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                                           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choice_to_wxString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(PAPER));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wxButton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*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scissors_button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new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wxButton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button_panel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wxID_ANY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,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                                           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choice_to_wxString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(SCISSORS));</a:t>
            </a:r>
          </a:p>
          <a:p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...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583A522-AFDC-C845-AD13-42E282B84412}"/>
              </a:ext>
            </a:extLst>
          </p:cNvPr>
          <p:cNvSpPr txBox="1"/>
          <p:nvPr/>
        </p:nvSpPr>
        <p:spPr>
          <a:xfrm>
            <a:off x="7181350" y="1261666"/>
            <a:ext cx="1688283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chemeClr val="bg1"/>
                </a:solidFill>
              </a:rPr>
              <a:t>ButtonPanel.cpp</a:t>
            </a:r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7" name="Content Placeholder 5">
            <a:extLst>
              <a:ext uri="{FF2B5EF4-FFF2-40B4-BE49-F238E27FC236}">
                <a16:creationId xmlns:a16="http://schemas.microsoft.com/office/drawing/2014/main" id="{7CFE78A8-18D2-5C41-A7F5-7A26A0C56A3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371635" y="4723807"/>
            <a:ext cx="4023125" cy="1981793"/>
          </a:xfrm>
        </p:spPr>
      </p:pic>
    </p:spTree>
    <p:extLst>
      <p:ext uri="{BB962C8B-B14F-4D97-AF65-F5344CB8AC3E}">
        <p14:creationId xmlns:p14="http://schemas.microsoft.com/office/powerpoint/2010/main" val="370230872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3A7504-08C9-E746-83BC-417F32C711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Button Demo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DEFDA53-FA75-6E48-9180-2323B4702B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62B2D-F854-104A-9535-9A504E5923E0}" type="slidenum">
              <a:rPr lang="en-US" smtClean="0"/>
              <a:pPr/>
              <a:t>12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77E7465-06C5-8249-AA21-280E88D0F64E}"/>
              </a:ext>
            </a:extLst>
          </p:cNvPr>
          <p:cNvSpPr txBox="1"/>
          <p:nvPr/>
        </p:nvSpPr>
        <p:spPr>
          <a:xfrm>
            <a:off x="559523" y="1417342"/>
            <a:ext cx="8024954" cy="461664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...</a:t>
            </a:r>
          </a:p>
          <a:p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rock_button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-&gt;Bind    (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wxEVT_BUTTON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&amp;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ButtonPanel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::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on_rock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this);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paper_button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-&gt;Bind   (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wxEVT_BUTTON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&amp;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ButtonPanel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::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on_paper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this);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scissors_button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-&gt;Bind(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wxEVT_BUTTON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&amp;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ButtonPanel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::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on_scissors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this);</a:t>
            </a:r>
          </a:p>
          <a:p>
            <a:b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button_sizer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-&gt;Add(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choose_text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0, 0, 0);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button_sizer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-&gt;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AddSpacer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(5);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button_sizer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-&gt;Add(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rock_button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0, 0, 0);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button_sizer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-&gt;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AddSpacer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(5);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button_sizer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-&gt;Add(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paper_button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0, 0, 0);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button_sizer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-&gt;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AddSpacer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(5);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button_sizer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-&gt;Add(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scissors_button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0, 0, 0);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button_panel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-&gt;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SetSizer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button_sizer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b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wxPanel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*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chosen_panel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new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wxPanel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(this,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wxID_ANY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wxSizer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*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chosen_sizer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new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wxGridSizer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(2, 0, 5);</a:t>
            </a:r>
          </a:p>
          <a:p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...</a:t>
            </a:r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D3F052A5-1C4D-0349-8FB8-40F1B67DBFE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120825" y="2734769"/>
            <a:ext cx="4023125" cy="1981793"/>
          </a:xfrm>
        </p:spPr>
      </p:pic>
    </p:spTree>
    <p:extLst>
      <p:ext uri="{BB962C8B-B14F-4D97-AF65-F5344CB8AC3E}">
        <p14:creationId xmlns:p14="http://schemas.microsoft.com/office/powerpoint/2010/main" val="126001220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CC91AA-E956-3446-8CFF-1BA55A4611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Button Demo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10C0B31-A4E2-8C45-8215-1A53461C65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62B2D-F854-104A-9535-9A504E5923E0}" type="slidenum">
              <a:rPr lang="en-US" smtClean="0"/>
              <a:pPr/>
              <a:t>13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D3713F1-78DB-9048-AB57-A322A7D6D26F}"/>
              </a:ext>
            </a:extLst>
          </p:cNvPr>
          <p:cNvSpPr txBox="1"/>
          <p:nvPr/>
        </p:nvSpPr>
        <p:spPr>
          <a:xfrm>
            <a:off x="613224" y="1417342"/>
            <a:ext cx="7917552" cy="418576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...</a:t>
            </a:r>
          </a:p>
          <a:p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wxStaticText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*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chosen_text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new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wxStaticText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chosen_panel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wxID_ANY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,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                                                "Chosen object:");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button_chosen_text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new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wxStaticText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chosen_panel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wxID_ANY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"");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button_chosen_text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-&gt;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SetFont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button_chosen_text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-&gt;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GetFont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().Larger());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chosen_sizer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-&gt;Add(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chosen_text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0,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wxALIGN_RIGHT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0);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chosen_sizer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-&gt;Add(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button_chosen_text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0, 0, 0);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chosen_panel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-&gt;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SetSizer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chosen_sizer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b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sizer-&gt;Add(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button_panel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0,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wxALIGN_CENTER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0);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sizer-&gt;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AddSpacer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(20);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sizer-&gt;Add(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chosen_panel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0,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wxALIGN_CENTER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0);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sizer-&gt;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AddSpacer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(20);</a:t>
            </a:r>
          </a:p>
          <a:p>
            <a:b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SetSizer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(sizer);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0EFBB179-A474-584A-A9D0-A702058078E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206244" y="4500710"/>
            <a:ext cx="4023125" cy="1981793"/>
          </a:xfrm>
        </p:spPr>
      </p:pic>
    </p:spTree>
    <p:extLst>
      <p:ext uri="{BB962C8B-B14F-4D97-AF65-F5344CB8AC3E}">
        <p14:creationId xmlns:p14="http://schemas.microsoft.com/office/powerpoint/2010/main" val="387635982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2A44AA-60F6-B842-B079-B267BD4046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Button Demo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01D6CAE-1258-3D41-89B9-796661CFAA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62B2D-F854-104A-9535-9A504E5923E0}" type="slidenum">
              <a:rPr lang="en-US" smtClean="0"/>
              <a:pPr/>
              <a:t>14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646A8ED-24DA-624E-A815-4562524FD32C}"/>
              </a:ext>
            </a:extLst>
          </p:cNvPr>
          <p:cNvSpPr txBox="1"/>
          <p:nvPr/>
        </p:nvSpPr>
        <p:spPr>
          <a:xfrm>
            <a:off x="468152" y="1325903"/>
            <a:ext cx="8207696" cy="477053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void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ButtonPanel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::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on_rock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wxCommandEvent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&amp; event)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update_button_choice_text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(ROCK);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b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void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ButtonPanel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::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on_paper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wxCommandEvent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&amp; event)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update_button_choice_text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(PAPER);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b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void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ButtonPanel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::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on_scissors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wxCommandEvent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&amp; event)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update_button_choice_text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(SCISSORS);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b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void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ButtonPanel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::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update_button_choice_text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const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Choice choice)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button_chosen_text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-&gt;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SetLabelText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choice_to_wxString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(choice));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116186522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6A8D94-BCDA-CE44-BBE2-9D76868AA4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Assignment #9. GUI-Based RPS Game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390C0D-E7C9-F840-92D8-7150969364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693891"/>
          </a:xfrm>
        </p:spPr>
        <p:txBody>
          <a:bodyPr/>
          <a:lstStyle/>
          <a:p>
            <a:r>
              <a:rPr lang="en-US" dirty="0"/>
              <a:t>Develop a GUI-based version of a </a:t>
            </a:r>
            <a:br>
              <a:rPr lang="en-US" dirty="0"/>
            </a:br>
            <a:r>
              <a:rPr lang="en-US" dirty="0"/>
              <a:t>Rock-Paper-Scissors game.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E98D39B-2B19-A342-8A87-F675F7B912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62B2D-F854-104A-9535-9A504E5923E0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655499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DD5B92-6D27-7544-9108-8A03F924D0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Assignment #9: Required Features</a:t>
            </a:r>
            <a:endParaRPr lang="en-US" i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8FDE2E-1C59-6A48-A2E7-BAAF9E0030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Display which round it is.</a:t>
            </a:r>
          </a:p>
          <a:p>
            <a:r>
              <a:rPr lang="en-US" dirty="0"/>
              <a:t>For each round, there is a way for the human player to choose rock, paper, or scissors. The computer makes a random choice.</a:t>
            </a:r>
          </a:p>
          <a:p>
            <a:pPr lvl="1"/>
            <a:r>
              <a:rPr lang="en-US" dirty="0"/>
              <a:t>Display the human’s and the computer’s choices.</a:t>
            </a:r>
          </a:p>
          <a:p>
            <a:r>
              <a:rPr lang="en-US" dirty="0"/>
              <a:t>Display who won each round (or was it a tie).</a:t>
            </a:r>
          </a:p>
          <a:p>
            <a:r>
              <a:rPr lang="en-US" dirty="0"/>
              <a:t>Display a running count of human wins, computer wins, and ties.</a:t>
            </a:r>
          </a:p>
          <a:p>
            <a:r>
              <a:rPr lang="en-US" dirty="0"/>
              <a:t>The default is 20 rounds per game.</a:t>
            </a:r>
          </a:p>
          <a:p>
            <a:pPr lvl="1"/>
            <a:r>
              <a:rPr lang="en-US" dirty="0"/>
              <a:t>Provide an interactive way to change that number.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8F1E3A7-2887-1847-A1CF-6B548F9CA2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62B2D-F854-104A-9535-9A504E5923E0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894605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B7612C-0ACE-F145-974D-567BE3C2A5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Assignment #9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7970F3-C64F-714B-8242-DB1B69D979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Required menu commands</a:t>
            </a:r>
          </a:p>
          <a:p>
            <a:pPr lvl="1"/>
            <a:r>
              <a:rPr lang="en-US" dirty="0"/>
              <a:t>About</a:t>
            </a:r>
          </a:p>
          <a:p>
            <a:pPr lvl="1"/>
            <a:r>
              <a:rPr lang="en-US" dirty="0"/>
              <a:t>Exit</a:t>
            </a:r>
          </a:p>
          <a:p>
            <a:pPr lvl="1"/>
            <a:r>
              <a:rPr lang="en-US" dirty="0"/>
              <a:t>Start a new game</a:t>
            </a:r>
          </a:p>
          <a:p>
            <a:pPr lvl="4"/>
            <a:endParaRPr lang="en-US" dirty="0"/>
          </a:p>
          <a:p>
            <a:r>
              <a:rPr lang="en-US" dirty="0"/>
              <a:t>Due Tuesday, April 16.</a:t>
            </a:r>
          </a:p>
          <a:p>
            <a:pPr lvl="1"/>
            <a:r>
              <a:rPr lang="en-US" dirty="0"/>
              <a:t>100 points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D909D2F-628D-3748-92FE-E2302ED80A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62B2D-F854-104A-9535-9A504E5923E0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032071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6DF8B0-1C72-7641-8639-F8BCEA914C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Assignment #9 Extra Credit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4DB69C-A17B-B049-8473-0F3FC616C3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Add some </a:t>
            </a:r>
            <a:r>
              <a:rPr lang="en-US" dirty="0">
                <a:solidFill>
                  <a:srgbClr val="B23C00"/>
                </a:solidFill>
              </a:rPr>
              <a:t>basic machine learning </a:t>
            </a:r>
            <a:br>
              <a:rPr lang="en-US" dirty="0"/>
            </a:br>
            <a:r>
              <a:rPr lang="en-US" dirty="0"/>
              <a:t>to the program.</a:t>
            </a:r>
          </a:p>
          <a:p>
            <a:pPr lvl="1"/>
            <a:r>
              <a:rPr lang="en-US" dirty="0"/>
              <a:t>Make the computer’s choices smarter </a:t>
            </a:r>
            <a:br>
              <a:rPr lang="en-US" dirty="0"/>
            </a:br>
            <a:r>
              <a:rPr lang="en-US" dirty="0"/>
              <a:t>rather than simply random.</a:t>
            </a:r>
          </a:p>
          <a:p>
            <a:pPr lvl="4"/>
            <a:endParaRPr lang="en-US" dirty="0"/>
          </a:p>
          <a:p>
            <a:r>
              <a:rPr lang="en-US" dirty="0"/>
              <a:t>ML makes it increasingly difficult for a human </a:t>
            </a:r>
            <a:br>
              <a:rPr lang="en-US" dirty="0"/>
            </a:br>
            <a:r>
              <a:rPr lang="en-US" dirty="0"/>
              <a:t>to beat the computer.</a:t>
            </a:r>
          </a:p>
          <a:p>
            <a:pPr lvl="1"/>
            <a:r>
              <a:rPr lang="en-US" dirty="0"/>
              <a:t>In the long run, the computer will win more rounds than a human player.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0A5B3CB-C87F-1247-9CDE-C117110506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421370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Simple Machine Learning for RPS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x-none" dirty="0"/>
              <a:t>Human players of the Rock Paper Scissors game try to develop </a:t>
            </a:r>
            <a:r>
              <a:rPr lang="en-US" altLang="x-none" dirty="0">
                <a:solidFill>
                  <a:srgbClr val="B23C00"/>
                </a:solidFill>
              </a:rPr>
              <a:t>strategies</a:t>
            </a:r>
            <a:r>
              <a:rPr lang="en-US" altLang="x-none" dirty="0"/>
              <a:t> to beat the opponent.</a:t>
            </a:r>
          </a:p>
          <a:p>
            <a:pPr lvl="4"/>
            <a:endParaRPr lang="en-US" altLang="x-none" dirty="0"/>
          </a:p>
          <a:p>
            <a:r>
              <a:rPr lang="en-US" altLang="x-none" dirty="0"/>
              <a:t>Therefore, humans generally do not </a:t>
            </a:r>
            <a:br>
              <a:rPr lang="en-US" altLang="x-none" dirty="0"/>
            </a:br>
            <a:r>
              <a:rPr lang="en-US" altLang="x-none" dirty="0"/>
              <a:t>make random choices.</a:t>
            </a:r>
          </a:p>
          <a:p>
            <a:pPr marL="1828800" lvl="4" indent="0">
              <a:buNone/>
            </a:pPr>
            <a:endParaRPr lang="en-US" altLang="x-none" dirty="0"/>
          </a:p>
          <a:p>
            <a:r>
              <a:rPr lang="en-US" altLang="x-none" dirty="0"/>
              <a:t>Human choices exhibit </a:t>
            </a:r>
            <a:r>
              <a:rPr lang="en-US" altLang="x-none" dirty="0">
                <a:solidFill>
                  <a:srgbClr val="B23C00"/>
                </a:solidFill>
              </a:rPr>
              <a:t>patterns</a:t>
            </a:r>
            <a:r>
              <a:rPr lang="en-US" altLang="x-none" dirty="0"/>
              <a:t> that </a:t>
            </a:r>
            <a:br>
              <a:rPr lang="en-US" altLang="x-none" dirty="0"/>
            </a:br>
            <a:r>
              <a:rPr lang="en-US" altLang="x-none" dirty="0"/>
              <a:t>a computer can discover and exploit.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62B2D-F854-104A-9535-9A504E5923E0}" type="slidenum">
              <a:rPr lang="en-US" smtClean="0"/>
              <a:pPr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25216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Model-View-Controller Architecture (MVC)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1"/>
            <a:ext cx="8229600" cy="1036332"/>
          </a:xfrm>
        </p:spPr>
        <p:txBody>
          <a:bodyPr/>
          <a:lstStyle/>
          <a:p>
            <a:r>
              <a:rPr lang="en-US" dirty="0"/>
              <a:t>Design goal: Identify which application components are </a:t>
            </a:r>
            <a:r>
              <a:rPr lang="en-US" dirty="0">
                <a:solidFill>
                  <a:srgbClr val="B23C00"/>
                </a:solidFill>
              </a:rPr>
              <a:t>model</a:t>
            </a:r>
            <a:r>
              <a:rPr lang="en-US" dirty="0"/>
              <a:t>, </a:t>
            </a:r>
            <a:r>
              <a:rPr lang="en-US" dirty="0">
                <a:solidFill>
                  <a:srgbClr val="B23C00"/>
                </a:solidFill>
              </a:rPr>
              <a:t>view</a:t>
            </a:r>
            <a:r>
              <a:rPr lang="en-US" dirty="0"/>
              <a:t>, or </a:t>
            </a:r>
            <a:r>
              <a:rPr lang="en-US" dirty="0">
                <a:solidFill>
                  <a:srgbClr val="B23C00"/>
                </a:solidFill>
              </a:rPr>
              <a:t>controller</a:t>
            </a:r>
            <a:r>
              <a:rPr lang="en-US"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62B2D-F854-104A-9535-9A504E5923E0}" type="slidenum">
              <a:rPr lang="en-US" smtClean="0"/>
              <a:pPr/>
              <a:t>2</a:t>
            </a:fld>
            <a:endParaRPr lang="en-US"/>
          </a:p>
        </p:txBody>
      </p:sp>
      <p:pic>
        <p:nvPicPr>
          <p:cNvPr id="5" name="Picture 4" descr="Figure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8900" y="2337411"/>
            <a:ext cx="3886200" cy="328612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2659489" y="5800734"/>
            <a:ext cx="3825021" cy="33855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33CC"/>
                </a:solidFill>
              </a:rPr>
              <a:t>A user cannot directly modify the model.</a:t>
            </a:r>
          </a:p>
        </p:txBody>
      </p:sp>
    </p:spTree>
    <p:extLst>
      <p:ext uri="{BB962C8B-B14F-4D97-AF65-F5344CB8AC3E}">
        <p14:creationId xmlns:p14="http://schemas.microsoft.com/office/powerpoint/2010/main" val="294748005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Simple Machine Learning for RPS</a:t>
            </a:r>
            <a:r>
              <a:rPr lang="en-US" i="1" dirty="0"/>
              <a:t>, cont’d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1361485"/>
            <a:ext cx="8229600" cy="4884411"/>
          </a:xfrm>
        </p:spPr>
        <p:txBody>
          <a:bodyPr/>
          <a:lstStyle/>
          <a:p>
            <a:r>
              <a:rPr lang="en-US" altLang="x-none" dirty="0"/>
              <a:t>Continuously record the </a:t>
            </a:r>
            <a:r>
              <a:rPr lang="en-US" altLang="x-none" dirty="0">
                <a:solidFill>
                  <a:srgbClr val="B23C00"/>
                </a:solidFill>
              </a:rPr>
              <a:t>last </a:t>
            </a:r>
            <a:r>
              <a:rPr lang="en-US" altLang="x-none" i="1" dirty="0">
                <a:solidFill>
                  <a:srgbClr val="B23C00"/>
                </a:solidFill>
              </a:rPr>
              <a:t>N</a:t>
            </a:r>
            <a:r>
              <a:rPr lang="en-US" altLang="x-none" dirty="0">
                <a:solidFill>
                  <a:srgbClr val="B23C00"/>
                </a:solidFill>
              </a:rPr>
              <a:t> choices</a:t>
            </a:r>
            <a:r>
              <a:rPr lang="en-US" altLang="x-none" dirty="0"/>
              <a:t> </a:t>
            </a:r>
            <a:br>
              <a:rPr lang="en-US" altLang="x-none" dirty="0"/>
            </a:br>
            <a:r>
              <a:rPr lang="en-US" altLang="x-none" dirty="0"/>
              <a:t>between the human and the computer player.</a:t>
            </a:r>
          </a:p>
          <a:p>
            <a:pPr lvl="1"/>
            <a:r>
              <a:rPr lang="en-US" altLang="x-none" dirty="0"/>
              <a:t>Throw out the oldest choice in order </a:t>
            </a:r>
            <a:br>
              <a:rPr lang="en-US" altLang="x-none" dirty="0"/>
            </a:br>
            <a:r>
              <a:rPr lang="en-US" altLang="x-none" dirty="0"/>
              <a:t>to add a new one.</a:t>
            </a:r>
          </a:p>
          <a:p>
            <a:pPr lvl="4"/>
            <a:endParaRPr lang="en-US" altLang="x-none" dirty="0"/>
          </a:p>
          <a:p>
            <a:r>
              <a:rPr lang="en-US" altLang="x-none" dirty="0"/>
              <a:t>For example, suppose </a:t>
            </a:r>
            <a:r>
              <a:rPr lang="en-US" altLang="x-none" i="1" dirty="0"/>
              <a:t>N </a:t>
            </a:r>
            <a:r>
              <a:rPr lang="en-US" altLang="x-none" dirty="0"/>
              <a:t>= 5 and during the game, the recorded choices are (the human’s choices are underlined):</a:t>
            </a:r>
          </a:p>
          <a:p>
            <a:pPr lvl="1"/>
            <a:endParaRPr lang="en-US" altLang="x-none" dirty="0"/>
          </a:p>
          <a:p>
            <a:pPr lvl="1"/>
            <a:r>
              <a:rPr lang="en-US" altLang="x-none" dirty="0"/>
              <a:t>The last choice was made by the human, </a:t>
            </a:r>
            <a:br>
              <a:rPr lang="en-US" altLang="x-none" dirty="0"/>
            </a:br>
            <a:r>
              <a:rPr lang="en-US" altLang="x-none" dirty="0"/>
              <a:t>and it was </a:t>
            </a:r>
            <a:r>
              <a:rPr lang="en-US" altLang="x-none" u="sng" dirty="0"/>
              <a:t>paper</a:t>
            </a:r>
            <a:r>
              <a:rPr lang="en-US" altLang="x-none" dirty="0"/>
              <a:t>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62B2D-F854-104A-9535-9A504E5923E0}" type="slidenum">
              <a:rPr lang="en-US" smtClean="0"/>
              <a:pPr/>
              <a:t>20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4018803" y="4617707"/>
            <a:ext cx="1106393" cy="46166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pPr marL="0" lvl="1"/>
            <a:r>
              <a:rPr lang="en-US" altLang="x-none" sz="2400" b="1" u="sng" dirty="0">
                <a:solidFill>
                  <a:srgbClr val="0033CC"/>
                </a:solidFill>
                <a:latin typeface="Courier New" charset="0"/>
              </a:rPr>
              <a:t>P</a:t>
            </a:r>
            <a:r>
              <a:rPr lang="en-US" altLang="x-none" sz="2400" b="1" dirty="0">
                <a:solidFill>
                  <a:srgbClr val="0033CC"/>
                </a:solidFill>
                <a:latin typeface="Courier New" charset="0"/>
              </a:rPr>
              <a:t>S</a:t>
            </a:r>
            <a:r>
              <a:rPr lang="en-US" altLang="x-none" sz="2400" b="1" u="sng" dirty="0">
                <a:solidFill>
                  <a:srgbClr val="0033CC"/>
                </a:solidFill>
                <a:latin typeface="Courier New" charset="0"/>
              </a:rPr>
              <a:t>R</a:t>
            </a:r>
            <a:r>
              <a:rPr lang="en-US" altLang="x-none" sz="2400" b="1" dirty="0">
                <a:solidFill>
                  <a:srgbClr val="0033CC"/>
                </a:solidFill>
                <a:latin typeface="Courier New" charset="0"/>
              </a:rPr>
              <a:t>S</a:t>
            </a:r>
            <a:r>
              <a:rPr lang="en-US" altLang="x-none" sz="2400" b="1" u="sng" dirty="0">
                <a:solidFill>
                  <a:srgbClr val="0033CC"/>
                </a:solidFill>
                <a:latin typeface="Courier New" charset="0"/>
              </a:rPr>
              <a:t>P</a:t>
            </a:r>
          </a:p>
        </p:txBody>
      </p:sp>
    </p:spTree>
    <p:extLst>
      <p:ext uri="{BB962C8B-B14F-4D97-AF65-F5344CB8AC3E}">
        <p14:creationId xmlns:p14="http://schemas.microsoft.com/office/powerpoint/2010/main" val="38191760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Simple Machine Learning for RPS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3962380"/>
          </a:xfrm>
        </p:spPr>
        <p:txBody>
          <a:bodyPr/>
          <a:lstStyle/>
          <a:p>
            <a:r>
              <a:rPr lang="en-US" dirty="0"/>
              <a:t>For each recorded sequence that ends with the human’s choice, the computer should store how many times that sequence has occurred (each sequence’s frequency).</a:t>
            </a:r>
          </a:p>
          <a:p>
            <a:pPr lvl="5"/>
            <a:endParaRPr lang="en-US" dirty="0"/>
          </a:p>
          <a:p>
            <a:pPr lvl="1"/>
            <a:r>
              <a:rPr lang="en-US" dirty="0"/>
              <a:t>For example, for </a:t>
            </a:r>
            <a:r>
              <a:rPr lang="en-US" i="1" dirty="0"/>
              <a:t>N</a:t>
            </a:r>
            <a:r>
              <a:rPr lang="en-US" dirty="0"/>
              <a:t> = 5, the stored sequences and their frequencies may be (in no particular order, human choices are underlined):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62B2D-F854-104A-9535-9A504E5923E0}" type="slidenum">
              <a:rPr lang="en-US" smtClean="0"/>
              <a:pPr/>
              <a:t>21</a:t>
            </a:fld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2BD34F8-A4AE-3241-ACB5-4DE378026EA6}"/>
              </a:ext>
            </a:extLst>
          </p:cNvPr>
          <p:cNvSpPr txBox="1"/>
          <p:nvPr/>
        </p:nvSpPr>
        <p:spPr>
          <a:xfrm>
            <a:off x="1179084" y="4583353"/>
            <a:ext cx="6785832" cy="40011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2000" b="1" u="sng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</a:t>
            </a:r>
            <a:r>
              <a:rPr lang="en-US" sz="2000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</a:t>
            </a:r>
            <a:r>
              <a:rPr lang="en-US" sz="2000" b="1" u="sng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</a:t>
            </a:r>
            <a:r>
              <a:rPr lang="en-US" sz="2000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</a:t>
            </a:r>
            <a:r>
              <a:rPr lang="en-US" sz="2000" b="1" u="sng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</a:t>
            </a:r>
            <a:r>
              <a:rPr lang="en-US" sz="2000" dirty="0">
                <a:solidFill>
                  <a:srgbClr val="B23C00"/>
                </a:solidFill>
              </a:rPr>
              <a:t>:1</a:t>
            </a:r>
            <a:r>
              <a:rPr lang="en-US" sz="2000" dirty="0"/>
              <a:t>, </a:t>
            </a:r>
            <a:r>
              <a:rPr lang="en-US" sz="2000" b="1" u="sng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</a:t>
            </a:r>
            <a:r>
              <a:rPr lang="en-US" sz="2000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</a:t>
            </a:r>
            <a:r>
              <a:rPr lang="en-US" sz="2000" b="1" u="sng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</a:t>
            </a:r>
            <a:r>
              <a:rPr lang="en-US" sz="2000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</a:t>
            </a:r>
            <a:r>
              <a:rPr lang="en-US" sz="2000" b="1" u="sng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</a:t>
            </a:r>
            <a:r>
              <a:rPr lang="en-US" sz="2000" dirty="0">
                <a:solidFill>
                  <a:srgbClr val="B23C00"/>
                </a:solidFill>
              </a:rPr>
              <a:t>:3</a:t>
            </a:r>
            <a:r>
              <a:rPr lang="en-US" sz="2000" dirty="0"/>
              <a:t>, </a:t>
            </a:r>
            <a:r>
              <a:rPr lang="en-US" sz="2000" b="1" u="sng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</a:t>
            </a:r>
            <a:r>
              <a:rPr lang="en-US" sz="2000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</a:t>
            </a:r>
            <a:r>
              <a:rPr lang="en-US" sz="2000" b="1" u="sng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</a:t>
            </a:r>
            <a:r>
              <a:rPr lang="en-US" sz="2000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</a:t>
            </a:r>
            <a:r>
              <a:rPr lang="en-US" sz="2000" b="1" u="sng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</a:t>
            </a:r>
            <a:r>
              <a:rPr lang="en-US" sz="2000" dirty="0">
                <a:solidFill>
                  <a:srgbClr val="B23C00"/>
                </a:solidFill>
              </a:rPr>
              <a:t>:2</a:t>
            </a:r>
            <a:r>
              <a:rPr lang="en-US" sz="2000" dirty="0"/>
              <a:t>, </a:t>
            </a:r>
            <a:r>
              <a:rPr lang="en-US" sz="2000" b="1" u="sng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</a:t>
            </a:r>
            <a:r>
              <a:rPr lang="en-US" sz="2000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</a:t>
            </a:r>
            <a:r>
              <a:rPr lang="en-US" sz="2000" b="1" u="sng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</a:t>
            </a:r>
            <a:r>
              <a:rPr lang="en-US" sz="2000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</a:t>
            </a:r>
            <a:r>
              <a:rPr lang="en-US" sz="2000" b="1" u="sng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</a:t>
            </a:r>
            <a:r>
              <a:rPr lang="en-US" sz="2000" dirty="0">
                <a:solidFill>
                  <a:srgbClr val="B23C00"/>
                </a:solidFill>
              </a:rPr>
              <a:t>:4</a:t>
            </a:r>
            <a:r>
              <a:rPr lang="en-US" sz="2000" dirty="0"/>
              <a:t>, </a:t>
            </a:r>
            <a:r>
              <a:rPr lang="en-US" sz="2000" b="1" u="sng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</a:t>
            </a:r>
            <a:r>
              <a:rPr lang="en-US" sz="2000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</a:t>
            </a:r>
            <a:r>
              <a:rPr lang="en-US" sz="2000" b="1" u="sng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</a:t>
            </a:r>
            <a:r>
              <a:rPr lang="en-US" sz="2000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</a:t>
            </a:r>
            <a:r>
              <a:rPr lang="en-US" sz="2000" b="1" u="sng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</a:t>
            </a:r>
            <a:r>
              <a:rPr lang="en-US" sz="2000" dirty="0">
                <a:solidFill>
                  <a:srgbClr val="B23C00"/>
                </a:solidFill>
              </a:rPr>
              <a:t>:3</a:t>
            </a:r>
            <a:r>
              <a:rPr lang="en-US" sz="2000" dirty="0"/>
              <a:t>, </a:t>
            </a:r>
            <a:r>
              <a:rPr lang="en-US" sz="2000" b="1" u="sng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</a:t>
            </a:r>
            <a:r>
              <a:rPr lang="en-US" sz="2000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</a:t>
            </a:r>
            <a:r>
              <a:rPr lang="en-US" sz="2000" b="1" u="sng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</a:t>
            </a:r>
            <a:r>
              <a:rPr lang="en-US" sz="2000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</a:t>
            </a:r>
            <a:r>
              <a:rPr lang="en-US" sz="2000" b="1" u="sng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</a:t>
            </a:r>
            <a:r>
              <a:rPr lang="en-US" sz="2000" dirty="0">
                <a:solidFill>
                  <a:srgbClr val="B23C00"/>
                </a:solidFill>
              </a:rPr>
              <a:t>:2</a:t>
            </a:r>
          </a:p>
        </p:txBody>
      </p:sp>
    </p:spTree>
    <p:extLst>
      <p:ext uri="{BB962C8B-B14F-4D97-AF65-F5344CB8AC3E}">
        <p14:creationId xmlns:p14="http://schemas.microsoft.com/office/powerpoint/2010/main" val="178520481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Simple Machine Learning for RPS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74537"/>
            <a:ext cx="8320994" cy="4206194"/>
          </a:xfrm>
        </p:spPr>
        <p:txBody>
          <a:bodyPr/>
          <a:lstStyle/>
          <a:p>
            <a:r>
              <a:rPr lang="en-US" dirty="0"/>
              <a:t>Suppose that in the previous round, the human chose </a:t>
            </a:r>
            <a:r>
              <a:rPr lang="en-US" u="sng" dirty="0">
                <a:solidFill>
                  <a:srgbClr val="B23C00"/>
                </a:solidFill>
              </a:rPr>
              <a:t>rock</a:t>
            </a:r>
            <a:r>
              <a:rPr lang="en-US" dirty="0"/>
              <a:t> and the computer chose scissors. Then in the current round, the human chose </a:t>
            </a:r>
            <a:r>
              <a:rPr lang="en-US" u="sng" dirty="0">
                <a:solidFill>
                  <a:srgbClr val="B23C00"/>
                </a:solidFill>
              </a:rPr>
              <a:t>paper</a:t>
            </a:r>
            <a:r>
              <a:rPr lang="en-US" dirty="0"/>
              <a:t> and the computer chose scissors. Therefore, the last four choices were </a:t>
            </a:r>
            <a:r>
              <a:rPr lang="en-US" b="1" u="sng" dirty="0">
                <a:solidFill>
                  <a:srgbClr val="8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</a:t>
            </a:r>
            <a:r>
              <a:rPr lang="en-US" b="1" dirty="0">
                <a:solidFill>
                  <a:srgbClr val="8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</a:t>
            </a:r>
            <a:r>
              <a:rPr lang="en-US" b="1" u="sng" dirty="0">
                <a:solidFill>
                  <a:srgbClr val="8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</a:t>
            </a:r>
            <a:r>
              <a:rPr lang="en-US" b="1" dirty="0">
                <a:solidFill>
                  <a:srgbClr val="8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</a:t>
            </a:r>
            <a:r>
              <a:rPr lang="en-US" dirty="0"/>
              <a:t>.</a:t>
            </a:r>
          </a:p>
          <a:p>
            <a:pPr lvl="4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62B2D-F854-104A-9535-9A504E5923E0}" type="slidenum">
              <a:rPr lang="en-US" smtClean="0"/>
              <a:pPr/>
              <a:t>22</a:t>
            </a:fld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F74325E-0CF3-AC42-B978-8B2DE741D638}"/>
              </a:ext>
            </a:extLst>
          </p:cNvPr>
          <p:cNvSpPr txBox="1"/>
          <p:nvPr/>
        </p:nvSpPr>
        <p:spPr>
          <a:xfrm>
            <a:off x="1900968" y="1308350"/>
            <a:ext cx="6785832" cy="40011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2000" b="1" u="sng" dirty="0">
                <a:solidFill>
                  <a:srgbClr val="8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</a:t>
            </a:r>
            <a:r>
              <a:rPr lang="en-US" sz="2000" b="1" dirty="0">
                <a:solidFill>
                  <a:srgbClr val="8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</a:t>
            </a:r>
            <a:r>
              <a:rPr lang="en-US" sz="2000" b="1" u="sng" dirty="0">
                <a:solidFill>
                  <a:srgbClr val="8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</a:t>
            </a:r>
            <a:r>
              <a:rPr lang="en-US" sz="2000" b="1" dirty="0">
                <a:solidFill>
                  <a:srgbClr val="8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</a:t>
            </a:r>
            <a:r>
              <a:rPr lang="en-US" sz="2000" b="1" u="sng" dirty="0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</a:t>
            </a:r>
            <a:r>
              <a:rPr lang="en-US" sz="2000" dirty="0"/>
              <a:t>:1, </a:t>
            </a:r>
            <a:r>
              <a:rPr lang="en-US" sz="2000" b="1" u="sng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</a:t>
            </a:r>
            <a:r>
              <a:rPr lang="en-US" sz="2000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</a:t>
            </a:r>
            <a:r>
              <a:rPr lang="en-US" sz="2000" b="1" u="sng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</a:t>
            </a:r>
            <a:r>
              <a:rPr lang="en-US" sz="2000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</a:t>
            </a:r>
            <a:r>
              <a:rPr lang="en-US" sz="2000" b="1" u="sng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</a:t>
            </a:r>
            <a:r>
              <a:rPr lang="en-US" sz="2000" dirty="0"/>
              <a:t>:3, </a:t>
            </a:r>
            <a:r>
              <a:rPr lang="en-US" sz="2000" b="1" u="sng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</a:t>
            </a:r>
            <a:r>
              <a:rPr lang="en-US" sz="2000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</a:t>
            </a:r>
            <a:r>
              <a:rPr lang="en-US" sz="2000" b="1" u="sng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</a:t>
            </a:r>
            <a:r>
              <a:rPr lang="en-US" sz="2000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</a:t>
            </a:r>
            <a:r>
              <a:rPr lang="en-US" sz="2000" b="1" u="sng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</a:t>
            </a:r>
            <a:r>
              <a:rPr lang="en-US" sz="2000" dirty="0"/>
              <a:t>:2, </a:t>
            </a:r>
            <a:r>
              <a:rPr lang="en-US" sz="2000" b="1" u="sng" dirty="0">
                <a:solidFill>
                  <a:srgbClr val="8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</a:t>
            </a:r>
            <a:r>
              <a:rPr lang="en-US" sz="2000" b="1" dirty="0">
                <a:solidFill>
                  <a:srgbClr val="8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</a:t>
            </a:r>
            <a:r>
              <a:rPr lang="en-US" sz="2000" b="1" u="sng" dirty="0">
                <a:solidFill>
                  <a:srgbClr val="8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</a:t>
            </a:r>
            <a:r>
              <a:rPr lang="en-US" sz="2000" b="1" dirty="0">
                <a:solidFill>
                  <a:srgbClr val="8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</a:t>
            </a:r>
            <a:r>
              <a:rPr lang="en-US" sz="2000" b="1" u="sng" dirty="0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</a:t>
            </a:r>
            <a:r>
              <a:rPr lang="en-US" sz="2000" dirty="0"/>
              <a:t>:4, </a:t>
            </a:r>
            <a:r>
              <a:rPr lang="en-US" sz="2000" b="1" u="sng" dirty="0">
                <a:solidFill>
                  <a:srgbClr val="8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</a:t>
            </a:r>
            <a:r>
              <a:rPr lang="en-US" sz="2000" b="1" dirty="0">
                <a:solidFill>
                  <a:srgbClr val="8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</a:t>
            </a:r>
            <a:r>
              <a:rPr lang="en-US" sz="2000" b="1" u="sng" dirty="0">
                <a:solidFill>
                  <a:srgbClr val="8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</a:t>
            </a:r>
            <a:r>
              <a:rPr lang="en-US" sz="2000" b="1" dirty="0">
                <a:solidFill>
                  <a:srgbClr val="8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</a:t>
            </a:r>
            <a:r>
              <a:rPr lang="en-US" sz="2000" b="1" u="sng" dirty="0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</a:t>
            </a:r>
            <a:r>
              <a:rPr lang="en-US" sz="2000" dirty="0"/>
              <a:t>:3, </a:t>
            </a:r>
            <a:r>
              <a:rPr lang="en-US" sz="2000" b="1" u="sng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</a:t>
            </a:r>
            <a:r>
              <a:rPr lang="en-US" sz="2000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</a:t>
            </a:r>
            <a:r>
              <a:rPr lang="en-US" sz="2000" b="1" u="sng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</a:t>
            </a:r>
            <a:r>
              <a:rPr lang="en-US" sz="2000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</a:t>
            </a:r>
            <a:r>
              <a:rPr lang="en-US" sz="2000" b="1" u="sng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</a:t>
            </a:r>
            <a:r>
              <a:rPr lang="en-US" sz="2000" dirty="0"/>
              <a:t>:2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4D2E27E-C8DF-2E47-AB52-395E71730BBC}"/>
              </a:ext>
            </a:extLst>
          </p:cNvPr>
          <p:cNvSpPr txBox="1"/>
          <p:nvPr/>
        </p:nvSpPr>
        <p:spPr>
          <a:xfrm>
            <a:off x="274367" y="1358726"/>
            <a:ext cx="1515159" cy="27699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pPr algn="r"/>
            <a:r>
              <a:rPr lang="en-US" sz="1200" dirty="0">
                <a:solidFill>
                  <a:srgbClr val="0033CC"/>
                </a:solidFill>
              </a:rPr>
              <a:t>Stored frequencies:</a:t>
            </a:r>
          </a:p>
        </p:txBody>
      </p:sp>
    </p:spTree>
    <p:extLst>
      <p:ext uri="{BB962C8B-B14F-4D97-AF65-F5344CB8AC3E}">
        <p14:creationId xmlns:p14="http://schemas.microsoft.com/office/powerpoint/2010/main" val="336925942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AABBF0-C15D-BB4A-B70E-4D8C171022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Simple Machine Learning for RPS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E60D0F-97F2-684F-B541-BDA565DAFA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339032"/>
            <a:ext cx="8229600" cy="3791894"/>
          </a:xfrm>
        </p:spPr>
        <p:txBody>
          <a:bodyPr/>
          <a:lstStyle/>
          <a:p>
            <a:r>
              <a:rPr lang="en-US" dirty="0"/>
              <a:t>The computer can predict that the </a:t>
            </a:r>
            <a:r>
              <a:rPr lang="en-US" dirty="0">
                <a:solidFill>
                  <a:srgbClr val="8F0000"/>
                </a:solidFill>
              </a:rPr>
              <a:t>human will most likely next choose </a:t>
            </a:r>
            <a:r>
              <a:rPr lang="en-US" u="sng" dirty="0">
                <a:solidFill>
                  <a:srgbClr val="008000"/>
                </a:solidFill>
              </a:rPr>
              <a:t>scissors</a:t>
            </a:r>
            <a:r>
              <a:rPr lang="en-US" dirty="0"/>
              <a:t>, since </a:t>
            </a:r>
            <a:r>
              <a:rPr lang="en-US" b="1" u="sng" dirty="0">
                <a:solidFill>
                  <a:srgbClr val="8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</a:t>
            </a:r>
            <a:r>
              <a:rPr lang="en-US" b="1" dirty="0">
                <a:solidFill>
                  <a:srgbClr val="8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</a:t>
            </a:r>
            <a:r>
              <a:rPr lang="en-US" b="1" u="sng" dirty="0">
                <a:solidFill>
                  <a:srgbClr val="8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</a:t>
            </a:r>
            <a:r>
              <a:rPr lang="en-US" b="1" dirty="0">
                <a:solidFill>
                  <a:srgbClr val="8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</a:t>
            </a:r>
            <a:r>
              <a:rPr lang="en-US" b="1" u="sng" dirty="0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</a:t>
            </a:r>
            <a:r>
              <a:rPr lang="en-US" dirty="0"/>
              <a:t> appears more times than </a:t>
            </a:r>
            <a:r>
              <a:rPr lang="en-US" b="1" u="sng" dirty="0">
                <a:solidFill>
                  <a:srgbClr val="8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</a:t>
            </a:r>
            <a:r>
              <a:rPr lang="en-US" b="1" dirty="0">
                <a:solidFill>
                  <a:srgbClr val="8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</a:t>
            </a:r>
            <a:r>
              <a:rPr lang="en-US" b="1" u="sng" dirty="0">
                <a:solidFill>
                  <a:srgbClr val="8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</a:t>
            </a:r>
            <a:r>
              <a:rPr lang="en-US" b="1" dirty="0">
                <a:solidFill>
                  <a:srgbClr val="8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</a:t>
            </a:r>
            <a:r>
              <a:rPr lang="en-US" b="1" u="sng" dirty="0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</a:t>
            </a:r>
            <a:r>
              <a:rPr lang="en-US" dirty="0"/>
              <a:t> and </a:t>
            </a:r>
            <a:r>
              <a:rPr lang="en-US" b="1" u="sng" dirty="0">
                <a:solidFill>
                  <a:srgbClr val="8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</a:t>
            </a:r>
            <a:r>
              <a:rPr lang="en-US" b="1" dirty="0">
                <a:solidFill>
                  <a:srgbClr val="8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</a:t>
            </a:r>
            <a:r>
              <a:rPr lang="en-US" b="1" u="sng" dirty="0">
                <a:solidFill>
                  <a:srgbClr val="8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</a:t>
            </a:r>
            <a:r>
              <a:rPr lang="en-US" b="1" dirty="0">
                <a:solidFill>
                  <a:srgbClr val="8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</a:t>
            </a:r>
            <a:r>
              <a:rPr lang="en-US" b="1" u="sng" dirty="0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</a:t>
            </a:r>
            <a:r>
              <a:rPr lang="en-US" dirty="0"/>
              <a:t> in the stored frequencies. </a:t>
            </a:r>
          </a:p>
          <a:p>
            <a:pPr lvl="1"/>
            <a:r>
              <a:rPr lang="en-US" dirty="0"/>
              <a:t>Therefore, in the next round, the computer should choose rock to beat the human’s predicted choice </a:t>
            </a:r>
            <a:br>
              <a:rPr lang="en-US" dirty="0"/>
            </a:br>
            <a:r>
              <a:rPr lang="en-US" dirty="0"/>
              <a:t>of </a:t>
            </a:r>
            <a:r>
              <a:rPr lang="en-US" u="sng" dirty="0"/>
              <a:t>scissors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Update the stored frequencies with the round’s choices.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83594F5-316F-9648-8B50-B104EFE78A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23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B1FCEDA-6911-AB4C-865B-9556DF47D72F}"/>
              </a:ext>
            </a:extLst>
          </p:cNvPr>
          <p:cNvSpPr txBox="1"/>
          <p:nvPr/>
        </p:nvSpPr>
        <p:spPr>
          <a:xfrm>
            <a:off x="1900968" y="1308350"/>
            <a:ext cx="6785832" cy="40011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2000" b="1" u="sng" dirty="0">
                <a:solidFill>
                  <a:srgbClr val="8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</a:t>
            </a:r>
            <a:r>
              <a:rPr lang="en-US" sz="2000" b="1" dirty="0">
                <a:solidFill>
                  <a:srgbClr val="8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</a:t>
            </a:r>
            <a:r>
              <a:rPr lang="en-US" sz="2000" b="1" u="sng" dirty="0">
                <a:solidFill>
                  <a:srgbClr val="8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</a:t>
            </a:r>
            <a:r>
              <a:rPr lang="en-US" sz="2000" b="1" dirty="0">
                <a:solidFill>
                  <a:srgbClr val="8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</a:t>
            </a:r>
            <a:r>
              <a:rPr lang="en-US" sz="2000" b="1" u="sng" dirty="0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</a:t>
            </a:r>
            <a:r>
              <a:rPr lang="en-US" sz="2000" dirty="0"/>
              <a:t>:1, </a:t>
            </a:r>
            <a:r>
              <a:rPr lang="en-US" sz="2000" b="1" u="sng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</a:t>
            </a:r>
            <a:r>
              <a:rPr lang="en-US" sz="2000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</a:t>
            </a:r>
            <a:r>
              <a:rPr lang="en-US" sz="2000" b="1" u="sng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</a:t>
            </a:r>
            <a:r>
              <a:rPr lang="en-US" sz="2000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</a:t>
            </a:r>
            <a:r>
              <a:rPr lang="en-US" sz="2000" b="1" u="sng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</a:t>
            </a:r>
            <a:r>
              <a:rPr lang="en-US" sz="2000" dirty="0"/>
              <a:t>:3, </a:t>
            </a:r>
            <a:r>
              <a:rPr lang="en-US" sz="2000" b="1" u="sng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</a:t>
            </a:r>
            <a:r>
              <a:rPr lang="en-US" sz="2000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</a:t>
            </a:r>
            <a:r>
              <a:rPr lang="en-US" sz="2000" b="1" u="sng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</a:t>
            </a:r>
            <a:r>
              <a:rPr lang="en-US" sz="2000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</a:t>
            </a:r>
            <a:r>
              <a:rPr lang="en-US" sz="2000" b="1" u="sng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</a:t>
            </a:r>
            <a:r>
              <a:rPr lang="en-US" sz="2000" dirty="0"/>
              <a:t>:2, </a:t>
            </a:r>
            <a:r>
              <a:rPr lang="en-US" sz="2000" b="1" u="sng" dirty="0">
                <a:solidFill>
                  <a:srgbClr val="8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</a:t>
            </a:r>
            <a:r>
              <a:rPr lang="en-US" sz="2000" b="1" dirty="0">
                <a:solidFill>
                  <a:srgbClr val="8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</a:t>
            </a:r>
            <a:r>
              <a:rPr lang="en-US" sz="2000" b="1" u="sng" dirty="0">
                <a:solidFill>
                  <a:srgbClr val="8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</a:t>
            </a:r>
            <a:r>
              <a:rPr lang="en-US" sz="2000" b="1" dirty="0">
                <a:solidFill>
                  <a:srgbClr val="8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</a:t>
            </a:r>
            <a:r>
              <a:rPr lang="en-US" sz="2000" b="1" u="sng" dirty="0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</a:t>
            </a:r>
            <a:r>
              <a:rPr lang="en-US" sz="2000" dirty="0"/>
              <a:t>:4, </a:t>
            </a:r>
            <a:r>
              <a:rPr lang="en-US" sz="2000" b="1" u="sng" dirty="0">
                <a:solidFill>
                  <a:srgbClr val="8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</a:t>
            </a:r>
            <a:r>
              <a:rPr lang="en-US" sz="2000" b="1" dirty="0">
                <a:solidFill>
                  <a:srgbClr val="8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</a:t>
            </a:r>
            <a:r>
              <a:rPr lang="en-US" sz="2000" b="1" u="sng" dirty="0">
                <a:solidFill>
                  <a:srgbClr val="8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</a:t>
            </a:r>
            <a:r>
              <a:rPr lang="en-US" sz="2000" b="1" dirty="0">
                <a:solidFill>
                  <a:srgbClr val="8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</a:t>
            </a:r>
            <a:r>
              <a:rPr lang="en-US" sz="2000" b="1" u="sng" dirty="0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</a:t>
            </a:r>
            <a:r>
              <a:rPr lang="en-US" sz="2000" dirty="0"/>
              <a:t>:3, </a:t>
            </a:r>
            <a:r>
              <a:rPr lang="en-US" sz="2000" b="1" u="sng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</a:t>
            </a:r>
            <a:r>
              <a:rPr lang="en-US" sz="2000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</a:t>
            </a:r>
            <a:r>
              <a:rPr lang="en-US" sz="2000" b="1" u="sng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</a:t>
            </a:r>
            <a:r>
              <a:rPr lang="en-US" sz="2000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</a:t>
            </a:r>
            <a:r>
              <a:rPr lang="en-US" sz="2000" b="1" u="sng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</a:t>
            </a:r>
            <a:r>
              <a:rPr lang="en-US" sz="2000" dirty="0"/>
              <a:t>:2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DA55A3C-1216-6845-9E61-8A108724D0A3}"/>
              </a:ext>
            </a:extLst>
          </p:cNvPr>
          <p:cNvSpPr txBox="1"/>
          <p:nvPr/>
        </p:nvSpPr>
        <p:spPr>
          <a:xfrm>
            <a:off x="274367" y="1358726"/>
            <a:ext cx="1515159" cy="27699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pPr algn="r"/>
            <a:r>
              <a:rPr lang="en-US" sz="1200" dirty="0">
                <a:solidFill>
                  <a:srgbClr val="0033CC"/>
                </a:solidFill>
              </a:rPr>
              <a:t>Stored frequencies: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1BA367B-137D-9246-8AC9-4BDD385016C2}"/>
              </a:ext>
            </a:extLst>
          </p:cNvPr>
          <p:cNvSpPr txBox="1"/>
          <p:nvPr/>
        </p:nvSpPr>
        <p:spPr>
          <a:xfrm>
            <a:off x="4171890" y="1844688"/>
            <a:ext cx="800219" cy="40011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2000" b="1" u="sng" dirty="0">
                <a:solidFill>
                  <a:srgbClr val="8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</a:t>
            </a:r>
            <a:r>
              <a:rPr lang="en-US" sz="2000" b="1" dirty="0">
                <a:solidFill>
                  <a:srgbClr val="8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</a:t>
            </a:r>
            <a:r>
              <a:rPr lang="en-US" sz="2000" b="1" u="sng" dirty="0">
                <a:solidFill>
                  <a:srgbClr val="8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</a:t>
            </a:r>
            <a:r>
              <a:rPr lang="en-US" sz="2000" b="1" dirty="0">
                <a:solidFill>
                  <a:srgbClr val="8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</a:t>
            </a:r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4DA086D-B889-8240-8E05-861FE7CE6992}"/>
              </a:ext>
            </a:extLst>
          </p:cNvPr>
          <p:cNvSpPr txBox="1"/>
          <p:nvPr/>
        </p:nvSpPr>
        <p:spPr>
          <a:xfrm>
            <a:off x="2651781" y="1885246"/>
            <a:ext cx="1388522" cy="27699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pPr algn="r"/>
            <a:r>
              <a:rPr lang="en-US" sz="1200" dirty="0">
                <a:solidFill>
                  <a:srgbClr val="0033CC"/>
                </a:solidFill>
              </a:rPr>
              <a:t>Last four choices:</a:t>
            </a:r>
          </a:p>
        </p:txBody>
      </p:sp>
    </p:spTree>
    <p:extLst>
      <p:ext uri="{BB962C8B-B14F-4D97-AF65-F5344CB8AC3E}">
        <p14:creationId xmlns:p14="http://schemas.microsoft.com/office/powerpoint/2010/main" val="116205327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Simple Machine Learning for RPS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When a game ends, write the frequency data </a:t>
            </a:r>
            <a:br>
              <a:rPr lang="en-US" dirty="0"/>
            </a:br>
            <a:r>
              <a:rPr lang="en-US" dirty="0"/>
              <a:t>to a file, so that when a new game begins, these frequencies can be read back in.</a:t>
            </a:r>
          </a:p>
          <a:p>
            <a:pPr lvl="4"/>
            <a:endParaRPr lang="en-US" dirty="0"/>
          </a:p>
          <a:p>
            <a:r>
              <a:rPr lang="en-US" dirty="0"/>
              <a:t>As the computer plays more games </a:t>
            </a:r>
            <a:br>
              <a:rPr lang="en-US" dirty="0"/>
            </a:br>
            <a:r>
              <a:rPr lang="en-US" dirty="0"/>
              <a:t>and stores more frequency data, </a:t>
            </a:r>
            <a:br>
              <a:rPr lang="en-US" dirty="0"/>
            </a:br>
            <a:r>
              <a:rPr lang="en-US" dirty="0"/>
              <a:t>it becomes increasingly more capable </a:t>
            </a:r>
            <a:br>
              <a:rPr lang="en-US" dirty="0"/>
            </a:br>
            <a:r>
              <a:rPr lang="en-US" dirty="0"/>
              <a:t>of predicting the human’s next choice.</a:t>
            </a:r>
          </a:p>
          <a:p>
            <a:pPr lvl="4"/>
            <a:endParaRPr lang="en-US" dirty="0"/>
          </a:p>
          <a:p>
            <a:r>
              <a:rPr lang="en-US" dirty="0"/>
              <a:t>In the long run, the computer will become </a:t>
            </a:r>
            <a:br>
              <a:rPr lang="en-US" dirty="0"/>
            </a:br>
            <a:r>
              <a:rPr lang="en-US" dirty="0"/>
              <a:t>very difficult for humans to beat.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62B2D-F854-104A-9535-9A504E5923E0}" type="slidenum">
              <a:rPr lang="en-US" smtClean="0"/>
              <a:pPr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382306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AB759C-D614-6E4D-B677-8E0D1D9B11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Assignment #9 Extra Credit</a:t>
            </a:r>
            <a:r>
              <a:rPr lang="en-US" i="1" dirty="0"/>
              <a:t>, cont’d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17C34D-AA53-2E47-A8FF-D566D7DD09C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If the computer uses ML, also display what the computer predicted the human will choose.</a:t>
            </a:r>
          </a:p>
          <a:p>
            <a:pPr lvl="4"/>
            <a:endParaRPr lang="en-US" dirty="0"/>
          </a:p>
          <a:p>
            <a:r>
              <a:rPr lang="en-US" dirty="0"/>
              <a:t>Extra credit: up to 50 points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5CD1C41-12E4-994B-ACF8-428EE568AE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096581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52B471-4DB7-EA4A-96FC-1B1AD74C75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wx</a:t>
            </a:r>
            <a:r>
              <a:rPr lang="en-US" dirty="0"/>
              <a:t>-RPS: Linux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0C18ACB-7455-144A-9643-A4FB5BB1DE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62B2D-F854-104A-9535-9A504E5923E0}" type="slidenum">
              <a:rPr lang="en-US" smtClean="0"/>
              <a:pPr/>
              <a:t>26</a:t>
            </a:fld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D7A81984-1516-B746-A89D-99C58366A55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99386" y="1264186"/>
            <a:ext cx="4345227" cy="48450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28818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475516-4B89-ED4A-BDDC-713B43E2BBAC}" type="slidenum">
              <a:rPr lang="en-US"/>
              <a:pPr/>
              <a:t>3</a:t>
            </a:fld>
            <a:endParaRPr lang="en-US"/>
          </a:p>
        </p:txBody>
      </p:sp>
      <p:sp>
        <p:nvSpPr>
          <p:cNvPr id="2048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MVC Implementation: Loose Coupling</a:t>
            </a:r>
            <a:endParaRPr lang="en-US" i="1" dirty="0"/>
          </a:p>
        </p:txBody>
      </p:sp>
      <p:sp>
        <p:nvSpPr>
          <p:cNvPr id="2048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dirty="0"/>
              <a:t>Keep the implementations of the </a:t>
            </a:r>
            <a:br>
              <a:rPr lang="en-US" dirty="0"/>
            </a:br>
            <a:r>
              <a:rPr lang="en-US" dirty="0"/>
              <a:t>three objects types separate.</a:t>
            </a:r>
          </a:p>
          <a:p>
            <a:pPr lvl="5"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r>
              <a:rPr lang="en-US" dirty="0"/>
              <a:t>Each type of objects does not depend </a:t>
            </a:r>
            <a:br>
              <a:rPr lang="en-US" dirty="0"/>
            </a:br>
            <a:r>
              <a:rPr lang="en-US" dirty="0"/>
              <a:t>on how the other types are implemented.</a:t>
            </a:r>
          </a:p>
          <a:p>
            <a:pPr lvl="7"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r>
              <a:rPr lang="en-US" dirty="0"/>
              <a:t>Your application is</a:t>
            </a:r>
            <a:endParaRPr lang="en-US" dirty="0">
              <a:solidFill>
                <a:srgbClr val="B23C00"/>
              </a:solidFill>
            </a:endParaRPr>
          </a:p>
          <a:p>
            <a:pPr lvl="1">
              <a:lnSpc>
                <a:spcPct val="90000"/>
              </a:lnSpc>
            </a:pPr>
            <a:r>
              <a:rPr lang="en-US" dirty="0"/>
              <a:t>easier to develop and maintain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faster to develop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more </a:t>
            </a:r>
            <a:r>
              <a:rPr lang="en-US" dirty="0">
                <a:solidFill>
                  <a:srgbClr val="B23C00"/>
                </a:solidFill>
              </a:rPr>
              <a:t>robust</a:t>
            </a:r>
            <a:r>
              <a:rPr lang="en-US" dirty="0"/>
              <a:t> (resilient to runtime errors)</a:t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56333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4A5B8-BBA8-9744-A005-37EA9C08894B}" type="slidenum">
              <a:rPr lang="en-US"/>
              <a:pPr/>
              <a:t>4</a:t>
            </a:fld>
            <a:endParaRPr lang="en-US"/>
          </a:p>
        </p:txBody>
      </p:sp>
      <p:sp>
        <p:nvSpPr>
          <p:cNvPr id="2273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MVC Model Objects</a:t>
            </a:r>
          </a:p>
        </p:txBody>
      </p:sp>
      <p:sp>
        <p:nvSpPr>
          <p:cNvPr id="22733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295400"/>
            <a:ext cx="8229600" cy="4693892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dirty="0"/>
              <a:t>Represent the </a:t>
            </a:r>
            <a:r>
              <a:rPr lang="en-US" dirty="0">
                <a:solidFill>
                  <a:srgbClr val="B23C00"/>
                </a:solidFill>
              </a:rPr>
              <a:t>persistent information </a:t>
            </a:r>
            <a:br>
              <a:rPr lang="en-US" dirty="0">
                <a:solidFill>
                  <a:srgbClr val="B23C00"/>
                </a:solidFill>
              </a:rPr>
            </a:br>
            <a:r>
              <a:rPr lang="en-US" dirty="0"/>
              <a:t>maintained by your application.</a:t>
            </a:r>
          </a:p>
          <a:p>
            <a:pPr lvl="5">
              <a:lnSpc>
                <a:spcPct val="90000"/>
              </a:lnSpc>
            </a:pPr>
            <a:endParaRPr lang="en-US" dirty="0">
              <a:solidFill>
                <a:srgbClr val="B23C00"/>
              </a:solidFill>
            </a:endParaRPr>
          </a:p>
          <a:p>
            <a:pPr>
              <a:lnSpc>
                <a:spcPct val="90000"/>
              </a:lnSpc>
            </a:pPr>
            <a:r>
              <a:rPr lang="en-US" dirty="0"/>
              <a:t>The information can be kept in a database.</a:t>
            </a:r>
          </a:p>
        </p:txBody>
      </p:sp>
    </p:spTree>
    <p:extLst>
      <p:ext uri="{BB962C8B-B14F-4D97-AF65-F5344CB8AC3E}">
        <p14:creationId xmlns:p14="http://schemas.microsoft.com/office/powerpoint/2010/main" val="37600046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BF13C4-BE19-F746-8BAB-A4BA1A7DC410}" type="slidenum">
              <a:rPr lang="en-US"/>
              <a:pPr/>
              <a:t>5</a:t>
            </a:fld>
            <a:endParaRPr lang="en-US"/>
          </a:p>
        </p:txBody>
      </p:sp>
      <p:sp>
        <p:nvSpPr>
          <p:cNvPr id="2119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MVC View Objects</a:t>
            </a:r>
          </a:p>
        </p:txBody>
      </p:sp>
      <p:sp>
        <p:nvSpPr>
          <p:cNvPr id="2119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View objects represent </a:t>
            </a:r>
            <a:br>
              <a:rPr lang="en-US" dirty="0"/>
            </a:br>
            <a:r>
              <a:rPr lang="en-US" dirty="0">
                <a:solidFill>
                  <a:srgbClr val="B23C00"/>
                </a:solidFill>
              </a:rPr>
              <a:t>user interface components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Input components such as text fields and checkboxes.</a:t>
            </a:r>
          </a:p>
          <a:p>
            <a:pPr lvl="5"/>
            <a:endParaRPr lang="en-US" dirty="0"/>
          </a:p>
          <a:p>
            <a:r>
              <a:rPr lang="en-US" dirty="0"/>
              <a:t>In each use case, users interact </a:t>
            </a:r>
            <a:br>
              <a:rPr lang="en-US" dirty="0"/>
            </a:br>
            <a:r>
              <a:rPr lang="en-US" dirty="0"/>
              <a:t>with at least one view object.</a:t>
            </a:r>
          </a:p>
          <a:p>
            <a:pPr lvl="7"/>
            <a:endParaRPr lang="en-US" dirty="0"/>
          </a:p>
          <a:p>
            <a:r>
              <a:rPr lang="en-US" dirty="0"/>
              <a:t>A view object </a:t>
            </a:r>
            <a:r>
              <a:rPr lang="en-US" dirty="0">
                <a:solidFill>
                  <a:srgbClr val="B23C00"/>
                </a:solidFill>
              </a:rPr>
              <a:t>collects information</a:t>
            </a:r>
            <a:r>
              <a:rPr lang="en-US" dirty="0"/>
              <a:t> from users</a:t>
            </a:r>
            <a:r>
              <a:rPr lang="en-US" dirty="0">
                <a:solidFill>
                  <a:srgbClr val="B23C00"/>
                </a:solidFill>
              </a:rPr>
              <a:t> </a:t>
            </a:r>
            <a:br>
              <a:rPr lang="en-US" dirty="0">
                <a:solidFill>
                  <a:srgbClr val="B23C00"/>
                </a:solidFill>
              </a:rPr>
            </a:br>
            <a:r>
              <a:rPr lang="en-US" dirty="0"/>
              <a:t>in a form that the model and controller objects </a:t>
            </a:r>
            <a:br>
              <a:rPr lang="en-US" dirty="0"/>
            </a:br>
            <a:r>
              <a:rPr lang="en-US" dirty="0"/>
              <a:t>can use.</a:t>
            </a:r>
          </a:p>
        </p:txBody>
      </p:sp>
    </p:spTree>
    <p:extLst>
      <p:ext uri="{BB962C8B-B14F-4D97-AF65-F5344CB8AC3E}">
        <p14:creationId xmlns:p14="http://schemas.microsoft.com/office/powerpoint/2010/main" val="18590489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43961C-FB84-C245-A13B-BE410715E4B2}" type="slidenum">
              <a:rPr lang="en-US"/>
              <a:pPr/>
              <a:t>6</a:t>
            </a:fld>
            <a:endParaRPr lang="en-US"/>
          </a:p>
        </p:txBody>
      </p:sp>
      <p:sp>
        <p:nvSpPr>
          <p:cNvPr id="2129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MVC Controller Objects</a:t>
            </a:r>
          </a:p>
        </p:txBody>
      </p:sp>
      <p:sp>
        <p:nvSpPr>
          <p:cNvPr id="2129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Coordinate the model and view objects.</a:t>
            </a:r>
          </a:p>
          <a:p>
            <a:pPr lvl="1"/>
            <a:r>
              <a:rPr lang="en-US" dirty="0"/>
              <a:t>Often have </a:t>
            </a:r>
            <a:r>
              <a:rPr lang="en-US" dirty="0">
                <a:solidFill>
                  <a:srgbClr val="B23C00"/>
                </a:solidFill>
              </a:rPr>
              <a:t>no physical counterpart</a:t>
            </a:r>
            <a:r>
              <a:rPr lang="en-US" dirty="0"/>
              <a:t> in the real world.</a:t>
            </a:r>
          </a:p>
          <a:p>
            <a:pPr lvl="5"/>
            <a:endParaRPr lang="en-US" dirty="0"/>
          </a:p>
          <a:p>
            <a:r>
              <a:rPr lang="en-US" dirty="0"/>
              <a:t>Collect information from view objects </a:t>
            </a:r>
            <a:br>
              <a:rPr lang="en-US" dirty="0"/>
            </a:br>
            <a:r>
              <a:rPr lang="en-US" dirty="0"/>
              <a:t>for dispatch to model objects.</a:t>
            </a:r>
          </a:p>
          <a:p>
            <a:pPr lvl="4"/>
            <a:endParaRPr lang="en-US" dirty="0"/>
          </a:p>
          <a:p>
            <a:r>
              <a:rPr lang="en-US" dirty="0"/>
              <a:t>This is how user-entered data can </a:t>
            </a:r>
            <a:br>
              <a:rPr lang="en-US" dirty="0"/>
            </a:br>
            <a:r>
              <a:rPr lang="en-US" dirty="0"/>
              <a:t>update the model.</a:t>
            </a:r>
          </a:p>
        </p:txBody>
      </p:sp>
    </p:spTree>
    <p:extLst>
      <p:ext uri="{BB962C8B-B14F-4D97-AF65-F5344CB8AC3E}">
        <p14:creationId xmlns:p14="http://schemas.microsoft.com/office/powerpoint/2010/main" val="1489369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7A67BE1-4008-3C4F-80EC-7688440D36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B7598-CF18-AF4F-8A05-01DBE50564CD}" type="slidenum">
              <a:rPr lang="en-US" altLang="en-US"/>
              <a:pPr/>
              <a:t>7</a:t>
            </a:fld>
            <a:endParaRPr lang="en-US" altLang="en-US"/>
          </a:p>
        </p:txBody>
      </p:sp>
      <p:sp>
        <p:nvSpPr>
          <p:cNvPr id="813058" name="Rectangle 2">
            <a:extLst>
              <a:ext uri="{FF2B5EF4-FFF2-40B4-BE49-F238E27FC236}">
                <a16:creationId xmlns:a16="http://schemas.microsoft.com/office/drawing/2014/main" id="{4271AFD7-3F25-D245-8DB8-CC07C46EBEF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Software Frameworks</a:t>
            </a:r>
          </a:p>
        </p:txBody>
      </p:sp>
      <p:sp>
        <p:nvSpPr>
          <p:cNvPr id="813059" name="Rectangle 3">
            <a:extLst>
              <a:ext uri="{FF2B5EF4-FFF2-40B4-BE49-F238E27FC236}">
                <a16:creationId xmlns:a16="http://schemas.microsoft.com/office/drawing/2014/main" id="{E3F54C2B-3DCE-4543-B645-6F3DF6448D9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dirty="0"/>
              <a:t>A </a:t>
            </a:r>
            <a:r>
              <a:rPr lang="en-US" altLang="en-US" dirty="0">
                <a:solidFill>
                  <a:srgbClr val="B23C00"/>
                </a:solidFill>
              </a:rPr>
              <a:t>software framework</a:t>
            </a:r>
            <a:r>
              <a:rPr lang="en-US" altLang="en-US" dirty="0"/>
              <a:t> consists of a set of </a:t>
            </a:r>
            <a:r>
              <a:rPr lang="en-US" altLang="en-US" dirty="0">
                <a:solidFill>
                  <a:srgbClr val="B23C00"/>
                </a:solidFill>
              </a:rPr>
              <a:t>cooperating classes</a:t>
            </a:r>
            <a:r>
              <a:rPr lang="en-US" altLang="en-US" dirty="0"/>
              <a:t>.</a:t>
            </a:r>
          </a:p>
          <a:p>
            <a:pPr lvl="1"/>
            <a:r>
              <a:rPr lang="en-US" altLang="en-US" dirty="0"/>
              <a:t>These classes implement the essential mechanisms </a:t>
            </a:r>
            <a:br>
              <a:rPr lang="en-US" altLang="en-US" dirty="0"/>
            </a:br>
            <a:r>
              <a:rPr lang="en-US" altLang="en-US" dirty="0"/>
              <a:t>for a </a:t>
            </a:r>
            <a:r>
              <a:rPr lang="en-US" altLang="en-US" dirty="0">
                <a:solidFill>
                  <a:srgbClr val="B23C00"/>
                </a:solidFill>
              </a:rPr>
              <a:t>particular problem domain</a:t>
            </a:r>
            <a:r>
              <a:rPr lang="en-US" altLang="en-US" dirty="0"/>
              <a:t>.</a:t>
            </a:r>
          </a:p>
          <a:p>
            <a:pPr lvl="1"/>
            <a:r>
              <a:rPr lang="en-US" altLang="en-US" dirty="0"/>
              <a:t>Example: </a:t>
            </a:r>
            <a:r>
              <a:rPr lang="en-US" altLang="en-US" dirty="0" err="1"/>
              <a:t>wxWidgets</a:t>
            </a:r>
            <a:r>
              <a:rPr lang="en-US" altLang="en-US" dirty="0"/>
              <a:t> is a C++ software framework </a:t>
            </a:r>
            <a:br>
              <a:rPr lang="en-US" altLang="en-US" dirty="0"/>
            </a:br>
            <a:r>
              <a:rPr lang="en-US" altLang="en-US" dirty="0"/>
              <a:t>for multi-platform GUI programming.</a:t>
            </a:r>
          </a:p>
          <a:p>
            <a:pPr lvl="4"/>
            <a:endParaRPr lang="en-US" altLang="en-US" dirty="0"/>
          </a:p>
          <a:p>
            <a:r>
              <a:rPr lang="en-US" altLang="en-US" dirty="0"/>
              <a:t>A framework </a:t>
            </a:r>
            <a:r>
              <a:rPr lang="en-US" altLang="en-US" dirty="0">
                <a:solidFill>
                  <a:srgbClr val="B23C00"/>
                </a:solidFill>
              </a:rPr>
              <a:t>imposes a structure </a:t>
            </a:r>
            <a:r>
              <a:rPr lang="en-US" altLang="en-US" dirty="0"/>
              <a:t>on the </a:t>
            </a:r>
            <a:br>
              <a:rPr lang="en-US" altLang="en-US" dirty="0"/>
            </a:br>
            <a:r>
              <a:rPr lang="en-US" altLang="en-US" dirty="0"/>
              <a:t>design and development of applications.</a:t>
            </a:r>
          </a:p>
          <a:p>
            <a:pPr lvl="1"/>
            <a:r>
              <a:rPr lang="en-US" altLang="en-US" dirty="0"/>
              <a:t>It has classes and API that implement the structure.</a:t>
            </a:r>
          </a:p>
          <a:p>
            <a:pPr lvl="1"/>
            <a:r>
              <a:rPr lang="en-US" altLang="en-US" dirty="0"/>
              <a:t>It is more than simply a library.</a:t>
            </a:r>
          </a:p>
        </p:txBody>
      </p:sp>
    </p:spTree>
    <p:extLst>
      <p:ext uri="{BB962C8B-B14F-4D97-AF65-F5344CB8AC3E}">
        <p14:creationId xmlns:p14="http://schemas.microsoft.com/office/powerpoint/2010/main" val="2495411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67BD00-EA57-1C44-AEA3-B7267CEA6D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4DD77E-8B8F-EF42-8A47-B79CA6389383}" type="slidenum">
              <a:rPr lang="en-US" altLang="en-US"/>
              <a:pPr/>
              <a:t>8</a:t>
            </a:fld>
            <a:endParaRPr lang="en-US" altLang="en-US"/>
          </a:p>
        </p:txBody>
      </p:sp>
      <p:sp>
        <p:nvSpPr>
          <p:cNvPr id="814082" name="Rectangle 2">
            <a:extLst>
              <a:ext uri="{FF2B5EF4-FFF2-40B4-BE49-F238E27FC236}">
                <a16:creationId xmlns:a16="http://schemas.microsoft.com/office/drawing/2014/main" id="{164BE1F4-788A-454D-880D-F66929B0F91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Software Frameworks</a:t>
            </a:r>
            <a:r>
              <a:rPr lang="en-US" altLang="en-US" i="1" dirty="0"/>
              <a:t>, cont’d</a:t>
            </a:r>
          </a:p>
        </p:txBody>
      </p:sp>
      <p:sp>
        <p:nvSpPr>
          <p:cNvPr id="814083" name="Rectangle 3">
            <a:extLst>
              <a:ext uri="{FF2B5EF4-FFF2-40B4-BE49-F238E27FC236}">
                <a16:creationId xmlns:a16="http://schemas.microsoft.com/office/drawing/2014/main" id="{DCFC6CA8-A96F-964C-8889-F694FB9806B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dirty="0"/>
              <a:t>An programmer builds an application by:</a:t>
            </a:r>
          </a:p>
          <a:p>
            <a:pPr lvl="1"/>
            <a:r>
              <a:rPr lang="en-US" altLang="en-US" dirty="0"/>
              <a:t>Subclassing framework classes.</a:t>
            </a:r>
          </a:p>
          <a:p>
            <a:pPr lvl="1"/>
            <a:r>
              <a:rPr lang="en-US" altLang="en-US" dirty="0"/>
              <a:t>Adding new classes that provide </a:t>
            </a:r>
            <a:br>
              <a:rPr lang="en-US" altLang="en-US" dirty="0"/>
            </a:br>
            <a:r>
              <a:rPr lang="en-US" altLang="en-US" dirty="0"/>
              <a:t>custom functionality.</a:t>
            </a:r>
          </a:p>
          <a:p>
            <a:pPr lvl="4"/>
            <a:endParaRPr lang="en-US" altLang="en-US" dirty="0"/>
          </a:p>
          <a:p>
            <a:r>
              <a:rPr lang="en-US" altLang="en-US" dirty="0">
                <a:solidFill>
                  <a:srgbClr val="B23C00"/>
                </a:solidFill>
              </a:rPr>
              <a:t>Inversion of control</a:t>
            </a:r>
          </a:p>
          <a:p>
            <a:pPr lvl="1"/>
            <a:r>
              <a:rPr lang="en-US" altLang="en-US" dirty="0"/>
              <a:t>The framework controls the execution flow.</a:t>
            </a:r>
          </a:p>
          <a:p>
            <a:pPr lvl="1"/>
            <a:r>
              <a:rPr lang="en-US" altLang="en-US" dirty="0"/>
              <a:t>The programmer registers </a:t>
            </a:r>
            <a:r>
              <a:rPr lang="en-US" altLang="en-US" dirty="0">
                <a:solidFill>
                  <a:srgbClr val="B23C00"/>
                </a:solidFill>
              </a:rPr>
              <a:t>callback functions</a:t>
            </a:r>
            <a:r>
              <a:rPr lang="en-US" altLang="en-US" dirty="0"/>
              <a:t>, </a:t>
            </a:r>
            <a:br>
              <a:rPr lang="en-US" altLang="en-US" dirty="0"/>
            </a:br>
            <a:r>
              <a:rPr lang="en-US" altLang="en-US" dirty="0"/>
              <a:t>mostly as</a:t>
            </a:r>
            <a:r>
              <a:rPr lang="en-US" altLang="en-US" dirty="0">
                <a:solidFill>
                  <a:srgbClr val="B23C00"/>
                </a:solidFill>
              </a:rPr>
              <a:t> event handlers</a:t>
            </a:r>
            <a:r>
              <a:rPr lang="en-US" altLang="en-US" dirty="0"/>
              <a:t>, with the framework.</a:t>
            </a:r>
          </a:p>
          <a:p>
            <a:pPr lvl="1"/>
            <a:r>
              <a:rPr lang="en-US" altLang="en-US" dirty="0"/>
              <a:t>The framework invokes the callback functions at the appropriate times, such as in response to events.</a:t>
            </a:r>
          </a:p>
        </p:txBody>
      </p:sp>
    </p:spTree>
    <p:extLst>
      <p:ext uri="{BB962C8B-B14F-4D97-AF65-F5344CB8AC3E}">
        <p14:creationId xmlns:p14="http://schemas.microsoft.com/office/powerpoint/2010/main" val="208062653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AEEEBF-001D-1045-89C0-77B783B7B8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Button Demo</a:t>
            </a:r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2B948F42-0AD6-F943-8684-B2E17E43BAB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568450" y="1417342"/>
            <a:ext cx="6007100" cy="2959100"/>
          </a:xfrm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80EED15-014B-6748-8A9B-F110899F56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62B2D-F854-104A-9535-9A504E5923E0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0482331"/>
      </p:ext>
    </p:extLst>
  </p:cSld>
  <p:clrMapOvr>
    <a:masterClrMapping/>
  </p:clrMapOvr>
</p:sld>
</file>

<file path=ppt/theme/theme1.xml><?xml version="1.0" encoding="utf-8"?>
<a:theme xmlns:a="http://schemas.openxmlformats.org/drawingml/2006/main" name="Quadrant">
  <a:themeElements>
    <a:clrScheme name="Quadrant 2">
      <a:dk1>
        <a:srgbClr val="000000"/>
      </a:dk1>
      <a:lt1>
        <a:srgbClr val="FFFFFF"/>
      </a:lt1>
      <a:dk2>
        <a:srgbClr val="420000"/>
      </a:dk2>
      <a:lt2>
        <a:srgbClr val="660000"/>
      </a:lt2>
      <a:accent1>
        <a:srgbClr val="CCCC00"/>
      </a:accent1>
      <a:accent2>
        <a:srgbClr val="999966"/>
      </a:accent2>
      <a:accent3>
        <a:srgbClr val="FFFFFF"/>
      </a:accent3>
      <a:accent4>
        <a:srgbClr val="000000"/>
      </a:accent4>
      <a:accent5>
        <a:srgbClr val="E2E2AA"/>
      </a:accent5>
      <a:accent6>
        <a:srgbClr val="8A8A5C"/>
      </a:accent6>
      <a:hlink>
        <a:srgbClr val="996633"/>
      </a:hlink>
      <a:folHlink>
        <a:srgbClr val="993300"/>
      </a:folHlink>
    </a:clrScheme>
    <a:fontScheme name="Quadrant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0"/>
          </a:defRPr>
        </a:defPPr>
      </a:lstStyle>
    </a:lnDef>
  </a:objectDefaults>
  <a:extraClrSchemeLst>
    <a:extraClrScheme>
      <a:clrScheme name="Quadrant 1">
        <a:dk1>
          <a:srgbClr val="5C5674"/>
        </a:dk1>
        <a:lt1>
          <a:srgbClr val="FFFFFF"/>
        </a:lt1>
        <a:dk2>
          <a:srgbClr val="85986A"/>
        </a:dk2>
        <a:lt2>
          <a:srgbClr val="FFFFFF"/>
        </a:lt2>
        <a:accent1>
          <a:srgbClr val="666633"/>
        </a:accent1>
        <a:accent2>
          <a:srgbClr val="ADC5B8"/>
        </a:accent2>
        <a:accent3>
          <a:srgbClr val="C2CAB9"/>
        </a:accent3>
        <a:accent4>
          <a:srgbClr val="DADADA"/>
        </a:accent4>
        <a:accent5>
          <a:srgbClr val="B8B8AD"/>
        </a:accent5>
        <a:accent6>
          <a:srgbClr val="9CB2A6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2">
        <a:dk1>
          <a:srgbClr val="000000"/>
        </a:dk1>
        <a:lt1>
          <a:srgbClr val="FFFFFF"/>
        </a:lt1>
        <a:dk2>
          <a:srgbClr val="420000"/>
        </a:dk2>
        <a:lt2>
          <a:srgbClr val="660000"/>
        </a:lt2>
        <a:accent1>
          <a:srgbClr val="CCCC00"/>
        </a:accent1>
        <a:accent2>
          <a:srgbClr val="999966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8A8A5C"/>
        </a:accent6>
        <a:hlink>
          <a:srgbClr val="996633"/>
        </a:hlink>
        <a:folHlink>
          <a:srgbClr val="9933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3">
        <a:dk1>
          <a:srgbClr val="618052"/>
        </a:dk1>
        <a:lt1>
          <a:srgbClr val="FFFFE3"/>
        </a:lt1>
        <a:dk2>
          <a:srgbClr val="162E36"/>
        </a:dk2>
        <a:lt2>
          <a:srgbClr val="FFFFFF"/>
        </a:lt2>
        <a:accent1>
          <a:srgbClr val="336699"/>
        </a:accent1>
        <a:accent2>
          <a:srgbClr val="69888B"/>
        </a:accent2>
        <a:accent3>
          <a:srgbClr val="ABADAE"/>
        </a:accent3>
        <a:accent4>
          <a:srgbClr val="DADAC2"/>
        </a:accent4>
        <a:accent5>
          <a:srgbClr val="ADB8CA"/>
        </a:accent5>
        <a:accent6>
          <a:srgbClr val="5E7B7D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4">
        <a:dk1>
          <a:srgbClr val="000000"/>
        </a:dk1>
        <a:lt1>
          <a:srgbClr val="FFFFFF"/>
        </a:lt1>
        <a:dk2>
          <a:srgbClr val="000000"/>
        </a:dk2>
        <a:lt2>
          <a:srgbClr val="CC0000"/>
        </a:lt2>
        <a:accent1>
          <a:srgbClr val="FFCC00"/>
        </a:accent1>
        <a:accent2>
          <a:srgbClr val="3366CC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2D5CB9"/>
        </a:accent6>
        <a:hlink>
          <a:srgbClr val="666699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5">
        <a:dk1>
          <a:srgbClr val="666699"/>
        </a:dk1>
        <a:lt1>
          <a:srgbClr val="FFFFFF"/>
        </a:lt1>
        <a:dk2>
          <a:srgbClr val="000033"/>
        </a:dk2>
        <a:lt2>
          <a:srgbClr val="FFFFFF"/>
        </a:lt2>
        <a:accent1>
          <a:srgbClr val="9966FF"/>
        </a:accent1>
        <a:accent2>
          <a:srgbClr val="CCCCFF"/>
        </a:accent2>
        <a:accent3>
          <a:srgbClr val="AAAAAD"/>
        </a:accent3>
        <a:accent4>
          <a:srgbClr val="DADADA"/>
        </a:accent4>
        <a:accent5>
          <a:srgbClr val="CAB8FF"/>
        </a:accent5>
        <a:accent6>
          <a:srgbClr val="B9B9E7"/>
        </a:accent6>
        <a:hlink>
          <a:srgbClr val="CCCC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6">
        <a:dk1>
          <a:srgbClr val="000000"/>
        </a:dk1>
        <a:lt1>
          <a:srgbClr val="FFFFFF"/>
        </a:lt1>
        <a:dk2>
          <a:srgbClr val="000000"/>
        </a:dk2>
        <a:lt2>
          <a:srgbClr val="669966"/>
        </a:lt2>
        <a:accent1>
          <a:srgbClr val="CCCC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8A8AB9"/>
        </a:accent6>
        <a:hlink>
          <a:srgbClr val="000066"/>
        </a:hlink>
        <a:folHlink>
          <a:srgbClr val="3333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7">
        <a:dk1>
          <a:srgbClr val="0099CC"/>
        </a:dk1>
        <a:lt1>
          <a:srgbClr val="FFFFFF"/>
        </a:lt1>
        <a:dk2>
          <a:srgbClr val="000099"/>
        </a:dk2>
        <a:lt2>
          <a:srgbClr val="FFFFFF"/>
        </a:lt2>
        <a:accent1>
          <a:srgbClr val="0099CC"/>
        </a:accent1>
        <a:accent2>
          <a:srgbClr val="6600FF"/>
        </a:accent2>
        <a:accent3>
          <a:srgbClr val="AAAACA"/>
        </a:accent3>
        <a:accent4>
          <a:srgbClr val="DADADA"/>
        </a:accent4>
        <a:accent5>
          <a:srgbClr val="AACAE2"/>
        </a:accent5>
        <a:accent6>
          <a:srgbClr val="5C00E7"/>
        </a:accent6>
        <a:hlink>
          <a:srgbClr val="FFCC00"/>
        </a:hlink>
        <a:folHlink>
          <a:srgbClr val="00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8">
        <a:dk1>
          <a:srgbClr val="000033"/>
        </a:dk1>
        <a:lt1>
          <a:srgbClr val="FFFFFF"/>
        </a:lt1>
        <a:dk2>
          <a:srgbClr val="003366"/>
        </a:dk2>
        <a:lt2>
          <a:srgbClr val="275C6D"/>
        </a:lt2>
        <a:accent1>
          <a:srgbClr val="A7D2DF"/>
        </a:accent1>
        <a:accent2>
          <a:srgbClr val="108DA6"/>
        </a:accent2>
        <a:accent3>
          <a:srgbClr val="FFFFFF"/>
        </a:accent3>
        <a:accent4>
          <a:srgbClr val="00002A"/>
        </a:accent4>
        <a:accent5>
          <a:srgbClr val="D0E5EC"/>
        </a:accent5>
        <a:accent6>
          <a:srgbClr val="0D7F96"/>
        </a:accent6>
        <a:hlink>
          <a:srgbClr val="666699"/>
        </a:hlink>
        <a:folHlink>
          <a:srgbClr val="99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9">
        <a:dk1>
          <a:srgbClr val="CC3300"/>
        </a:dk1>
        <a:lt1>
          <a:srgbClr val="FFFFFF"/>
        </a:lt1>
        <a:dk2>
          <a:srgbClr val="000000"/>
        </a:dk2>
        <a:lt2>
          <a:srgbClr val="FFFFCC"/>
        </a:lt2>
        <a:accent1>
          <a:srgbClr val="FF9900"/>
        </a:accent1>
        <a:accent2>
          <a:srgbClr val="993300"/>
        </a:accent2>
        <a:accent3>
          <a:srgbClr val="AAAAAA"/>
        </a:accent3>
        <a:accent4>
          <a:srgbClr val="DADADA"/>
        </a:accent4>
        <a:accent5>
          <a:srgbClr val="FFCAAA"/>
        </a:accent5>
        <a:accent6>
          <a:srgbClr val="8A2D00"/>
        </a:accent6>
        <a:hlink>
          <a:srgbClr val="CEC5A2"/>
        </a:hlink>
        <a:folHlink>
          <a:srgbClr val="DDDDDD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Quadrant</Template>
  <TotalTime>53574</TotalTime>
  <Words>682</Words>
  <Application>Microsoft Macintosh PowerPoint</Application>
  <PresentationFormat>On-screen Show (4:3)</PresentationFormat>
  <Paragraphs>235</Paragraphs>
  <Slides>26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31" baseType="lpstr">
      <vt:lpstr>Arial</vt:lpstr>
      <vt:lpstr>Courier New</vt:lpstr>
      <vt:lpstr>Times New Roman</vt:lpstr>
      <vt:lpstr>Wingdings</vt:lpstr>
      <vt:lpstr>Quadrant</vt:lpstr>
      <vt:lpstr>CS 144 Advanced C++ Programming April 9 Class Meeting</vt:lpstr>
      <vt:lpstr>Model-View-Controller Architecture (MVC)</vt:lpstr>
      <vt:lpstr>MVC Implementation: Loose Coupling</vt:lpstr>
      <vt:lpstr>MVC Model Objects</vt:lpstr>
      <vt:lpstr>MVC View Objects</vt:lpstr>
      <vt:lpstr>MVC Controller Objects</vt:lpstr>
      <vt:lpstr>Software Frameworks</vt:lpstr>
      <vt:lpstr>Software Frameworks, cont’d</vt:lpstr>
      <vt:lpstr>Button Demo</vt:lpstr>
      <vt:lpstr>Button Demo, cont’d</vt:lpstr>
      <vt:lpstr>Button Demo, cont’d</vt:lpstr>
      <vt:lpstr>Button Demo, cont’d</vt:lpstr>
      <vt:lpstr>Button Demo, cont’d</vt:lpstr>
      <vt:lpstr>Button Demo, cont’d</vt:lpstr>
      <vt:lpstr>Assignment #9. GUI-Based RPS Game</vt:lpstr>
      <vt:lpstr>Assignment #9: Required Features</vt:lpstr>
      <vt:lpstr>Assignment #9, cont’d</vt:lpstr>
      <vt:lpstr>Assignment #9 Extra Credit</vt:lpstr>
      <vt:lpstr>Simple Machine Learning for RPS</vt:lpstr>
      <vt:lpstr>Simple Machine Learning for RPS, cont’d</vt:lpstr>
      <vt:lpstr>Simple Machine Learning for RPS, cont’d</vt:lpstr>
      <vt:lpstr>Simple Machine Learning for RPS, cont’d</vt:lpstr>
      <vt:lpstr>Simple Machine Learning for RPS, cont’d</vt:lpstr>
      <vt:lpstr>Simple Machine Learning for RPS, cont’d</vt:lpstr>
      <vt:lpstr>Assignment #9 Extra Credit, cont’d</vt:lpstr>
      <vt:lpstr>wx-RPS: Linux</vt:lpstr>
    </vt:vector>
  </TitlesOfParts>
  <Manager/>
  <Company>San Jose State University</Company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 46B: Introduction to Data Structures</dc:title>
  <dc:subject/>
  <dc:creator>Ronald Mak</dc:creator>
  <cp:keywords/>
  <dc:description/>
  <cp:lastModifiedBy>Ronald Mak</cp:lastModifiedBy>
  <cp:revision>961</cp:revision>
  <cp:lastPrinted>2016-09-16T08:43:07Z</cp:lastPrinted>
  <dcterms:created xsi:type="dcterms:W3CDTF">2008-01-12T03:52:55Z</dcterms:created>
  <dcterms:modified xsi:type="dcterms:W3CDTF">2019-04-09T07:30:20Z</dcterms:modified>
  <cp:category/>
</cp:coreProperties>
</file>