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27"/>
  </p:notesMasterIdLst>
  <p:handoutMasterIdLst>
    <p:handoutMasterId r:id="rId28"/>
  </p:handoutMasterIdLst>
  <p:sldIdLst>
    <p:sldId id="455" r:id="rId2"/>
    <p:sldId id="479" r:id="rId3"/>
    <p:sldId id="266" r:id="rId4"/>
    <p:sldId id="459" r:id="rId5"/>
    <p:sldId id="456" r:id="rId6"/>
    <p:sldId id="457" r:id="rId7"/>
    <p:sldId id="458" r:id="rId8"/>
    <p:sldId id="460" r:id="rId9"/>
    <p:sldId id="462" r:id="rId10"/>
    <p:sldId id="463" r:id="rId11"/>
    <p:sldId id="464" r:id="rId12"/>
    <p:sldId id="465" r:id="rId13"/>
    <p:sldId id="466" r:id="rId14"/>
    <p:sldId id="467" r:id="rId15"/>
    <p:sldId id="468" r:id="rId16"/>
    <p:sldId id="469" r:id="rId17"/>
    <p:sldId id="470" r:id="rId18"/>
    <p:sldId id="471" r:id="rId19"/>
    <p:sldId id="472" r:id="rId20"/>
    <p:sldId id="473" r:id="rId21"/>
    <p:sldId id="474" r:id="rId22"/>
    <p:sldId id="475" r:id="rId23"/>
    <p:sldId id="476" r:id="rId24"/>
    <p:sldId id="477" r:id="rId25"/>
    <p:sldId id="478" r:id="rId2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2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3C00"/>
    <a:srgbClr val="0033CC"/>
    <a:srgbClr val="E1F5FF"/>
    <a:srgbClr val="008000"/>
    <a:srgbClr val="66CCFF"/>
    <a:srgbClr val="A12A03"/>
    <a:srgbClr val="C6DEFF"/>
    <a:srgbClr val="A40000"/>
    <a:srgbClr val="CC99FF"/>
    <a:srgbClr val="99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650" autoAdjust="0"/>
    <p:restoredTop sz="96763" autoAdjust="0"/>
  </p:normalViewPr>
  <p:slideViewPr>
    <p:cSldViewPr>
      <p:cViewPr varScale="1">
        <p:scale>
          <a:sx n="146" d="100"/>
          <a:sy n="146" d="100"/>
        </p:scale>
        <p:origin x="704" y="168"/>
      </p:cViewPr>
      <p:guideLst>
        <p:guide orient="horz" pos="2160"/>
        <p:guide pos="282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172681-C581-F644-AAF5-C092E01AA013}" type="datetimeFigureOut">
              <a:rPr lang="en-US" smtClean="0"/>
              <a:t>3/27/19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A581D9-7090-374C-A542-C325CF1D3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006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164504C-A0F5-524D-82C6-1B8158989A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687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F0376-0E54-9843-B673-E00D6670E8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753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BDC82CD-30B2-1348-96D0-860A277DEA53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 userDrawn="1"/>
        </p:nvSpPr>
        <p:spPr>
          <a:xfrm>
            <a:off x="1097318" y="6263609"/>
            <a:ext cx="16289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Computer</a:t>
            </a:r>
            <a:r>
              <a:rPr lang="en-US" sz="1000" baseline="0" dirty="0"/>
              <a:t> Science Dept.</a:t>
            </a:r>
          </a:p>
          <a:p>
            <a:r>
              <a:rPr lang="en-US" sz="1000" baseline="0" dirty="0"/>
              <a:t>Spring 2019: March 28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524426" y="6263609"/>
            <a:ext cx="31438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CMPE 180A: </a:t>
            </a:r>
            <a:r>
              <a:rPr lang="en-US" sz="1000" baseline="0" dirty="0"/>
              <a:t>Data Structures and Algorithms in C++</a:t>
            </a:r>
            <a:br>
              <a:rPr lang="en-US" sz="1000" baseline="0" dirty="0"/>
            </a:br>
            <a:r>
              <a:rPr lang="en-US" sz="1000" baseline="0" dirty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cs.sjsu.edu/~mak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400" dirty="0"/>
              <a:t>CS 144</a:t>
            </a:r>
            <a:br>
              <a:rPr lang="en-US" sz="3200" dirty="0"/>
            </a:br>
            <a:r>
              <a:rPr lang="en-US" dirty="0"/>
              <a:t>Advanced C++ Programming</a:t>
            </a:r>
            <a:br>
              <a:rPr lang="en-US" sz="3600" dirty="0"/>
            </a:br>
            <a:r>
              <a:rPr lang="en-US" sz="2400" dirty="0"/>
              <a:t>March 28 Class 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Engineering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br>
              <a:rPr lang="en-US" sz="1200" dirty="0"/>
            </a:br>
            <a:r>
              <a:rPr lang="en-US" dirty="0"/>
              <a:t>Spring 2019</a:t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7" name="Picture 5" descr="sjsu_logo2">
            <a:extLst>
              <a:ext uri="{FF2B5EF4-FFF2-40B4-BE49-F238E27FC236}">
                <a16:creationId xmlns:a16="http://schemas.microsoft.com/office/drawing/2014/main" id="{6B006EFA-784A-554F-8F3C-4F6C2F67C8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>
            <a:extLst>
              <a:ext uri="{FF2B5EF4-FFF2-40B4-BE49-F238E27FC236}">
                <a16:creationId xmlns:a16="http://schemas.microsoft.com/office/drawing/2014/main" id="{F1033746-0B2A-204D-B17D-6FFAFA11DB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527550"/>
            <a:ext cx="115411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666495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83F571-1459-3A44-B75D-9ECCF88E30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Inheritance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8DD02D-3443-0F42-9240-E8C159DA8B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Java does not support multiple inheritance.</a:t>
            </a:r>
          </a:p>
          <a:p>
            <a:pPr lvl="1"/>
            <a:r>
              <a:rPr lang="en-US" dirty="0"/>
              <a:t>A Java class can directly inherit </a:t>
            </a:r>
            <a:br>
              <a:rPr lang="en-US" dirty="0"/>
            </a:br>
            <a:r>
              <a:rPr lang="en-US" dirty="0"/>
              <a:t>from at most one superclass.</a:t>
            </a:r>
          </a:p>
          <a:p>
            <a:pPr lvl="5"/>
            <a:endParaRPr lang="en-US" dirty="0"/>
          </a:p>
          <a:p>
            <a:r>
              <a:rPr lang="en-US" dirty="0"/>
              <a:t>Java class partially overcomes this limitation </a:t>
            </a:r>
            <a:br>
              <a:rPr lang="en-US" dirty="0"/>
            </a:br>
            <a:r>
              <a:rPr lang="en-US" dirty="0"/>
              <a:t>by implementing multiple interfaces.</a:t>
            </a:r>
          </a:p>
          <a:p>
            <a:pPr lvl="1"/>
            <a:r>
              <a:rPr lang="en-US" dirty="0"/>
              <a:t>Every class that implements an interface must implement the interface’s member functions.</a:t>
            </a:r>
          </a:p>
          <a:p>
            <a:pPr lvl="1"/>
            <a:r>
              <a:rPr lang="en-US" dirty="0"/>
              <a:t>Possible code duplication if several classes implement an interface function the same way.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A7E745-3793-CD44-A14B-4BA774696B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926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683F0B-BE07-BA42-9A1F-451A4F841A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Inheritance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DF7B3F-3650-CA41-9C65-BADF9E91BA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1036332"/>
          </a:xfrm>
        </p:spPr>
        <p:txBody>
          <a:bodyPr/>
          <a:lstStyle/>
          <a:p>
            <a:r>
              <a:rPr lang="en-US" dirty="0"/>
              <a:t>C++ supports </a:t>
            </a:r>
            <a:r>
              <a:rPr lang="en-US" dirty="0">
                <a:solidFill>
                  <a:srgbClr val="B23C00"/>
                </a:solidFill>
              </a:rPr>
              <a:t>multiple inheritance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A class can have multiple direct superclasses.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3BDAF4-9831-7B47-83F9-3B87A2827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11</a:t>
            </a:fld>
            <a:endParaRPr lang="en-US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CF9BF9DE-EEA5-1643-B267-FA5C2212400F}"/>
              </a:ext>
            </a:extLst>
          </p:cNvPr>
          <p:cNvGrpSpPr/>
          <p:nvPr/>
        </p:nvGrpSpPr>
        <p:grpSpPr>
          <a:xfrm>
            <a:off x="3395212" y="2560334"/>
            <a:ext cx="2353576" cy="1554463"/>
            <a:chOff x="2743221" y="2788927"/>
            <a:chExt cx="2353576" cy="1554463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2051DA76-9921-0F45-A5FE-6F21B5C8B097}"/>
                </a:ext>
              </a:extLst>
            </p:cNvPr>
            <p:cNvSpPr/>
            <p:nvPr/>
          </p:nvSpPr>
          <p:spPr bwMode="auto">
            <a:xfrm>
              <a:off x="2743221" y="2788927"/>
              <a:ext cx="914390" cy="365756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/>
                <a:t>Student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5C73B295-A8B4-EF46-B5E9-54B0EE18D74A}"/>
                </a:ext>
              </a:extLst>
            </p:cNvPr>
            <p:cNvSpPr/>
            <p:nvPr/>
          </p:nvSpPr>
          <p:spPr bwMode="auto">
            <a:xfrm>
              <a:off x="4182407" y="2788927"/>
              <a:ext cx="914390" cy="365756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/>
                <a:t>Faculty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641E3E87-931E-B24A-BE70-049E487C4D8A}"/>
                </a:ext>
              </a:extLst>
            </p:cNvPr>
            <p:cNvSpPr/>
            <p:nvPr/>
          </p:nvSpPr>
          <p:spPr bwMode="auto">
            <a:xfrm>
              <a:off x="3490644" y="3977634"/>
              <a:ext cx="914390" cy="365756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/>
                <a:t>TA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1" name="Triangle 10">
              <a:extLst>
                <a:ext uri="{FF2B5EF4-FFF2-40B4-BE49-F238E27FC236}">
                  <a16:creationId xmlns:a16="http://schemas.microsoft.com/office/drawing/2014/main" id="{C179E548-10A8-794E-8FED-909DC0C02ECE}"/>
                </a:ext>
              </a:extLst>
            </p:cNvPr>
            <p:cNvSpPr/>
            <p:nvPr/>
          </p:nvSpPr>
          <p:spPr bwMode="auto">
            <a:xfrm>
              <a:off x="3108977" y="3154683"/>
              <a:ext cx="182878" cy="182878"/>
            </a:xfrm>
            <a:prstGeom prst="triangl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2" name="Triangle 11">
              <a:extLst>
                <a:ext uri="{FF2B5EF4-FFF2-40B4-BE49-F238E27FC236}">
                  <a16:creationId xmlns:a16="http://schemas.microsoft.com/office/drawing/2014/main" id="{D813D836-54A0-6947-A3B3-DDEA7DE15169}"/>
                </a:ext>
              </a:extLst>
            </p:cNvPr>
            <p:cNvSpPr/>
            <p:nvPr/>
          </p:nvSpPr>
          <p:spPr bwMode="auto">
            <a:xfrm>
              <a:off x="4572000" y="3154683"/>
              <a:ext cx="182878" cy="182878"/>
            </a:xfrm>
            <a:prstGeom prst="triangl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cxnSp>
          <p:nvCxnSpPr>
            <p:cNvPr id="14" name="Elbow Connector 13">
              <a:extLst>
                <a:ext uri="{FF2B5EF4-FFF2-40B4-BE49-F238E27FC236}">
                  <a16:creationId xmlns:a16="http://schemas.microsoft.com/office/drawing/2014/main" id="{7D020083-93AE-0342-9081-648F97F08F85}"/>
                </a:ext>
              </a:extLst>
            </p:cNvPr>
            <p:cNvCxnSpPr>
              <a:cxnSpLocks/>
              <a:stCxn id="10" idx="0"/>
              <a:endCxn id="11" idx="3"/>
            </p:cNvCxnSpPr>
            <p:nvPr/>
          </p:nvCxnSpPr>
          <p:spPr bwMode="auto">
            <a:xfrm rot="16200000" flipV="1">
              <a:off x="3254092" y="3283886"/>
              <a:ext cx="640073" cy="747423"/>
            </a:xfrm>
            <a:prstGeom prst="bentConnector3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7" name="Elbow Connector 16">
              <a:extLst>
                <a:ext uri="{FF2B5EF4-FFF2-40B4-BE49-F238E27FC236}">
                  <a16:creationId xmlns:a16="http://schemas.microsoft.com/office/drawing/2014/main" id="{0CCFFB98-80B4-BA4F-9AA2-56CD80233C7C}"/>
                </a:ext>
              </a:extLst>
            </p:cNvPr>
            <p:cNvCxnSpPr>
              <a:stCxn id="12" idx="3"/>
              <a:endCxn id="10" idx="0"/>
            </p:cNvCxnSpPr>
            <p:nvPr/>
          </p:nvCxnSpPr>
          <p:spPr bwMode="auto">
            <a:xfrm rot="5400000">
              <a:off x="3985603" y="3299797"/>
              <a:ext cx="640073" cy="715600"/>
            </a:xfrm>
            <a:prstGeom prst="bentConnector3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18755852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86A5EA-7C6D-CE46-AC96-DF3A28270C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Inheritance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A334B0-770E-7847-B7BC-0CD38A788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50D27B3-4DD2-6746-8935-C1F52F18A6F2}"/>
              </a:ext>
            </a:extLst>
          </p:cNvPr>
          <p:cNvSpPr txBox="1"/>
          <p:nvPr/>
        </p:nvSpPr>
        <p:spPr>
          <a:xfrm>
            <a:off x="591583" y="1495180"/>
            <a:ext cx="7960834" cy="403187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Faculty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Faculty(string name, int id, double salary)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: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faculty_name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(name),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faculty_id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(id), salary(salary) {}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virtual ~Faculty() {}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string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get_faculty_name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{ return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faculty_name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 }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int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get_faculty_id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  { return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faculty_id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 }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double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get_salary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      { return salary; }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private: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string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faculty_name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int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faculty_id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double salary;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0D35C09-D84A-AC42-8613-398EC70E0B02}"/>
              </a:ext>
            </a:extLst>
          </p:cNvPr>
          <p:cNvSpPr txBox="1"/>
          <p:nvPr/>
        </p:nvSpPr>
        <p:spPr>
          <a:xfrm>
            <a:off x="7315170" y="1325903"/>
            <a:ext cx="1001364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Faculty.h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57759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F22D4F-3E03-C34C-88B3-65EE37D8B5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Inheritance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72ABFA-8D49-0040-B817-79922FE608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DEB0B7D-8204-F842-A0F3-6346EDB4693D}"/>
              </a:ext>
            </a:extLst>
          </p:cNvPr>
          <p:cNvSpPr txBox="1"/>
          <p:nvPr/>
        </p:nvSpPr>
        <p:spPr>
          <a:xfrm>
            <a:off x="457200" y="1425899"/>
            <a:ext cx="8207696" cy="403187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Student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Student(string name, int id, string dept)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: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student_name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(name),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student_id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(id), department(dept) {}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virtual ~Student() {}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string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get_student_name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{ return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student_name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 }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int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get_student_id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  { return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student_id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 }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string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get_department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  { return department; }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private: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string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student_name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int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student_id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string department;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A9D12DF-BE65-0044-BEEC-57C3C8F62423}"/>
              </a:ext>
            </a:extLst>
          </p:cNvPr>
          <p:cNvSpPr txBox="1"/>
          <p:nvPr/>
        </p:nvSpPr>
        <p:spPr>
          <a:xfrm>
            <a:off x="7406609" y="1234464"/>
            <a:ext cx="1063112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Student.h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05643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A2DE2D-A858-7A45-A649-E6CD1CE428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Inheritance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057715-DC2C-7640-8BE9-3152A8DF5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27B906-F926-324E-9685-E46708A7F943}"/>
              </a:ext>
            </a:extLst>
          </p:cNvPr>
          <p:cNvSpPr txBox="1"/>
          <p:nvPr/>
        </p:nvSpPr>
        <p:spPr>
          <a:xfrm>
            <a:off x="591583" y="1508781"/>
            <a:ext cx="7960834" cy="15696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TA : 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 Student, public Faculty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TA(string name, int id, string dept, double salary)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: Student(name, id, dept), Faculty(name, id, salary) {}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019E0AB-A493-DF43-B841-750EA744EB88}"/>
              </a:ext>
            </a:extLst>
          </p:cNvPr>
          <p:cNvSpPr txBox="1"/>
          <p:nvPr/>
        </p:nvSpPr>
        <p:spPr>
          <a:xfrm>
            <a:off x="612250" y="3315694"/>
            <a:ext cx="6726521" cy="28007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int main()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TA *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new TA("Ron", 12345, "CS", 150000.00);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get_student_name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 &lt;&lt; ": ID "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get_student_id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 &lt;&lt; ", department "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get_department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 &lt;&lt; ", salary "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get_salary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0;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CEFB2EC-894C-7D4B-9229-785CA1944BF7}"/>
              </a:ext>
            </a:extLst>
          </p:cNvPr>
          <p:cNvSpPr txBox="1"/>
          <p:nvPr/>
        </p:nvSpPr>
        <p:spPr>
          <a:xfrm>
            <a:off x="3039541" y="5623536"/>
            <a:ext cx="5492209" cy="338554"/>
          </a:xfrm>
          <a:prstGeom prst="rect">
            <a:avLst/>
          </a:prstGeom>
          <a:solidFill>
            <a:srgbClr val="E1F5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Ron: ID 12345, department CS, salary 150000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E91B9A9-F722-C54D-A41F-CC342A1EBAEE}"/>
              </a:ext>
            </a:extLst>
          </p:cNvPr>
          <p:cNvSpPr txBox="1"/>
          <p:nvPr/>
        </p:nvSpPr>
        <p:spPr>
          <a:xfrm>
            <a:off x="7738241" y="1337246"/>
            <a:ext cx="602216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TA.h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5D42C8C-E573-CB46-AD75-DE622CB65AD6}"/>
              </a:ext>
            </a:extLst>
          </p:cNvPr>
          <p:cNvSpPr txBox="1"/>
          <p:nvPr/>
        </p:nvSpPr>
        <p:spPr>
          <a:xfrm>
            <a:off x="5212073" y="3205365"/>
            <a:ext cx="1963679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InheritanceTest.cpp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37547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6405BB-3AAB-0944-B3E6-6705665CFE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Inheritance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CA532C-7D07-D745-88C8-7F7631D27E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1402088"/>
          </a:xfrm>
        </p:spPr>
        <p:txBody>
          <a:bodyPr/>
          <a:lstStyle/>
          <a:p>
            <a:r>
              <a:rPr lang="en-US" dirty="0"/>
              <a:t>Since both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Faculty</a:t>
            </a:r>
            <a:r>
              <a:rPr lang="en-US" dirty="0"/>
              <a:t> and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Student</a:t>
            </a:r>
            <a:r>
              <a:rPr lang="en-US" dirty="0"/>
              <a:t> objects each has a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name</a:t>
            </a:r>
            <a:r>
              <a:rPr lang="en-US" dirty="0"/>
              <a:t> and an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id</a:t>
            </a:r>
            <a:r>
              <a:rPr lang="en-US" dirty="0"/>
              <a:t>, we can put those fields in a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Person</a:t>
            </a:r>
            <a:r>
              <a:rPr lang="en-US" dirty="0"/>
              <a:t> superclass.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102755-B115-1B4B-AE4B-52988B357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15</a:t>
            </a:fld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21E4DEFF-ED17-7B4C-BD0D-7B6CFC68ADE9}"/>
              </a:ext>
            </a:extLst>
          </p:cNvPr>
          <p:cNvGrpSpPr/>
          <p:nvPr/>
        </p:nvGrpSpPr>
        <p:grpSpPr>
          <a:xfrm>
            <a:off x="3395212" y="2844591"/>
            <a:ext cx="2353576" cy="2687506"/>
            <a:chOff x="3395212" y="2844591"/>
            <a:chExt cx="2353576" cy="2687506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68D3ED7-3532-A24F-AF36-E0E95AEC2A3C}"/>
                </a:ext>
              </a:extLst>
            </p:cNvPr>
            <p:cNvSpPr/>
            <p:nvPr/>
          </p:nvSpPr>
          <p:spPr bwMode="auto">
            <a:xfrm>
              <a:off x="3395212" y="3977634"/>
              <a:ext cx="914390" cy="365756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/>
                <a:t>Student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CC4FF494-7288-BA4C-9214-A7D8373B02B8}"/>
                </a:ext>
              </a:extLst>
            </p:cNvPr>
            <p:cNvSpPr/>
            <p:nvPr/>
          </p:nvSpPr>
          <p:spPr bwMode="auto">
            <a:xfrm>
              <a:off x="4834398" y="3977634"/>
              <a:ext cx="914390" cy="365756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/>
                <a:t>Faculty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180A4155-25DE-4347-BE5D-FBAC9AE0DA0A}"/>
                </a:ext>
              </a:extLst>
            </p:cNvPr>
            <p:cNvSpPr/>
            <p:nvPr/>
          </p:nvSpPr>
          <p:spPr bwMode="auto">
            <a:xfrm>
              <a:off x="4142635" y="5166341"/>
              <a:ext cx="914390" cy="365756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/>
                <a:t>TA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9" name="Triangle 8">
              <a:extLst>
                <a:ext uri="{FF2B5EF4-FFF2-40B4-BE49-F238E27FC236}">
                  <a16:creationId xmlns:a16="http://schemas.microsoft.com/office/drawing/2014/main" id="{A3179FB1-4374-C74B-B009-C6B86FF561FC}"/>
                </a:ext>
              </a:extLst>
            </p:cNvPr>
            <p:cNvSpPr/>
            <p:nvPr/>
          </p:nvSpPr>
          <p:spPr bwMode="auto">
            <a:xfrm>
              <a:off x="3760968" y="4343390"/>
              <a:ext cx="182878" cy="182878"/>
            </a:xfrm>
            <a:prstGeom prst="triangl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0" name="Triangle 9">
              <a:extLst>
                <a:ext uri="{FF2B5EF4-FFF2-40B4-BE49-F238E27FC236}">
                  <a16:creationId xmlns:a16="http://schemas.microsoft.com/office/drawing/2014/main" id="{1E2024E7-C6CD-534A-923C-C2E121E14F00}"/>
                </a:ext>
              </a:extLst>
            </p:cNvPr>
            <p:cNvSpPr/>
            <p:nvPr/>
          </p:nvSpPr>
          <p:spPr bwMode="auto">
            <a:xfrm>
              <a:off x="5223991" y="4343390"/>
              <a:ext cx="182878" cy="182878"/>
            </a:xfrm>
            <a:prstGeom prst="triangl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cxnSp>
          <p:nvCxnSpPr>
            <p:cNvPr id="11" name="Elbow Connector 10">
              <a:extLst>
                <a:ext uri="{FF2B5EF4-FFF2-40B4-BE49-F238E27FC236}">
                  <a16:creationId xmlns:a16="http://schemas.microsoft.com/office/drawing/2014/main" id="{BC8D7531-1C1A-944F-8C0C-AD231330759C}"/>
                </a:ext>
              </a:extLst>
            </p:cNvPr>
            <p:cNvCxnSpPr>
              <a:cxnSpLocks/>
              <a:stCxn id="8" idx="0"/>
              <a:endCxn id="9" idx="3"/>
            </p:cNvCxnSpPr>
            <p:nvPr/>
          </p:nvCxnSpPr>
          <p:spPr bwMode="auto">
            <a:xfrm rot="16200000" flipV="1">
              <a:off x="3906083" y="4472593"/>
              <a:ext cx="640073" cy="747423"/>
            </a:xfrm>
            <a:prstGeom prst="bentConnector3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2" name="Elbow Connector 11">
              <a:extLst>
                <a:ext uri="{FF2B5EF4-FFF2-40B4-BE49-F238E27FC236}">
                  <a16:creationId xmlns:a16="http://schemas.microsoft.com/office/drawing/2014/main" id="{EAF06989-44E8-A14C-AC3B-E0E5164C593E}"/>
                </a:ext>
              </a:extLst>
            </p:cNvPr>
            <p:cNvCxnSpPr>
              <a:stCxn id="10" idx="3"/>
              <a:endCxn id="8" idx="0"/>
            </p:cNvCxnSpPr>
            <p:nvPr/>
          </p:nvCxnSpPr>
          <p:spPr bwMode="auto">
            <a:xfrm rot="5400000">
              <a:off x="4637594" y="4488504"/>
              <a:ext cx="640073" cy="715600"/>
            </a:xfrm>
            <a:prstGeom prst="bentConnector3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CC062A07-89F9-F645-B9B4-AA97DA9A0032}"/>
                </a:ext>
              </a:extLst>
            </p:cNvPr>
            <p:cNvSpPr/>
            <p:nvPr/>
          </p:nvSpPr>
          <p:spPr bwMode="auto">
            <a:xfrm>
              <a:off x="4114805" y="2844591"/>
              <a:ext cx="914390" cy="365756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/>
                <a:t>Person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4" name="Triangle 13">
              <a:extLst>
                <a:ext uri="{FF2B5EF4-FFF2-40B4-BE49-F238E27FC236}">
                  <a16:creationId xmlns:a16="http://schemas.microsoft.com/office/drawing/2014/main" id="{F1914B85-F29C-DB4B-ABBE-93C73554629F}"/>
                </a:ext>
              </a:extLst>
            </p:cNvPr>
            <p:cNvSpPr/>
            <p:nvPr/>
          </p:nvSpPr>
          <p:spPr bwMode="auto">
            <a:xfrm>
              <a:off x="4480561" y="3210347"/>
              <a:ext cx="182878" cy="182878"/>
            </a:xfrm>
            <a:prstGeom prst="triangl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cxnSp>
          <p:nvCxnSpPr>
            <p:cNvPr id="16" name="Elbow Connector 15">
              <a:extLst>
                <a:ext uri="{FF2B5EF4-FFF2-40B4-BE49-F238E27FC236}">
                  <a16:creationId xmlns:a16="http://schemas.microsoft.com/office/drawing/2014/main" id="{3B3E8A74-7867-EE4E-8FDD-D702AC3E1CA5}"/>
                </a:ext>
              </a:extLst>
            </p:cNvPr>
            <p:cNvCxnSpPr>
              <a:stCxn id="14" idx="3"/>
              <a:endCxn id="6" idx="0"/>
            </p:cNvCxnSpPr>
            <p:nvPr/>
          </p:nvCxnSpPr>
          <p:spPr bwMode="auto">
            <a:xfrm rot="5400000">
              <a:off x="3920000" y="3325633"/>
              <a:ext cx="584409" cy="719593"/>
            </a:xfrm>
            <a:prstGeom prst="bentConnector3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8" name="Elbow Connector 17">
              <a:extLst>
                <a:ext uri="{FF2B5EF4-FFF2-40B4-BE49-F238E27FC236}">
                  <a16:creationId xmlns:a16="http://schemas.microsoft.com/office/drawing/2014/main" id="{062DC375-A92D-B441-BD9E-F7AAFA8FA81F}"/>
                </a:ext>
              </a:extLst>
            </p:cNvPr>
            <p:cNvCxnSpPr>
              <a:stCxn id="7" idx="0"/>
              <a:endCxn id="14" idx="3"/>
            </p:cNvCxnSpPr>
            <p:nvPr/>
          </p:nvCxnSpPr>
          <p:spPr bwMode="auto">
            <a:xfrm rot="16200000" flipV="1">
              <a:off x="4639593" y="3325633"/>
              <a:ext cx="584409" cy="719593"/>
            </a:xfrm>
            <a:prstGeom prst="bentConnector3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40763115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DAE14-B83F-8741-AB56-17D221FDAD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Inheritance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929140-3808-544A-953B-1009750A6B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635F61D-337D-C948-848A-94B19EF6DC24}"/>
              </a:ext>
            </a:extLst>
          </p:cNvPr>
          <p:cNvSpPr txBox="1"/>
          <p:nvPr/>
        </p:nvSpPr>
        <p:spPr>
          <a:xfrm>
            <a:off x="900161" y="1488758"/>
            <a:ext cx="7343677" cy="42780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Person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Person(string name, int id) : name(name), id(id)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"Constructor Person(string, int)"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~Person() {}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string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get_name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{ return name; }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int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get_id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  { return id; }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private: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string name;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int id;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DEDA60B-F316-824B-8693-835108F33F61}"/>
              </a:ext>
            </a:extLst>
          </p:cNvPr>
          <p:cNvSpPr txBox="1"/>
          <p:nvPr/>
        </p:nvSpPr>
        <p:spPr>
          <a:xfrm>
            <a:off x="7040853" y="1325903"/>
            <a:ext cx="1005403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Person.h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4196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78D161-F7B2-094C-9169-D26D3351FE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Inheritance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62FCF4-6916-A942-AF03-70473EF44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67A976C-06EC-9D4F-B9EB-B9A7D8FFF7BC}"/>
              </a:ext>
            </a:extLst>
          </p:cNvPr>
          <p:cNvSpPr txBox="1"/>
          <p:nvPr/>
        </p:nvSpPr>
        <p:spPr>
          <a:xfrm>
            <a:off x="344720" y="1413063"/>
            <a:ext cx="8454559" cy="403187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Faculty : public Person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Faculty(string name, int id, double salary)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: Person(name, id), salary(salary)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"Constructor Faculty(string, </a:t>
            </a:r>
            <a:r>
              <a:rPr lang="en-US" b="1" u="sng" dirty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double)"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virtual ~Faculty() {}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double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get_salary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{ return salary; }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private: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double salary;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1137867-5D37-7348-B179-891CE0AEE2F3}"/>
              </a:ext>
            </a:extLst>
          </p:cNvPr>
          <p:cNvSpPr txBox="1"/>
          <p:nvPr/>
        </p:nvSpPr>
        <p:spPr>
          <a:xfrm>
            <a:off x="7685398" y="1243786"/>
            <a:ext cx="1001364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Faculty.h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5191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E7DD73-FC35-9047-91E7-7DE15F83B9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Inheritance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2E1B61-1C9B-964C-9609-9AAD9F174C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498217F-AFCB-7045-895E-1EF7E022C3C3}"/>
              </a:ext>
            </a:extLst>
          </p:cNvPr>
          <p:cNvSpPr txBox="1"/>
          <p:nvPr/>
        </p:nvSpPr>
        <p:spPr>
          <a:xfrm>
            <a:off x="344720" y="1508781"/>
            <a:ext cx="8454559" cy="403187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Student : public Person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Student(string name, int id, string dept)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: Person(name, id), department(dept)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"Constructor Student(string, int, string)"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virtual ~Student() {}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string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get_department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{ return department; }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private: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string department;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1B0BAEE-18F1-4945-A64A-BA9F37EB247E}"/>
              </a:ext>
            </a:extLst>
          </p:cNvPr>
          <p:cNvSpPr txBox="1"/>
          <p:nvPr/>
        </p:nvSpPr>
        <p:spPr>
          <a:xfrm>
            <a:off x="7589487" y="1317346"/>
            <a:ext cx="1063112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Student.h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5228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5A305-9C7D-8C4B-BBD8-3F4225C6E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Inheritance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DA5C64-2B7F-424C-B7BB-49F704F74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B4FB20A-3FC2-5045-B5BB-932B7161BDEF}"/>
              </a:ext>
            </a:extLst>
          </p:cNvPr>
          <p:cNvSpPr txBox="1"/>
          <p:nvPr/>
        </p:nvSpPr>
        <p:spPr>
          <a:xfrm>
            <a:off x="159574" y="1508781"/>
            <a:ext cx="8824852" cy="255454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TA : public Student, public Faculty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TA(string name, int id, string dept, double salary)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: Student(name, id, dept), Faculty(name, id, salary)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"Constructor TA(string, int, string, double)"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605D594-DFC7-EA40-913D-51325E9727A3}"/>
              </a:ext>
            </a:extLst>
          </p:cNvPr>
          <p:cNvSpPr txBox="1"/>
          <p:nvPr/>
        </p:nvSpPr>
        <p:spPr>
          <a:xfrm>
            <a:off x="8229560" y="1339504"/>
            <a:ext cx="602216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TA.h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55767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6D16D0-D6B1-7A47-9FD7-3FE1850E32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#7 Solution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0EF90E-4249-C94B-B632-B0F32ED364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7C4A44-6D0C-A84F-9A71-F9DFE7B60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39108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EC6EF5-8A4C-8F48-8EBF-56C643540C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Inheritance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DFFC6B-53DC-154F-8B33-F62F692CC4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320994" cy="1950722"/>
          </a:xfrm>
        </p:spPr>
        <p:txBody>
          <a:bodyPr/>
          <a:lstStyle/>
          <a:p>
            <a:r>
              <a:rPr lang="en-US" dirty="0"/>
              <a:t>We must disambiguate the calls to 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get_name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dirty="0"/>
              <a:t>and 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get_id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dirty="0"/>
              <a:t>since both the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Faculty</a:t>
            </a:r>
            <a:r>
              <a:rPr lang="en-US" dirty="0"/>
              <a:t> and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Student</a:t>
            </a:r>
            <a:r>
              <a:rPr lang="en-US" dirty="0"/>
              <a:t> classes inherited those functions.</a:t>
            </a:r>
          </a:p>
          <a:p>
            <a:pPr lvl="1"/>
            <a:r>
              <a:rPr lang="en-US" dirty="0"/>
              <a:t>Let’s choose the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Student</a:t>
            </a:r>
            <a:r>
              <a:rPr lang="en-US" dirty="0"/>
              <a:t> scope.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854C02-5159-F648-8384-9A29FF082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DB1D447-FEA9-AB43-BDB6-BAE400899176}"/>
              </a:ext>
            </a:extLst>
          </p:cNvPr>
          <p:cNvSpPr txBox="1"/>
          <p:nvPr/>
        </p:nvSpPr>
        <p:spPr>
          <a:xfrm>
            <a:off x="1208739" y="3371403"/>
            <a:ext cx="6726521" cy="28007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int main()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TA *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new TA("Ron", 12345, "CS", 150000.00);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-&gt;Student::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get_name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 &lt;&lt; ": ID " &lt;&lt; 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-&gt;Student::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get_id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 &lt;&lt; ", department "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get_department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 &lt;&lt; ", salary "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get_salary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0;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70EB62D-905B-CB41-8106-BAC1E268D5B3}"/>
              </a:ext>
            </a:extLst>
          </p:cNvPr>
          <p:cNvSpPr txBox="1"/>
          <p:nvPr/>
        </p:nvSpPr>
        <p:spPr>
          <a:xfrm>
            <a:off x="5799960" y="3189888"/>
            <a:ext cx="1963679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InheritanceTest.cpp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717218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A1FEDF-56AE-EA46-8E35-014D1114B4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Inheritance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FFFD01-2994-BB4D-BC76-7227E8220B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79137"/>
          </a:xfrm>
        </p:spPr>
        <p:txBody>
          <a:bodyPr/>
          <a:lstStyle/>
          <a:p>
            <a:r>
              <a:rPr lang="en-US" dirty="0"/>
              <a:t>We got two copies of the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Person</a:t>
            </a:r>
            <a:r>
              <a:rPr lang="en-US" dirty="0"/>
              <a:t> object.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089D4F-E553-F74F-A917-21157AB30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94CE0BB-FC32-904D-9BAB-6C2E83B4741A}"/>
              </a:ext>
            </a:extLst>
          </p:cNvPr>
          <p:cNvSpPr txBox="1"/>
          <p:nvPr/>
        </p:nvSpPr>
        <p:spPr>
          <a:xfrm>
            <a:off x="1825895" y="2103137"/>
            <a:ext cx="5492209" cy="1569660"/>
          </a:xfrm>
          <a:prstGeom prst="rect">
            <a:avLst/>
          </a:prstGeom>
          <a:solidFill>
            <a:srgbClr val="E1F5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Constructor Person(string, int)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Constructor Student(string, int, string)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Constructor Person(string, int)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Constructor Faculty(string, int, double)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Constructor TA(string, int, string, double)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Ron: ID 12345, department CS, salary 150000</a:t>
            </a:r>
          </a:p>
        </p:txBody>
      </p:sp>
    </p:spTree>
    <p:extLst>
      <p:ext uri="{BB962C8B-B14F-4D97-AF65-F5344CB8AC3E}">
        <p14:creationId xmlns:p14="http://schemas.microsoft.com/office/powerpoint/2010/main" val="118010062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86604C-8F4C-A345-AE69-85C3725630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Virtual Inheritance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3BD292-D91C-8048-BEC8-85398EEC5C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1402088"/>
          </a:xfrm>
        </p:spPr>
        <p:txBody>
          <a:bodyPr/>
          <a:lstStyle/>
          <a:p>
            <a:r>
              <a:rPr lang="en-US" dirty="0"/>
              <a:t>To prevent two copies of the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Person</a:t>
            </a:r>
            <a:r>
              <a:rPr lang="en-US" dirty="0"/>
              <a:t> object, classes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Faculty</a:t>
            </a:r>
            <a:r>
              <a:rPr lang="en-US" dirty="0"/>
              <a:t> and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Student</a:t>
            </a:r>
            <a:r>
              <a:rPr lang="en-US" dirty="0"/>
              <a:t> should each </a:t>
            </a:r>
            <a:br>
              <a:rPr lang="en-US" dirty="0"/>
            </a:br>
            <a:r>
              <a:rPr lang="en-US" dirty="0"/>
              <a:t>do a </a:t>
            </a:r>
            <a:r>
              <a:rPr lang="en-US" dirty="0">
                <a:solidFill>
                  <a:srgbClr val="B23C00"/>
                </a:solidFill>
              </a:rPr>
              <a:t>virtual inheritance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Class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Person</a:t>
            </a:r>
            <a:r>
              <a:rPr lang="en-US" dirty="0"/>
              <a:t> now needs to add </a:t>
            </a:r>
            <a:br>
              <a:rPr lang="en-US" dirty="0"/>
            </a:br>
            <a:r>
              <a:rPr lang="en-US" dirty="0"/>
              <a:t>a default constructor.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AC9BA1-34E2-EA4B-82A4-0FC14884CD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51A37A3-DCD4-5841-8A78-D266B4DCEA2D}"/>
              </a:ext>
            </a:extLst>
          </p:cNvPr>
          <p:cNvSpPr txBox="1"/>
          <p:nvPr/>
        </p:nvSpPr>
        <p:spPr>
          <a:xfrm>
            <a:off x="2196189" y="2737615"/>
            <a:ext cx="4751622" cy="33855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Faculty : 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virtual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public Person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13CD3C5-FE8E-A444-9146-74998934B8C6}"/>
              </a:ext>
            </a:extLst>
          </p:cNvPr>
          <p:cNvSpPr txBox="1"/>
          <p:nvPr/>
        </p:nvSpPr>
        <p:spPr>
          <a:xfrm>
            <a:off x="2196189" y="3181885"/>
            <a:ext cx="4751622" cy="33855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Student : 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virtual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public Person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68636A2-6CDA-FA4D-8DBF-6BADD7D8281A}"/>
              </a:ext>
            </a:extLst>
          </p:cNvPr>
          <p:cNvSpPr txBox="1"/>
          <p:nvPr/>
        </p:nvSpPr>
        <p:spPr>
          <a:xfrm>
            <a:off x="1825895" y="4752738"/>
            <a:ext cx="5492209" cy="107721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fr" b="1" dirty="0">
                <a:latin typeface="Courier New" panose="02070309020205020404" pitchFamily="49" charset="0"/>
                <a:cs typeface="Courier New" panose="02070309020205020404" pitchFamily="49" charset="0"/>
              </a:rPr>
              <a:t>Person()</a:t>
            </a:r>
          </a:p>
          <a:p>
            <a:r>
              <a:rPr lang="fr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fr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cout &lt;&lt; "</a:t>
            </a:r>
            <a:r>
              <a:rPr lang="fr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Constructor</a:t>
            </a:r>
            <a:r>
              <a:rPr lang="fr" b="1" dirty="0">
                <a:latin typeface="Courier New" panose="02070309020205020404" pitchFamily="49" charset="0"/>
                <a:cs typeface="Courier New" panose="02070309020205020404" pitchFamily="49" charset="0"/>
              </a:rPr>
              <a:t> Person()" &lt;&lt; </a:t>
            </a:r>
            <a:r>
              <a:rPr lang="fr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fr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fr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02113780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F30F36-2937-2848-969C-6A0E1FAAA1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Virtual Inheritance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0F0908-5DD4-854F-923D-2D1BEAFDAC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1493526"/>
          </a:xfrm>
        </p:spPr>
        <p:txBody>
          <a:bodyPr/>
          <a:lstStyle/>
          <a:p>
            <a:r>
              <a:rPr lang="en-US" dirty="0"/>
              <a:t>However, only the default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Person</a:t>
            </a:r>
            <a:r>
              <a:rPr lang="en-US" dirty="0"/>
              <a:t> constructor runs.</a:t>
            </a:r>
          </a:p>
          <a:p>
            <a:pPr lvl="1"/>
            <a:r>
              <a:rPr lang="en-US" dirty="0"/>
              <a:t>The name is empty and the salary is 0.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79CB52-60F7-084C-A0AB-8D387B90D4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E6AA65E-4FBA-9649-80B9-E8FC36297D50}"/>
              </a:ext>
            </a:extLst>
          </p:cNvPr>
          <p:cNvSpPr txBox="1"/>
          <p:nvPr/>
        </p:nvSpPr>
        <p:spPr>
          <a:xfrm>
            <a:off x="1825895" y="2928512"/>
            <a:ext cx="5492209" cy="1323439"/>
          </a:xfrm>
          <a:prstGeom prst="rect">
            <a:avLst/>
          </a:prstGeom>
          <a:solidFill>
            <a:srgbClr val="E1F5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Constructor Person()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Constructor Student(string, int, string)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Constructor Faculty(string, int, double)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Constructor TA(string, int, string, double)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 ID 0, department CS, salary 150000</a:t>
            </a:r>
          </a:p>
        </p:txBody>
      </p:sp>
    </p:spTree>
    <p:extLst>
      <p:ext uri="{BB962C8B-B14F-4D97-AF65-F5344CB8AC3E}">
        <p14:creationId xmlns:p14="http://schemas.microsoft.com/office/powerpoint/2010/main" val="230349863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8C964C-F4CF-EC40-97CE-8A3D04E949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Virtual Inheritance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C01514-6CFC-5742-AF5B-F67E0AE567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1859282"/>
          </a:xfrm>
        </p:spPr>
        <p:txBody>
          <a:bodyPr/>
          <a:lstStyle/>
          <a:p>
            <a:r>
              <a:rPr lang="en-US" dirty="0"/>
              <a:t>The solution is for the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TA</a:t>
            </a:r>
            <a:r>
              <a:rPr lang="en-US" dirty="0"/>
              <a:t> constructor to explicitly call the non-default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Person</a:t>
            </a:r>
            <a:r>
              <a:rPr lang="en-US" dirty="0"/>
              <a:t> constructor.</a:t>
            </a:r>
          </a:p>
          <a:p>
            <a:pPr lvl="1"/>
            <a:r>
              <a:rPr lang="en-US" dirty="0"/>
              <a:t>Then class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TA</a:t>
            </a:r>
            <a:r>
              <a:rPr lang="en-US" dirty="0"/>
              <a:t> must know about class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Person</a:t>
            </a:r>
            <a:r>
              <a:rPr lang="en-US" dirty="0"/>
              <a:t>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C53D87-BAE9-484A-9043-F8A7AAD71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C6ACE8B-AE21-1B46-8925-E531B46FC04C}"/>
              </a:ext>
            </a:extLst>
          </p:cNvPr>
          <p:cNvSpPr txBox="1"/>
          <p:nvPr/>
        </p:nvSpPr>
        <p:spPr>
          <a:xfrm>
            <a:off x="209267" y="3279773"/>
            <a:ext cx="8725466" cy="124649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TA(string name, int id, string dept, double salary)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: </a:t>
            </a:r>
            <a:r>
              <a:rPr lang="en-US" sz="15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Person(name, id)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Student(name, id, dept), Faculty(name, id, salary)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"Constructor TA(string, int, string, double)" &lt;&lt;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E2DB9D7-5BC6-244E-A7F8-CE51FBEE9154}"/>
              </a:ext>
            </a:extLst>
          </p:cNvPr>
          <p:cNvSpPr txBox="1"/>
          <p:nvPr/>
        </p:nvSpPr>
        <p:spPr>
          <a:xfrm>
            <a:off x="1825895" y="4617707"/>
            <a:ext cx="5492209" cy="1323439"/>
          </a:xfrm>
          <a:prstGeom prst="rect">
            <a:avLst/>
          </a:prstGeom>
          <a:solidFill>
            <a:srgbClr val="E1F5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Constructor Person(string, int)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Constructor Student(string, int, string)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Constructor Faculty(string, int, double)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Constructor TA(string, int, string, double)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Ron: ID 12345, department CS, salary 150000</a:t>
            </a:r>
          </a:p>
        </p:txBody>
      </p:sp>
    </p:spTree>
    <p:extLst>
      <p:ext uri="{BB962C8B-B14F-4D97-AF65-F5344CB8AC3E}">
        <p14:creationId xmlns:p14="http://schemas.microsoft.com/office/powerpoint/2010/main" val="196702158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7C64C6-4C71-E74D-8C67-A6E9CB3EC7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Inheritance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53795D-72F9-0244-ACCF-346A1FA4B7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Multiple inheritance makes program complex.</a:t>
            </a:r>
          </a:p>
          <a:p>
            <a:pPr lvl="4"/>
            <a:endParaRPr lang="en-US" dirty="0"/>
          </a:p>
          <a:p>
            <a:r>
              <a:rPr lang="en-US" dirty="0"/>
              <a:t>Multiple inheritance doesn’t always work </a:t>
            </a:r>
            <a:br>
              <a:rPr lang="en-US" dirty="0"/>
            </a:br>
            <a:r>
              <a:rPr lang="en-US" dirty="0"/>
              <a:t>in an intuitive way.</a:t>
            </a:r>
          </a:p>
          <a:p>
            <a:endParaRPr lang="en-US" dirty="0"/>
          </a:p>
          <a:p>
            <a:r>
              <a:rPr lang="en-US" b="1" dirty="0"/>
              <a:t>Bottom line: </a:t>
            </a:r>
            <a:r>
              <a:rPr lang="en-US" dirty="0"/>
              <a:t>Avoid doing multiple inheritance.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E2F99E-3A0D-9643-8D3E-3945A9D8A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661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E0318-0252-DE4B-B59F-DDC8B4E36389}" type="slidenum">
              <a:rPr lang="en-US" altLang="x-none"/>
              <a:pPr/>
              <a:t>3</a:t>
            </a:fld>
            <a:endParaRPr lang="en-US" altLang="x-none"/>
          </a:p>
        </p:txBody>
      </p:sp>
      <p:sp>
        <p:nvSpPr>
          <p:cNvPr id="629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Recall our Superclass/Subclass Example</a:t>
            </a:r>
            <a:endParaRPr lang="en-US" altLang="x-none" i="1" dirty="0"/>
          </a:p>
        </p:txBody>
      </p:sp>
      <p:sp>
        <p:nvSpPr>
          <p:cNvPr id="629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784725"/>
          </a:xfrm>
        </p:spPr>
        <p:txBody>
          <a:bodyPr/>
          <a:lstStyle/>
          <a:p>
            <a:r>
              <a:rPr lang="en-US" altLang="x-none" b="1" dirty="0">
                <a:solidFill>
                  <a:srgbClr val="0033CC"/>
                </a:solidFill>
                <a:latin typeface="Courier New" charset="0"/>
              </a:rPr>
              <a:t>Employee</a:t>
            </a:r>
            <a:r>
              <a:rPr lang="en-US" altLang="x-none" dirty="0"/>
              <a:t> is the </a:t>
            </a:r>
            <a:r>
              <a:rPr lang="en-US" altLang="x-none" dirty="0">
                <a:solidFill>
                  <a:srgbClr val="B23C00"/>
                </a:solidFill>
              </a:rPr>
              <a:t>superclass</a:t>
            </a:r>
            <a:r>
              <a:rPr lang="en-US" altLang="x-none" dirty="0"/>
              <a:t>.</a:t>
            </a:r>
            <a:br>
              <a:rPr lang="en-US" altLang="x-none" dirty="0"/>
            </a:br>
            <a:r>
              <a:rPr lang="en-US" altLang="x-none" b="1" dirty="0">
                <a:solidFill>
                  <a:srgbClr val="0033CC"/>
                </a:solidFill>
                <a:latin typeface="Courier New" charset="0"/>
              </a:rPr>
              <a:t>Manager</a:t>
            </a:r>
            <a:r>
              <a:rPr lang="en-US" altLang="x-none" dirty="0"/>
              <a:t> is the </a:t>
            </a:r>
            <a:r>
              <a:rPr lang="en-US" altLang="x-none" dirty="0">
                <a:solidFill>
                  <a:srgbClr val="B23C00"/>
                </a:solidFill>
              </a:rPr>
              <a:t>subclass</a:t>
            </a:r>
            <a:r>
              <a:rPr lang="en-US" altLang="x-none" dirty="0"/>
              <a:t>.</a:t>
            </a:r>
          </a:p>
          <a:p>
            <a:pPr lvl="4"/>
            <a:endParaRPr lang="en-US" altLang="x-none" dirty="0"/>
          </a:p>
          <a:p>
            <a:pPr lvl="1"/>
            <a:r>
              <a:rPr lang="en-US" altLang="x-none" dirty="0"/>
              <a:t>A manager “</a:t>
            </a:r>
            <a:r>
              <a:rPr lang="en-US" altLang="x-none" dirty="0">
                <a:solidFill>
                  <a:srgbClr val="B23C00"/>
                </a:solidFill>
              </a:rPr>
              <a:t>is a</a:t>
            </a:r>
            <a:r>
              <a:rPr lang="en-US" altLang="x-none" dirty="0"/>
              <a:t>” </a:t>
            </a:r>
            <a:br>
              <a:rPr lang="en-US" altLang="x-none" dirty="0"/>
            </a:br>
            <a:r>
              <a:rPr lang="en-US" altLang="x-none" dirty="0"/>
              <a:t>employee.</a:t>
            </a:r>
          </a:p>
        </p:txBody>
      </p:sp>
      <p:pic>
        <p:nvPicPr>
          <p:cNvPr id="629764" name="Picture 4" descr="Ch6_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7683" y="2240293"/>
            <a:ext cx="4528730" cy="32918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5775959" y="5656431"/>
            <a:ext cx="2011682" cy="507831"/>
          </a:xfrm>
          <a:prstGeom prst="rect">
            <a:avLst/>
          </a:prstGeom>
          <a:solidFill>
            <a:srgbClr val="EAEAEA"/>
          </a:solidFill>
          <a:ln w="9525">
            <a:solidFill>
              <a:srgbClr val="EAEAE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x-none" sz="900" dirty="0">
                <a:solidFill>
                  <a:srgbClr val="969696"/>
                </a:solidFill>
                <a:latin typeface="Arial" charset="0"/>
              </a:rPr>
              <a:t>Object-Oriented Design &amp; Patterns</a:t>
            </a:r>
          </a:p>
          <a:p>
            <a:r>
              <a:rPr lang="en-US" altLang="x-none" sz="900" dirty="0">
                <a:solidFill>
                  <a:srgbClr val="969696"/>
                </a:solidFill>
              </a:rPr>
              <a:t>by Cay </a:t>
            </a:r>
            <a:r>
              <a:rPr lang="en-US" altLang="x-none" sz="900" dirty="0" err="1">
                <a:solidFill>
                  <a:srgbClr val="969696"/>
                </a:solidFill>
              </a:rPr>
              <a:t>Horstmann</a:t>
            </a:r>
            <a:endParaRPr lang="en-US" altLang="x-none" sz="900" dirty="0">
              <a:solidFill>
                <a:srgbClr val="969696"/>
              </a:solidFill>
            </a:endParaRPr>
          </a:p>
          <a:p>
            <a:r>
              <a:rPr lang="en-US" altLang="x-none" sz="900" b="0" dirty="0">
                <a:solidFill>
                  <a:srgbClr val="969696"/>
                </a:solidFill>
                <a:latin typeface="Arial" charset="0"/>
              </a:rPr>
              <a:t>John Wiley &amp; Sons, 2006.</a:t>
            </a:r>
            <a:endParaRPr lang="en-US" altLang="x-none" sz="900" dirty="0">
              <a:solidFill>
                <a:srgbClr val="969696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4400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3F44AD-A3FA-954B-A605-B847F9637B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Superclass/Subclass Example</a:t>
            </a:r>
            <a:r>
              <a:rPr lang="en-US" altLang="x-none" i="1" dirty="0"/>
              <a:t>, cont’d</a:t>
            </a:r>
            <a:endParaRPr lang="en-US" i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A0DF2D-0368-C741-8B7A-95C8E88C9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05CC3F3-78AE-FF42-B159-F1751F526F96}"/>
              </a:ext>
            </a:extLst>
          </p:cNvPr>
          <p:cNvSpPr txBox="1"/>
          <p:nvPr/>
        </p:nvSpPr>
        <p:spPr>
          <a:xfrm>
            <a:off x="294226" y="1417342"/>
            <a:ext cx="5391219" cy="267765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US" sz="12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Employee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public: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Employee(string name) : name(name), salary(0) {}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virtual ~Employee() {}</a:t>
            </a: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string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get_name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{ return name; }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virtual double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get_salary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{ return salary; }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void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set_salary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double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sal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{ salary =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sal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; }</a:t>
            </a:r>
            <a:b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private: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string name;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double salary;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C7B3BF6-C389-AE49-9097-D1751C71724A}"/>
              </a:ext>
            </a:extLst>
          </p:cNvPr>
          <p:cNvSpPr txBox="1"/>
          <p:nvPr/>
        </p:nvSpPr>
        <p:spPr>
          <a:xfrm>
            <a:off x="2103147" y="3429000"/>
            <a:ext cx="6878806" cy="273921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Manager : public </a:t>
            </a:r>
            <a:r>
              <a:rPr lang="en-US" sz="12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Employee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public: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Manager(string name) : Employee(name), bonus(0) {}</a:t>
            </a:r>
            <a:b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virtual ~Manager() {}</a:t>
            </a: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double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get_bonus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{ return bonus; }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void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set_bonus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double bon) { bonus = bon; }</a:t>
            </a:r>
            <a:b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double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get_salary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{ return Employee::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get_salary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+ bonus; }</a:t>
            </a:r>
            <a:b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private: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double bonus;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D1A02C1-985F-4243-8372-0CF3A4402383}"/>
              </a:ext>
            </a:extLst>
          </p:cNvPr>
          <p:cNvSpPr txBox="1"/>
          <p:nvPr/>
        </p:nvSpPr>
        <p:spPr>
          <a:xfrm>
            <a:off x="4206244" y="1234464"/>
            <a:ext cx="1266693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Employee.h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D612F33-AFC0-A048-8982-E0D2BA7669DC}"/>
              </a:ext>
            </a:extLst>
          </p:cNvPr>
          <p:cNvSpPr txBox="1"/>
          <p:nvPr/>
        </p:nvSpPr>
        <p:spPr>
          <a:xfrm>
            <a:off x="7589487" y="3181885"/>
            <a:ext cx="1154355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Manager.h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29085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3EDF8-44C6-CF41-A1C0-58AB2D606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dynamic_cast</a:t>
            </a:r>
            <a:endParaRPr 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080444-313D-F345-B714-7FAD35FF37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1767844"/>
          </a:xfrm>
        </p:spPr>
        <p:txBody>
          <a:bodyPr/>
          <a:lstStyle/>
          <a:p>
            <a:r>
              <a:rPr lang="en-US" dirty="0"/>
              <a:t>Suppose you created a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Manager</a:t>
            </a:r>
            <a:r>
              <a:rPr lang="en-US" dirty="0"/>
              <a:t> object and then you assigned the object to a variable 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emp</a:t>
            </a:r>
            <a:r>
              <a:rPr lang="en-US" dirty="0"/>
              <a:t> of type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Employee*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You can use 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emp</a:t>
            </a:r>
            <a:r>
              <a:rPr lang="en-US" dirty="0"/>
              <a:t> to print the employee name.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960911-54A9-E645-BEB7-DDE684BA37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BBC99B5-0E9F-D54C-B7D3-13CA3AF25103}"/>
              </a:ext>
            </a:extLst>
          </p:cNvPr>
          <p:cNvSpPr txBox="1"/>
          <p:nvPr/>
        </p:nvSpPr>
        <p:spPr>
          <a:xfrm>
            <a:off x="1737391" y="3484298"/>
            <a:ext cx="4628190" cy="5847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Employee *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emp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new Manager("Mary");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emp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get_name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15217A0-F28A-5A48-A1CB-6818DEE39F54}"/>
              </a:ext>
            </a:extLst>
          </p:cNvPr>
          <p:cNvSpPr txBox="1"/>
          <p:nvPr/>
        </p:nvSpPr>
        <p:spPr>
          <a:xfrm>
            <a:off x="6508604" y="3722294"/>
            <a:ext cx="678391" cy="338554"/>
          </a:xfrm>
          <a:prstGeom prst="rect">
            <a:avLst/>
          </a:prstGeom>
          <a:solidFill>
            <a:srgbClr val="E1F5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Mary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C98E39C-4F8F-E546-9F1A-557F6A14F2BA}"/>
              </a:ext>
            </a:extLst>
          </p:cNvPr>
          <p:cNvSpPr txBox="1"/>
          <p:nvPr/>
        </p:nvSpPr>
        <p:spPr>
          <a:xfrm>
            <a:off x="4792783" y="3192769"/>
            <a:ext cx="1370568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CastTest.cpp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14502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6A04A-0B52-0749-A10D-D8E0AFCFC7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dynamic_cast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7BEE1F-106B-0641-8750-985A49E685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0089"/>
            <a:ext cx="8229600" cy="4150569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dynamic_cast</a:t>
            </a:r>
            <a:r>
              <a:rPr lang="en-US" dirty="0"/>
              <a:t> operator verifies that you can safely convert a pointer to an object to a pointer of a derived subtype.</a:t>
            </a:r>
          </a:p>
          <a:p>
            <a:pPr lvl="1"/>
            <a:r>
              <a:rPr lang="en-US" dirty="0"/>
              <a:t>If the cast succeeds, it returns a pointer to the subtype object.</a:t>
            </a:r>
          </a:p>
          <a:p>
            <a:pPr lvl="1"/>
            <a:r>
              <a:rPr lang="en-US" dirty="0"/>
              <a:t>If the cast fails, it returns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lang="en-US" dirty="0"/>
              <a:t>.</a:t>
            </a:r>
          </a:p>
          <a:p>
            <a:pPr lvl="6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Variable 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emp</a:t>
            </a:r>
            <a:r>
              <a:rPr lang="en-US" dirty="0"/>
              <a:t> points to a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Manager</a:t>
            </a:r>
            <a:r>
              <a:rPr lang="en-US" dirty="0"/>
              <a:t> object, </a:t>
            </a:r>
            <a:br>
              <a:rPr lang="en-US" dirty="0"/>
            </a:br>
            <a:r>
              <a:rPr lang="en-US" dirty="0"/>
              <a:t>so 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dynamic_cast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/>
              <a:t>succeeds.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F7F641-5AA3-CD41-889F-5F2511B45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EF23818-F237-3741-A4DD-7BB0DBEB56D0}"/>
              </a:ext>
            </a:extLst>
          </p:cNvPr>
          <p:cNvSpPr txBox="1"/>
          <p:nvPr/>
        </p:nvSpPr>
        <p:spPr>
          <a:xfrm>
            <a:off x="1474199" y="5480567"/>
            <a:ext cx="6195601" cy="8309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Employee *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mgr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dynamic_cast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&lt;Manager *&gt;(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emp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if 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mgr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!= NULL)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mgr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get_name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else         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"Invalid cast!"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1DFA9D1-30B8-9B43-9B13-3B89217BD26D}"/>
              </a:ext>
            </a:extLst>
          </p:cNvPr>
          <p:cNvSpPr txBox="1"/>
          <p:nvPr/>
        </p:nvSpPr>
        <p:spPr>
          <a:xfrm>
            <a:off x="7799307" y="5704533"/>
            <a:ext cx="678391" cy="338554"/>
          </a:xfrm>
          <a:prstGeom prst="rect">
            <a:avLst/>
          </a:prstGeom>
          <a:solidFill>
            <a:srgbClr val="E1F5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Mary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4D9CB72-E2EE-AD45-8574-839B1C7FED0F}"/>
              </a:ext>
            </a:extLst>
          </p:cNvPr>
          <p:cNvSpPr txBox="1"/>
          <p:nvPr/>
        </p:nvSpPr>
        <p:spPr>
          <a:xfrm>
            <a:off x="1737391" y="4032932"/>
            <a:ext cx="4628190" cy="5847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Employee *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emp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new Manager("Mary");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emp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get_name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8B9CD06-B199-D244-BAB8-9E30602F5BDF}"/>
              </a:ext>
            </a:extLst>
          </p:cNvPr>
          <p:cNvSpPr txBox="1"/>
          <p:nvPr/>
        </p:nvSpPr>
        <p:spPr>
          <a:xfrm>
            <a:off x="6508604" y="4279153"/>
            <a:ext cx="678391" cy="338554"/>
          </a:xfrm>
          <a:prstGeom prst="rect">
            <a:avLst/>
          </a:prstGeom>
          <a:solidFill>
            <a:srgbClr val="E1F5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Mary</a:t>
            </a:r>
          </a:p>
        </p:txBody>
      </p:sp>
    </p:spTree>
    <p:extLst>
      <p:ext uri="{BB962C8B-B14F-4D97-AF65-F5344CB8AC3E}">
        <p14:creationId xmlns:p14="http://schemas.microsoft.com/office/powerpoint/2010/main" val="2153881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9B1929-701C-0E47-A51E-5797764F31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dynamic_cast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5D88D7-7686-8B4D-8F6E-DB158FC019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25903"/>
            <a:ext cx="8229600" cy="1975438"/>
          </a:xfrm>
        </p:spPr>
        <p:txBody>
          <a:bodyPr/>
          <a:lstStyle/>
          <a:p>
            <a:r>
              <a:rPr lang="en-US" dirty="0"/>
              <a:t>Now point variable 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emp</a:t>
            </a:r>
            <a:r>
              <a:rPr lang="en-US" dirty="0"/>
              <a:t> to an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Employee</a:t>
            </a:r>
            <a:r>
              <a:rPr lang="en-US" dirty="0"/>
              <a:t> object.</a:t>
            </a:r>
          </a:p>
          <a:p>
            <a:r>
              <a:rPr lang="en-US" dirty="0"/>
              <a:t>Then a 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dynamic_cast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/>
              <a:t>to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Manager*</a:t>
            </a:r>
            <a:r>
              <a:rPr lang="en-US" dirty="0"/>
              <a:t> fails and returns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An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Employee</a:t>
            </a:r>
            <a:r>
              <a:rPr lang="en-US" dirty="0"/>
              <a:t> is not a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Manager</a:t>
            </a:r>
            <a:r>
              <a:rPr lang="en-US" dirty="0"/>
              <a:t>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89FAB7-7F1C-AC4F-93F4-FE12698A4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D8F992A-15D3-154C-A852-FF53DA4647DB}"/>
              </a:ext>
            </a:extLst>
          </p:cNvPr>
          <p:cNvSpPr txBox="1"/>
          <p:nvPr/>
        </p:nvSpPr>
        <p:spPr>
          <a:xfrm>
            <a:off x="1455602" y="3434516"/>
            <a:ext cx="6232796" cy="13234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emp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new Employee("Ron");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mgr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dynamic_cast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&lt;Manager *&gt;(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emp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if 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mgr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!= NULL)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mgr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get_name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else         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"Invalid cast!"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E9A1EE3-6F95-A94E-8BE6-F5C8102D9F92}"/>
              </a:ext>
            </a:extLst>
          </p:cNvPr>
          <p:cNvSpPr txBox="1"/>
          <p:nvPr/>
        </p:nvSpPr>
        <p:spPr>
          <a:xfrm>
            <a:off x="4663439" y="4827787"/>
            <a:ext cx="1789272" cy="338554"/>
          </a:xfrm>
          <a:prstGeom prst="rect">
            <a:avLst/>
          </a:prstGeom>
          <a:solidFill>
            <a:srgbClr val="E1F5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Invalid cast!</a:t>
            </a:r>
          </a:p>
        </p:txBody>
      </p:sp>
    </p:spTree>
    <p:extLst>
      <p:ext uri="{BB962C8B-B14F-4D97-AF65-F5344CB8AC3E}">
        <p14:creationId xmlns:p14="http://schemas.microsoft.com/office/powerpoint/2010/main" val="18276475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BC3559-9D2C-644F-BDEF-ADA1256CC5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Runtime Type Identification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7969E8-1BBF-A444-B3C6-97C6E2DE38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3779502"/>
          </a:xfrm>
        </p:spPr>
        <p:txBody>
          <a:bodyPr/>
          <a:lstStyle/>
          <a:p>
            <a:r>
              <a:rPr lang="en-US" dirty="0"/>
              <a:t>A dynamic cast tests </a:t>
            </a:r>
            <a:r>
              <a:rPr lang="en-US" dirty="0">
                <a:solidFill>
                  <a:srgbClr val="B23C00"/>
                </a:solidFill>
              </a:rPr>
              <a:t>whether</a:t>
            </a:r>
            <a:r>
              <a:rPr lang="en-US" dirty="0"/>
              <a:t> a pointer can be safely converted to a given type.</a:t>
            </a:r>
          </a:p>
          <a:p>
            <a:pPr lvl="1"/>
            <a:r>
              <a:rPr lang="en-US" dirty="0"/>
              <a:t>But it doesn’t tell you </a:t>
            </a:r>
            <a:r>
              <a:rPr lang="en-US" dirty="0">
                <a:solidFill>
                  <a:srgbClr val="B23C00"/>
                </a:solidFill>
              </a:rPr>
              <a:t>what</a:t>
            </a:r>
            <a:r>
              <a:rPr lang="en-US" dirty="0"/>
              <a:t> the type is.</a:t>
            </a:r>
          </a:p>
          <a:p>
            <a:pPr lvl="4"/>
            <a:endParaRPr lang="en-US" dirty="0"/>
          </a:p>
          <a:p>
            <a:r>
              <a:rPr lang="en-US" dirty="0"/>
              <a:t>Operator 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typeid</a:t>
            </a:r>
            <a:r>
              <a:rPr lang="en-US" dirty="0"/>
              <a:t> returns a 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type_info</a:t>
            </a:r>
            <a:r>
              <a:rPr lang="en-US" dirty="0"/>
              <a:t> object that gives the type of an expression or class name.</a:t>
            </a:r>
          </a:p>
          <a:p>
            <a:pPr lvl="1"/>
            <a:r>
              <a:rPr lang="en-US" dirty="0"/>
              <a:t>Use 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typeid</a:t>
            </a:r>
            <a:r>
              <a:rPr lang="en-US" dirty="0"/>
              <a:t> to compare whether two types </a:t>
            </a:r>
            <a:br>
              <a:rPr lang="en-US" dirty="0"/>
            </a:br>
            <a:r>
              <a:rPr lang="en-US" dirty="0"/>
              <a:t>are the same.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37C955-5DA7-6344-BBC1-093C356765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069B869-4DCF-064A-912F-01A3405ABE88}"/>
              </a:ext>
            </a:extLst>
          </p:cNvPr>
          <p:cNvSpPr txBox="1"/>
          <p:nvPr/>
        </p:nvSpPr>
        <p:spPr>
          <a:xfrm>
            <a:off x="1645929" y="5147101"/>
            <a:ext cx="5852141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Note: The 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type_info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33CC"/>
                </a:solidFill>
              </a:rPr>
              <a:t>class has a public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name() </a:t>
            </a:r>
            <a:b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solidFill>
                  <a:srgbClr val="0033CC"/>
                </a:solidFill>
              </a:rPr>
              <a:t>member function, but what it returns is implementation-specific </a:t>
            </a:r>
            <a:br>
              <a:rPr lang="en-US" dirty="0">
                <a:solidFill>
                  <a:srgbClr val="0033CC"/>
                </a:solidFill>
              </a:rPr>
            </a:br>
            <a:r>
              <a:rPr lang="en-US" dirty="0">
                <a:solidFill>
                  <a:srgbClr val="0033CC"/>
                </a:solidFill>
              </a:rPr>
              <a:t>and not necessarily the human-readable name of the type.</a:t>
            </a:r>
          </a:p>
        </p:txBody>
      </p:sp>
    </p:spTree>
    <p:extLst>
      <p:ext uri="{BB962C8B-B14F-4D97-AF65-F5344CB8AC3E}">
        <p14:creationId xmlns:p14="http://schemas.microsoft.com/office/powerpoint/2010/main" val="1420142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9FC1D1-2B07-5648-BBA1-5D7CE2395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Runtime Type Identification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8975DC-6702-6E44-B6AC-E72255704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C7C4DB5-8417-5742-94FF-F340354B9CDD}"/>
              </a:ext>
            </a:extLst>
          </p:cNvPr>
          <p:cNvSpPr txBox="1"/>
          <p:nvPr/>
        </p:nvSpPr>
        <p:spPr>
          <a:xfrm>
            <a:off x="365806" y="1227177"/>
            <a:ext cx="7810151" cy="547842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&lt;iostream&gt;</a:t>
            </a:r>
          </a:p>
          <a:p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typeinfo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"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Employee.h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"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Manager.h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using namespace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int main()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Employee *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emp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new Manager("Mary");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emp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get_name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&lt;&lt; " is ";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if (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typeid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(*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emp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==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typeid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(Manager)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"a manager"  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else                             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"an employee"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Employee *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mgr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dynamic_cast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&lt;Manager *&gt;(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emp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mgr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get_name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&lt;&lt; " is ";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if (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typeid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(*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mgr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==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typeid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(Manager)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"a manager"  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else                             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"an employee"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emp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new Employee("Ron");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emp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get_name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&lt;&lt; " is ";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if (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typeid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(*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emp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==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typeid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(Manager)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"a manager"  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else                             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"an employee"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0;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2A23C0E-3813-D44A-9E4C-7CCB6B057336}"/>
              </a:ext>
            </a:extLst>
          </p:cNvPr>
          <p:cNvSpPr txBox="1"/>
          <p:nvPr/>
        </p:nvSpPr>
        <p:spPr>
          <a:xfrm>
            <a:off x="6492219" y="2331732"/>
            <a:ext cx="2117887" cy="738664"/>
          </a:xfrm>
          <a:prstGeom prst="rect">
            <a:avLst/>
          </a:prstGeom>
          <a:solidFill>
            <a:srgbClr val="E1F5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Mary is a manager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Mary is a manager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Ron is an employee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77B8B81-93FA-BB45-A5CE-510BA9C2F4F8}"/>
              </a:ext>
            </a:extLst>
          </p:cNvPr>
          <p:cNvSpPr txBox="1"/>
          <p:nvPr/>
        </p:nvSpPr>
        <p:spPr>
          <a:xfrm>
            <a:off x="6828628" y="1353105"/>
            <a:ext cx="1564403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TypeIdTest.cpp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9731052"/>
      </p:ext>
    </p:extLst>
  </p:cSld>
  <p:clrMapOvr>
    <a:masterClrMapping/>
  </p:clrMapOvr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53370</TotalTime>
  <Words>939</Words>
  <Application>Microsoft Macintosh PowerPoint</Application>
  <PresentationFormat>On-screen Show (4:3)</PresentationFormat>
  <Paragraphs>321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Arial</vt:lpstr>
      <vt:lpstr>Courier New</vt:lpstr>
      <vt:lpstr>Times New Roman</vt:lpstr>
      <vt:lpstr>Wingdings</vt:lpstr>
      <vt:lpstr>Quadrant</vt:lpstr>
      <vt:lpstr>CS 144 Advanced C++ Programming March 28 Class Meeting</vt:lpstr>
      <vt:lpstr>Assignment #7 Solution</vt:lpstr>
      <vt:lpstr>Recall our Superclass/Subclass Example</vt:lpstr>
      <vt:lpstr>Superclass/Subclass Example, cont’d</vt:lpstr>
      <vt:lpstr>dynamic_cast</vt:lpstr>
      <vt:lpstr>dynamic_cast, cont’d</vt:lpstr>
      <vt:lpstr>dynamic_cast, cont’d</vt:lpstr>
      <vt:lpstr>Runtime Type Identification</vt:lpstr>
      <vt:lpstr>Runtime Type Identification, cont’d</vt:lpstr>
      <vt:lpstr>Multiple Inheritance</vt:lpstr>
      <vt:lpstr>Multiple Inheritance, cont’d</vt:lpstr>
      <vt:lpstr>Multiple Inheritance, cont’d</vt:lpstr>
      <vt:lpstr>Multiple Inheritance, cont’d</vt:lpstr>
      <vt:lpstr>Multiple Inheritance, cont’d</vt:lpstr>
      <vt:lpstr>Multiple Inheritance, cont’d</vt:lpstr>
      <vt:lpstr>Multiple Inheritance, cont’d</vt:lpstr>
      <vt:lpstr>Multiple Inheritance, cont’d</vt:lpstr>
      <vt:lpstr>Multiple Inheritance, cont’d</vt:lpstr>
      <vt:lpstr>Multiple Inheritance, cont’d</vt:lpstr>
      <vt:lpstr>Multiple Inheritance, cont’d</vt:lpstr>
      <vt:lpstr>Multiple Inheritance, cont’d</vt:lpstr>
      <vt:lpstr>Virtual Inheritance</vt:lpstr>
      <vt:lpstr>Virtual Inheritance, cont’d</vt:lpstr>
      <vt:lpstr>Virtual Inheritance, cont’d</vt:lpstr>
      <vt:lpstr>Multiple Inheritance, cont’d</vt:lpstr>
    </vt:vector>
  </TitlesOfParts>
  <Manager/>
  <Company>San Jose State University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46B: Introduction to Data Structures</dc:title>
  <dc:subject/>
  <dc:creator>Ronald Mak</dc:creator>
  <cp:keywords/>
  <dc:description/>
  <cp:lastModifiedBy>Ronald Mak</cp:lastModifiedBy>
  <cp:revision>949</cp:revision>
  <cp:lastPrinted>2016-09-16T08:43:07Z</cp:lastPrinted>
  <dcterms:created xsi:type="dcterms:W3CDTF">2008-01-12T03:52:55Z</dcterms:created>
  <dcterms:modified xsi:type="dcterms:W3CDTF">2019-03-28T15:59:59Z</dcterms:modified>
  <cp:category/>
</cp:coreProperties>
</file>