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6"/>
  </p:notesMasterIdLst>
  <p:handoutMasterIdLst>
    <p:handoutMasterId r:id="rId37"/>
  </p:handoutMasterIdLst>
  <p:sldIdLst>
    <p:sldId id="455" r:id="rId2"/>
    <p:sldId id="269" r:id="rId3"/>
    <p:sldId id="270" r:id="rId4"/>
    <p:sldId id="271" r:id="rId5"/>
    <p:sldId id="272" r:id="rId6"/>
    <p:sldId id="265" r:id="rId7"/>
    <p:sldId id="266" r:id="rId8"/>
    <p:sldId id="459" r:id="rId9"/>
    <p:sldId id="279" r:id="rId10"/>
    <p:sldId id="280" r:id="rId11"/>
    <p:sldId id="281" r:id="rId12"/>
    <p:sldId id="282" r:id="rId13"/>
    <p:sldId id="293" r:id="rId14"/>
    <p:sldId id="456" r:id="rId15"/>
    <p:sldId id="294" r:id="rId16"/>
    <p:sldId id="295" r:id="rId17"/>
    <p:sldId id="457" r:id="rId18"/>
    <p:sldId id="458" r:id="rId19"/>
    <p:sldId id="274" r:id="rId20"/>
    <p:sldId id="275" r:id="rId21"/>
    <p:sldId id="276" r:id="rId22"/>
    <p:sldId id="277" r:id="rId23"/>
    <p:sldId id="292" r:id="rId24"/>
    <p:sldId id="278" r:id="rId25"/>
    <p:sldId id="267" r:id="rId26"/>
    <p:sldId id="268" r:id="rId27"/>
    <p:sldId id="461" r:id="rId28"/>
    <p:sldId id="462" r:id="rId29"/>
    <p:sldId id="460" r:id="rId30"/>
    <p:sldId id="297" r:id="rId31"/>
    <p:sldId id="288" r:id="rId32"/>
    <p:sldId id="289" r:id="rId33"/>
    <p:sldId id="300" r:id="rId34"/>
    <p:sldId id="301" r:id="rId3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3C00"/>
    <a:srgbClr val="008000"/>
    <a:srgbClr val="0033CC"/>
    <a:srgbClr val="E1F5FF"/>
    <a:srgbClr val="66CCFF"/>
    <a:srgbClr val="A12A03"/>
    <a:srgbClr val="C6DEFF"/>
    <a:srgbClr val="A40000"/>
    <a:srgbClr val="CC99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5112" autoAdjust="0"/>
    <p:restoredTop sz="96763" autoAdjust="0"/>
  </p:normalViewPr>
  <p:slideViewPr>
    <p:cSldViewPr>
      <p:cViewPr varScale="1">
        <p:scale>
          <a:sx n="153" d="100"/>
          <a:sy n="153" d="100"/>
        </p:scale>
        <p:origin x="288" y="184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3/14/19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155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289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Spring 2019: March 14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524426" y="6263609"/>
            <a:ext cx="3143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180A: </a:t>
            </a:r>
            <a:r>
              <a:rPr lang="en-US" sz="1000" baseline="0" dirty="0"/>
              <a:t>Data Structures and Algorithms in C++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CS 144</a:t>
            </a:r>
            <a:br>
              <a:rPr lang="en-US" sz="3200" dirty="0"/>
            </a:br>
            <a:r>
              <a:rPr lang="en-US" dirty="0"/>
              <a:t>Advanced C++ Programming</a:t>
            </a:r>
            <a:br>
              <a:rPr lang="en-US" sz="3600" dirty="0"/>
            </a:br>
            <a:r>
              <a:rPr lang="en-US" sz="2400" dirty="0"/>
              <a:t>March 14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2019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7" name="Picture 5" descr="sjsu_logo2">
            <a:extLst>
              <a:ext uri="{FF2B5EF4-FFF2-40B4-BE49-F238E27FC236}">
                <a16:creationId xmlns:a16="http://schemas.microsoft.com/office/drawing/2014/main" id="{6B006EFA-784A-554F-8F3C-4F6C2F67C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F1033746-0B2A-204D-B17D-6FFAFA11D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6649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78784-224A-9F4E-A989-CA8BE66E3780}" type="slidenum">
              <a:rPr lang="en-US" altLang="x-none"/>
              <a:pPr/>
              <a:t>10</a:t>
            </a:fld>
            <a:endParaRPr lang="en-US" altLang="x-none"/>
          </a:p>
        </p:txBody>
      </p:sp>
      <p:sp>
        <p:nvSpPr>
          <p:cNvPr id="637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Invoke a Superclass Constructor</a:t>
            </a:r>
          </a:p>
        </p:txBody>
      </p:sp>
      <p:sp>
        <p:nvSpPr>
          <p:cNvPr id="637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195072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You can name the superclass in the </a:t>
            </a:r>
            <a:br>
              <a:rPr lang="en-US" altLang="x-none" dirty="0"/>
            </a:br>
            <a:r>
              <a:rPr lang="en-US" altLang="x-none" dirty="0"/>
              <a:t>subclass constructor to call </a:t>
            </a:r>
            <a:br>
              <a:rPr lang="en-US" altLang="x-none" dirty="0"/>
            </a:br>
            <a:r>
              <a:rPr lang="en-US" altLang="x-none" dirty="0"/>
              <a:t>the superclass constructor.</a:t>
            </a:r>
          </a:p>
          <a:p>
            <a:pPr lvl="4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Pass any required parameters.</a:t>
            </a:r>
          </a:p>
          <a:p>
            <a:pPr lvl="1">
              <a:lnSpc>
                <a:spcPct val="90000"/>
              </a:lnSpc>
            </a:pPr>
            <a:endParaRPr lang="en-US" altLang="x-none" dirty="0"/>
          </a:p>
          <a:p>
            <a:pPr lvl="1">
              <a:lnSpc>
                <a:spcPct val="90000"/>
              </a:lnSpc>
            </a:pPr>
            <a:endParaRPr lang="en-US" altLang="x-none" dirty="0"/>
          </a:p>
          <a:p>
            <a:pPr lvl="1">
              <a:lnSpc>
                <a:spcPct val="90000"/>
              </a:lnSpc>
            </a:pPr>
            <a:endParaRPr lang="en-US" altLang="x-none" dirty="0"/>
          </a:p>
          <a:p>
            <a:pPr lvl="1">
              <a:lnSpc>
                <a:spcPct val="90000"/>
              </a:lnSpc>
            </a:pPr>
            <a:endParaRPr lang="en-US" altLang="x-none" dirty="0"/>
          </a:p>
          <a:p>
            <a:pPr lvl="1">
              <a:lnSpc>
                <a:spcPct val="90000"/>
              </a:lnSpc>
            </a:pPr>
            <a:endParaRPr lang="en-US" altLang="x-none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332170" y="3406651"/>
            <a:ext cx="6479659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altLang="x-none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Manager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: public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altLang="x-none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Manager(string </a:t>
            </a:r>
            <a:r>
              <a:rPr lang="en-US" altLang="x-none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nam</a:t>
            </a:r>
            <a:r>
              <a:rPr lang="en-US" altLang="x-none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: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Employee(</a:t>
            </a:r>
            <a:r>
              <a:rPr lang="en-US" altLang="x-none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nam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, bonus(0)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    {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    ...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    }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    ...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2313048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Invoke a Superclass Constructor</a:t>
            </a:r>
            <a:r>
              <a:rPr lang="en-US" altLang="x-none" i="1" dirty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If a subclass constructor does not explicitly </a:t>
            </a:r>
            <a:br>
              <a:rPr lang="en-US" altLang="x-none" dirty="0"/>
            </a:br>
            <a:r>
              <a:rPr lang="en-US" altLang="x-none" dirty="0"/>
              <a:t>call a superclass constructor, the superclass’s </a:t>
            </a:r>
            <a:r>
              <a:rPr lang="en-US" altLang="x-none" dirty="0">
                <a:solidFill>
                  <a:srgbClr val="B23C00"/>
                </a:solidFill>
              </a:rPr>
              <a:t>default constructor</a:t>
            </a:r>
            <a:r>
              <a:rPr lang="en-US" altLang="x-none" dirty="0"/>
              <a:t> (the one without parameters) is called </a:t>
            </a:r>
            <a:r>
              <a:rPr lang="en-US" altLang="x-none" dirty="0">
                <a:solidFill>
                  <a:srgbClr val="B23C00"/>
                </a:solidFill>
              </a:rPr>
              <a:t>automatically</a:t>
            </a:r>
            <a:r>
              <a:rPr lang="en-US" altLang="x-none" dirty="0"/>
              <a:t>.</a:t>
            </a:r>
          </a:p>
          <a:p>
            <a:pPr lvl="4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In this case, the superclass </a:t>
            </a:r>
            <a:r>
              <a:rPr lang="en-US" altLang="x-none" dirty="0">
                <a:solidFill>
                  <a:srgbClr val="B23C00"/>
                </a:solidFill>
              </a:rPr>
              <a:t>must</a:t>
            </a:r>
            <a:r>
              <a:rPr lang="en-US" altLang="x-none" dirty="0"/>
              <a:t> have </a:t>
            </a:r>
            <a:br>
              <a:rPr lang="en-US" altLang="x-none" dirty="0"/>
            </a:br>
            <a:r>
              <a:rPr lang="en-US" altLang="x-none" dirty="0"/>
              <a:t>a default constructor.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3541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DE700-D5E8-0442-A28C-B03C98A956CC}" type="slidenum">
              <a:rPr lang="en-US" altLang="x-none"/>
              <a:pPr/>
              <a:t>12</a:t>
            </a:fld>
            <a:endParaRPr lang="en-US" altLang="x-none"/>
          </a:p>
        </p:txBody>
      </p:sp>
      <p:sp>
        <p:nvSpPr>
          <p:cNvPr id="638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Invoke a Constructor from Another</a:t>
            </a:r>
          </a:p>
        </p:txBody>
      </p:sp>
      <p:sp>
        <p:nvSpPr>
          <p:cNvPr id="638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402088"/>
          </a:xfrm>
        </p:spPr>
        <p:txBody>
          <a:bodyPr/>
          <a:lstStyle/>
          <a:p>
            <a:r>
              <a:rPr lang="en-US" altLang="x-none" dirty="0"/>
              <a:t>A class can invoke one of its constructors </a:t>
            </a:r>
            <a:br>
              <a:rPr lang="en-US" altLang="x-none" dirty="0"/>
            </a:br>
            <a:r>
              <a:rPr lang="en-US" altLang="x-none" dirty="0"/>
              <a:t>from another constructor.</a:t>
            </a:r>
          </a:p>
          <a:p>
            <a:pPr lvl="1"/>
            <a:r>
              <a:rPr lang="en-US" altLang="x-none" dirty="0"/>
              <a:t>Called </a:t>
            </a:r>
            <a:r>
              <a:rPr lang="en-US" altLang="x-none" dirty="0">
                <a:solidFill>
                  <a:srgbClr val="B23C00"/>
                </a:solidFill>
              </a:rPr>
              <a:t>delegating constructors</a:t>
            </a:r>
            <a:r>
              <a:rPr lang="en-US" altLang="x-none" dirty="0"/>
              <a:t>.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99556" y="2788927"/>
            <a:ext cx="8084264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altLang="x-none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Manager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: public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altLang="x-none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Manager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(string name) :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Employee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(name), bonus(0)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    {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    ...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    }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    </a:t>
            </a:r>
          </a:p>
          <a:p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altLang="x-none" b="1" dirty="0">
                <a:solidFill>
                  <a:srgbClr val="008000"/>
                </a:solidFill>
                <a:latin typeface="Courier New" charset="0"/>
                <a:cs typeface="Courier New" charset="0"/>
              </a:rPr>
              <a:t>Manager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(string name, double bon) : </a:t>
            </a:r>
            <a:r>
              <a:rPr lang="en-US" altLang="x-none" b="1" dirty="0">
                <a:solidFill>
                  <a:srgbClr val="008000"/>
                </a:solidFill>
                <a:latin typeface="Courier New" charset="0"/>
                <a:cs typeface="Courier New" charset="0"/>
              </a:rPr>
              <a:t>Manager(name)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, bonus(bon)</a:t>
            </a:r>
          </a:p>
          <a:p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{</a:t>
            </a:r>
          </a:p>
          <a:p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    ...</a:t>
            </a:r>
          </a:p>
          <a:p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}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}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64029" y="1898423"/>
            <a:ext cx="249299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33CC"/>
                </a:solidFill>
              </a:rPr>
              <a:t>First became available</a:t>
            </a:r>
          </a:p>
          <a:p>
            <a:r>
              <a:rPr lang="en-US" sz="1800" dirty="0">
                <a:solidFill>
                  <a:srgbClr val="0033CC"/>
                </a:solidFill>
              </a:rPr>
              <a:t>with C++11.</a:t>
            </a:r>
          </a:p>
        </p:txBody>
      </p:sp>
    </p:spTree>
    <p:extLst>
      <p:ext uri="{BB962C8B-B14F-4D97-AF65-F5344CB8AC3E}">
        <p14:creationId xmlns:p14="http://schemas.microsoft.com/office/powerpoint/2010/main" val="2419724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2C3DF-D0D8-F04D-8010-CFFF0E851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Missing Bonus?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21B684-4603-5F48-8415-8C041440E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D21646-6481-D842-9638-562098B4B92C}"/>
              </a:ext>
            </a:extLst>
          </p:cNvPr>
          <p:cNvSpPr txBox="1"/>
          <p:nvPr/>
        </p:nvSpPr>
        <p:spPr>
          <a:xfrm>
            <a:off x="365806" y="1227177"/>
            <a:ext cx="7702750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"Employee1.h"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"Manager1.h"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print(Employee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Employee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Employee("Ron");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set_salary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(100000);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print(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Manager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Manager("Mary");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set_salary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(200000);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set_bonus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(1000);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print(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print(Employee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" makes 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FE1542-8128-D142-8ED0-EECE052BE74C}"/>
              </a:ext>
            </a:extLst>
          </p:cNvPr>
          <p:cNvSpPr txBox="1"/>
          <p:nvPr/>
        </p:nvSpPr>
        <p:spPr>
          <a:xfrm>
            <a:off x="6400780" y="1325903"/>
            <a:ext cx="197329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EmployeeTest1.cpp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24FA08-F472-124B-A21B-2532A822B5CE}"/>
              </a:ext>
            </a:extLst>
          </p:cNvPr>
          <p:cNvSpPr txBox="1"/>
          <p:nvPr/>
        </p:nvSpPr>
        <p:spPr>
          <a:xfrm>
            <a:off x="6249776" y="3520439"/>
            <a:ext cx="2010487" cy="523220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Ron makes 100000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Mary makes 200000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39502C-FF0C-1748-BBF0-D45C1AA5B7C5}"/>
              </a:ext>
            </a:extLst>
          </p:cNvPr>
          <p:cNvSpPr txBox="1"/>
          <p:nvPr/>
        </p:nvSpPr>
        <p:spPr>
          <a:xfrm>
            <a:off x="6516388" y="4268867"/>
            <a:ext cx="1743875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What happened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to Mary’s bonus?</a:t>
            </a:r>
          </a:p>
        </p:txBody>
      </p:sp>
    </p:spTree>
    <p:extLst>
      <p:ext uri="{BB962C8B-B14F-4D97-AF65-F5344CB8AC3E}">
        <p14:creationId xmlns:p14="http://schemas.microsoft.com/office/powerpoint/2010/main" val="3430133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27C06-F64F-904E-A26B-D38AAAAD3486}" type="slidenum">
              <a:rPr lang="en-US" altLang="x-none"/>
              <a:pPr/>
              <a:t>14</a:t>
            </a:fld>
            <a:endParaRPr lang="en-US" altLang="x-none"/>
          </a:p>
        </p:txBody>
      </p:sp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Overridden Member Functions</a:t>
            </a:r>
            <a:endParaRPr lang="en-US" altLang="x-none" i="1" dirty="0"/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429000"/>
            <a:ext cx="8229600" cy="2819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The </a:t>
            </a:r>
            <a:r>
              <a:rPr lang="en-US" altLang="x-none" dirty="0">
                <a:solidFill>
                  <a:srgbClr val="B23C00"/>
                </a:solidFill>
              </a:rPr>
              <a:t>data type</a:t>
            </a:r>
            <a:r>
              <a:rPr lang="en-US" altLang="x-none" dirty="0"/>
              <a:t> of </a:t>
            </a:r>
            <a:r>
              <a:rPr lang="en-US" altLang="x-none" dirty="0">
                <a:solidFill>
                  <a:srgbClr val="B23C00"/>
                </a:solidFill>
              </a:rPr>
              <a:t>variable</a:t>
            </a:r>
            <a:r>
              <a:rPr lang="en-US" altLang="x-none" dirty="0"/>
              <a:t>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ptr</a:t>
            </a:r>
            <a:r>
              <a:rPr lang="en-US" altLang="x-none" dirty="0"/>
              <a:t> is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Employee*</a:t>
            </a:r>
            <a:r>
              <a:rPr lang="en-US" altLang="x-none" dirty="0"/>
              <a:t>.</a:t>
            </a:r>
          </a:p>
          <a:p>
            <a:pPr>
              <a:lnSpc>
                <a:spcPct val="90000"/>
              </a:lnSpc>
            </a:pPr>
            <a:r>
              <a:rPr lang="en-US" altLang="x-none" dirty="0"/>
              <a:t>The </a:t>
            </a:r>
            <a:r>
              <a:rPr lang="en-US" altLang="x-none" dirty="0">
                <a:solidFill>
                  <a:srgbClr val="B23C00"/>
                </a:solidFill>
              </a:rPr>
              <a:t>data type</a:t>
            </a:r>
            <a:r>
              <a:rPr lang="en-US" altLang="x-none" dirty="0"/>
              <a:t> of the passed </a:t>
            </a:r>
            <a:r>
              <a:rPr lang="en-US" altLang="x-none" dirty="0">
                <a:solidFill>
                  <a:srgbClr val="B23C00"/>
                </a:solidFill>
              </a:rPr>
              <a:t>object value</a:t>
            </a:r>
            <a:r>
              <a:rPr lang="en-US" altLang="x-none" dirty="0"/>
              <a:t> is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Manager*</a:t>
            </a:r>
            <a:r>
              <a:rPr lang="en-US" altLang="x-none" dirty="0"/>
              <a:t>.</a:t>
            </a:r>
          </a:p>
          <a:p>
            <a:pPr lvl="5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At run time, which member function is called?</a:t>
            </a:r>
          </a:p>
          <a:p>
            <a:pPr lvl="1">
              <a:lnSpc>
                <a:spcPct val="90000"/>
              </a:lnSpc>
            </a:pP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Employee::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get_salary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Manager::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get_salary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720625" y="1325903"/>
            <a:ext cx="7702750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Manager *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new Manager("Mary");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set_salary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(200000);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set_bonus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(1000);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print(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Employee *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" makes " &lt;&lt;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62926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27C06-F64F-904E-A26B-D38AAAAD3486}" type="slidenum">
              <a:rPr lang="en-US" altLang="x-none"/>
              <a:pPr/>
              <a:t>15</a:t>
            </a:fld>
            <a:endParaRPr lang="en-US" altLang="x-none"/>
          </a:p>
        </p:txBody>
      </p:sp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Overridden Member Functions</a:t>
            </a:r>
            <a:endParaRPr lang="en-US" altLang="x-none" i="1" dirty="0"/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3520439"/>
            <a:ext cx="8412433" cy="261048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The data type of </a:t>
            </a:r>
            <a:r>
              <a:rPr lang="en-US" altLang="x-none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altLang="x-none" dirty="0"/>
              <a:t> is pointer to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Employee*</a:t>
            </a:r>
            <a:r>
              <a:rPr lang="en-US" altLang="x-none" dirty="0"/>
              <a:t>, and so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Employee::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get_salary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altLang="x-none" dirty="0"/>
              <a:t> was called.</a:t>
            </a:r>
          </a:p>
          <a:p>
            <a:pPr lvl="4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But since the data type of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mgr</a:t>
            </a:r>
            <a:r>
              <a:rPr lang="en-US" altLang="x-none" dirty="0"/>
              <a:t> is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Manager*</a:t>
            </a:r>
            <a:r>
              <a:rPr lang="en-US" altLang="x-none" dirty="0"/>
              <a:t>, </a:t>
            </a:r>
            <a:br>
              <a:rPr lang="en-US" altLang="x-none" dirty="0"/>
            </a:br>
            <a:r>
              <a:rPr lang="en-US" altLang="x-none" dirty="0"/>
              <a:t>we really wanted the </a:t>
            </a:r>
            <a:r>
              <a:rPr lang="en-US" altLang="x-none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altLang="x-none" dirty="0"/>
              <a:t> function to call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Manager::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get_salary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altLang="x-none" dirty="0"/>
              <a:t>.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9B4F1418-AFE3-8541-AFB1-1071E185B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625" y="1325903"/>
            <a:ext cx="7702750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Manager *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new Manager("Mary");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set_salary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(200000);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set_bonus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(1000);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print(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Employee *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" makes " &lt;&lt;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39086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27C06-F64F-904E-A26B-D38AAAAD3486}" type="slidenum">
              <a:rPr lang="en-US" altLang="x-none"/>
              <a:pPr/>
              <a:t>16</a:t>
            </a:fld>
            <a:endParaRPr lang="en-US" altLang="x-none"/>
          </a:p>
        </p:txBody>
      </p:sp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Overridden Member Functions</a:t>
            </a:r>
            <a:endParaRPr lang="en-US" altLang="x-none" i="1" dirty="0"/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3520439"/>
            <a:ext cx="8412433" cy="261048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Which </a:t>
            </a:r>
            <a:r>
              <a:rPr lang="en-US" altLang="x-none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altLang="x-none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altLang="x-none" dirty="0"/>
              <a:t> to call should be determined not by the </a:t>
            </a:r>
            <a:r>
              <a:rPr lang="en-US" altLang="x-none" dirty="0">
                <a:solidFill>
                  <a:srgbClr val="B23C00"/>
                </a:solidFill>
              </a:rPr>
              <a:t>data type of variable </a:t>
            </a:r>
            <a:r>
              <a:rPr lang="en-US" altLang="x-none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altLang="x-none" dirty="0"/>
              <a:t>, but instead by the </a:t>
            </a:r>
            <a:r>
              <a:rPr lang="en-US" altLang="x-none" dirty="0">
                <a:solidFill>
                  <a:srgbClr val="B23C00"/>
                </a:solidFill>
              </a:rPr>
              <a:t>data type of its runtime value</a:t>
            </a:r>
            <a:r>
              <a:rPr lang="en-US" altLang="x-none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Parameter </a:t>
            </a:r>
            <a:r>
              <a:rPr lang="en-US" altLang="x-none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altLang="x-none" dirty="0"/>
              <a:t> was pointing to a </a:t>
            </a:r>
            <a:r>
              <a:rPr lang="en-US" altLang="x-none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Manager</a:t>
            </a:r>
            <a:r>
              <a:rPr lang="en-US" altLang="x-none" dirty="0"/>
              <a:t> object.</a:t>
            </a:r>
          </a:p>
          <a:p>
            <a:pPr>
              <a:lnSpc>
                <a:spcPct val="90000"/>
              </a:lnSpc>
            </a:pPr>
            <a:r>
              <a:rPr lang="en-US" altLang="x-none" dirty="0"/>
              <a:t>This is the important object-oriented principle of </a:t>
            </a:r>
            <a:r>
              <a:rPr lang="en-US" altLang="x-none" dirty="0">
                <a:solidFill>
                  <a:srgbClr val="B23C00"/>
                </a:solidFill>
              </a:rPr>
              <a:t>polymorphism</a:t>
            </a:r>
            <a:r>
              <a:rPr lang="en-US" altLang="x-none" dirty="0"/>
              <a:t>.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7EC5D65C-8A42-5C4F-9E87-B5A73E0561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625" y="1325903"/>
            <a:ext cx="7702750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Manager *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new Manager("Mary");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set_salary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(200000);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set_bonus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(1000);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print(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Employee *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" makes " &lt;&lt;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561650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Polymorphism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401"/>
            <a:ext cx="8595311" cy="1402088"/>
          </a:xfrm>
        </p:spPr>
        <p:txBody>
          <a:bodyPr/>
          <a:lstStyle/>
          <a:p>
            <a:r>
              <a:rPr lang="en-US" dirty="0"/>
              <a:t>To make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get_salary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()</a:t>
            </a:r>
            <a:r>
              <a:rPr lang="en-US" dirty="0"/>
              <a:t> polymorphic in C++, </a:t>
            </a:r>
            <a:br>
              <a:rPr lang="en-US" dirty="0"/>
            </a:br>
            <a:r>
              <a:rPr lang="en-US" dirty="0"/>
              <a:t>we must declare it to be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You only need to declare it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virtual</a:t>
            </a:r>
            <a:r>
              <a:rPr lang="en-US" dirty="0"/>
              <a:t> in the </a:t>
            </a:r>
            <a:r>
              <a:rPr lang="en-US" dirty="0">
                <a:solidFill>
                  <a:srgbClr val="B23C00"/>
                </a:solidFill>
              </a:rPr>
              <a:t>base</a:t>
            </a:r>
            <a:r>
              <a:rPr lang="en-US" dirty="0"/>
              <a:t> class.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13224" y="2711112"/>
            <a:ext cx="6277814" cy="16004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square">
            <a:spAutoFit/>
          </a:bodyPr>
          <a:lstStyle/>
          <a:p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altLang="x-none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</a:t>
            </a:r>
            <a:b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  <a:b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    ...</a:t>
            </a:r>
          </a:p>
          <a:p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    </a:t>
            </a:r>
            <a:r>
              <a:rPr lang="en-US" altLang="x-none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virtual </a:t>
            </a:r>
            <a:r>
              <a:rPr lang="en-US" altLang="x-none" sz="14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double </a:t>
            </a:r>
            <a:r>
              <a:rPr lang="en-US" altLang="x-none" sz="1400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get_salary</a:t>
            </a:r>
            <a:r>
              <a:rPr lang="en-US" altLang="x-none" sz="14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en-US" altLang="x-none" sz="1400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altLang="x-none" sz="14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{ return salary; }</a:t>
            </a:r>
            <a:b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    ...</a:t>
            </a:r>
          </a:p>
          <a:p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} 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13224" y="4517240"/>
            <a:ext cx="7917552" cy="16004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class Manager : public </a:t>
            </a:r>
            <a:r>
              <a:rPr lang="en-US" altLang="x-none" sz="1400" b="1" dirty="0">
                <a:solidFill>
                  <a:srgbClr val="B23C00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Employee</a:t>
            </a:r>
            <a:b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</a:br>
            <a: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{</a:t>
            </a:r>
          </a:p>
          <a:p>
            <a: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public:</a:t>
            </a:r>
            <a:b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</a:br>
            <a: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   ...</a:t>
            </a:r>
            <a:b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</a:br>
            <a: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   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 return Employee::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+ bonus; }</a:t>
            </a:r>
          </a:p>
          <a:p>
            <a:r>
              <a:rPr lang="en-US" altLang="x-none" sz="1400" b="1" dirty="0">
                <a:solidFill>
                  <a:srgbClr val="0033CC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   ...</a:t>
            </a:r>
            <a:b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</a:br>
            <a: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}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046A5D-6286-A54E-8608-672327767EA3}"/>
              </a:ext>
            </a:extLst>
          </p:cNvPr>
          <p:cNvSpPr txBox="1"/>
          <p:nvPr/>
        </p:nvSpPr>
        <p:spPr>
          <a:xfrm>
            <a:off x="5760707" y="2788927"/>
            <a:ext cx="138050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Employee2.h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0C66EB-1DDB-5744-A250-882E0172A99F}"/>
              </a:ext>
            </a:extLst>
          </p:cNvPr>
          <p:cNvSpPr txBox="1"/>
          <p:nvPr/>
        </p:nvSpPr>
        <p:spPr>
          <a:xfrm>
            <a:off x="7498361" y="4617711"/>
            <a:ext cx="127951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Manager2.h</a:t>
            </a:r>
          </a:p>
        </p:txBody>
      </p:sp>
    </p:spTree>
    <p:extLst>
      <p:ext uri="{BB962C8B-B14F-4D97-AF65-F5344CB8AC3E}">
        <p14:creationId xmlns:p14="http://schemas.microsoft.com/office/powerpoint/2010/main" val="21305058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Polymorphism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Polymorphism is not free.</a:t>
            </a:r>
          </a:p>
          <a:p>
            <a:pPr lvl="4"/>
            <a:endParaRPr lang="en-US" dirty="0"/>
          </a:p>
          <a:p>
            <a:r>
              <a:rPr lang="en-US" dirty="0"/>
              <a:t>C++ must consult a </a:t>
            </a:r>
            <a:r>
              <a:rPr lang="en-US" dirty="0">
                <a:solidFill>
                  <a:srgbClr val="B23C00"/>
                </a:solidFill>
              </a:rPr>
              <a:t>virtual table</a:t>
            </a:r>
            <a:r>
              <a:rPr lang="en-US" dirty="0"/>
              <a:t> at run time for every class that contains a virtual function.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C++ cannot tell at compile time what the value </a:t>
            </a:r>
            <a:br>
              <a:rPr lang="en-US" dirty="0"/>
            </a:br>
            <a:r>
              <a:rPr lang="en-US" dirty="0"/>
              <a:t>(and hence value’s data type) of the variable will be.</a:t>
            </a:r>
          </a:p>
          <a:p>
            <a:pPr lvl="5"/>
            <a:endParaRPr lang="en-US" dirty="0"/>
          </a:p>
          <a:p>
            <a:r>
              <a:rPr lang="en-US" dirty="0"/>
              <a:t>Consulting the virtual table to determine which member function to call will affect performance.</a:t>
            </a:r>
          </a:p>
          <a:p>
            <a:pPr lvl="1"/>
            <a:r>
              <a:rPr lang="en-US" dirty="0"/>
              <a:t>Use polymorphism judiciously.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80AE75-BC26-0840-9B38-88527C408064}"/>
              </a:ext>
            </a:extLst>
          </p:cNvPr>
          <p:cNvSpPr txBox="1"/>
          <p:nvPr/>
        </p:nvSpPr>
        <p:spPr>
          <a:xfrm>
            <a:off x="6687239" y="5938092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29335855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78" y="411163"/>
            <a:ext cx="3931922" cy="655637"/>
          </a:xfrm>
        </p:spPr>
        <p:txBody>
          <a:bodyPr/>
          <a:lstStyle/>
          <a:p>
            <a:r>
              <a:rPr lang="en-US" dirty="0"/>
              <a:t>Subclasses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74366" y="426773"/>
            <a:ext cx="4846268" cy="62940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sz="13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Animal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    string </a:t>
            </a:r>
            <a:r>
              <a:rPr lang="en-US" sz="1300" b="1" dirty="0">
                <a:solidFill>
                  <a:srgbClr val="00B050"/>
                </a:solidFill>
                <a:latin typeface="Courier New" charset="0"/>
                <a:ea typeface="Courier New" charset="0"/>
                <a:cs typeface="Courier New" charset="0"/>
              </a:rPr>
              <a:t>speak</a:t>
            </a:r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() { return "</a:t>
            </a:r>
            <a:r>
              <a:rPr lang="en-US" sz="1300" b="1" dirty="0" err="1">
                <a:latin typeface="Courier New" charset="0"/>
                <a:ea typeface="Courier New" charset="0"/>
                <a:cs typeface="Courier New" charset="0"/>
              </a:rPr>
              <a:t>Shhh</a:t>
            </a:r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!"; }</a:t>
            </a:r>
          </a:p>
          <a:p>
            <a:r>
              <a:rPr lang="mr-IN" sz="1300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  <a:p>
            <a:endParaRPr lang="mr-IN" sz="13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sz="13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Mammal : public Animal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    string </a:t>
            </a:r>
            <a:r>
              <a:rPr lang="en-US" sz="1300" b="1" dirty="0">
                <a:solidFill>
                  <a:srgbClr val="00B050"/>
                </a:solidFill>
                <a:latin typeface="Courier New" charset="0"/>
                <a:ea typeface="Courier New" charset="0"/>
                <a:cs typeface="Courier New" charset="0"/>
              </a:rPr>
              <a:t>speak</a:t>
            </a:r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() { return "</a:t>
            </a:r>
            <a:r>
              <a:rPr lang="en-US" sz="1300" b="1" dirty="0" err="1">
                <a:latin typeface="Courier New" charset="0"/>
                <a:ea typeface="Courier New" charset="0"/>
                <a:cs typeface="Courier New" charset="0"/>
              </a:rPr>
              <a:t>Grrr</a:t>
            </a:r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!" ; }</a:t>
            </a:r>
          </a:p>
          <a:p>
            <a:r>
              <a:rPr lang="mr-IN" sz="1300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  <a:p>
            <a:endParaRPr lang="mr-IN" sz="13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sz="13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Cat : public Mammal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    string </a:t>
            </a:r>
            <a:r>
              <a:rPr lang="en-US" sz="1300" b="1" dirty="0">
                <a:solidFill>
                  <a:srgbClr val="00B050"/>
                </a:solidFill>
                <a:latin typeface="Courier New" charset="0"/>
                <a:ea typeface="Courier New" charset="0"/>
                <a:cs typeface="Courier New" charset="0"/>
              </a:rPr>
              <a:t>speak</a:t>
            </a:r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() { return "Roar!"; }</a:t>
            </a:r>
          </a:p>
          <a:p>
            <a:r>
              <a:rPr lang="mr-IN" sz="1300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  <a:p>
            <a:endParaRPr lang="mr-IN" sz="13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sz="13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Kitty : public Cat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    string </a:t>
            </a:r>
            <a:r>
              <a:rPr lang="en-US" sz="1300" b="1" dirty="0">
                <a:solidFill>
                  <a:srgbClr val="00B050"/>
                </a:solidFill>
                <a:latin typeface="Courier New" charset="0"/>
                <a:ea typeface="Courier New" charset="0"/>
                <a:cs typeface="Courier New" charset="0"/>
              </a:rPr>
              <a:t>speak</a:t>
            </a:r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() { return "Meow!"; }</a:t>
            </a:r>
          </a:p>
          <a:p>
            <a:r>
              <a:rPr lang="mr-IN" sz="1300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  <a:p>
            <a:endParaRPr lang="mr-IN" sz="13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string </a:t>
            </a:r>
            <a:r>
              <a:rPr lang="en-US" sz="1300" b="1" dirty="0" err="1">
                <a:latin typeface="Courier New" charset="0"/>
                <a:ea typeface="Courier New" charset="0"/>
                <a:cs typeface="Courier New" charset="0"/>
              </a:rPr>
              <a:t>make_sound</a:t>
            </a:r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3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Cat&amp; c</a:t>
            </a:r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) { return </a:t>
            </a:r>
            <a:r>
              <a:rPr lang="en-US" sz="13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</a:t>
            </a:r>
            <a:r>
              <a:rPr lang="en-US" sz="1300" b="1" dirty="0" err="1">
                <a:latin typeface="Courier New" charset="0"/>
                <a:ea typeface="Courier New" charset="0"/>
                <a:cs typeface="Courier New" charset="0"/>
              </a:rPr>
              <a:t>.</a:t>
            </a:r>
            <a:r>
              <a:rPr lang="en-US" sz="1300" b="1" dirty="0" err="1">
                <a:solidFill>
                  <a:srgbClr val="00B050"/>
                </a:solidFill>
                <a:latin typeface="Courier New" charset="0"/>
                <a:ea typeface="Courier New" charset="0"/>
                <a:cs typeface="Courier New" charset="0"/>
              </a:rPr>
              <a:t>speak</a:t>
            </a:r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(); }</a:t>
            </a:r>
          </a:p>
          <a:p>
            <a:endParaRPr lang="en-US" sz="13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3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 main()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mr-IN" sz="13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mr-IN" sz="1300" b="1" dirty="0" err="1">
                <a:latin typeface="Courier New" charset="0"/>
                <a:ea typeface="Courier New" charset="0"/>
                <a:cs typeface="Courier New" charset="0"/>
              </a:rPr>
              <a:t>Kitty</a:t>
            </a:r>
            <a:r>
              <a:rPr lang="mr-IN" sz="1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300" b="1" dirty="0" err="1">
                <a:latin typeface="Courier New" charset="0"/>
                <a:ea typeface="Courier New" charset="0"/>
                <a:cs typeface="Courier New" charset="0"/>
              </a:rPr>
              <a:t>k</a:t>
            </a:r>
            <a:r>
              <a:rPr lang="mr-IN" sz="13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mr-IN" sz="13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mr-IN" sz="13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sz="1300" b="1" dirty="0">
                <a:latin typeface="Courier New" charset="0"/>
                <a:ea typeface="Courier New" charset="0"/>
                <a:cs typeface="Courier New" charset="0"/>
              </a:rPr>
              <a:t> &lt;&lt; </a:t>
            </a:r>
            <a:r>
              <a:rPr lang="en-US" sz="1300" b="1" dirty="0" err="1">
                <a:latin typeface="Courier New" charset="0"/>
                <a:ea typeface="Courier New" charset="0"/>
                <a:cs typeface="Courier New" charset="0"/>
              </a:rPr>
              <a:t>make_sound</a:t>
            </a:r>
            <a:r>
              <a:rPr lang="mr-IN" sz="13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1300" b="1" dirty="0" err="1">
                <a:latin typeface="Courier New" charset="0"/>
                <a:ea typeface="Courier New" charset="0"/>
                <a:cs typeface="Courier New" charset="0"/>
              </a:rPr>
              <a:t>k</a:t>
            </a:r>
            <a:r>
              <a:rPr lang="mr-IN" sz="1300" b="1" dirty="0">
                <a:latin typeface="Courier New" charset="0"/>
                <a:ea typeface="Courier New" charset="0"/>
                <a:cs typeface="Courier New" charset="0"/>
              </a:rPr>
              <a:t>) &lt;&lt; </a:t>
            </a:r>
            <a:r>
              <a:rPr lang="mr-IN" sz="13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mr-IN" sz="13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mr-IN" sz="13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212073" y="1295400"/>
            <a:ext cx="3840438" cy="4876770"/>
          </a:xfrm>
        </p:spPr>
        <p:txBody>
          <a:bodyPr/>
          <a:lstStyle/>
          <a:p>
            <a:r>
              <a:rPr lang="en-US" sz="2400" dirty="0"/>
              <a:t>Variable 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k</a:t>
            </a:r>
            <a:r>
              <a:rPr lang="en-US" sz="2400" dirty="0"/>
              <a:t> is a </a:t>
            </a:r>
            <a:r>
              <a:rPr lang="en-US" sz="2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Kitty</a:t>
            </a:r>
            <a:r>
              <a:rPr lang="en-US" sz="2400" dirty="0"/>
              <a:t>.</a:t>
            </a:r>
          </a:p>
          <a:p>
            <a:pPr lvl="1"/>
            <a:r>
              <a:rPr lang="en-US" sz="20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k</a:t>
            </a:r>
            <a:r>
              <a:rPr lang="en-US" sz="2000" dirty="0"/>
              <a:t> is also a 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Cat</a:t>
            </a:r>
            <a:r>
              <a:rPr lang="en-US" sz="2000" dirty="0"/>
              <a:t>, </a:t>
            </a:r>
            <a:br>
              <a:rPr lang="en-US" sz="2000" dirty="0"/>
            </a:br>
            <a:r>
              <a:rPr lang="en-US" sz="2000" dirty="0"/>
              <a:t>a 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Mammal</a:t>
            </a:r>
            <a:r>
              <a:rPr lang="en-US" sz="2000" dirty="0"/>
              <a:t>, </a:t>
            </a:r>
            <a:br>
              <a:rPr lang="en-US" sz="2000" dirty="0"/>
            </a:br>
            <a:r>
              <a:rPr lang="en-US" sz="2000" dirty="0"/>
              <a:t>and an 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Animal</a:t>
            </a:r>
            <a:r>
              <a:rPr lang="en-US" sz="2000" dirty="0"/>
              <a:t>.</a:t>
            </a:r>
          </a:p>
          <a:p>
            <a:pPr lvl="1"/>
            <a:r>
              <a:rPr lang="en-US" sz="2000" dirty="0"/>
              <a:t>Each subclass overrides the definition of member function </a:t>
            </a:r>
            <a:r>
              <a:rPr lang="en-US" sz="2000" b="1" dirty="0">
                <a:solidFill>
                  <a:srgbClr val="00B050"/>
                </a:solidFill>
                <a:latin typeface="Courier New" charset="0"/>
                <a:ea typeface="Courier New" charset="0"/>
                <a:cs typeface="Courier New" charset="0"/>
              </a:rPr>
              <a:t>speak</a:t>
            </a:r>
            <a:r>
              <a:rPr lang="en-US" sz="2000" dirty="0"/>
              <a:t>.</a:t>
            </a:r>
          </a:p>
          <a:p>
            <a:pPr lvl="5"/>
            <a:endParaRPr lang="en-US" sz="1100" dirty="0"/>
          </a:p>
          <a:p>
            <a:r>
              <a:rPr lang="en-US" sz="2400" dirty="0"/>
              <a:t>What is the output?</a:t>
            </a:r>
          </a:p>
          <a:p>
            <a:pPr lvl="1"/>
            <a:r>
              <a:rPr lang="en-US" sz="2000" dirty="0"/>
              <a:t>The type of parameter 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</a:t>
            </a:r>
            <a:r>
              <a:rPr lang="en-US" sz="2000" dirty="0"/>
              <a:t> is a 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Cat</a:t>
            </a:r>
            <a:r>
              <a:rPr lang="en-US" sz="2000" dirty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06609" y="4983463"/>
            <a:ext cx="954107" cy="400110"/>
          </a:xfrm>
          <a:prstGeom prst="rect">
            <a:avLst/>
          </a:prstGeom>
          <a:solidFill>
            <a:srgbClr val="E1F5FF"/>
          </a:solidFill>
          <a:ln>
            <a:solidFill>
              <a:srgbClr val="66CCF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Roar!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D536F0-BCC1-9A40-9C00-5B9B92A5249A}"/>
              </a:ext>
            </a:extLst>
          </p:cNvPr>
          <p:cNvSpPr txBox="1"/>
          <p:nvPr/>
        </p:nvSpPr>
        <p:spPr>
          <a:xfrm>
            <a:off x="4105748" y="320074"/>
            <a:ext cx="119776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Animal.cpp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0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Object-Oriented Programming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Encapsulation</a:t>
            </a:r>
          </a:p>
          <a:p>
            <a:pPr lvl="1"/>
            <a:r>
              <a:rPr lang="en-US" dirty="0"/>
              <a:t>Classes</a:t>
            </a:r>
          </a:p>
          <a:p>
            <a:pPr lvl="5"/>
            <a:endParaRPr lang="en-US" dirty="0"/>
          </a:p>
          <a:p>
            <a:r>
              <a:rPr lang="en-US" dirty="0"/>
              <a:t>Inheritance</a:t>
            </a:r>
          </a:p>
          <a:p>
            <a:pPr lvl="1"/>
            <a:r>
              <a:rPr lang="en-US" dirty="0"/>
              <a:t>Subclasses</a:t>
            </a:r>
          </a:p>
          <a:p>
            <a:pPr lvl="5"/>
            <a:endParaRPr lang="en-US" dirty="0"/>
          </a:p>
          <a:p>
            <a:r>
              <a:rPr lang="en-US" dirty="0"/>
              <a:t>Polymorphism</a:t>
            </a:r>
          </a:p>
          <a:p>
            <a:pPr lvl="1"/>
            <a:r>
              <a:rPr lang="en-US" dirty="0"/>
              <a:t>Virtual functions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671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Polymorphism </a:t>
            </a:r>
            <a:r>
              <a:rPr lang="en-US" dirty="0"/>
              <a:t>is the ability of a variable </a:t>
            </a:r>
            <a:br>
              <a:rPr lang="en-US" dirty="0"/>
            </a:br>
            <a:r>
              <a:rPr lang="en-US" dirty="0"/>
              <a:t>to have </a:t>
            </a:r>
            <a:r>
              <a:rPr lang="en-US" dirty="0">
                <a:solidFill>
                  <a:srgbClr val="B23C00"/>
                </a:solidFill>
              </a:rPr>
              <a:t>different behaviors </a:t>
            </a:r>
            <a:r>
              <a:rPr lang="en-US" dirty="0"/>
              <a:t>at run time.</a:t>
            </a:r>
          </a:p>
          <a:p>
            <a:pPr lvl="4"/>
            <a:endParaRPr lang="en-US" dirty="0"/>
          </a:p>
          <a:p>
            <a:r>
              <a:rPr lang="en-US" dirty="0"/>
              <a:t>How the variable behaves depends </a:t>
            </a:r>
            <a:br>
              <a:rPr lang="en-US" dirty="0"/>
            </a:br>
            <a:r>
              <a:rPr lang="en-US" dirty="0"/>
              <a:t>not on the type of the </a:t>
            </a:r>
            <a:r>
              <a:rPr lang="en-US" dirty="0">
                <a:solidFill>
                  <a:srgbClr val="B23C00"/>
                </a:solidFill>
              </a:rPr>
              <a:t>variable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but on the type of its </a:t>
            </a:r>
            <a:r>
              <a:rPr lang="en-US" dirty="0">
                <a:solidFill>
                  <a:srgbClr val="B23C00"/>
                </a:solidFill>
              </a:rPr>
              <a:t>value</a:t>
            </a:r>
            <a:r>
              <a:rPr lang="en-US" dirty="0"/>
              <a:t> at run time.</a:t>
            </a:r>
          </a:p>
          <a:p>
            <a:pPr lvl="4"/>
            <a:endParaRPr lang="en-US" dirty="0"/>
          </a:p>
          <a:p>
            <a:r>
              <a:rPr lang="en-US" dirty="0"/>
              <a:t>Polymorphism is implemented in C++</a:t>
            </a:r>
            <a:br>
              <a:rPr lang="en-US" dirty="0"/>
            </a:br>
            <a:r>
              <a:rPr lang="en-US" dirty="0"/>
              <a:t>with </a:t>
            </a:r>
            <a:r>
              <a:rPr lang="en-US" dirty="0">
                <a:solidFill>
                  <a:srgbClr val="B23C00"/>
                </a:solidFill>
              </a:rPr>
              <a:t>virtual functions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1195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64" y="320075"/>
            <a:ext cx="2560336" cy="746726"/>
          </a:xfrm>
        </p:spPr>
        <p:txBody>
          <a:bodyPr/>
          <a:lstStyle/>
          <a:p>
            <a:r>
              <a:rPr lang="en-US" sz="2400" dirty="0"/>
              <a:t>Polymorphism</a:t>
            </a:r>
            <a:r>
              <a:rPr lang="en-US" sz="2400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89" y="518212"/>
            <a:ext cx="5949064" cy="62940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sz="13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Person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300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virtual</a:t>
            </a:r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 string </a:t>
            </a:r>
            <a:r>
              <a:rPr lang="en-US" sz="1300" b="1" dirty="0">
                <a:solidFill>
                  <a:srgbClr val="00B050"/>
                </a:solidFill>
                <a:latin typeface="Courier New" charset="0"/>
                <a:ea typeface="Courier New" charset="0"/>
                <a:cs typeface="Courier New" charset="0"/>
              </a:rPr>
              <a:t>activity</a:t>
            </a:r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() { return "Eat and sleep."; }</a:t>
            </a:r>
          </a:p>
          <a:p>
            <a:r>
              <a:rPr lang="mr-IN" sz="1300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  <a:p>
            <a:endParaRPr lang="mr-IN" sz="13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sz="13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Student : public Person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    string </a:t>
            </a:r>
            <a:r>
              <a:rPr lang="en-US" sz="1300" b="1" dirty="0">
                <a:solidFill>
                  <a:srgbClr val="00B050"/>
                </a:solidFill>
                <a:latin typeface="Courier New" charset="0"/>
                <a:ea typeface="Courier New" charset="0"/>
                <a:cs typeface="Courier New" charset="0"/>
              </a:rPr>
              <a:t>activity</a:t>
            </a:r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() { return "Study and study." ; }</a:t>
            </a:r>
          </a:p>
          <a:p>
            <a:r>
              <a:rPr lang="mr-IN" sz="1300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  <a:p>
            <a:endParaRPr lang="mr-IN" sz="13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sz="13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EngineeringMajor</a:t>
            </a:r>
            <a:r>
              <a:rPr lang="en-US" sz="13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: public Student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    string </a:t>
            </a:r>
            <a:r>
              <a:rPr lang="en-US" sz="1300" b="1" dirty="0">
                <a:solidFill>
                  <a:srgbClr val="00B050"/>
                </a:solidFill>
                <a:latin typeface="Courier New" charset="0"/>
                <a:ea typeface="Courier New" charset="0"/>
                <a:cs typeface="Courier New" charset="0"/>
              </a:rPr>
              <a:t>activity</a:t>
            </a:r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() { return "Design and build."; }</a:t>
            </a:r>
          </a:p>
          <a:p>
            <a:r>
              <a:rPr lang="mr-IN" sz="1300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  <a:p>
            <a:endParaRPr lang="mr-IN" sz="13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sz="13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SoftwareMajor</a:t>
            </a:r>
            <a:r>
              <a:rPr lang="en-US" sz="13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: public </a:t>
            </a:r>
            <a:r>
              <a:rPr lang="en-US" sz="13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EngineeringMajor</a:t>
            </a:r>
            <a:endParaRPr lang="en-US" sz="1300" b="1" dirty="0">
              <a:solidFill>
                <a:srgbClr val="B23C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    string </a:t>
            </a:r>
            <a:r>
              <a:rPr lang="en-US" sz="1300" b="1" dirty="0">
                <a:solidFill>
                  <a:srgbClr val="00B050"/>
                </a:solidFill>
                <a:latin typeface="Courier New" charset="0"/>
                <a:ea typeface="Courier New" charset="0"/>
                <a:cs typeface="Courier New" charset="0"/>
              </a:rPr>
              <a:t>activity</a:t>
            </a:r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() { return "Code and test."; }</a:t>
            </a:r>
          </a:p>
          <a:p>
            <a:r>
              <a:rPr lang="mr-IN" sz="1300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  <a:p>
            <a:endParaRPr lang="mr-IN" sz="13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string </a:t>
            </a:r>
            <a:r>
              <a:rPr lang="en-US" sz="1300" b="1" dirty="0" err="1">
                <a:latin typeface="Courier New" charset="0"/>
                <a:ea typeface="Courier New" charset="0"/>
                <a:cs typeface="Courier New" charset="0"/>
              </a:rPr>
              <a:t>do_it</a:t>
            </a:r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3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Student&amp; s</a:t>
            </a:r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) { return </a:t>
            </a:r>
            <a:r>
              <a:rPr lang="en-US" sz="13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</a:t>
            </a:r>
            <a:r>
              <a:rPr lang="en-US" sz="1300" b="1" dirty="0" err="1">
                <a:latin typeface="Courier New" charset="0"/>
                <a:ea typeface="Courier New" charset="0"/>
                <a:cs typeface="Courier New" charset="0"/>
              </a:rPr>
              <a:t>.activity</a:t>
            </a:r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(); }</a:t>
            </a:r>
          </a:p>
          <a:p>
            <a:endParaRPr lang="en-US" sz="13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3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 main()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300" b="1" dirty="0" err="1">
                <a:latin typeface="Courier New" charset="0"/>
                <a:ea typeface="Courier New" charset="0"/>
                <a:cs typeface="Courier New" charset="0"/>
              </a:rPr>
              <a:t>SoftwareMajor</a:t>
            </a:r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300" b="1" dirty="0" err="1">
                <a:latin typeface="Courier New" charset="0"/>
                <a:ea typeface="Courier New" charset="0"/>
                <a:cs typeface="Courier New" charset="0"/>
              </a:rPr>
              <a:t>sw</a:t>
            </a:r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3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 &lt;&lt; </a:t>
            </a:r>
            <a:r>
              <a:rPr lang="en-US" sz="1300" b="1" dirty="0" err="1">
                <a:latin typeface="Courier New" charset="0"/>
                <a:ea typeface="Courier New" charset="0"/>
                <a:cs typeface="Courier New" charset="0"/>
              </a:rPr>
              <a:t>do_it</a:t>
            </a:r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300" b="1" dirty="0" err="1">
                <a:latin typeface="Courier New" charset="0"/>
                <a:ea typeface="Courier New" charset="0"/>
                <a:cs typeface="Courier New" charset="0"/>
              </a:rPr>
              <a:t>sw</a:t>
            </a:r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) &lt;&lt; </a:t>
            </a:r>
            <a:r>
              <a:rPr lang="en-US" sz="13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9268" y="1275709"/>
            <a:ext cx="3291804" cy="4972691"/>
          </a:xfrm>
        </p:spPr>
        <p:txBody>
          <a:bodyPr/>
          <a:lstStyle/>
          <a:p>
            <a:r>
              <a:rPr lang="en-US" sz="2400" dirty="0"/>
              <a:t>What is the output?</a:t>
            </a:r>
          </a:p>
          <a:p>
            <a:pPr lvl="6"/>
            <a:endParaRPr lang="en-US" sz="800" dirty="0"/>
          </a:p>
          <a:p>
            <a:pPr lvl="1"/>
            <a:r>
              <a:rPr lang="en-US" sz="2000" dirty="0"/>
              <a:t>Member function </a:t>
            </a:r>
            <a:r>
              <a:rPr lang="en-US" sz="2000" b="1" dirty="0">
                <a:solidFill>
                  <a:srgbClr val="00B050"/>
                </a:solidFill>
                <a:latin typeface="Courier New" charset="0"/>
                <a:ea typeface="Courier New" charset="0"/>
                <a:cs typeface="Courier New" charset="0"/>
              </a:rPr>
              <a:t>activity</a:t>
            </a:r>
            <a:r>
              <a:rPr lang="en-US" sz="2000" dirty="0"/>
              <a:t> is </a:t>
            </a:r>
            <a:r>
              <a:rPr lang="en-US" sz="2000" dirty="0">
                <a:solidFill>
                  <a:srgbClr val="7030A0"/>
                </a:solidFill>
              </a:rPr>
              <a:t>virtual</a:t>
            </a:r>
            <a:r>
              <a:rPr lang="en-US" sz="2000" dirty="0"/>
              <a:t> in 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Person</a:t>
            </a:r>
            <a:r>
              <a:rPr lang="en-US" sz="2000" dirty="0"/>
              <a:t> and </a:t>
            </a:r>
            <a:r>
              <a:rPr lang="en-US" sz="2000" u="sng" dirty="0"/>
              <a:t>all subclasses</a:t>
            </a:r>
            <a:r>
              <a:rPr lang="en-US" sz="2000" dirty="0"/>
              <a:t>.</a:t>
            </a:r>
          </a:p>
          <a:p>
            <a:pPr lvl="6"/>
            <a:endParaRPr lang="en-US" sz="800" dirty="0"/>
          </a:p>
          <a:p>
            <a:pPr lvl="1"/>
            <a:r>
              <a:rPr lang="en-US" sz="2000" dirty="0"/>
              <a:t>The type of </a:t>
            </a:r>
            <a:r>
              <a:rPr lang="en-US" sz="2000" u="sng" dirty="0"/>
              <a:t>parameter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</a:t>
            </a:r>
            <a:r>
              <a:rPr lang="en-US" sz="2000" dirty="0"/>
              <a:t> is 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Student</a:t>
            </a:r>
            <a:r>
              <a:rPr lang="en-US" sz="2000" dirty="0"/>
              <a:t>.</a:t>
            </a:r>
          </a:p>
          <a:p>
            <a:pPr lvl="5"/>
            <a:endParaRPr lang="en-US" sz="800" dirty="0"/>
          </a:p>
          <a:p>
            <a:pPr lvl="1"/>
            <a:r>
              <a:rPr lang="en-US" sz="2000" dirty="0"/>
              <a:t>The type of the </a:t>
            </a:r>
            <a:r>
              <a:rPr lang="en-US" sz="2000" u="sng" dirty="0"/>
              <a:t>value</a:t>
            </a:r>
            <a:r>
              <a:rPr lang="en-US" sz="2000" dirty="0"/>
              <a:t> of 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</a:t>
            </a:r>
            <a:r>
              <a:rPr lang="en-US" sz="2000" dirty="0"/>
              <a:t> is </a:t>
            </a:r>
            <a:r>
              <a:rPr lang="en-US" sz="20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SoftwareMajor</a:t>
            </a:r>
            <a:r>
              <a:rPr lang="en-US" sz="2000" dirty="0"/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92219" y="5589182"/>
            <a:ext cx="2339102" cy="400110"/>
          </a:xfrm>
          <a:prstGeom prst="rect">
            <a:avLst/>
          </a:prstGeom>
          <a:solidFill>
            <a:srgbClr val="E1F5FF"/>
          </a:solidFill>
          <a:ln>
            <a:solidFill>
              <a:srgbClr val="66CCF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Code and test.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C0EF9C-C1B6-3643-AF5B-48AC6D200914}"/>
              </a:ext>
            </a:extLst>
          </p:cNvPr>
          <p:cNvSpPr txBox="1"/>
          <p:nvPr/>
        </p:nvSpPr>
        <p:spPr>
          <a:xfrm>
            <a:off x="4948123" y="373312"/>
            <a:ext cx="122180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Person.cpp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156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Polymorphism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95352" y="1613826"/>
            <a:ext cx="7353295" cy="36933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string activity(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Student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&amp; s) { return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s.activity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(); }</a:t>
            </a:r>
          </a:p>
          <a:p>
            <a:endParaRPr lang="en-US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main()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SoftwareMajor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sw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&lt;&lt;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do_it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sw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) &lt;&lt;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en-US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EngineeringMajor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em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&lt;&lt;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do_it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em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) &lt;&lt;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en-US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Student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&lt;&lt;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do_it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) &lt;&lt;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17672" y="4781291"/>
            <a:ext cx="2528256" cy="923330"/>
          </a:xfrm>
          <a:prstGeom prst="rect">
            <a:avLst/>
          </a:prstGeom>
          <a:solidFill>
            <a:srgbClr val="E1F5FF"/>
          </a:solidFill>
          <a:ln>
            <a:solidFill>
              <a:srgbClr val="66CCF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Code and test.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Design and build.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Study and study.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8FC05A-2534-2941-B94F-03FFCC082BFD}"/>
              </a:ext>
            </a:extLst>
          </p:cNvPr>
          <p:cNvSpPr txBox="1"/>
          <p:nvPr/>
        </p:nvSpPr>
        <p:spPr>
          <a:xfrm>
            <a:off x="7179595" y="1325903"/>
            <a:ext cx="122180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Person.cpp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653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EAA22-C3FF-E24A-B213-3F45173C1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Destructors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DC8D5-402F-D14B-965C-0C2580D87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326" y="5074902"/>
            <a:ext cx="3825918" cy="1056023"/>
          </a:xfrm>
        </p:spPr>
        <p:txBody>
          <a:bodyPr/>
          <a:lstStyle/>
          <a:p>
            <a:r>
              <a:rPr lang="en-US" dirty="0"/>
              <a:t>Which destructor(s) is/are called?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50C569-30CD-B641-8EFF-DC78247B4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422DCC-2087-5C42-AF57-98283FD70305}"/>
              </a:ext>
            </a:extLst>
          </p:cNvPr>
          <p:cNvSpPr txBox="1"/>
          <p:nvPr/>
        </p:nvSpPr>
        <p:spPr>
          <a:xfrm>
            <a:off x="457200" y="1258449"/>
            <a:ext cx="6091732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Employee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Employee()  {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"Employee called"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~Employee() {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"~Employee called"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Manager : public Employee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Manager()  {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"Manager called"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~Manager() {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"~Manager called"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name;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B90ADF-5E3A-264B-B359-74E5B3E027AF}"/>
              </a:ext>
            </a:extLst>
          </p:cNvPr>
          <p:cNvSpPr txBox="1"/>
          <p:nvPr/>
        </p:nvSpPr>
        <p:spPr>
          <a:xfrm>
            <a:off x="4195970" y="3942214"/>
            <a:ext cx="4381328" cy="23083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Employee.h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Employee *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Manager();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delete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15ECA8-D122-544F-9A3F-819A6C13B74F}"/>
              </a:ext>
            </a:extLst>
          </p:cNvPr>
          <p:cNvSpPr txBox="1"/>
          <p:nvPr/>
        </p:nvSpPr>
        <p:spPr>
          <a:xfrm>
            <a:off x="5584600" y="1454575"/>
            <a:ext cx="126669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Employee.h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AC3654-C100-4445-BDD7-2D92951D3362}"/>
              </a:ext>
            </a:extLst>
          </p:cNvPr>
          <p:cNvSpPr txBox="1"/>
          <p:nvPr/>
        </p:nvSpPr>
        <p:spPr>
          <a:xfrm>
            <a:off x="6881841" y="5792371"/>
            <a:ext cx="189635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DestructorTest.cpp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FBCE2C-8719-A64C-A55B-B8431369F019}"/>
              </a:ext>
            </a:extLst>
          </p:cNvPr>
          <p:cNvSpPr txBox="1"/>
          <p:nvPr/>
        </p:nvSpPr>
        <p:spPr>
          <a:xfrm>
            <a:off x="7861334" y="3375646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12125181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Destructors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now on, make destructors virtual.</a:t>
            </a:r>
          </a:p>
          <a:p>
            <a:pPr lvl="1"/>
            <a:r>
              <a:rPr lang="en-US" dirty="0"/>
              <a:t>Example:</a:t>
            </a:r>
            <a:br>
              <a:rPr lang="en-US" dirty="0"/>
            </a:br>
            <a:endParaRPr lang="en-US" dirty="0"/>
          </a:p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virtual destructor </a:t>
            </a:r>
            <a:r>
              <a:rPr lang="en-US" dirty="0"/>
              <a:t>ensures that the </a:t>
            </a:r>
            <a:br>
              <a:rPr lang="en-US" dirty="0"/>
            </a:br>
            <a:r>
              <a:rPr lang="en-US" dirty="0"/>
              <a:t>correct destructor is called for an object </a:t>
            </a:r>
            <a:br>
              <a:rPr lang="en-US" dirty="0"/>
            </a:br>
            <a:r>
              <a:rPr lang="en-US" dirty="0"/>
              <a:t>when the object is being destroyed.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26098" y="1874537"/>
            <a:ext cx="249299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>
                <a:latin typeface="Courier New" charset="0"/>
                <a:ea typeface="Courier New" charset="0"/>
                <a:cs typeface="Courier New" charset="0"/>
              </a:rPr>
              <a:t>virtual ~Foo();</a:t>
            </a:r>
          </a:p>
        </p:txBody>
      </p:sp>
    </p:spTree>
    <p:extLst>
      <p:ext uri="{BB962C8B-B14F-4D97-AF65-F5344CB8AC3E}">
        <p14:creationId xmlns:p14="http://schemas.microsoft.com/office/powerpoint/2010/main" val="40351052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03561-F193-824D-BF2D-E3D2B606A049}" type="slidenum">
              <a:rPr lang="en-US" altLang="x-none"/>
              <a:pPr/>
              <a:t>25</a:t>
            </a:fld>
            <a:endParaRPr lang="en-US" altLang="x-none"/>
          </a:p>
        </p:txBody>
      </p:sp>
      <p:sp>
        <p:nvSpPr>
          <p:cNvPr id="630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Class Hierarchies</a:t>
            </a:r>
          </a:p>
        </p:txBody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dirty="0"/>
              <a:t>Object-oriented programming uses </a:t>
            </a:r>
            <a:br>
              <a:rPr lang="en-US" altLang="x-none" dirty="0"/>
            </a:br>
            <a:r>
              <a:rPr lang="en-US" altLang="x-none" dirty="0"/>
              <a:t>class hierarchies.</a:t>
            </a:r>
          </a:p>
          <a:p>
            <a:pPr lvl="1"/>
            <a:r>
              <a:rPr lang="en-US" altLang="x-none" dirty="0"/>
              <a:t>AKA </a:t>
            </a:r>
            <a:r>
              <a:rPr lang="en-US" altLang="x-none" dirty="0">
                <a:solidFill>
                  <a:srgbClr val="B23C00"/>
                </a:solidFill>
              </a:rPr>
              <a:t>inheritance hierarchies</a:t>
            </a:r>
            <a:r>
              <a:rPr lang="en-US" altLang="x-none" dirty="0">
                <a:solidFill>
                  <a:schemeClr val="folHlink"/>
                </a:solidFill>
              </a:rPr>
              <a:t>.</a:t>
            </a:r>
          </a:p>
          <a:p>
            <a:pPr lvl="4"/>
            <a:endParaRPr lang="en-US" altLang="x-none" dirty="0">
              <a:solidFill>
                <a:schemeClr val="folHlink"/>
              </a:solidFill>
            </a:endParaRPr>
          </a:p>
          <a:p>
            <a:r>
              <a:rPr lang="en-US" altLang="x-none" dirty="0"/>
              <a:t>In the real world, hierarchies express </a:t>
            </a:r>
            <a:br>
              <a:rPr lang="en-US" altLang="x-none" dirty="0"/>
            </a:br>
            <a:r>
              <a:rPr lang="en-US" altLang="x-none" dirty="0">
                <a:solidFill>
                  <a:srgbClr val="B23C00"/>
                </a:solidFill>
              </a:rPr>
              <a:t>general/specific relationships</a:t>
            </a:r>
            <a:r>
              <a:rPr lang="en-US" altLang="x-none" dirty="0"/>
              <a:t> among concepts.</a:t>
            </a:r>
          </a:p>
        </p:txBody>
      </p:sp>
    </p:spTree>
    <p:extLst>
      <p:ext uri="{BB962C8B-B14F-4D97-AF65-F5344CB8AC3E}">
        <p14:creationId xmlns:p14="http://schemas.microsoft.com/office/powerpoint/2010/main" val="29738853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03561-F193-824D-BF2D-E3D2B606A049}" type="slidenum">
              <a:rPr lang="en-US" altLang="x-none"/>
              <a:pPr/>
              <a:t>26</a:t>
            </a:fld>
            <a:endParaRPr lang="en-US" altLang="x-none"/>
          </a:p>
        </p:txBody>
      </p:sp>
      <p:sp>
        <p:nvSpPr>
          <p:cNvPr id="630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Class Hierarchies</a:t>
            </a:r>
            <a:r>
              <a:rPr lang="en-US" altLang="x-none" i="1" dirty="0"/>
              <a:t>, cont’d</a:t>
            </a:r>
          </a:p>
        </p:txBody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dirty="0"/>
              <a:t>The most general superclass is at the </a:t>
            </a:r>
            <a:br>
              <a:rPr lang="en-US" altLang="x-none" dirty="0"/>
            </a:br>
            <a:r>
              <a:rPr lang="en-US" altLang="x-none" dirty="0">
                <a:solidFill>
                  <a:srgbClr val="B23C00"/>
                </a:solidFill>
              </a:rPr>
              <a:t>root</a:t>
            </a:r>
            <a:r>
              <a:rPr lang="en-US" altLang="x-none" dirty="0"/>
              <a:t> of a tree.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More specific subclasses are </a:t>
            </a:r>
            <a:r>
              <a:rPr lang="en-US" altLang="x-none" dirty="0">
                <a:solidFill>
                  <a:srgbClr val="B23C00"/>
                </a:solidFill>
              </a:rPr>
              <a:t>children</a:t>
            </a:r>
            <a:r>
              <a:rPr lang="en-US" altLang="x-none" dirty="0"/>
              <a:t>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The most specific subclasses are </a:t>
            </a:r>
            <a:r>
              <a:rPr lang="en-US" altLang="x-none" dirty="0">
                <a:solidFill>
                  <a:srgbClr val="B23C00"/>
                </a:solidFill>
              </a:rPr>
              <a:t>leafs</a:t>
            </a:r>
            <a:r>
              <a:rPr lang="en-US" altLang="x-none" dirty="0"/>
              <a:t>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Class hierarchies can be complex.</a:t>
            </a:r>
          </a:p>
          <a:p>
            <a:pPr lvl="1"/>
            <a:r>
              <a:rPr lang="en-US" altLang="x-none" dirty="0"/>
              <a:t>But they shouldn’t be.</a:t>
            </a:r>
          </a:p>
        </p:txBody>
      </p:sp>
    </p:spTree>
    <p:extLst>
      <p:ext uri="{BB962C8B-B14F-4D97-AF65-F5344CB8AC3E}">
        <p14:creationId xmlns:p14="http://schemas.microsoft.com/office/powerpoint/2010/main" val="1475024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07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07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2B443-FDF4-3144-B879-AFF464BF6E1C}" type="slidenum">
              <a:rPr lang="en-US" altLang="x-none"/>
              <a:pPr/>
              <a:t>27</a:t>
            </a:fld>
            <a:endParaRPr lang="en-US" altLang="x-none"/>
          </a:p>
        </p:txBody>
      </p:sp>
      <p:sp>
        <p:nvSpPr>
          <p:cNvPr id="631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Class Hierarchies</a:t>
            </a:r>
            <a:r>
              <a:rPr lang="en-US" altLang="x-none" i="1" dirty="0"/>
              <a:t>, cont’d</a:t>
            </a:r>
          </a:p>
        </p:txBody>
      </p:sp>
      <p:pic>
        <p:nvPicPr>
          <p:cNvPr id="631812" name="Picture 4" descr="Ch6_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1414463"/>
            <a:ext cx="8377237" cy="4575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6308725" y="6237249"/>
            <a:ext cx="2011682" cy="507831"/>
          </a:xfrm>
          <a:prstGeom prst="rect">
            <a:avLst/>
          </a:prstGeom>
          <a:solidFill>
            <a:srgbClr val="EAEAEA"/>
          </a:solidFill>
          <a:ln w="9525">
            <a:solidFill>
              <a:srgbClr val="EAEAE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x-none" sz="900" dirty="0">
                <a:solidFill>
                  <a:srgbClr val="969696"/>
                </a:solidFill>
                <a:latin typeface="Arial" charset="0"/>
              </a:rPr>
              <a:t>Object-Oriented Design &amp; Patterns</a:t>
            </a:r>
          </a:p>
          <a:p>
            <a:r>
              <a:rPr lang="en-US" altLang="x-none" sz="900" dirty="0">
                <a:solidFill>
                  <a:srgbClr val="969696"/>
                </a:solidFill>
              </a:rPr>
              <a:t>by Cay </a:t>
            </a:r>
            <a:r>
              <a:rPr lang="en-US" altLang="x-none" sz="900" dirty="0" err="1">
                <a:solidFill>
                  <a:srgbClr val="969696"/>
                </a:solidFill>
              </a:rPr>
              <a:t>Horstmann</a:t>
            </a:r>
            <a:endParaRPr lang="en-US" altLang="x-none" sz="900" dirty="0">
              <a:solidFill>
                <a:srgbClr val="969696"/>
              </a:solidFill>
            </a:endParaRPr>
          </a:p>
          <a:p>
            <a:r>
              <a:rPr lang="en-US" altLang="x-none" sz="900" b="0" dirty="0">
                <a:solidFill>
                  <a:srgbClr val="969696"/>
                </a:solidFill>
                <a:latin typeface="Arial" charset="0"/>
              </a:rPr>
              <a:t>John Wiley &amp; Sons, 2006.</a:t>
            </a:r>
            <a:endParaRPr lang="en-US" altLang="x-none" sz="900" dirty="0">
              <a:solidFill>
                <a:srgbClr val="96969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7847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626-6C4F-1248-9862-F0269E1C7E00}" type="slidenum">
              <a:rPr lang="en-US" altLang="x-none"/>
              <a:pPr/>
              <a:t>28</a:t>
            </a:fld>
            <a:endParaRPr lang="en-US" altLang="x-none"/>
          </a:p>
        </p:txBody>
      </p:sp>
      <p:sp>
        <p:nvSpPr>
          <p:cNvPr id="63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Class Hierarchies</a:t>
            </a:r>
            <a:r>
              <a:rPr lang="en-US" altLang="x-none" i="1" dirty="0"/>
              <a:t>, cont’d</a:t>
            </a:r>
          </a:p>
        </p:txBody>
      </p:sp>
      <p:pic>
        <p:nvPicPr>
          <p:cNvPr id="632836" name="Picture 4" descr="Ch6_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6725" y="1235075"/>
            <a:ext cx="5668963" cy="4957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6308725" y="6237249"/>
            <a:ext cx="2011682" cy="507831"/>
          </a:xfrm>
          <a:prstGeom prst="rect">
            <a:avLst/>
          </a:prstGeom>
          <a:solidFill>
            <a:srgbClr val="EAEAEA"/>
          </a:solidFill>
          <a:ln w="9525">
            <a:solidFill>
              <a:srgbClr val="EAEAE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x-none" sz="900" dirty="0">
                <a:solidFill>
                  <a:srgbClr val="969696"/>
                </a:solidFill>
                <a:latin typeface="Arial" charset="0"/>
              </a:rPr>
              <a:t>Object-Oriented Design &amp; Patterns</a:t>
            </a:r>
          </a:p>
          <a:p>
            <a:r>
              <a:rPr lang="en-US" altLang="x-none" sz="900" dirty="0">
                <a:solidFill>
                  <a:srgbClr val="969696"/>
                </a:solidFill>
              </a:rPr>
              <a:t>by Cay </a:t>
            </a:r>
            <a:r>
              <a:rPr lang="en-US" altLang="x-none" sz="900" dirty="0" err="1">
                <a:solidFill>
                  <a:srgbClr val="969696"/>
                </a:solidFill>
              </a:rPr>
              <a:t>Horstmann</a:t>
            </a:r>
            <a:endParaRPr lang="en-US" altLang="x-none" sz="900" dirty="0">
              <a:solidFill>
                <a:srgbClr val="969696"/>
              </a:solidFill>
            </a:endParaRPr>
          </a:p>
          <a:p>
            <a:r>
              <a:rPr lang="en-US" altLang="x-none" sz="900" b="0" dirty="0">
                <a:solidFill>
                  <a:srgbClr val="969696"/>
                </a:solidFill>
                <a:latin typeface="Arial" charset="0"/>
              </a:rPr>
              <a:t>John Wiley &amp; Sons, 2006.</a:t>
            </a:r>
            <a:endParaRPr lang="en-US" altLang="x-none" sz="900" dirty="0">
              <a:solidFill>
                <a:srgbClr val="969696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20634" y="1965976"/>
            <a:ext cx="151304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0033CC"/>
                </a:solidFill>
              </a:rPr>
              <a:t>Java’s </a:t>
            </a:r>
            <a:r>
              <a:rPr lang="en-US" dirty="0">
                <a:solidFill>
                  <a:srgbClr val="0033CC"/>
                </a:solidFill>
              </a:rPr>
              <a:t>“Swing”</a:t>
            </a:r>
          </a:p>
          <a:p>
            <a:r>
              <a:rPr lang="en-US" dirty="0">
                <a:solidFill>
                  <a:srgbClr val="0033CC"/>
                </a:solidFill>
              </a:rPr>
              <a:t>GUI classes.</a:t>
            </a:r>
          </a:p>
        </p:txBody>
      </p:sp>
    </p:spTree>
    <p:extLst>
      <p:ext uri="{BB962C8B-B14F-4D97-AF65-F5344CB8AC3E}">
        <p14:creationId xmlns:p14="http://schemas.microsoft.com/office/powerpoint/2010/main" val="8665822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The Liskov Substitution Principle</a:t>
            </a:r>
          </a:p>
        </p:txBody>
      </p:sp>
      <p:sp>
        <p:nvSpPr>
          <p:cNvPr id="633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399"/>
            <a:ext cx="8229600" cy="4785332"/>
          </a:xfrm>
        </p:spPr>
        <p:txBody>
          <a:bodyPr/>
          <a:lstStyle/>
          <a:p>
            <a:r>
              <a:rPr lang="en-US" altLang="x-none" dirty="0"/>
              <a:t>Named after </a:t>
            </a:r>
            <a:r>
              <a:rPr lang="en-US" altLang="x-none" dirty="0">
                <a:solidFill>
                  <a:srgbClr val="B23C00"/>
                </a:solidFill>
              </a:rPr>
              <a:t>Barbara </a:t>
            </a:r>
            <a:r>
              <a:rPr lang="en-US" altLang="x-none" dirty="0" err="1">
                <a:solidFill>
                  <a:srgbClr val="B23C00"/>
                </a:solidFill>
              </a:rPr>
              <a:t>Liskov</a:t>
            </a:r>
            <a:r>
              <a:rPr lang="en-US" altLang="x-none" dirty="0"/>
              <a:t>.</a:t>
            </a:r>
          </a:p>
          <a:p>
            <a:pPr lvl="1"/>
            <a:r>
              <a:rPr lang="en-US" altLang="x-none" dirty="0"/>
              <a:t>MIT computer science professor.</a:t>
            </a:r>
          </a:p>
          <a:p>
            <a:pPr lvl="1"/>
            <a:r>
              <a:rPr lang="en-US" altLang="x-none" dirty="0"/>
              <a:t>A pioneer in object-oriented programming.</a:t>
            </a:r>
          </a:p>
          <a:p>
            <a:pPr lvl="4"/>
            <a:endParaRPr lang="en-US" altLang="x-none" dirty="0"/>
          </a:p>
          <a:p>
            <a:r>
              <a:rPr lang="en-US" altLang="x-none" dirty="0">
                <a:solidFill>
                  <a:srgbClr val="B23C00"/>
                </a:solidFill>
              </a:rPr>
              <a:t>Wherever there is a superclass object, </a:t>
            </a:r>
            <a:br>
              <a:rPr lang="en-US" altLang="x-none" dirty="0">
                <a:solidFill>
                  <a:srgbClr val="B23C00"/>
                </a:solidFill>
              </a:rPr>
            </a:br>
            <a:r>
              <a:rPr lang="en-US" altLang="x-none" dirty="0">
                <a:solidFill>
                  <a:srgbClr val="B23C00"/>
                </a:solidFill>
              </a:rPr>
              <a:t>you can substitute a subclass object</a:t>
            </a:r>
            <a:r>
              <a:rPr lang="en-US" altLang="x-non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0377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very powerful and important feature </a:t>
            </a:r>
            <a:br>
              <a:rPr lang="en-US" dirty="0"/>
            </a:br>
            <a:r>
              <a:rPr lang="en-US" dirty="0"/>
              <a:t>of object-oriented programming.</a:t>
            </a:r>
          </a:p>
          <a:p>
            <a:pPr lvl="4"/>
            <a:endParaRPr lang="en-US" dirty="0"/>
          </a:p>
          <a:p>
            <a:r>
              <a:rPr lang="en-US" dirty="0"/>
              <a:t>A new class (the </a:t>
            </a:r>
            <a:r>
              <a:rPr lang="en-US" dirty="0">
                <a:solidFill>
                  <a:srgbClr val="B23C00"/>
                </a:solidFill>
              </a:rPr>
              <a:t>derived class</a:t>
            </a:r>
            <a:r>
              <a:rPr lang="en-US" dirty="0"/>
              <a:t>) is created from another class (the </a:t>
            </a:r>
            <a:r>
              <a:rPr lang="en-US" dirty="0">
                <a:solidFill>
                  <a:srgbClr val="B23C00"/>
                </a:solidFill>
              </a:rPr>
              <a:t>base class</a:t>
            </a:r>
            <a:r>
              <a:rPr lang="en-US" dirty="0"/>
              <a:t>).</a:t>
            </a:r>
          </a:p>
          <a:p>
            <a:pPr lvl="4"/>
            <a:endParaRPr lang="en-US" dirty="0"/>
          </a:p>
          <a:p>
            <a:r>
              <a:rPr lang="en-US" dirty="0"/>
              <a:t>The base class is also called the </a:t>
            </a:r>
            <a:r>
              <a:rPr lang="en-US" dirty="0">
                <a:solidFill>
                  <a:srgbClr val="B23C00"/>
                </a:solidFill>
              </a:rPr>
              <a:t>superclass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or </a:t>
            </a:r>
            <a:r>
              <a:rPr lang="en-US" dirty="0">
                <a:solidFill>
                  <a:srgbClr val="B23C00"/>
                </a:solidFill>
              </a:rPr>
              <a:t>parent class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A derived class is also called the </a:t>
            </a:r>
            <a:r>
              <a:rPr lang="en-US" dirty="0">
                <a:solidFill>
                  <a:srgbClr val="B23C00"/>
                </a:solidFill>
              </a:rPr>
              <a:t>subclass 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/>
              <a:t>or the </a:t>
            </a:r>
            <a:r>
              <a:rPr lang="en-US" dirty="0">
                <a:solidFill>
                  <a:srgbClr val="B23C00"/>
                </a:solidFill>
              </a:rPr>
              <a:t>child class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948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D3734-9DDA-C04E-AB6D-A58D018E0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The Liskov Substitution Principle</a:t>
            </a:r>
            <a:r>
              <a:rPr lang="en-US" altLang="x-none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722E6-E3C9-914A-9503-BB0123BC8F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69"/>
          </a:xfrm>
        </p:spPr>
        <p:txBody>
          <a:bodyPr/>
          <a:lstStyle/>
          <a:p>
            <a:r>
              <a:rPr lang="en-US" altLang="x-none" dirty="0"/>
              <a:t>Wherever there is a superclass object, </a:t>
            </a:r>
            <a:br>
              <a:rPr lang="en-US" altLang="x-none" dirty="0"/>
            </a:br>
            <a:r>
              <a:rPr lang="en-US" altLang="x-none" dirty="0"/>
              <a:t>you can substitute a subclass object.</a:t>
            </a:r>
          </a:p>
          <a:p>
            <a:pPr lvl="4"/>
            <a:endParaRPr lang="en-US" altLang="x-none" dirty="0"/>
          </a:p>
          <a:p>
            <a:pPr lvl="1"/>
            <a:r>
              <a:rPr lang="en-US" dirty="0"/>
              <a:t>Example: The superclass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Employee</a:t>
            </a:r>
            <a:r>
              <a:rPr lang="en-US" dirty="0"/>
              <a:t> object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71487" lvl="1" indent="0">
              <a:buNone/>
            </a:pPr>
            <a:r>
              <a:rPr lang="en-US" dirty="0"/>
              <a:t>	is substituted by the subclass </a:t>
            </a:r>
            <a: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Manager</a:t>
            </a:r>
            <a:r>
              <a:rPr lang="en-US" dirty="0"/>
              <a:t> object.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Polymorphism enables automatically calling the correct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dirty="0"/>
              <a:t>function in both cases.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F4FB66-A529-3F46-B777-1CC954EA7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8DB479B-7BC2-9E4A-9E57-7DBAB3073D1B}"/>
              </a:ext>
            </a:extLst>
          </p:cNvPr>
          <p:cNvSpPr txBox="1">
            <a:spLocks/>
          </p:cNvSpPr>
          <p:nvPr/>
        </p:nvSpPr>
        <p:spPr bwMode="auto">
          <a:xfrm>
            <a:off x="8138120" y="6248400"/>
            <a:ext cx="548679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fld id="{7FFE3980-B68A-CB47-B9C3-BC97D057ADA0}" type="slidenum">
              <a:rPr lang="en-US" altLang="x-none" smtClean="0"/>
              <a:pPr/>
              <a:t>30</a:t>
            </a:fld>
            <a:endParaRPr lang="en-US" altLang="x-none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48B6C246-0C96-CE44-906A-9E06F71F8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4559" y="2952498"/>
            <a:ext cx="6899523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square">
            <a:spAutoFit/>
          </a:bodyPr>
          <a:lstStyle/>
          <a:p>
            <a:r>
              <a:rPr lang="en-US" altLang="x-none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 *</a:t>
            </a:r>
            <a:r>
              <a:rPr lang="en-US" altLang="x-none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altLang="x-none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("John Doe");</a:t>
            </a:r>
            <a:b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 &lt;&lt; "salary = " &lt;&lt; </a:t>
            </a:r>
            <a:r>
              <a:rPr lang="en-US" altLang="x-none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-&gt;</a:t>
            </a:r>
            <a:r>
              <a:rPr lang="en-US" altLang="x-none" sz="1800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get_salary</a:t>
            </a:r>
            <a:r>
              <a:rPr lang="en-US" altLang="x-none" sz="18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&lt;&lt; </a:t>
            </a:r>
            <a:r>
              <a:rPr lang="en-US" altLang="x-none" sz="18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; 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C123F3AE-9AD1-2F45-8F74-9458E4151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4559" y="4251951"/>
            <a:ext cx="6894881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square">
            <a:spAutoFit/>
          </a:bodyPr>
          <a:lstStyle/>
          <a:p>
            <a:r>
              <a:rPr lang="en-US" altLang="x-none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 * </a:t>
            </a:r>
            <a:r>
              <a:rPr lang="en-US" altLang="x-none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altLang="x-none" sz="18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Manager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("Mary Jane");</a:t>
            </a:r>
            <a:b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 &lt;&lt; "salary = " &lt;&lt; </a:t>
            </a:r>
            <a:r>
              <a:rPr lang="en-US" altLang="x-none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-&gt;</a:t>
            </a:r>
            <a:r>
              <a:rPr lang="en-US" altLang="x-none" sz="1800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get_salary</a:t>
            </a:r>
            <a:r>
              <a:rPr lang="en-US" altLang="x-none" sz="18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&lt;&lt; </a:t>
            </a:r>
            <a:r>
              <a:rPr lang="en-US" altLang="x-none" sz="18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8469024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Point-Circle-Rectangle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73380" y="1261155"/>
            <a:ext cx="7960834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class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Point</a:t>
            </a: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public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:</a:t>
            </a: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    Point(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x,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y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) : x(x),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y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y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) {}</a:t>
            </a: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virtual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~Point() {}</a:t>
            </a:r>
          </a:p>
          <a:p>
            <a:br>
              <a:rPr lang="de-D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get_x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{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x; }</a:t>
            </a: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get_y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{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y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; }</a:t>
            </a:r>
          </a:p>
          <a:p>
            <a:endParaRPr lang="de-DE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void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move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dx,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dy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) { x += dx;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y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+=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dy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; }</a:t>
            </a:r>
            <a:br>
              <a:rPr lang="de-DE" b="1" dirty="0">
                <a:latin typeface="Courier New" charset="0"/>
                <a:ea typeface="Courier New" charset="0"/>
                <a:cs typeface="Courier New" charset="0"/>
              </a:rPr>
            </a:br>
            <a:endParaRPr lang="de-DE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private:</a:t>
            </a: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x,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y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34659" y="3920056"/>
            <a:ext cx="6109365" cy="2800767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Circle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: public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Point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Circle(Point center,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r)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    :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Point(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center.get_x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(),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center.get_y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())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,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      radius(r)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{}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private: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radius;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44735" y="1999818"/>
            <a:ext cx="265008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33CC"/>
                </a:solidFill>
              </a:rPr>
              <a:t>Is there anything </a:t>
            </a:r>
          </a:p>
          <a:p>
            <a:r>
              <a:rPr lang="en-US" sz="2000" dirty="0">
                <a:solidFill>
                  <a:srgbClr val="0033CC"/>
                </a:solidFill>
              </a:rPr>
              <a:t>wrong with this code?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77829" y="5851272"/>
            <a:ext cx="3028330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A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Circle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b="1" dirty="0">
                <a:solidFill>
                  <a:srgbClr val="0033CC"/>
                </a:solidFill>
              </a:rPr>
              <a:t>has</a:t>
            </a:r>
            <a:r>
              <a:rPr lang="en-US" dirty="0">
                <a:solidFill>
                  <a:srgbClr val="0033CC"/>
                </a:solidFill>
              </a:rPr>
              <a:t> a center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Point</a:t>
            </a:r>
            <a:r>
              <a:rPr lang="en-US" dirty="0">
                <a:solidFill>
                  <a:srgbClr val="0033CC"/>
                </a:solidFill>
              </a:rPr>
              <a:t>.</a:t>
            </a:r>
          </a:p>
          <a:p>
            <a:r>
              <a:rPr lang="en-US" dirty="0">
                <a:solidFill>
                  <a:srgbClr val="0033CC"/>
                </a:solidFill>
              </a:rPr>
              <a:t>But a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Circle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b="1" dirty="0">
                <a:solidFill>
                  <a:srgbClr val="0033CC"/>
                </a:solidFill>
              </a:rPr>
              <a:t>is not</a:t>
            </a:r>
            <a:r>
              <a:rPr lang="en-US" dirty="0">
                <a:solidFill>
                  <a:srgbClr val="0033CC"/>
                </a:solidFill>
              </a:rPr>
              <a:t> a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Point</a:t>
            </a:r>
            <a:r>
              <a:rPr lang="en-US" dirty="0">
                <a:solidFill>
                  <a:srgbClr val="0033C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4694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Point-Circle-Rectangle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402088"/>
          </a:xfrm>
        </p:spPr>
        <p:txBody>
          <a:bodyPr/>
          <a:lstStyle/>
          <a:p>
            <a:r>
              <a:rPr lang="en-US" dirty="0"/>
              <a:t>Even worse!</a:t>
            </a:r>
          </a:p>
          <a:p>
            <a:pPr lvl="1"/>
            <a:r>
              <a:rPr lang="en-US" dirty="0"/>
              <a:t>The upper-left corner is kept in the superclass.</a:t>
            </a:r>
          </a:p>
          <a:p>
            <a:pPr lvl="1"/>
            <a:r>
              <a:rPr lang="en-US" dirty="0"/>
              <a:t>The lower-right corner is a member variable.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2788927"/>
            <a:ext cx="6199133" cy="3847207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Rectangle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: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public Point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Rectangle(Point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upper_left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, Point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lr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    :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Point(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upper_left.get_x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(), 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upper_left.get_y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())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,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  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lower_right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lr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{}</a:t>
            </a:r>
            <a:br>
              <a:rPr lang="en-US" sz="1400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void move(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dx,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dy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)  // override Point::move()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    Point::move(dx,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dy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lower_right.move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(dx,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dy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private: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Point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lower_right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37756" y="4892024"/>
            <a:ext cx="3408305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A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Rectangle </a:t>
            </a:r>
            <a:r>
              <a:rPr lang="en-US" b="1" dirty="0">
                <a:solidFill>
                  <a:srgbClr val="0033CC"/>
                </a:solidFill>
              </a:rPr>
              <a:t>has</a:t>
            </a:r>
            <a:r>
              <a:rPr lang="en-US" dirty="0">
                <a:solidFill>
                  <a:srgbClr val="0033CC"/>
                </a:solidFill>
              </a:rPr>
              <a:t> two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Point</a:t>
            </a:r>
            <a:r>
              <a:rPr lang="en-US" dirty="0">
                <a:solidFill>
                  <a:srgbClr val="0033CC"/>
                </a:solidFill>
              </a:rPr>
              <a:t>s.</a:t>
            </a:r>
          </a:p>
          <a:p>
            <a:r>
              <a:rPr lang="en-US" dirty="0">
                <a:solidFill>
                  <a:srgbClr val="0033CC"/>
                </a:solidFill>
              </a:rPr>
              <a:t>But a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Rectangle </a:t>
            </a:r>
            <a:r>
              <a:rPr lang="en-US" b="1" dirty="0">
                <a:solidFill>
                  <a:srgbClr val="0033CC"/>
                </a:solidFill>
              </a:rPr>
              <a:t>is not</a:t>
            </a:r>
            <a:r>
              <a:rPr lang="en-US" dirty="0">
                <a:solidFill>
                  <a:srgbClr val="0033CC"/>
                </a:solidFill>
              </a:rPr>
              <a:t> a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Point</a:t>
            </a:r>
            <a:r>
              <a:rPr lang="en-US" dirty="0">
                <a:solidFill>
                  <a:srgbClr val="0033CC"/>
                </a:solidFill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B2B707-7180-9249-AE69-4BFB4EF2A5C3}"/>
              </a:ext>
            </a:extLst>
          </p:cNvPr>
          <p:cNvSpPr txBox="1"/>
          <p:nvPr/>
        </p:nvSpPr>
        <p:spPr>
          <a:xfrm>
            <a:off x="4199467" y="5602175"/>
            <a:ext cx="431759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Violates the </a:t>
            </a:r>
            <a:r>
              <a:rPr lang="en-US" b="1" dirty="0" err="1">
                <a:solidFill>
                  <a:srgbClr val="0033CC"/>
                </a:solidFill>
              </a:rPr>
              <a:t>Liskov</a:t>
            </a:r>
            <a:r>
              <a:rPr lang="en-US" b="1" dirty="0">
                <a:solidFill>
                  <a:srgbClr val="0033CC"/>
                </a:solidFill>
              </a:rPr>
              <a:t> Substitution Principle</a:t>
            </a:r>
            <a:r>
              <a:rPr lang="en-US" dirty="0">
                <a:solidFill>
                  <a:srgbClr val="0033CC"/>
                </a:solidFill>
              </a:rPr>
              <a:t>:</a:t>
            </a:r>
          </a:p>
          <a:p>
            <a:r>
              <a:rPr lang="en-US" dirty="0">
                <a:solidFill>
                  <a:srgbClr val="0033CC"/>
                </a:solidFill>
              </a:rPr>
              <a:t>You cannot substitute a Point by a Rectangle.</a:t>
            </a:r>
          </a:p>
        </p:txBody>
      </p:sp>
    </p:spTree>
    <p:extLst>
      <p:ext uri="{BB962C8B-B14F-4D97-AF65-F5344CB8AC3E}">
        <p14:creationId xmlns:p14="http://schemas.microsoft.com/office/powerpoint/2010/main" val="807166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Vector-Stack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29666" y="6248400"/>
            <a:ext cx="548679" cy="457200"/>
          </a:xfrm>
        </p:spPr>
        <p:txBody>
          <a:bodyPr/>
          <a:lstStyle/>
          <a:p>
            <a:fld id="{FED62B2D-F854-104A-9535-9A504E5923E0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74367" y="1254300"/>
            <a:ext cx="3943708" cy="28931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#include &lt;string&gt;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#include &lt;vector&gt;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using namespace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std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class Stack :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public vector&lt;string&gt;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Stack();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void 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push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(string item);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string 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pop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04881" y="1251300"/>
            <a:ext cx="4373313" cy="28931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void Stack::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push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(string item)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this-&gt;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push_back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(item);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br>
              <a:rPr lang="en-US" sz="1400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T Stack::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pop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()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string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top_item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= 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           this-&gt;at(this-&gt;size() - 1);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this-&gt;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pop_back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return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top_item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34659" y="4343390"/>
            <a:ext cx="5125121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main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()</a:t>
            </a:r>
          </a:p>
          <a:p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Stack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stk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mr-IN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stk.push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("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");</a:t>
            </a:r>
          </a:p>
          <a:p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stk.push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("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B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");</a:t>
            </a:r>
          </a:p>
          <a:p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stk.push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("C");</a:t>
            </a:r>
            <a:br>
              <a:rPr lang="mr-IN" sz="1400" b="1" dirty="0">
                <a:latin typeface="Courier New" charset="0"/>
                <a:ea typeface="Courier New" charset="0"/>
                <a:cs typeface="Courier New" charset="0"/>
              </a:rPr>
            </a:br>
            <a:endParaRPr lang="mr-IN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stk.erase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stk.begin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() + 1);  //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remove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"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B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"</a:t>
            </a:r>
          </a:p>
          <a:p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4547" y="4874329"/>
            <a:ext cx="1880643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33CC"/>
                </a:solidFill>
              </a:rPr>
              <a:t>What is wrong</a:t>
            </a:r>
          </a:p>
          <a:p>
            <a:r>
              <a:rPr lang="en-US" sz="2000" dirty="0">
                <a:solidFill>
                  <a:srgbClr val="0033CC"/>
                </a:solidFill>
              </a:rPr>
              <a:t>with this code?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56041" y="4581941"/>
            <a:ext cx="2808654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A stack </a:t>
            </a:r>
            <a:r>
              <a:rPr lang="en-US" b="1" dirty="0">
                <a:solidFill>
                  <a:srgbClr val="0033CC"/>
                </a:solidFill>
              </a:rPr>
              <a:t>is not</a:t>
            </a:r>
            <a:r>
              <a:rPr lang="en-US" dirty="0">
                <a:solidFill>
                  <a:srgbClr val="0033CC"/>
                </a:solidFill>
              </a:rPr>
              <a:t> a special case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of a vector.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56041" y="5423403"/>
            <a:ext cx="4196470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Violates the </a:t>
            </a:r>
            <a:r>
              <a:rPr lang="en-US" b="1" dirty="0" err="1">
                <a:solidFill>
                  <a:srgbClr val="0033CC"/>
                </a:solidFill>
              </a:rPr>
              <a:t>Liskov</a:t>
            </a:r>
            <a:r>
              <a:rPr lang="en-US" b="1" dirty="0">
                <a:solidFill>
                  <a:srgbClr val="0033CC"/>
                </a:solidFill>
              </a:rPr>
              <a:t> Substitution Principle</a:t>
            </a:r>
            <a:r>
              <a:rPr lang="en-US" dirty="0">
                <a:solidFill>
                  <a:srgbClr val="0033CC"/>
                </a:solidFill>
              </a:rPr>
              <a:t>:</a:t>
            </a:r>
          </a:p>
          <a:p>
            <a:r>
              <a:rPr lang="en-US" dirty="0">
                <a:solidFill>
                  <a:srgbClr val="0033CC"/>
                </a:solidFill>
              </a:rPr>
              <a:t>You cannot substitute a vector by a stack.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1B6CC1-1893-864A-800B-C39890062C32}"/>
              </a:ext>
            </a:extLst>
          </p:cNvPr>
          <p:cNvSpPr txBox="1"/>
          <p:nvPr/>
        </p:nvSpPr>
        <p:spPr>
          <a:xfrm>
            <a:off x="6636689" y="4062533"/>
            <a:ext cx="166731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VectorStack.cpp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423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Vector-Stack, Fixed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38120" y="6156961"/>
            <a:ext cx="548679" cy="457200"/>
          </a:xfrm>
        </p:spPr>
        <p:txBody>
          <a:bodyPr/>
          <a:lstStyle/>
          <a:p>
            <a:fld id="{FED62B2D-F854-104A-9535-9A504E5923E0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5EEEEB5-819B-3B47-8D8E-020F2D912E85}"/>
              </a:ext>
            </a:extLst>
          </p:cNvPr>
          <p:cNvSpPr txBox="1"/>
          <p:nvPr/>
        </p:nvSpPr>
        <p:spPr>
          <a:xfrm>
            <a:off x="274367" y="1234464"/>
            <a:ext cx="3084499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#include &lt;string&gt;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#include &lt;vector&gt;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using namespace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std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class Stack</a:t>
            </a:r>
            <a:endParaRPr lang="en-US" sz="1400" b="1" dirty="0">
              <a:solidFill>
                <a:srgbClr val="B23C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Stack();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void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push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(string item);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string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pop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private: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vector&lt;string&gt; stack;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08976" y="4327051"/>
            <a:ext cx="5447325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main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()</a:t>
            </a:r>
          </a:p>
          <a:p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Stack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&lt;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string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&gt;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stk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mr-IN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stk.push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("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");</a:t>
            </a:r>
          </a:p>
          <a:p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stk.push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("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B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");</a:t>
            </a:r>
          </a:p>
          <a:p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stk.push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("C");</a:t>
            </a:r>
            <a:br>
              <a:rPr lang="mr-IN" sz="1400" b="1" dirty="0">
                <a:latin typeface="Courier New" charset="0"/>
                <a:ea typeface="Courier New" charset="0"/>
                <a:cs typeface="Courier New" charset="0"/>
              </a:rPr>
            </a:br>
            <a:endParaRPr lang="mr-IN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//</a:t>
            </a:r>
            <a:r>
              <a:rPr lang="mr-IN" sz="14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stk.erase</a:t>
            </a:r>
            <a:r>
              <a:rPr lang="mr-IN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14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stk.begin</a:t>
            </a:r>
            <a:r>
              <a:rPr lang="mr-IN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() + 1);  //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not allowed</a:t>
            </a:r>
            <a:endParaRPr lang="mr-IN" sz="1400" b="1" dirty="0">
              <a:solidFill>
                <a:srgbClr val="B23C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CA104C-5590-2A4D-9BD2-D408AEBDA4E5}"/>
              </a:ext>
            </a:extLst>
          </p:cNvPr>
          <p:cNvSpPr txBox="1"/>
          <p:nvPr/>
        </p:nvSpPr>
        <p:spPr>
          <a:xfrm>
            <a:off x="3542108" y="1240588"/>
            <a:ext cx="4373313" cy="28931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void Stack::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push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(string item)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 err="1">
                <a:solidFill>
                  <a:srgbClr val="008000"/>
                </a:solidFill>
                <a:latin typeface="Courier New" charset="0"/>
                <a:cs typeface="Courier New" charset="0"/>
              </a:rPr>
              <a:t>stack.push_back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  <a:cs typeface="Courier New" charset="0"/>
              </a:rPr>
              <a:t>(item);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br>
              <a:rPr lang="en-US" sz="1400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T Stack::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pop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()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string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top_item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= 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           this-&gt;at(this-&gt;size() - 1);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charset="0"/>
                <a:cs typeface="Courier New" charset="0"/>
              </a:rPr>
              <a:t>    </a:t>
            </a:r>
            <a:r>
              <a:rPr lang="en-US" sz="1400" b="1" dirty="0" err="1">
                <a:solidFill>
                  <a:srgbClr val="008000"/>
                </a:solidFill>
                <a:latin typeface="Courier New" charset="0"/>
                <a:cs typeface="Courier New" charset="0"/>
              </a:rPr>
              <a:t>stack.pop_back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  <a:cs typeface="Courier New" charset="0"/>
              </a:rPr>
              <a:t>();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return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top_item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898707-D847-E440-8DE8-4632239D3DB5}"/>
              </a:ext>
            </a:extLst>
          </p:cNvPr>
          <p:cNvSpPr txBox="1"/>
          <p:nvPr/>
        </p:nvSpPr>
        <p:spPr>
          <a:xfrm>
            <a:off x="4389122" y="6359384"/>
            <a:ext cx="2276329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A stack </a:t>
            </a:r>
            <a:r>
              <a:rPr lang="en-US" b="1" dirty="0">
                <a:solidFill>
                  <a:srgbClr val="0033CC"/>
                </a:solidFill>
              </a:rPr>
              <a:t>is not </a:t>
            </a:r>
            <a:r>
              <a:rPr lang="en-US" dirty="0">
                <a:solidFill>
                  <a:srgbClr val="0033CC"/>
                </a:solidFill>
              </a:rPr>
              <a:t>a vector.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182FE9-83BA-C44E-9E36-09DD8C455B3A}"/>
              </a:ext>
            </a:extLst>
          </p:cNvPr>
          <p:cNvSpPr txBox="1"/>
          <p:nvPr/>
        </p:nvSpPr>
        <p:spPr>
          <a:xfrm>
            <a:off x="799414" y="4526268"/>
            <a:ext cx="1864485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Delegate</a:t>
            </a:r>
            <a:r>
              <a:rPr lang="en-US" dirty="0">
                <a:solidFill>
                  <a:srgbClr val="008000"/>
                </a:solidFill>
              </a:rPr>
              <a:t> storage</a:t>
            </a:r>
            <a:br>
              <a:rPr lang="en-US" dirty="0">
                <a:solidFill>
                  <a:srgbClr val="008000"/>
                </a:solidFill>
              </a:rPr>
            </a:br>
            <a:r>
              <a:rPr lang="en-US" dirty="0">
                <a:solidFill>
                  <a:srgbClr val="008000"/>
                </a:solidFill>
              </a:rPr>
              <a:t>to a private vector.</a:t>
            </a:r>
          </a:p>
        </p:txBody>
      </p:sp>
    </p:spTree>
    <p:extLst>
      <p:ext uri="{BB962C8B-B14F-4D97-AF65-F5344CB8AC3E}">
        <p14:creationId xmlns:p14="http://schemas.microsoft.com/office/powerpoint/2010/main" val="2960117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/>
              <a:t>A child class </a:t>
            </a:r>
            <a:r>
              <a:rPr lang="en-US" dirty="0">
                <a:solidFill>
                  <a:srgbClr val="B23C00"/>
                </a:solidFill>
              </a:rPr>
              <a:t>inherits</a:t>
            </a:r>
            <a:r>
              <a:rPr lang="en-US" dirty="0"/>
              <a:t> member variables and functions from its parent class.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00161" y="2423171"/>
            <a:ext cx="6356227" cy="28007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class Person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string activity() { return "Eat and sleep."; }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  <a:p>
            <a:endParaRPr lang="mr-IN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class Student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: public Person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string study() { return "Study and study." ; }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};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75133" y="5440658"/>
            <a:ext cx="3793731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A 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Student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B23C00"/>
                </a:solidFill>
              </a:rPr>
              <a:t>“is a” 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Person</a:t>
            </a:r>
            <a:r>
              <a:rPr lang="en-US" sz="2400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4DD8D7-BABB-D340-8872-431DF1616B7E}"/>
              </a:ext>
            </a:extLst>
          </p:cNvPr>
          <p:cNvSpPr txBox="1"/>
          <p:nvPr/>
        </p:nvSpPr>
        <p:spPr>
          <a:xfrm>
            <a:off x="6170895" y="2270816"/>
            <a:ext cx="122180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Person.cpp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055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77634"/>
            <a:ext cx="8229600" cy="2377764"/>
          </a:xfrm>
        </p:spPr>
        <p:txBody>
          <a:bodyPr/>
          <a:lstStyle/>
          <a:p>
            <a:r>
              <a:rPr lang="en-US" dirty="0"/>
              <a:t>Let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</a:t>
            </a:r>
            <a:r>
              <a:rPr lang="en-US" dirty="0"/>
              <a:t> be type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Student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Valid: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s.study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() </a:t>
            </a:r>
          </a:p>
          <a:p>
            <a:pPr lvl="1"/>
            <a:r>
              <a:rPr lang="en-US" dirty="0"/>
              <a:t>Valid: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s.activity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()</a:t>
            </a:r>
          </a:p>
          <a:p>
            <a:r>
              <a:rPr lang="en-US" dirty="0"/>
              <a:t>Subclass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Student</a:t>
            </a:r>
            <a:r>
              <a:rPr lang="en-US" dirty="0"/>
              <a:t> </a:t>
            </a:r>
            <a:r>
              <a:rPr lang="en-US" dirty="0">
                <a:solidFill>
                  <a:srgbClr val="B23C00"/>
                </a:solidFill>
              </a:rPr>
              <a:t>inherits</a:t>
            </a:r>
            <a:r>
              <a:rPr lang="en-US" dirty="0"/>
              <a:t> the member function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activity </a:t>
            </a:r>
            <a:r>
              <a:rPr lang="en-US" dirty="0"/>
              <a:t>from its superclass.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93886" y="1176867"/>
            <a:ext cx="6356227" cy="28007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class Person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string 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activity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 { return "Eat and sleep."; }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  <a:p>
            <a:endParaRPr lang="mr-IN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class Student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: public Person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string 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study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 { return "Study and study." ; }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};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4DB35C-57D4-804A-A35F-56DBBB44CF06}"/>
              </a:ext>
            </a:extLst>
          </p:cNvPr>
          <p:cNvSpPr txBox="1"/>
          <p:nvPr/>
        </p:nvSpPr>
        <p:spPr>
          <a:xfrm>
            <a:off x="6766536" y="1261666"/>
            <a:ext cx="122180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Person.cpp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807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6A978-85D1-FC4D-AC91-8B5A5D5E9E99}" type="slidenum">
              <a:rPr lang="en-US" altLang="x-none"/>
              <a:pPr/>
              <a:t>6</a:t>
            </a:fld>
            <a:endParaRPr lang="en-US" altLang="x-none"/>
          </a:p>
        </p:txBody>
      </p:sp>
      <p:sp>
        <p:nvSpPr>
          <p:cNvPr id="627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Superclasses and Subclasses</a:t>
            </a:r>
            <a:endParaRPr lang="en-US" altLang="x-none" b="1" i="1" dirty="0">
              <a:latin typeface="Courier New" charset="0"/>
            </a:endParaRPr>
          </a:p>
        </p:txBody>
      </p:sp>
      <p:sp>
        <p:nvSpPr>
          <p:cNvPr id="627716" name="Text Box 4"/>
          <p:cNvSpPr txBox="1">
            <a:spLocks noChangeArrowheads="1"/>
          </p:cNvSpPr>
          <p:nvPr/>
        </p:nvSpPr>
        <p:spPr bwMode="auto">
          <a:xfrm>
            <a:off x="291711" y="1238167"/>
            <a:ext cx="5650906" cy="26930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Employee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Employee(string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: name(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salary(0) {}</a:t>
            </a:r>
            <a:b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get_name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 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name; }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</a:t>
            </a:r>
            <a:r>
              <a:rPr lang="en-US" sz="13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salary; }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set_salary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double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sal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 salary =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sal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endParaRPr lang="en-US" sz="1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name;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salary;</a:t>
            </a:r>
          </a:p>
          <a:p>
            <a:r>
              <a:rPr lang="en-US" altLang="x-none" sz="13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} </a:t>
            </a:r>
          </a:p>
        </p:txBody>
      </p:sp>
      <p:sp>
        <p:nvSpPr>
          <p:cNvPr id="627717" name="Text Box 5"/>
          <p:cNvSpPr txBox="1">
            <a:spLocks noChangeArrowheads="1"/>
          </p:cNvSpPr>
          <p:nvPr/>
        </p:nvSpPr>
        <p:spPr bwMode="auto">
          <a:xfrm>
            <a:off x="291711" y="4077928"/>
            <a:ext cx="7340471" cy="26930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Manager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 public Employee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Manager(string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: </a:t>
            </a:r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Employee(</a:t>
            </a:r>
            <a:r>
              <a:rPr lang="en-US" sz="13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</a:t>
            </a:r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bonus(0) {}</a:t>
            </a:r>
          </a:p>
          <a:p>
            <a:endParaRPr lang="en-US" sz="1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get_bonus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bonus; }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set_bonus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double bon) { bonus = bon; }</a:t>
            </a:r>
          </a:p>
          <a:p>
            <a:endParaRPr lang="en-US" sz="1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</a:t>
            </a:r>
            <a:r>
              <a:rPr lang="en-US" sz="13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</a:t>
            </a:r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Employee::</a:t>
            </a:r>
            <a:r>
              <a:rPr lang="en-US" sz="13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+ bonus; }</a:t>
            </a:r>
            <a:b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bonus;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27718" name="Text Box 6"/>
          <p:cNvSpPr txBox="1">
            <a:spLocks noChangeArrowheads="1"/>
          </p:cNvSpPr>
          <p:nvPr/>
        </p:nvSpPr>
        <p:spPr bwMode="auto">
          <a:xfrm>
            <a:off x="4818074" y="2965108"/>
            <a:ext cx="373692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x-none" sz="1800" b="0" dirty="0">
                <a:solidFill>
                  <a:srgbClr val="0033CC"/>
                </a:solidFill>
              </a:rPr>
              <a:t>What are the </a:t>
            </a:r>
            <a:r>
              <a:rPr lang="en-US" altLang="x-none" sz="1800" b="1" dirty="0">
                <a:solidFill>
                  <a:srgbClr val="0033CC"/>
                </a:solidFill>
              </a:rPr>
              <a:t>differences</a:t>
            </a:r>
            <a:r>
              <a:rPr lang="en-US" altLang="x-none" sz="1800" b="0" dirty="0">
                <a:solidFill>
                  <a:srgbClr val="0033CC"/>
                </a:solidFill>
              </a:rPr>
              <a:t> between</a:t>
            </a:r>
          </a:p>
          <a:p>
            <a:pPr algn="ctr"/>
            <a:r>
              <a:rPr lang="en-US" altLang="x-none" sz="18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Manager</a:t>
            </a:r>
            <a:r>
              <a:rPr lang="en-US" altLang="x-none" sz="1800" b="0" dirty="0">
                <a:solidFill>
                  <a:srgbClr val="0033CC"/>
                </a:solidFill>
              </a:rPr>
              <a:t> and </a:t>
            </a:r>
            <a:r>
              <a:rPr lang="en-US" altLang="x-none" sz="18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Employee</a:t>
            </a:r>
            <a:r>
              <a:rPr lang="en-US" altLang="x-none" sz="1800" b="0" dirty="0">
                <a:solidFill>
                  <a:srgbClr val="0033CC"/>
                </a:solidFill>
              </a:rPr>
              <a:t>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32B7F52-055D-6247-8DC6-C593A0DED2BB}"/>
              </a:ext>
            </a:extLst>
          </p:cNvPr>
          <p:cNvSpPr txBox="1"/>
          <p:nvPr/>
        </p:nvSpPr>
        <p:spPr>
          <a:xfrm>
            <a:off x="4830935" y="1326301"/>
            <a:ext cx="138050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Employee1.h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9F1BBB-5708-FD49-BE02-F49A14F8D32B}"/>
              </a:ext>
            </a:extLst>
          </p:cNvPr>
          <p:cNvSpPr txBox="1"/>
          <p:nvPr/>
        </p:nvSpPr>
        <p:spPr>
          <a:xfrm>
            <a:off x="6618010" y="6355048"/>
            <a:ext cx="127951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Manager1.h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0D14F6-B140-3946-A47B-7A2E1676062A}"/>
              </a:ext>
            </a:extLst>
          </p:cNvPr>
          <p:cNvSpPr txBox="1"/>
          <p:nvPr/>
        </p:nvSpPr>
        <p:spPr>
          <a:xfrm>
            <a:off x="2213033" y="5954938"/>
            <a:ext cx="2319866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8000"/>
                </a:solidFill>
              </a:rPr>
              <a:t>The subclass </a:t>
            </a:r>
            <a:r>
              <a:rPr lang="en-US" sz="1400" b="1" dirty="0">
                <a:solidFill>
                  <a:srgbClr val="008000"/>
                </a:solidFill>
              </a:rPr>
              <a:t>overrides</a:t>
            </a:r>
            <a:br>
              <a:rPr lang="en-US" sz="1400" dirty="0">
                <a:solidFill>
                  <a:srgbClr val="008000"/>
                </a:solidFill>
              </a:rPr>
            </a:br>
            <a:r>
              <a:rPr lang="en-US" sz="1400" dirty="0">
                <a:solidFill>
                  <a:srgbClr val="008000"/>
                </a:solidFill>
              </a:rPr>
              <a:t>the 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solidFill>
                  <a:srgbClr val="008000"/>
                </a:solidFill>
              </a:rPr>
              <a:t>member</a:t>
            </a:r>
            <a:br>
              <a:rPr lang="en-US" sz="1400" dirty="0">
                <a:solidFill>
                  <a:srgbClr val="008000"/>
                </a:solidFill>
              </a:rPr>
            </a:br>
            <a:r>
              <a:rPr lang="en-US" sz="1400" dirty="0">
                <a:solidFill>
                  <a:srgbClr val="008000"/>
                </a:solidFill>
              </a:rPr>
              <a:t>function of its superclass.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7ECDFA-7A54-0D49-96FA-DD52143C8B70}"/>
              </a:ext>
            </a:extLst>
          </p:cNvPr>
          <p:cNvSpPr txBox="1"/>
          <p:nvPr/>
        </p:nvSpPr>
        <p:spPr>
          <a:xfrm>
            <a:off x="5669268" y="3708463"/>
            <a:ext cx="2885726" cy="18158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The constructor of class 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Manager</a:t>
            </a:r>
            <a:br>
              <a:rPr lang="en-US" sz="1400" dirty="0">
                <a:solidFill>
                  <a:srgbClr val="0033CC"/>
                </a:solidFill>
              </a:rPr>
            </a:br>
            <a:r>
              <a:rPr lang="en-US" sz="1400" dirty="0">
                <a:solidFill>
                  <a:srgbClr val="0033CC"/>
                </a:solidFill>
              </a:rPr>
              <a:t>calls the constructor of its </a:t>
            </a:r>
            <a:br>
              <a:rPr lang="en-US" sz="1400" dirty="0">
                <a:solidFill>
                  <a:srgbClr val="0033CC"/>
                </a:solidFill>
              </a:rPr>
            </a:br>
            <a:r>
              <a:rPr lang="en-US" sz="1400" dirty="0">
                <a:solidFill>
                  <a:srgbClr val="0033CC"/>
                </a:solidFill>
              </a:rPr>
              <a:t>superclass 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Employee</a:t>
            </a:r>
            <a:r>
              <a:rPr lang="en-US" sz="1400" dirty="0">
                <a:solidFill>
                  <a:srgbClr val="0033CC"/>
                </a:solidFill>
              </a:rPr>
              <a:t>. </a:t>
            </a:r>
            <a:br>
              <a:rPr lang="en-US" sz="1400" dirty="0">
                <a:solidFill>
                  <a:srgbClr val="0033CC"/>
                </a:solidFill>
              </a:rPr>
            </a:br>
            <a:br>
              <a:rPr lang="en-US" sz="1400" dirty="0">
                <a:solidFill>
                  <a:srgbClr val="0033CC"/>
                </a:solidFill>
              </a:rPr>
            </a:br>
            <a:r>
              <a:rPr lang="en-US" sz="1400" dirty="0">
                <a:solidFill>
                  <a:srgbClr val="0033CC"/>
                </a:solidFill>
              </a:rPr>
              <a:t>The 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solidFill>
                  <a:srgbClr val="0033CC"/>
                </a:solidFill>
              </a:rPr>
              <a:t>function of </a:t>
            </a:r>
            <a:br>
              <a:rPr lang="en-US" sz="1400" dirty="0">
                <a:solidFill>
                  <a:srgbClr val="0033CC"/>
                </a:solidFill>
              </a:rPr>
            </a:br>
            <a:r>
              <a:rPr lang="en-US" sz="1400" dirty="0">
                <a:solidFill>
                  <a:srgbClr val="0033CC"/>
                </a:solidFill>
              </a:rPr>
              <a:t>class 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Manager</a:t>
            </a:r>
            <a:r>
              <a:rPr lang="en-US" sz="1400" dirty="0">
                <a:solidFill>
                  <a:srgbClr val="0033CC"/>
                </a:solidFill>
              </a:rPr>
              <a:t> calls the </a:t>
            </a:r>
            <a:br>
              <a:rPr lang="en-US" sz="1400" dirty="0">
                <a:solidFill>
                  <a:srgbClr val="0033CC"/>
                </a:solidFill>
              </a:rPr>
            </a:b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solidFill>
                  <a:srgbClr val="0033CC"/>
                </a:solidFill>
              </a:rPr>
              <a:t>function of its </a:t>
            </a:r>
            <a:br>
              <a:rPr lang="en-US" sz="1400" dirty="0">
                <a:solidFill>
                  <a:srgbClr val="0033CC"/>
                </a:solidFill>
              </a:rPr>
            </a:br>
            <a:r>
              <a:rPr lang="en-US" sz="1400" dirty="0">
                <a:solidFill>
                  <a:srgbClr val="0033CC"/>
                </a:solidFill>
              </a:rPr>
              <a:t>superclass 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Employee</a:t>
            </a:r>
            <a:r>
              <a:rPr lang="en-US" sz="1400" dirty="0">
                <a:solidFill>
                  <a:srgbClr val="0033C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2650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0318-0252-DE4B-B59F-DDC8B4E36389}" type="slidenum">
              <a:rPr lang="en-US" altLang="x-none"/>
              <a:pPr/>
              <a:t>7</a:t>
            </a:fld>
            <a:endParaRPr lang="en-US" altLang="x-none"/>
          </a:p>
        </p:txBody>
      </p:sp>
      <p:sp>
        <p:nvSpPr>
          <p:cNvPr id="629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Superclasses and Subclasses</a:t>
            </a:r>
            <a:r>
              <a:rPr lang="en-US" altLang="x-none" i="1" dirty="0"/>
              <a:t>, cont’d</a:t>
            </a:r>
          </a:p>
        </p:txBody>
      </p:sp>
      <p:sp>
        <p:nvSpPr>
          <p:cNvPr id="629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4725"/>
          </a:xfrm>
        </p:spPr>
        <p:txBody>
          <a:bodyPr/>
          <a:lstStyle/>
          <a:p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Employee</a:t>
            </a:r>
            <a:r>
              <a:rPr lang="en-US" altLang="x-none" dirty="0"/>
              <a:t> is the </a:t>
            </a:r>
            <a:r>
              <a:rPr lang="en-US" altLang="x-none" dirty="0">
                <a:solidFill>
                  <a:srgbClr val="B23C00"/>
                </a:solidFill>
              </a:rPr>
              <a:t>superclass</a:t>
            </a:r>
            <a:r>
              <a:rPr lang="en-US" altLang="x-none" dirty="0"/>
              <a:t>.</a:t>
            </a:r>
            <a:br>
              <a:rPr lang="en-US" altLang="x-none" dirty="0"/>
            </a:b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Manager</a:t>
            </a:r>
            <a:r>
              <a:rPr lang="en-US" altLang="x-none" dirty="0"/>
              <a:t> is the </a:t>
            </a:r>
            <a:r>
              <a:rPr lang="en-US" altLang="x-none" dirty="0">
                <a:solidFill>
                  <a:srgbClr val="B23C00"/>
                </a:solidFill>
              </a:rPr>
              <a:t>subclass</a:t>
            </a:r>
            <a:r>
              <a:rPr lang="en-US" altLang="x-none" dirty="0"/>
              <a:t>.</a:t>
            </a:r>
          </a:p>
          <a:p>
            <a:pPr lvl="4"/>
            <a:endParaRPr lang="en-US" altLang="x-none" dirty="0"/>
          </a:p>
          <a:p>
            <a:pPr lvl="1"/>
            <a:r>
              <a:rPr lang="en-US" altLang="x-none" dirty="0"/>
              <a:t>A manager “</a:t>
            </a:r>
            <a:r>
              <a:rPr lang="en-US" altLang="x-none" dirty="0">
                <a:solidFill>
                  <a:srgbClr val="B23C00"/>
                </a:solidFill>
              </a:rPr>
              <a:t>is a</a:t>
            </a:r>
            <a:r>
              <a:rPr lang="en-US" altLang="x-none" dirty="0"/>
              <a:t>” </a:t>
            </a:r>
            <a:br>
              <a:rPr lang="en-US" altLang="x-none" dirty="0"/>
            </a:br>
            <a:r>
              <a:rPr lang="en-US" altLang="x-none" dirty="0"/>
              <a:t>employee.</a:t>
            </a:r>
          </a:p>
          <a:p>
            <a:pPr lvl="4"/>
            <a:endParaRPr lang="en-US" altLang="x-none" dirty="0"/>
          </a:p>
          <a:p>
            <a:pPr lvl="1"/>
            <a:r>
              <a:rPr lang="en-US" altLang="x-none" dirty="0"/>
              <a:t>A manager is a </a:t>
            </a:r>
            <a:br>
              <a:rPr lang="en-US" altLang="x-none" dirty="0"/>
            </a:br>
            <a:r>
              <a:rPr lang="en-US" altLang="x-none" dirty="0">
                <a:solidFill>
                  <a:srgbClr val="B23C00"/>
                </a:solidFill>
              </a:rPr>
              <a:t>specialized type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dirty="0"/>
              <a:t>of employee.</a:t>
            </a:r>
          </a:p>
          <a:p>
            <a:pPr lvl="4"/>
            <a:endParaRPr lang="en-US" altLang="x-none" dirty="0"/>
          </a:p>
          <a:p>
            <a:pPr lvl="1"/>
            <a:r>
              <a:rPr lang="en-US" altLang="x-none" dirty="0"/>
              <a:t>The set of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Manager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dirty="0"/>
              <a:t>objects is a </a:t>
            </a:r>
            <a:r>
              <a:rPr lang="en-US" altLang="x-none" dirty="0">
                <a:solidFill>
                  <a:srgbClr val="B23C00"/>
                </a:solidFill>
              </a:rPr>
              <a:t>subset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dirty="0"/>
              <a:t>of the set of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Employee</a:t>
            </a:r>
            <a:r>
              <a:rPr lang="en-US" altLang="x-none" dirty="0"/>
              <a:t> objects.</a:t>
            </a:r>
          </a:p>
        </p:txBody>
      </p:sp>
      <p:pic>
        <p:nvPicPr>
          <p:cNvPr id="629764" name="Picture 4" descr="Ch6_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7683" y="2240293"/>
            <a:ext cx="4528730" cy="3291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308725" y="6237249"/>
            <a:ext cx="2011682" cy="507831"/>
          </a:xfrm>
          <a:prstGeom prst="rect">
            <a:avLst/>
          </a:prstGeom>
          <a:solidFill>
            <a:srgbClr val="EAEAEA"/>
          </a:solidFill>
          <a:ln w="9525">
            <a:solidFill>
              <a:srgbClr val="EAEAE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x-none" sz="900" dirty="0">
                <a:solidFill>
                  <a:srgbClr val="969696"/>
                </a:solidFill>
                <a:latin typeface="Arial" charset="0"/>
              </a:rPr>
              <a:t>Object-Oriented Design &amp; Patterns</a:t>
            </a:r>
          </a:p>
          <a:p>
            <a:r>
              <a:rPr lang="en-US" altLang="x-none" sz="900" dirty="0">
                <a:solidFill>
                  <a:srgbClr val="969696"/>
                </a:solidFill>
              </a:rPr>
              <a:t>by Cay </a:t>
            </a:r>
            <a:r>
              <a:rPr lang="en-US" altLang="x-none" sz="900" dirty="0" err="1">
                <a:solidFill>
                  <a:srgbClr val="969696"/>
                </a:solidFill>
              </a:rPr>
              <a:t>Horstmann</a:t>
            </a:r>
            <a:endParaRPr lang="en-US" altLang="x-none" sz="900" dirty="0">
              <a:solidFill>
                <a:srgbClr val="969696"/>
              </a:solidFill>
            </a:endParaRPr>
          </a:p>
          <a:p>
            <a:r>
              <a:rPr lang="en-US" altLang="x-none" sz="900" b="0" dirty="0">
                <a:solidFill>
                  <a:srgbClr val="969696"/>
                </a:solidFill>
                <a:latin typeface="Arial" charset="0"/>
              </a:rPr>
              <a:t>John Wiley &amp; Sons, 2006.</a:t>
            </a:r>
            <a:endParaRPr lang="en-US" altLang="x-none" sz="900" dirty="0">
              <a:solidFill>
                <a:srgbClr val="96969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09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459B-7DBA-4A4D-8FA7-1EEA18306640}" type="slidenum">
              <a:rPr lang="en-US" altLang="x-none"/>
              <a:pPr/>
              <a:t>8</a:t>
            </a:fld>
            <a:endParaRPr lang="en-US" altLang="x-none"/>
          </a:p>
        </p:txBody>
      </p:sp>
      <p:sp>
        <p:nvSpPr>
          <p:cNvPr id="635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Invoke a Superclass Member Function</a:t>
            </a:r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854075"/>
          </a:xfrm>
        </p:spPr>
        <p:txBody>
          <a:bodyPr/>
          <a:lstStyle/>
          <a:p>
            <a:r>
              <a:rPr lang="en-US" altLang="x-none" dirty="0"/>
              <a:t>Suppose a manager’s salary is his regular employee salary plus a bonus that only managers get.</a:t>
            </a:r>
          </a:p>
        </p:txBody>
      </p:sp>
      <p:sp>
        <p:nvSpPr>
          <p:cNvPr id="635908" name="Text Box 4"/>
          <p:cNvSpPr txBox="1">
            <a:spLocks noChangeArrowheads="1"/>
          </p:cNvSpPr>
          <p:nvPr/>
        </p:nvSpPr>
        <p:spPr bwMode="auto">
          <a:xfrm>
            <a:off x="3931927" y="2320082"/>
            <a:ext cx="4011034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altLang="x-none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Manager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: public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double </a:t>
            </a:r>
            <a:r>
              <a:rPr lang="en-US" altLang="x-none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get_salary</a:t>
            </a:r>
            <a:r>
              <a:rPr lang="en-US" altLang="x-none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()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x-none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    {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    return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salary 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+ bonus; 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    }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    ...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} </a:t>
            </a:r>
          </a:p>
        </p:txBody>
      </p:sp>
      <p:sp>
        <p:nvSpPr>
          <p:cNvPr id="635909" name="Text Box 5"/>
          <p:cNvSpPr txBox="1">
            <a:spLocks noChangeArrowheads="1"/>
          </p:cNvSpPr>
          <p:nvPr/>
        </p:nvSpPr>
        <p:spPr bwMode="auto">
          <a:xfrm>
            <a:off x="3931927" y="4788133"/>
            <a:ext cx="4674227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square">
            <a:spAutoFit/>
          </a:bodyPr>
          <a:lstStyle/>
          <a:p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public: </a:t>
            </a:r>
          </a:p>
          <a:p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double </a:t>
            </a:r>
            <a:r>
              <a:rPr lang="en-US" altLang="x-none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get_salary</a:t>
            </a:r>
            <a:r>
              <a:rPr lang="en-US" altLang="x-none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()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x-none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{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    return </a:t>
            </a:r>
            <a:r>
              <a:rPr lang="en-US" altLang="x-none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get_salary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()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+ bonus;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} </a:t>
            </a:r>
          </a:p>
        </p:txBody>
      </p:sp>
      <p:sp>
        <p:nvSpPr>
          <p:cNvPr id="635910" name="Text Box 6"/>
          <p:cNvSpPr txBox="1">
            <a:spLocks noChangeArrowheads="1"/>
          </p:cNvSpPr>
          <p:nvPr/>
        </p:nvSpPr>
        <p:spPr bwMode="auto">
          <a:xfrm>
            <a:off x="820473" y="3520439"/>
            <a:ext cx="2922595" cy="5847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x-none" b="0" dirty="0">
                <a:solidFill>
                  <a:srgbClr val="FFFF00"/>
                </a:solidFill>
                <a:latin typeface="Arial" charset="0"/>
              </a:rPr>
              <a:t>A subclass cannot access the</a:t>
            </a:r>
          </a:p>
          <a:p>
            <a:r>
              <a:rPr lang="en-US" altLang="x-none" b="0" dirty="0">
                <a:solidFill>
                  <a:srgbClr val="FFFF00"/>
                </a:solidFill>
                <a:latin typeface="Arial" charset="0"/>
              </a:rPr>
              <a:t>private fields of its superclass.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37391" y="2697488"/>
            <a:ext cx="2005677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33CC"/>
                </a:solidFill>
              </a:rPr>
              <a:t>What’s wrong </a:t>
            </a:r>
          </a:p>
          <a:p>
            <a:r>
              <a:rPr lang="en-US" sz="1800" dirty="0">
                <a:solidFill>
                  <a:srgbClr val="0033CC"/>
                </a:solidFill>
              </a:rPr>
              <a:t>with this solution?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1995474" y="5677225"/>
            <a:ext cx="1747594" cy="338554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x-none" b="0">
                <a:solidFill>
                  <a:srgbClr val="FFFF00"/>
                </a:solidFill>
                <a:latin typeface="Arial" charset="0"/>
              </a:rPr>
              <a:t>Infinite recursion!</a:t>
            </a:r>
            <a:endParaRPr lang="en-US" altLang="x-none" b="0" dirty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12323" y="4892024"/>
            <a:ext cx="2005677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33CC"/>
                </a:solidFill>
              </a:rPr>
              <a:t>What’s wrong </a:t>
            </a:r>
          </a:p>
          <a:p>
            <a:r>
              <a:rPr lang="en-US" sz="1800" dirty="0">
                <a:solidFill>
                  <a:srgbClr val="0033CC"/>
                </a:solidFill>
              </a:rPr>
              <a:t>with this solution?</a:t>
            </a:r>
          </a:p>
        </p:txBody>
      </p:sp>
    </p:spTree>
    <p:extLst>
      <p:ext uri="{BB962C8B-B14F-4D97-AF65-F5344CB8AC3E}">
        <p14:creationId xmlns:p14="http://schemas.microsoft.com/office/powerpoint/2010/main" val="3501424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5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5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35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909" grpId="0" animBg="1"/>
      <p:bldP spid="635910" grpId="0" animBg="1"/>
      <p:bldP spid="2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46FC-4258-F745-9728-B2C1187D00FD}" type="slidenum">
              <a:rPr lang="en-US" altLang="x-none"/>
              <a:pPr/>
              <a:t>9</a:t>
            </a:fld>
            <a:endParaRPr lang="en-US" altLang="x-none"/>
          </a:p>
        </p:txBody>
      </p:sp>
      <p:sp>
        <p:nvSpPr>
          <p:cNvPr id="636930" name="Rectangle 2"/>
          <p:cNvSpPr>
            <a:spLocks noGrp="1" noChangeArrowheads="1"/>
          </p:cNvSpPr>
          <p:nvPr>
            <p:ph type="title"/>
          </p:nvPr>
        </p:nvSpPr>
        <p:spPr>
          <a:xfrm>
            <a:off x="274367" y="411163"/>
            <a:ext cx="8595265" cy="655637"/>
          </a:xfrm>
        </p:spPr>
        <p:txBody>
          <a:bodyPr/>
          <a:lstStyle/>
          <a:p>
            <a:r>
              <a:rPr lang="en-US" altLang="x-none" dirty="0"/>
              <a:t>Invoke a Superclass Member Function</a:t>
            </a:r>
            <a:r>
              <a:rPr lang="en-US" altLang="x-none" i="1" dirty="0"/>
              <a:t>, cont’d</a:t>
            </a:r>
          </a:p>
        </p:txBody>
      </p:sp>
      <p:sp>
        <p:nvSpPr>
          <p:cNvPr id="636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399"/>
            <a:ext cx="8229600" cy="1036333"/>
          </a:xfrm>
        </p:spPr>
        <p:txBody>
          <a:bodyPr/>
          <a:lstStyle/>
          <a:p>
            <a:r>
              <a:rPr lang="en-US" altLang="x-none" dirty="0"/>
              <a:t>Name the superclass and use the </a:t>
            </a:r>
            <a:br>
              <a:rPr lang="en-US" altLang="x-none" dirty="0"/>
            </a:br>
            <a:r>
              <a:rPr lang="en-US" altLang="x-none" dirty="0"/>
              <a:t>scope resolution operator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::</a:t>
            </a:r>
            <a:endParaRPr lang="en-US" altLang="x-none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579032" y="2335894"/>
            <a:ext cx="5985934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altLang="x-none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Manager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: public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...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double </a:t>
            </a:r>
            <a:r>
              <a:rPr lang="en-US" altLang="x-none" b="1" dirty="0" err="1">
                <a:latin typeface="Courier New" charset="0"/>
                <a:ea typeface="Courier New" charset="0"/>
                <a:cs typeface="Courier New" charset="0"/>
              </a:rPr>
              <a:t>get_salary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en-US" altLang="x-none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    {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    return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Employee::</a:t>
            </a:r>
            <a:r>
              <a:rPr lang="en-US" altLang="x-none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get_salary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+ bonus; 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    }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    ...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790422286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48188</TotalTime>
  <Words>1511</Words>
  <Application>Microsoft Macintosh PowerPoint</Application>
  <PresentationFormat>On-screen Show (4:3)</PresentationFormat>
  <Paragraphs>573</Paragraphs>
  <Slides>34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Courier New</vt:lpstr>
      <vt:lpstr>Times New Roman</vt:lpstr>
      <vt:lpstr>Wingdings</vt:lpstr>
      <vt:lpstr>Quadrant</vt:lpstr>
      <vt:lpstr>CS 144 Advanced C++ Programming March 14 Class Meeting</vt:lpstr>
      <vt:lpstr>Object-Oriented Programming</vt:lpstr>
      <vt:lpstr>Inheritance</vt:lpstr>
      <vt:lpstr>Inheritance, cont’d</vt:lpstr>
      <vt:lpstr>Inheritance, cont’d</vt:lpstr>
      <vt:lpstr>Superclasses and Subclasses</vt:lpstr>
      <vt:lpstr>Superclasses and Subclasses, cont’d</vt:lpstr>
      <vt:lpstr>Invoke a Superclass Member Function</vt:lpstr>
      <vt:lpstr>Invoke a Superclass Member Function, cont’d</vt:lpstr>
      <vt:lpstr>Invoke a Superclass Constructor</vt:lpstr>
      <vt:lpstr>Invoke a Superclass Constructor, cont’d</vt:lpstr>
      <vt:lpstr>Invoke a Constructor from Another</vt:lpstr>
      <vt:lpstr>Missing Bonus?</vt:lpstr>
      <vt:lpstr>Overridden Member Functions</vt:lpstr>
      <vt:lpstr>Overridden Member Functions</vt:lpstr>
      <vt:lpstr>Overridden Member Functions</vt:lpstr>
      <vt:lpstr>Polymorphism, cont’d</vt:lpstr>
      <vt:lpstr>Polymorphism, cont’d</vt:lpstr>
      <vt:lpstr>Subclasses</vt:lpstr>
      <vt:lpstr>Polymorphism</vt:lpstr>
      <vt:lpstr>Polymorphism, cont’d</vt:lpstr>
      <vt:lpstr>Polymorphism, cont’d</vt:lpstr>
      <vt:lpstr>Virtual Destructors</vt:lpstr>
      <vt:lpstr>Virtual Destructors, cont’d</vt:lpstr>
      <vt:lpstr>Class Hierarchies</vt:lpstr>
      <vt:lpstr>Class Hierarchies, cont’d</vt:lpstr>
      <vt:lpstr>Class Hierarchies, cont’d</vt:lpstr>
      <vt:lpstr>Class Hierarchies, cont’d</vt:lpstr>
      <vt:lpstr>The Liskov Substitution Principle</vt:lpstr>
      <vt:lpstr>The Liskov Substitution Principle, cont’d</vt:lpstr>
      <vt:lpstr>Point-Circle-Rectangle</vt:lpstr>
      <vt:lpstr>Point-Circle-Rectangle, cont’d</vt:lpstr>
      <vt:lpstr>Vector-Stack</vt:lpstr>
      <vt:lpstr>Vector-Stack, Fixed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850</cp:revision>
  <cp:lastPrinted>2016-09-16T08:43:07Z</cp:lastPrinted>
  <dcterms:created xsi:type="dcterms:W3CDTF">2008-01-12T03:52:55Z</dcterms:created>
  <dcterms:modified xsi:type="dcterms:W3CDTF">2019-03-14T09:12:33Z</dcterms:modified>
  <cp:category/>
</cp:coreProperties>
</file>