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455" r:id="rId2"/>
    <p:sldId id="346" r:id="rId3"/>
    <p:sldId id="434" r:id="rId4"/>
    <p:sldId id="446" r:id="rId5"/>
    <p:sldId id="447" r:id="rId6"/>
    <p:sldId id="448" r:id="rId7"/>
    <p:sldId id="449" r:id="rId8"/>
    <p:sldId id="435" r:id="rId9"/>
    <p:sldId id="436" r:id="rId10"/>
    <p:sldId id="437" r:id="rId11"/>
    <p:sldId id="438" r:id="rId12"/>
    <p:sldId id="439" r:id="rId13"/>
    <p:sldId id="440" r:id="rId14"/>
    <p:sldId id="441" r:id="rId15"/>
    <p:sldId id="442" r:id="rId16"/>
    <p:sldId id="443" r:id="rId17"/>
    <p:sldId id="444" r:id="rId18"/>
    <p:sldId id="309" r:id="rId19"/>
    <p:sldId id="310" r:id="rId20"/>
    <p:sldId id="456" r:id="rId21"/>
    <p:sldId id="458" r:id="rId22"/>
    <p:sldId id="457" r:id="rId23"/>
    <p:sldId id="459" r:id="rId24"/>
    <p:sldId id="290" r:id="rId25"/>
    <p:sldId id="291" r:id="rId26"/>
    <p:sldId id="292" r:id="rId27"/>
    <p:sldId id="301" r:id="rId28"/>
    <p:sldId id="293" r:id="rId29"/>
    <p:sldId id="294" r:id="rId30"/>
    <p:sldId id="295" r:id="rId31"/>
    <p:sldId id="302" r:id="rId32"/>
    <p:sldId id="296" r:id="rId33"/>
    <p:sldId id="297" r:id="rId34"/>
    <p:sldId id="298" r:id="rId35"/>
    <p:sldId id="299" r:id="rId36"/>
    <p:sldId id="303" r:id="rId37"/>
    <p:sldId id="300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E1F5FF"/>
    <a:srgbClr val="66CCFF"/>
    <a:srgbClr val="A12A03"/>
    <a:srgbClr val="C6DE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274" autoAdjust="0"/>
    <p:restoredTop sz="96763" autoAdjust="0"/>
  </p:normalViewPr>
  <p:slideViewPr>
    <p:cSldViewPr>
      <p:cViewPr varScale="1">
        <p:scale>
          <a:sx n="142" d="100"/>
          <a:sy n="142" d="100"/>
        </p:scale>
        <p:origin x="376" y="184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06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x-none"/>
              <a:t>SJSU Dept. of Computer Science Fall 2013: September 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x-none"/>
              <a:t>CS 151: Object-Oriented Design</a:t>
            </a:r>
            <a:br>
              <a:rPr lang="en-US" altLang="x-none"/>
            </a:br>
            <a:r>
              <a:rPr lang="en-US" altLang="x-none">
                <a:ea typeface="Arial" charset="0"/>
                <a:cs typeface="Arial" charset="0"/>
              </a:rPr>
              <a:t>© </a:t>
            </a:r>
            <a:r>
              <a:rPr lang="en-US" altLang="x-none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E1539E7-25EC-2E4C-8DC6-118DB67E63C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8867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March 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en.cppreference.com/w/cpp/chron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mpir.org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March 5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64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9868" y="1417342"/>
            <a:ext cx="7960834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::operator ==(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decimal ==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other.decimal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::operator !=(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decimal !=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other.decimal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0B6767-AAFA-454D-A48E-DD123E1EFC7D}"/>
              </a:ext>
            </a:extLst>
          </p:cNvPr>
          <p:cNvSpPr txBox="1"/>
          <p:nvPr/>
        </p:nvSpPr>
        <p:spPr>
          <a:xfrm>
            <a:off x="6629673" y="3556389"/>
            <a:ext cx="20072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RomanNumeral.cpp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620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8152" y="1325903"/>
            <a:ext cx="8207696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istream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operator &gt;&gt;(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numeral)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 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numeral.roman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numeral.to_decimal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in;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operator &lt;&lt;(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out,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numeral)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out &lt;&lt; "[" &lt;&lt;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numeral.decimal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":" &lt;&lt;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numeral.roman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"]";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out;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31927" y="2606049"/>
            <a:ext cx="341311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Why not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numeral-&gt;roman</a:t>
            </a:r>
          </a:p>
          <a:p>
            <a:r>
              <a:rPr lang="en-US" dirty="0">
                <a:solidFill>
                  <a:srgbClr val="0033CC"/>
                </a:solidFill>
              </a:rPr>
              <a:t>and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numeral-&gt;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to_decimal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  <a:r>
              <a:rPr lang="en-US" dirty="0">
                <a:solidFill>
                  <a:srgbClr val="0033CC"/>
                </a:solidFill>
              </a:rPr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955007-2420-E244-A3E6-EEDC2121B106}"/>
              </a:ext>
            </a:extLst>
          </p:cNvPr>
          <p:cNvSpPr txBox="1"/>
          <p:nvPr/>
        </p:nvSpPr>
        <p:spPr>
          <a:xfrm>
            <a:off x="6789384" y="5179072"/>
            <a:ext cx="20072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RomanNumeral.cpp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61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89805" y="1640828"/>
            <a:ext cx="3764172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void RomanNumeral::to_roman()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int temp = decimal;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roman = "";</a:t>
            </a:r>
          </a:p>
          <a:p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while (temp &gt;= 1000)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"M";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1000;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  <a:br>
              <a:rPr lang="is-IS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if (temp &gt;= 900)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"CM";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900;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50552" y="1640828"/>
            <a:ext cx="3270447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else if (temp &gt;= 500)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"D";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500;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else if (temp &gt;= 400)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"CD";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400;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while (temp &gt;= 100)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roman += "C";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temp -= 100;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D4EF1-3955-9644-A467-570552538CB4}"/>
              </a:ext>
            </a:extLst>
          </p:cNvPr>
          <p:cNvSpPr txBox="1"/>
          <p:nvPr/>
        </p:nvSpPr>
        <p:spPr>
          <a:xfrm>
            <a:off x="3840488" y="1325903"/>
            <a:ext cx="20072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RomanNumeral.cpp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761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274947"/>
            <a:ext cx="2776722" cy="49859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if (temp &gt;= 90)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roman += "XC";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temp -= 90;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else if (temp &gt;= 50)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roman += "L";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temp -= 50;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else if (temp &gt;= 40)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roman += "XL";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temp -= 40;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  <a:br>
              <a:rPr lang="is-I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while (temp &gt;= 10)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roman += "X";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temp -= 10;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endParaRPr lang="is-IS" sz="14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0368" y="1274947"/>
            <a:ext cx="2654894" cy="49244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if (temp &gt;= 9)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roman += "IX";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temp -= 9;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else if (temp &gt;= 5)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roman += "V";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temp -= 5;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else if (temp &gt;= 4)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roman += "IV";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temp -= 4;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  <a:br>
              <a:rPr lang="is-I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while (temp &gt;= 1)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roman += "I";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temp--;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4767FF-6B69-8C4E-A945-1E7B8C51B831}"/>
              </a:ext>
            </a:extLst>
          </p:cNvPr>
          <p:cNvSpPr txBox="1"/>
          <p:nvPr/>
        </p:nvSpPr>
        <p:spPr>
          <a:xfrm>
            <a:off x="2564719" y="5806414"/>
            <a:ext cx="20072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RomanNumeral.cpp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192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85308" y="1417342"/>
            <a:ext cx="6973384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void RomanNumeral::to_decimal()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int length = roman.length();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decimal = 0;</a:t>
            </a:r>
            <a:br>
              <a:rPr lang="is-IS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// Scan the Roman numeral string from left to right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// and add the corresponding character values.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for (int i = 0; i &lt; length; i++)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switch (roman[i])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{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case 'M':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decimal += 1000;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  <a:br>
              <a:rPr lang="is-IS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case 'D':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decimal += 500;</a:t>
            </a:r>
          </a:p>
          <a:p>
            <a:r>
              <a:rPr lang="is-IS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4F5D74-83C6-2144-B37A-C2AB2410E98B}"/>
              </a:ext>
            </a:extLst>
          </p:cNvPr>
          <p:cNvSpPr txBox="1"/>
          <p:nvPr/>
        </p:nvSpPr>
        <p:spPr>
          <a:xfrm>
            <a:off x="6217902" y="1248065"/>
            <a:ext cx="20072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RomanNumeral.cpp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316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70541" y="1234464"/>
            <a:ext cx="4802918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case 'C':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if (i+1 &lt; length)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switch (roman[i+1])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{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'D':  // CD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400;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i++;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  <a:br>
              <a:rPr lang="is-I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'M':  // CM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900;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i++;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  <a:br>
              <a:rPr lang="is-IS" sz="14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default: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100;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    }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}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else decimal += 100;</a:t>
            </a:r>
          </a:p>
          <a:p>
            <a:r>
              <a:rPr lang="is-IS" sz="1400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8B55DC-E7D7-354B-8299-2D53C30977E6}"/>
              </a:ext>
            </a:extLst>
          </p:cNvPr>
          <p:cNvSpPr txBox="1"/>
          <p:nvPr/>
        </p:nvSpPr>
        <p:spPr>
          <a:xfrm>
            <a:off x="5120634" y="5909846"/>
            <a:ext cx="20072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RomanNumeral.cpp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696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1396626"/>
            <a:ext cx="4358886" cy="52937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case 'L':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decimal += 50;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</a:p>
          <a:p>
            <a:endParaRPr lang="is-I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case 'X':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if (i+1 &lt; length)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{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switch (roman[i+1])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{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'L':  // XL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40;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i++;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  <a:br>
              <a:rPr lang="is-IS" sz="13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'C':  // XC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90;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i++;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</a:p>
          <a:p>
            <a:endParaRPr lang="is-I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default: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10;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    }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}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else decimal += 10;</a:t>
            </a:r>
          </a:p>
          <a:p>
            <a:r>
              <a:rPr lang="is-IS" sz="1300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896575-92E4-4546-B1EF-8CCCEFF99838}"/>
              </a:ext>
            </a:extLst>
          </p:cNvPr>
          <p:cNvSpPr txBox="1"/>
          <p:nvPr/>
        </p:nvSpPr>
        <p:spPr>
          <a:xfrm>
            <a:off x="5490767" y="1227349"/>
            <a:ext cx="20072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RomanNumeral.cpp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482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22330" y="1257955"/>
            <a:ext cx="3996607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case 'V':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decimal += 5;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  <a:br>
              <a:rPr lang="is-IS" sz="12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case 'I':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if (i+1 &lt; length)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{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switch (roman[i+1])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{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'V':  // IV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4;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i++;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  <a:br>
              <a:rPr lang="is-IS" sz="12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case 'X':  // IX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 += 9;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i++;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  <a:br>
              <a:rPr lang="is-IS" sz="1200" b="1" dirty="0">
                <a:latin typeface="Courier New" charset="0"/>
                <a:ea typeface="Courier New" charset="0"/>
                <a:cs typeface="Courier New" charset="0"/>
              </a:rPr>
            </a:br>
            <a:endParaRPr lang="is-I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default: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decimal++;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        break;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    }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}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else decimal++;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        break;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    }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is-IS" sz="12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C3E0F6-2DC0-A148-923F-F0A815558DDB}"/>
              </a:ext>
            </a:extLst>
          </p:cNvPr>
          <p:cNvSpPr txBox="1"/>
          <p:nvPr/>
        </p:nvSpPr>
        <p:spPr>
          <a:xfrm>
            <a:off x="5307889" y="6233929"/>
            <a:ext cx="20072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RomanNumeral.cpp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124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chrono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5806" y="1234464"/>
            <a:ext cx="7713971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iostream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iomanip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#include &lt;vector&gt;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chrono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chrono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  <a:b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solidFill>
                <a:srgbClr val="B23C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long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time_vector_initialization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(vector&lt;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 v,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n);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main()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vector&lt;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 v;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for (long n = 10000; n &lt;= 100000000; n *= 10)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long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elapsed_time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time_vector_initialization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(v, n);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Elapsed_time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for "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setw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(9) &lt;&lt; n &lt;&lt; " : "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           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setw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(4)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elapsed_time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"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9341" y="1417342"/>
            <a:ext cx="159082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accent1">
                    <a:lumMod val="60000"/>
                    <a:lumOff val="40000"/>
                  </a:schemeClr>
                </a:solidFill>
              </a:rPr>
              <a:t>TimeVector.cpp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458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chrono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4228" y="1454331"/>
            <a:ext cx="8948283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long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time_vector_initialization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(vector&lt;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&gt; v,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n)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steady_clock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time_point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start_time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steady_clock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::now();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v.clear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for 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 n;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++)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v.push_back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steady_clock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time_point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end_time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steady_clock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::now();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// Other options include: nanoseconds, microseconds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long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elapsed_time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   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duration_cast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&lt;milliseconds&gt;(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end_time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-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start_time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).count()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return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elapsed_time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67ACBB-74C4-C547-88B0-2B357769CDE7}"/>
              </a:ext>
            </a:extLst>
          </p:cNvPr>
          <p:cNvSpPr txBox="1"/>
          <p:nvPr/>
        </p:nvSpPr>
        <p:spPr>
          <a:xfrm>
            <a:off x="2378931" y="5467019"/>
            <a:ext cx="438613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See </a:t>
            </a:r>
            <a:r>
              <a:rPr lang="en-US" dirty="0">
                <a:solidFill>
                  <a:srgbClr val="0033CC"/>
                </a:solidFill>
                <a:hlinkClick r:id="rId2"/>
              </a:rPr>
              <a:t>http://en.cppreference.com/w/cpp/chrono</a:t>
            </a:r>
            <a:r>
              <a:rPr lang="en-US" dirty="0">
                <a:solidFill>
                  <a:srgbClr val="0033CC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59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204044"/>
            <a:ext cx="7467109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&lt;string&gt;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Default constructor.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Constructor.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Roman numeral string.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Constructor.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value the decimal value of the Roman numeral.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value);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9341" y="1325903"/>
            <a:ext cx="179087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RomanNumeral.h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2171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#6. Big 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5"/>
          </a:xfrm>
        </p:spPr>
        <p:txBody>
          <a:bodyPr/>
          <a:lstStyle/>
          <a:p>
            <a:r>
              <a:rPr lang="en-US" dirty="0"/>
              <a:t>You will compute and print the first 1,000 decimal digits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Borwein</a:t>
            </a:r>
            <a:r>
              <a:rPr lang="en-US" dirty="0"/>
              <a:t> quartic convergence algorithm</a:t>
            </a:r>
          </a:p>
          <a:p>
            <a:pPr lvl="4"/>
            <a:endParaRPr lang="en-US" dirty="0"/>
          </a:p>
          <a:p>
            <a:r>
              <a:rPr lang="en-US" dirty="0"/>
              <a:t>You will use the </a:t>
            </a:r>
            <a:r>
              <a:rPr lang="en-US" dirty="0">
                <a:solidFill>
                  <a:srgbClr val="B23C00"/>
                </a:solidFill>
              </a:rPr>
              <a:t>Multiple-Precision Integers and Rationals</a:t>
            </a:r>
            <a:r>
              <a:rPr lang="en-US" dirty="0"/>
              <a:t> (MPIR) library.</a:t>
            </a:r>
          </a:p>
          <a:p>
            <a:pPr lvl="1"/>
            <a:r>
              <a:rPr lang="en-US" dirty="0">
                <a:hlinkClick r:id="rId2"/>
              </a:rPr>
              <a:t>http://mpir.org/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The library is distributed as source files.</a:t>
            </a:r>
          </a:p>
          <a:p>
            <a:pPr lvl="1"/>
            <a:r>
              <a:rPr lang="en-US" dirty="0"/>
              <a:t>Enables computation using numbers </a:t>
            </a:r>
            <a:br>
              <a:rPr lang="en-US" dirty="0"/>
            </a:br>
            <a:r>
              <a:rPr lang="en-US" dirty="0"/>
              <a:t>with </a:t>
            </a:r>
            <a:r>
              <a:rPr lang="en-US" dirty="0">
                <a:solidFill>
                  <a:srgbClr val="B23C00"/>
                </a:solidFill>
              </a:rPr>
              <a:t>arbitrarily long precision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982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5"/>
          </a:xfrm>
        </p:spPr>
        <p:txBody>
          <a:bodyPr/>
          <a:lstStyle/>
          <a:p>
            <a:r>
              <a:rPr lang="en-US" dirty="0"/>
              <a:t>Therefore, you will learn how to download the source files, and configure, build, and install the library.</a:t>
            </a:r>
          </a:p>
          <a:p>
            <a:pPr lvl="4"/>
            <a:endParaRPr lang="en-US" dirty="0"/>
          </a:p>
          <a:p>
            <a:r>
              <a:rPr lang="en-US" dirty="0"/>
              <a:t>Useful skills to have, because you will most likely need to use other libraries in the future.</a:t>
            </a:r>
          </a:p>
          <a:p>
            <a:pPr lvl="1"/>
            <a:r>
              <a:rPr lang="en-US" dirty="0"/>
              <a:t>graphics and GUI libraries</a:t>
            </a:r>
          </a:p>
          <a:p>
            <a:pPr lvl="1"/>
            <a:r>
              <a:rPr lang="en-US" dirty="0"/>
              <a:t>circuit simulation libraries</a:t>
            </a:r>
          </a:p>
          <a:p>
            <a:pPr lvl="1"/>
            <a:r>
              <a:rPr lang="en-US" dirty="0"/>
              <a:t>numerical computing libraries</a:t>
            </a:r>
          </a:p>
          <a:p>
            <a:pPr lvl="1"/>
            <a:r>
              <a:rPr lang="en-US" dirty="0"/>
              <a:t>data analytics libraries</a:t>
            </a:r>
          </a:p>
          <a:p>
            <a:pPr lvl="1"/>
            <a:r>
              <a:rPr lang="en-US" dirty="0"/>
              <a:t>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961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Building and installing the MPIR library is straightforward on Linux and Mac OS.</a:t>
            </a:r>
          </a:p>
          <a:p>
            <a:pPr lvl="4"/>
            <a:endParaRPr lang="en-US" dirty="0"/>
          </a:p>
          <a:p>
            <a:r>
              <a:rPr lang="en-US" dirty="0"/>
              <a:t>Unfortunately, more complicated for Windows.</a:t>
            </a:r>
          </a:p>
          <a:p>
            <a:pPr lvl="1"/>
            <a:r>
              <a:rPr lang="en-US" dirty="0"/>
              <a:t>You must use Cygwin.</a:t>
            </a:r>
          </a:p>
          <a:p>
            <a:pPr lvl="1"/>
            <a:r>
              <a:rPr lang="en-US" dirty="0"/>
              <a:t>Recommendation: Use Ubuntu as a virtual machine instead.</a:t>
            </a:r>
          </a:p>
          <a:p>
            <a:pPr lvl="5"/>
            <a:endParaRPr lang="en-US" dirty="0"/>
          </a:p>
          <a:p>
            <a:r>
              <a:rPr lang="en-US" dirty="0"/>
              <a:t>Please work together to help each other build and install MPIR.</a:t>
            </a:r>
          </a:p>
          <a:p>
            <a:pPr lvl="1"/>
            <a:r>
              <a:rPr lang="en-US" dirty="0"/>
              <a:t>Programs must be individual work, as usual.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25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EE669-C44D-C34A-8150-E1F59FE23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#6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D0490-D61C-2641-9936-6706ED85C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Submit two solutions:</a:t>
            </a:r>
          </a:p>
          <a:p>
            <a:pPr lvl="1"/>
            <a:r>
              <a:rPr lang="en-US" dirty="0"/>
              <a:t>Use MPIR’s functions API to perform arithmetic.</a:t>
            </a:r>
          </a:p>
          <a:p>
            <a:pPr lvl="1"/>
            <a:r>
              <a:rPr lang="en-US" dirty="0"/>
              <a:t>Use MPIR’s object-oriented API with overloaded arithmetic operators.</a:t>
            </a:r>
          </a:p>
          <a:p>
            <a:pPr lvl="1"/>
            <a:r>
              <a:rPr lang="en-US" dirty="0"/>
              <a:t>Time the computations in each solution.</a:t>
            </a:r>
          </a:p>
          <a:p>
            <a:pPr lvl="4"/>
            <a:endParaRPr lang="en-US" dirty="0"/>
          </a:p>
          <a:p>
            <a:r>
              <a:rPr lang="en-US" dirty="0"/>
              <a:t>Submit to Canvas: </a:t>
            </a:r>
            <a:r>
              <a:rPr lang="en-US" dirty="0">
                <a:solidFill>
                  <a:srgbClr val="B23C00"/>
                </a:solidFill>
              </a:rPr>
              <a:t>Assignment #6. Big Pi</a:t>
            </a:r>
          </a:p>
          <a:p>
            <a:pPr lvl="1"/>
            <a:r>
              <a:rPr lang="en-US" dirty="0"/>
              <a:t>Due Tuesday, March 12</a:t>
            </a:r>
          </a:p>
          <a:p>
            <a:pPr lvl="4"/>
            <a:endParaRPr lang="en-US" dirty="0"/>
          </a:p>
          <a:p>
            <a:r>
              <a:rPr lang="en-US" dirty="0"/>
              <a:t>Can you compute a million digits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dirty="0"/>
              <a:t>? How long will it take on your computer?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E94215-B401-AA4F-8A60-95C282BAF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1155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106C3-74BC-3B4D-ADB8-0A39AF0DF1F0}" type="slidenum">
              <a:rPr lang="en-US" altLang="x-none"/>
              <a:pPr/>
              <a:t>24</a:t>
            </a:fld>
            <a:endParaRPr lang="en-US" altLang="x-none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A Proposed C++ </a:t>
            </a:r>
            <a:r>
              <a:rPr lang="en-US" altLang="x-none" b="1" dirty="0">
                <a:latin typeface="Courier New" charset="0"/>
              </a:rPr>
              <a:t>Date</a:t>
            </a:r>
            <a:r>
              <a:rPr lang="en-US" altLang="x-none" dirty="0"/>
              <a:t> Class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219210"/>
          </a:xfrm>
        </p:spPr>
        <p:txBody>
          <a:bodyPr/>
          <a:lstStyle/>
          <a:p>
            <a:r>
              <a:rPr lang="en-US" altLang="x-none"/>
              <a:t>Enable </a:t>
            </a:r>
            <a:r>
              <a:rPr lang="en-US" altLang="x-none" dirty="0"/>
              <a:t>programs to manipulate dates.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Example:</a:t>
            </a:r>
          </a:p>
        </p:txBody>
      </p:sp>
      <p:sp>
        <p:nvSpPr>
          <p:cNvPr id="257028" name="Text Box 4"/>
          <p:cNvSpPr txBox="1">
            <a:spLocks noChangeArrowheads="1"/>
          </p:cNvSpPr>
          <p:nvPr/>
        </p:nvSpPr>
        <p:spPr bwMode="auto">
          <a:xfrm>
            <a:off x="1508125" y="2511627"/>
            <a:ext cx="6127750" cy="222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// Construct a Date object to represent</a:t>
            </a:r>
          </a:p>
          <a:p>
            <a:r>
              <a:rPr lang="en-US" altLang="x-none" sz="2000" b="1" dirty="0">
                <a:latin typeface="Courier New" charset="0"/>
              </a:rPr>
              <a:t>// the current date and time.</a:t>
            </a:r>
          </a:p>
          <a:p>
            <a:r>
              <a:rPr lang="en-US" altLang="x-none" sz="2000" b="1" dirty="0">
                <a:solidFill>
                  <a:srgbClr val="B23C00"/>
                </a:solidFill>
                <a:latin typeface="Courier New" charset="0"/>
              </a:rPr>
              <a:t>Date *now = new Date();</a:t>
            </a:r>
          </a:p>
          <a:p>
            <a:br>
              <a:rPr lang="en-US" altLang="x-none" sz="2000" b="1" dirty="0">
                <a:latin typeface="Courier New" charset="0"/>
              </a:rPr>
            </a:br>
            <a:r>
              <a:rPr lang="en-US" altLang="x-none" sz="2000" b="1" dirty="0">
                <a:latin typeface="Courier New" charset="0"/>
              </a:rPr>
              <a:t>// Print out the date such as </a:t>
            </a:r>
            <a:br>
              <a:rPr lang="en-US" altLang="x-none" sz="2000" b="1" dirty="0">
                <a:latin typeface="Courier New" charset="0"/>
              </a:rPr>
            </a:br>
            <a:r>
              <a:rPr lang="en-US" altLang="x-none" sz="2000" b="1" dirty="0">
                <a:latin typeface="Courier New" charset="0"/>
              </a:rPr>
              <a:t>// </a:t>
            </a:r>
            <a:r>
              <a:rPr lang="en-US" altLang="x-none" sz="2000" b="1" dirty="0">
                <a:solidFill>
                  <a:srgbClr val="0033CC"/>
                </a:solidFill>
                <a:latin typeface="Courier New" charset="0"/>
              </a:rPr>
              <a:t>Tue Mar 5 09:50:10 PST 2019</a:t>
            </a:r>
            <a:r>
              <a:rPr lang="en-US" altLang="x-none" sz="2000" b="1" dirty="0">
                <a:latin typeface="Courier New" charset="0"/>
              </a:rPr>
              <a:t> </a:t>
            </a:r>
          </a:p>
          <a:p>
            <a:r>
              <a:rPr lang="en-US" altLang="x-none" sz="2000" b="1" dirty="0" err="1">
                <a:solidFill>
                  <a:srgbClr val="B23C00"/>
                </a:solidFill>
                <a:latin typeface="Courier New" charset="0"/>
              </a:rPr>
              <a:t>cout</a:t>
            </a:r>
            <a:r>
              <a:rPr lang="en-US" altLang="x-none" sz="2000" b="1" dirty="0">
                <a:solidFill>
                  <a:srgbClr val="B23C00"/>
                </a:solidFill>
                <a:latin typeface="Courier New" charset="0"/>
              </a:rPr>
              <a:t> &lt;&lt; now-&gt;</a:t>
            </a:r>
            <a:r>
              <a:rPr lang="en-US" altLang="x-none" sz="2000" b="1" dirty="0" err="1">
                <a:solidFill>
                  <a:srgbClr val="B23C00"/>
                </a:solidFill>
                <a:latin typeface="Courier New" charset="0"/>
              </a:rPr>
              <a:t>date_string</a:t>
            </a:r>
            <a:r>
              <a:rPr lang="en-US" altLang="x-none" sz="2000" b="1" dirty="0">
                <a:solidFill>
                  <a:srgbClr val="B23C00"/>
                </a:solidFill>
                <a:latin typeface="Courier New" charset="0"/>
              </a:rPr>
              <a:t>() &lt;&lt; </a:t>
            </a:r>
            <a:r>
              <a:rPr lang="en-US" altLang="x-none" sz="2000" b="1" dirty="0" err="1">
                <a:solidFill>
                  <a:srgbClr val="B23C00"/>
                </a:solidFill>
                <a:latin typeface="Courier New" charset="0"/>
              </a:rPr>
              <a:t>endl</a:t>
            </a:r>
            <a:r>
              <a:rPr lang="en-US" altLang="x-none" sz="2000" b="1" dirty="0">
                <a:solidFill>
                  <a:srgbClr val="B23C00"/>
                </a:solidFill>
                <a:latin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192582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892DC-C1E5-814E-BDDB-F01AB67F9137}" type="slidenum">
              <a:rPr lang="en-US" altLang="x-none"/>
              <a:pPr/>
              <a:t>25</a:t>
            </a:fld>
            <a:endParaRPr lang="en-US" altLang="x-none"/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Methods of the </a:t>
            </a:r>
            <a:r>
              <a:rPr lang="en-US" altLang="x-none" b="1" dirty="0">
                <a:latin typeface="Courier New" charset="0"/>
              </a:rPr>
              <a:t>Date</a:t>
            </a:r>
            <a:r>
              <a:rPr lang="en-US" altLang="x-none" dirty="0"/>
              <a:t> Class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86200"/>
            <a:ext cx="8229600" cy="2244725"/>
          </a:xfrm>
        </p:spPr>
        <p:txBody>
          <a:bodyPr/>
          <a:lstStyle/>
          <a:p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Date::after()</a:t>
            </a:r>
            <a:r>
              <a:rPr lang="en-US" altLang="x-none" dirty="0"/>
              <a:t> and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Date::before()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are </a:t>
            </a:r>
            <a:r>
              <a:rPr lang="en-US" altLang="x-none" dirty="0">
                <a:solidFill>
                  <a:srgbClr val="B23C00"/>
                </a:solidFill>
              </a:rPr>
              <a:t>convenience</a:t>
            </a:r>
            <a:r>
              <a:rPr lang="en-US" altLang="x-none" dirty="0"/>
              <a:t> member functions.</a:t>
            </a:r>
          </a:p>
          <a:p>
            <a:pPr lvl="1"/>
            <a:r>
              <a:rPr lang="en-US" altLang="x-none" dirty="0"/>
              <a:t>Not necessary, but nice to have.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A date value is represented as a scalar value.</a:t>
            </a:r>
          </a:p>
        </p:txBody>
      </p:sp>
      <p:graphicFrame>
        <p:nvGraphicFramePr>
          <p:cNvPr id="258052" name="Group 4"/>
          <p:cNvGraphicFramePr>
            <a:graphicFrameLocks noGrp="1"/>
          </p:cNvGraphicFramePr>
          <p:nvPr>
            <p:extLst/>
          </p:nvPr>
        </p:nvGraphicFramePr>
        <p:xfrm>
          <a:off x="274367" y="1325563"/>
          <a:ext cx="8504508" cy="2378393"/>
        </p:xfrm>
        <a:graphic>
          <a:graphicData uri="http://schemas.openxmlformats.org/drawingml/2006/table">
            <a:tbl>
              <a:tblPr/>
              <a:tblGrid>
                <a:gridCol w="3974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9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bool after(Date *other)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Test if this date is after the specified date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bool before(Date *other)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Test if this date is before the specified date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compare_to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(Date *other)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Tell which date came before the other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long 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get_time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Return milliseconds since the epoch</a:t>
                      </a:r>
                      <a:b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(1970-01-01 00:00:00 GMT)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void 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set_time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(long n)</a:t>
                      </a:r>
                      <a:b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</a:b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ourier New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Set the date to the given number of milliseconds since the epoch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4514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A96E7-A219-2C4A-AEF0-CE06B4AC80F3}" type="slidenum">
              <a:rPr lang="en-US" altLang="x-none"/>
              <a:pPr/>
              <a:t>26</a:t>
            </a:fld>
            <a:endParaRPr lang="en-US" altLang="x-none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Points in Time</a:t>
            </a:r>
          </a:p>
        </p:txBody>
      </p:sp>
      <p:pic>
        <p:nvPicPr>
          <p:cNvPr id="259075" name="Picture 3" descr="Ch3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860545"/>
            <a:ext cx="8413750" cy="202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9076" name="Text Box 4"/>
          <p:cNvSpPr txBox="1">
            <a:spLocks noChangeArrowheads="1"/>
          </p:cNvSpPr>
          <p:nvPr/>
        </p:nvSpPr>
        <p:spPr bwMode="auto">
          <a:xfrm>
            <a:off x="6400205" y="5775495"/>
            <a:ext cx="2286595" cy="46166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x-none" sz="800" b="1" dirty="0">
                <a:solidFill>
                  <a:srgbClr val="B2B2B2"/>
                </a:solidFill>
              </a:rPr>
              <a:t>Object-Oriented Design </a:t>
            </a:r>
            <a:r>
              <a:rPr lang="en-US" altLang="x-none" sz="800" b="1">
                <a:solidFill>
                  <a:srgbClr val="B2B2B2"/>
                </a:solidFill>
              </a:rPr>
              <a:t>&amp; Patterns, 2</a:t>
            </a:r>
            <a:r>
              <a:rPr lang="en-US" altLang="x-none" sz="800" b="1" baseline="30000">
                <a:solidFill>
                  <a:srgbClr val="B2B2B2"/>
                </a:solidFill>
              </a:rPr>
              <a:t>nd</a:t>
            </a:r>
            <a:r>
              <a:rPr lang="en-US" altLang="x-none" sz="800" b="1">
                <a:solidFill>
                  <a:srgbClr val="B2B2B2"/>
                </a:solidFill>
              </a:rPr>
              <a:t> ed.</a:t>
            </a:r>
            <a:endParaRPr lang="en-US" altLang="x-none" sz="800" b="1" dirty="0">
              <a:solidFill>
                <a:srgbClr val="B2B2B2"/>
              </a:solidFill>
            </a:endParaRPr>
          </a:p>
          <a:p>
            <a:r>
              <a:rPr lang="en-US" altLang="x-none" sz="800" b="1" dirty="0">
                <a:solidFill>
                  <a:srgbClr val="B2B2B2"/>
                </a:solidFill>
              </a:rPr>
              <a:t>by Cay </a:t>
            </a:r>
            <a:r>
              <a:rPr lang="en-US" altLang="x-none" sz="800" b="1" dirty="0" err="1">
                <a:solidFill>
                  <a:srgbClr val="B2B2B2"/>
                </a:solidFill>
              </a:rPr>
              <a:t>Horstmann</a:t>
            </a:r>
            <a:endParaRPr lang="en-US" altLang="x-none" sz="800" dirty="0">
              <a:solidFill>
                <a:srgbClr val="B2B2B2"/>
              </a:solidFill>
            </a:endParaRPr>
          </a:p>
          <a:p>
            <a:r>
              <a:rPr lang="en-US" altLang="x-none" sz="800" dirty="0">
                <a:solidFill>
                  <a:srgbClr val="B2B2B2"/>
                </a:solidFill>
              </a:rPr>
              <a:t>John Wiley &amp; Sons, 2006.</a:t>
            </a:r>
            <a:endParaRPr lang="en-US" altLang="x-none" sz="800" b="1" dirty="0">
              <a:solidFill>
                <a:srgbClr val="B2B2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2851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744B3-0978-1848-89CF-4D6FD6BB751F}" type="slidenum">
              <a:rPr lang="en-US" altLang="x-none"/>
              <a:pPr/>
              <a:t>27</a:t>
            </a:fld>
            <a:endParaRPr lang="en-US" altLang="x-none"/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The </a:t>
            </a:r>
            <a:r>
              <a:rPr lang="en-US" altLang="x-none" b="1" dirty="0" err="1">
                <a:latin typeface="Courier New" charset="0"/>
                <a:ea typeface="Courier New" charset="0"/>
                <a:cs typeface="Courier New" charset="0"/>
              </a:rPr>
              <a:t>date_string</a:t>
            </a:r>
            <a:r>
              <a:rPr lang="en-US" altLang="x-none" dirty="0"/>
              <a:t> Function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altLang="x-none" dirty="0"/>
              <a:t>The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date_string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member function of the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Date</a:t>
            </a:r>
            <a:r>
              <a:rPr lang="en-US" altLang="x-none" dirty="0"/>
              <a:t> class is primarily for debugging purposes.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It would be awkward to have to parse the string </a:t>
            </a:r>
            <a:br>
              <a:rPr lang="en-US" altLang="x-none" dirty="0"/>
            </a:br>
            <a:r>
              <a:rPr lang="en-US" altLang="x-none" dirty="0"/>
              <a:t>that it returns.</a:t>
            </a:r>
          </a:p>
          <a:p>
            <a:pPr lvl="4"/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6900019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744B3-0978-1848-89CF-4D6FD6BB751F}" type="slidenum">
              <a:rPr lang="en-US" altLang="x-none"/>
              <a:pPr/>
              <a:t>28</a:t>
            </a:fld>
            <a:endParaRPr lang="en-US" altLang="x-none"/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What about Month, Day, and Year?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altLang="x-none" dirty="0"/>
              <a:t>The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Date</a:t>
            </a:r>
            <a:r>
              <a:rPr lang="en-US" altLang="x-none" dirty="0"/>
              <a:t> class can </a:t>
            </a:r>
            <a:r>
              <a:rPr lang="en-US" altLang="x-none" dirty="0">
                <a:solidFill>
                  <a:srgbClr val="B23C00"/>
                </a:solidFill>
              </a:rPr>
              <a:t>delegate</a:t>
            </a:r>
            <a:r>
              <a:rPr lang="en-US" altLang="x-none" dirty="0"/>
              <a:t> to a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Calendar</a:t>
            </a:r>
            <a:r>
              <a:rPr lang="en-US" altLang="x-none" dirty="0"/>
              <a:t> class the task of converting the number of milliseconds since the epoch to year, month, day, hour, minute, and second fields.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Example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Calendar</a:t>
            </a:r>
            <a:r>
              <a:rPr lang="en-US" altLang="x-none" dirty="0"/>
              <a:t> classes:</a:t>
            </a:r>
          </a:p>
          <a:p>
            <a:pPr lvl="1"/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GregorianCalendar</a:t>
            </a:r>
            <a:endParaRPr lang="en-US" altLang="x-none" dirty="0"/>
          </a:p>
          <a:p>
            <a:pPr lvl="1"/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LunarCalendar</a:t>
            </a:r>
            <a:endParaRPr lang="en-US" altLang="x-none" dirty="0"/>
          </a:p>
          <a:p>
            <a:pPr lvl="1"/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MayanCalendar</a:t>
            </a:r>
            <a:endParaRPr lang="en-US" altLang="x-none" dirty="0"/>
          </a:p>
          <a:p>
            <a:pPr lvl="1"/>
            <a:r>
              <a:rPr lang="en-US" altLang="x-non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40423957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E2CF-D898-574B-90D8-C81D7B8E1AC5}" type="slidenum">
              <a:rPr lang="en-US" altLang="x-none"/>
              <a:pPr/>
              <a:t>29</a:t>
            </a:fld>
            <a:endParaRPr lang="en-US" altLang="x-none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b="1" dirty="0">
                <a:latin typeface="Courier New" charset="0"/>
                <a:ea typeface="Courier New" charset="0"/>
                <a:cs typeface="Courier New" charset="0"/>
              </a:rPr>
              <a:t>Calendar</a:t>
            </a:r>
            <a:r>
              <a:rPr lang="en-US" altLang="x-none" dirty="0"/>
              <a:t> Classes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498058"/>
          </a:xfrm>
        </p:spPr>
        <p:txBody>
          <a:bodyPr/>
          <a:lstStyle/>
          <a:p>
            <a:r>
              <a:rPr lang="en-US" altLang="x-none" dirty="0"/>
              <a:t>The specific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Calendar</a:t>
            </a:r>
            <a:r>
              <a:rPr lang="en-US" altLang="x-none" dirty="0"/>
              <a:t> class can </a:t>
            </a:r>
            <a:r>
              <a:rPr lang="en-US" altLang="x-none" dirty="0">
                <a:solidFill>
                  <a:srgbClr val="B23C00"/>
                </a:solidFill>
              </a:rPr>
              <a:t>encapsulate</a:t>
            </a:r>
            <a:r>
              <a:rPr lang="en-US" altLang="x-none" dirty="0"/>
              <a:t> a changing part of an application’s design.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Make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Calendar</a:t>
            </a:r>
            <a:r>
              <a:rPr lang="en-US" altLang="x-none" dirty="0"/>
              <a:t> an abstract base class for the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GregorianCalendar</a:t>
            </a:r>
            <a:r>
              <a:rPr lang="en-US" altLang="x-none" dirty="0"/>
              <a:t> class and any other calendar classes you may write: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828800" y="3885534"/>
            <a:ext cx="5395913" cy="2378075"/>
            <a:chOff x="1828800" y="3611563"/>
            <a:chExt cx="5395913" cy="2378075"/>
          </a:xfrm>
        </p:grpSpPr>
        <p:sp>
          <p:nvSpPr>
            <p:cNvPr id="261124" name="Rectangle 4"/>
            <p:cNvSpPr>
              <a:spLocks noChangeArrowheads="1"/>
            </p:cNvSpPr>
            <p:nvPr/>
          </p:nvSpPr>
          <p:spPr bwMode="auto">
            <a:xfrm>
              <a:off x="1828800" y="3611563"/>
              <a:ext cx="914400" cy="6397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/>
                <a:t>Date</a:t>
              </a:r>
            </a:p>
          </p:txBody>
        </p:sp>
        <p:sp>
          <p:nvSpPr>
            <p:cNvPr id="261125" name="Rectangle 5"/>
            <p:cNvSpPr>
              <a:spLocks noChangeArrowheads="1"/>
            </p:cNvSpPr>
            <p:nvPr/>
          </p:nvSpPr>
          <p:spPr bwMode="auto">
            <a:xfrm>
              <a:off x="4754563" y="3611563"/>
              <a:ext cx="1371600" cy="6397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i="1"/>
                <a:t>Calendar</a:t>
              </a:r>
            </a:p>
          </p:txBody>
        </p:sp>
        <p:sp>
          <p:nvSpPr>
            <p:cNvPr id="261126" name="Rectangle 6"/>
            <p:cNvSpPr>
              <a:spLocks noChangeArrowheads="1"/>
            </p:cNvSpPr>
            <p:nvPr/>
          </p:nvSpPr>
          <p:spPr bwMode="auto">
            <a:xfrm>
              <a:off x="3657600" y="5257800"/>
              <a:ext cx="1463675" cy="73183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/>
                <a:t>Gregorian</a:t>
              </a:r>
            </a:p>
            <a:p>
              <a:pPr algn="ctr"/>
              <a:r>
                <a:rPr lang="en-US" altLang="x-none"/>
                <a:t>Calendar</a:t>
              </a:r>
            </a:p>
          </p:txBody>
        </p:sp>
        <p:sp>
          <p:nvSpPr>
            <p:cNvPr id="261127" name="Rectangle 7"/>
            <p:cNvSpPr>
              <a:spLocks noChangeArrowheads="1"/>
            </p:cNvSpPr>
            <p:nvPr/>
          </p:nvSpPr>
          <p:spPr bwMode="auto">
            <a:xfrm>
              <a:off x="5761038" y="5257800"/>
              <a:ext cx="1463675" cy="73183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/>
                <a:t>Lunar</a:t>
              </a:r>
            </a:p>
            <a:p>
              <a:pPr algn="ctr"/>
              <a:r>
                <a:rPr lang="en-US" altLang="x-none"/>
                <a:t>Calendar</a:t>
              </a:r>
            </a:p>
          </p:txBody>
        </p:sp>
        <p:sp>
          <p:nvSpPr>
            <p:cNvPr id="261128" name="Line 8"/>
            <p:cNvSpPr>
              <a:spLocks noChangeShapeType="1"/>
            </p:cNvSpPr>
            <p:nvPr/>
          </p:nvSpPr>
          <p:spPr bwMode="auto">
            <a:xfrm>
              <a:off x="2743200" y="3886200"/>
              <a:ext cx="201136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 type="arrow" w="lg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1129" name="AutoShape 9"/>
            <p:cNvSpPr>
              <a:spLocks noChangeArrowheads="1"/>
            </p:cNvSpPr>
            <p:nvPr/>
          </p:nvSpPr>
          <p:spPr bwMode="auto">
            <a:xfrm>
              <a:off x="5303838" y="4251325"/>
              <a:ext cx="365125" cy="274638"/>
            </a:xfrm>
            <a:prstGeom prst="triangle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0" name="Line 10"/>
            <p:cNvSpPr>
              <a:spLocks noChangeShapeType="1"/>
            </p:cNvSpPr>
            <p:nvPr/>
          </p:nvSpPr>
          <p:spPr bwMode="auto">
            <a:xfrm>
              <a:off x="5486400" y="4525963"/>
              <a:ext cx="0" cy="3667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1131" name="Line 11"/>
            <p:cNvSpPr>
              <a:spLocks noChangeShapeType="1"/>
            </p:cNvSpPr>
            <p:nvPr/>
          </p:nvSpPr>
          <p:spPr bwMode="auto">
            <a:xfrm>
              <a:off x="4389438" y="4892675"/>
              <a:ext cx="21034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1132" name="Line 12"/>
            <p:cNvSpPr>
              <a:spLocks noChangeShapeType="1"/>
            </p:cNvSpPr>
            <p:nvPr/>
          </p:nvSpPr>
          <p:spPr bwMode="auto">
            <a:xfrm flipV="1">
              <a:off x="4389438" y="4892675"/>
              <a:ext cx="0" cy="3651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1133" name="Line 13"/>
            <p:cNvSpPr>
              <a:spLocks noChangeShapeType="1"/>
            </p:cNvSpPr>
            <p:nvPr/>
          </p:nvSpPr>
          <p:spPr bwMode="auto">
            <a:xfrm flipV="1">
              <a:off x="6492875" y="4892675"/>
              <a:ext cx="0" cy="3651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1945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4846" y="1349743"/>
            <a:ext cx="7713971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Getter.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Roman numeral string.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get_roman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Getter.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decimal value.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get_decimal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Overloaded operator to add two Roman numerals.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 the other numeral to add to this one.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sum Roman numeral.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operator +(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58" y="1271865"/>
            <a:ext cx="179087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RomanNumeral.h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675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C3F9D-DEFE-564E-A179-153C94FBDA67}" type="slidenum">
              <a:rPr lang="en-US" altLang="x-none"/>
              <a:pPr/>
              <a:t>30</a:t>
            </a:fld>
            <a:endParaRPr lang="en-US" altLang="x-none"/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Some Functions of the </a:t>
            </a:r>
            <a:r>
              <a:rPr lang="en-US" altLang="x-none" b="1" dirty="0">
                <a:latin typeface="Courier New" charset="0"/>
              </a:rPr>
              <a:t>Calendar</a:t>
            </a:r>
            <a:r>
              <a:rPr lang="en-US" altLang="x-none" dirty="0"/>
              <a:t> Class</a:t>
            </a:r>
          </a:p>
        </p:txBody>
      </p:sp>
      <p:graphicFrame>
        <p:nvGraphicFramePr>
          <p:cNvPr id="262147" name="Group 3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549275" y="1508125"/>
          <a:ext cx="8047038" cy="3018473"/>
        </p:xfrm>
        <a:graphic>
          <a:graphicData uri="http://schemas.openxmlformats.org/drawingml/2006/table">
            <a:tbl>
              <a:tblPr/>
              <a:tblGrid>
                <a:gridCol w="3382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4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get(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field)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Get a field value, where field is a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Calendar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class constant such as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YEAR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MONTH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DATE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HOUR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MINUTE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SECOND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void set(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field, </a:t>
                      </a:r>
                      <a:b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</a:b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        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value)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Set a date field.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void add(int field, </a:t>
                      </a:r>
                      <a:br>
                        <a:rPr kumimoji="0" lang="en-US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</a:br>
                      <a:r>
                        <a:rPr kumimoji="0" lang="en-US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        int increment)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to a field.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Date *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get_time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Convert to a </a:t>
                      </a:r>
                      <a:r>
                        <a:rPr kumimoji="0" lang="en-US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Date</a:t>
                      </a: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value.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void 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set_time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(Date *d)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Convert from a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Date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value.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1802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A99B-688F-5548-A4DA-9358FC8CD249}" type="slidenum">
              <a:rPr lang="en-US" altLang="x-none"/>
              <a:pPr/>
              <a:t>31</a:t>
            </a:fld>
            <a:endParaRPr lang="en-US" altLang="x-none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What’s Wrong with this Code?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2971805"/>
            <a:ext cx="8229600" cy="3108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This code is permanently bound </a:t>
            </a:r>
            <a:br>
              <a:rPr lang="en-US" altLang="x-none" dirty="0"/>
            </a:br>
            <a:r>
              <a:rPr lang="en-US" altLang="x-none" dirty="0"/>
              <a:t>to the Gregorian calendar.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What if you decide later to switch </a:t>
            </a:r>
            <a:br>
              <a:rPr lang="en-US" altLang="x-none" dirty="0"/>
            </a:br>
            <a:r>
              <a:rPr lang="en-US" altLang="x-none" dirty="0"/>
              <a:t>to the lunar calendar?</a:t>
            </a:r>
          </a:p>
        </p:txBody>
      </p:sp>
      <p:sp>
        <p:nvSpPr>
          <p:cNvPr id="263172" name="Text Box 4"/>
          <p:cNvSpPr txBox="1">
            <a:spLocks noChangeArrowheads="1"/>
          </p:cNvSpPr>
          <p:nvPr/>
        </p:nvSpPr>
        <p:spPr bwMode="auto">
          <a:xfrm>
            <a:off x="1280196" y="1417342"/>
            <a:ext cx="6664004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1800" b="1" dirty="0" err="1">
                <a:solidFill>
                  <a:srgbClr val="B23C00"/>
                </a:solidFill>
                <a:latin typeface="Courier New" charset="0"/>
              </a:rPr>
              <a:t>GregorianCalendar</a:t>
            </a:r>
            <a:r>
              <a:rPr lang="en-US" altLang="x-none" sz="1800" b="1" dirty="0">
                <a:latin typeface="Courier New" charset="0"/>
              </a:rPr>
              <a:t> </a:t>
            </a:r>
            <a:r>
              <a:rPr lang="en-US" altLang="x-none" sz="1800" b="1" dirty="0">
                <a:solidFill>
                  <a:srgbClr val="B23C00"/>
                </a:solidFill>
                <a:latin typeface="Courier New" charset="0"/>
              </a:rPr>
              <a:t>*g</a:t>
            </a:r>
            <a:r>
              <a:rPr lang="en-US" altLang="x-none" sz="1800" b="1" dirty="0">
                <a:latin typeface="Courier New" charset="0"/>
              </a:rPr>
              <a:t> = new </a:t>
            </a:r>
            <a:r>
              <a:rPr lang="en-US" altLang="x-none" sz="1800" b="1" dirty="0" err="1">
                <a:latin typeface="Courier New" charset="0"/>
              </a:rPr>
              <a:t>GregorianCalendar</a:t>
            </a:r>
            <a:r>
              <a:rPr lang="en-US" altLang="x-none" sz="1800" b="1" dirty="0">
                <a:latin typeface="Courier New" charset="0"/>
              </a:rPr>
              <a:t>();</a:t>
            </a:r>
          </a:p>
          <a:p>
            <a:r>
              <a:rPr lang="en-US" altLang="x-none" sz="1800" b="1" dirty="0">
                <a:solidFill>
                  <a:srgbClr val="B23C00"/>
                </a:solidFill>
                <a:latin typeface="Courier New" charset="0"/>
              </a:rPr>
              <a:t>g</a:t>
            </a:r>
            <a:r>
              <a:rPr lang="en-US" altLang="x-none" sz="1800" b="1" dirty="0">
                <a:latin typeface="Courier New" charset="0"/>
              </a:rPr>
              <a:t>-&gt;set(Calendar::YEAR, 2019);</a:t>
            </a:r>
          </a:p>
          <a:p>
            <a:r>
              <a:rPr lang="en-US" altLang="x-none" sz="1800" b="1" dirty="0">
                <a:solidFill>
                  <a:srgbClr val="B23C00"/>
                </a:solidFill>
                <a:latin typeface="Courier New" charset="0"/>
              </a:rPr>
              <a:t>g</a:t>
            </a:r>
            <a:r>
              <a:rPr lang="en-US" altLang="x-none" sz="1800" b="1" dirty="0">
                <a:latin typeface="Courier New" charset="0"/>
              </a:rPr>
              <a:t>-&gt;set(Calendar::MONTH, Calendar::MARCH);</a:t>
            </a:r>
          </a:p>
          <a:p>
            <a:r>
              <a:rPr lang="en-US" altLang="x-none" sz="1800" b="1" dirty="0">
                <a:solidFill>
                  <a:srgbClr val="B23C00"/>
                </a:solidFill>
                <a:latin typeface="Courier New" charset="0"/>
              </a:rPr>
              <a:t>g</a:t>
            </a:r>
            <a:r>
              <a:rPr lang="en-US" altLang="x-none" sz="1800" b="1" dirty="0">
                <a:latin typeface="Courier New" charset="0"/>
              </a:rPr>
              <a:t>-&gt;set(Calendar::DATE, 5);</a:t>
            </a:r>
          </a:p>
        </p:txBody>
      </p:sp>
    </p:spTree>
    <p:extLst>
      <p:ext uri="{BB962C8B-B14F-4D97-AF65-F5344CB8AC3E}">
        <p14:creationId xmlns:p14="http://schemas.microsoft.com/office/powerpoint/2010/main" val="1889644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CA99B-688F-5548-A4DA-9358FC8CD249}" type="slidenum">
              <a:rPr lang="en-US" altLang="x-none"/>
              <a:pPr/>
              <a:t>32</a:t>
            </a:fld>
            <a:endParaRPr lang="en-US" altLang="x-none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What’s Wrong with this Code? </a:t>
            </a:r>
            <a:r>
              <a:rPr lang="en-US" altLang="x-none" i="1" dirty="0"/>
              <a:t>cont’d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325902"/>
            <a:ext cx="8229600" cy="48462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Instead, </a:t>
            </a:r>
            <a:r>
              <a:rPr lang="en-US" altLang="x-none" dirty="0">
                <a:solidFill>
                  <a:srgbClr val="B23C00"/>
                </a:solidFill>
              </a:rPr>
              <a:t>code to the interface</a:t>
            </a:r>
            <a:r>
              <a:rPr lang="en-US" altLang="x-none" dirty="0"/>
              <a:t>.</a:t>
            </a:r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In this case, the interface is </a:t>
            </a:r>
            <a:br>
              <a:rPr lang="en-US" altLang="x-none" dirty="0"/>
            </a:br>
            <a:r>
              <a:rPr lang="en-US" altLang="x-none" dirty="0"/>
              <a:t>the abstract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Calendar</a:t>
            </a:r>
            <a:r>
              <a:rPr lang="en-US" altLang="x-none" dirty="0"/>
              <a:t> class.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“Code to the interface” </a:t>
            </a:r>
            <a:r>
              <a:rPr lang="en-US" dirty="0"/>
              <a:t>is an important </a:t>
            </a:r>
            <a:br>
              <a:rPr lang="en-US" dirty="0"/>
            </a:br>
            <a:r>
              <a:rPr lang="en-US" dirty="0"/>
              <a:t>design principle.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 increases flexibility.</a:t>
            </a:r>
          </a:p>
          <a:p>
            <a:pPr>
              <a:lnSpc>
                <a:spcPct val="90000"/>
              </a:lnSpc>
            </a:pPr>
            <a:endParaRPr lang="en-US" altLang="x-none" dirty="0"/>
          </a:p>
        </p:txBody>
      </p:sp>
      <p:sp>
        <p:nvSpPr>
          <p:cNvPr id="263173" name="Text Box 5"/>
          <p:cNvSpPr txBox="1">
            <a:spLocks noChangeArrowheads="1"/>
          </p:cNvSpPr>
          <p:nvPr/>
        </p:nvSpPr>
        <p:spPr bwMode="auto">
          <a:xfrm>
            <a:off x="1078994" y="1965976"/>
            <a:ext cx="6526146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1800" b="1" dirty="0">
                <a:solidFill>
                  <a:srgbClr val="B23C00"/>
                </a:solidFill>
                <a:latin typeface="Courier New" charset="0"/>
              </a:rPr>
              <a:t>Calendar *</a:t>
            </a:r>
            <a:r>
              <a:rPr lang="en-US" altLang="x-none" sz="1800" b="1" dirty="0" err="1">
                <a:solidFill>
                  <a:srgbClr val="B23C00"/>
                </a:solidFill>
                <a:latin typeface="Courier New" charset="0"/>
              </a:rPr>
              <a:t>cal</a:t>
            </a:r>
            <a:r>
              <a:rPr lang="en-US" altLang="x-none" sz="1800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altLang="x-none" sz="1800" b="1" dirty="0">
                <a:latin typeface="Courier New" charset="0"/>
              </a:rPr>
              <a:t>= </a:t>
            </a:r>
            <a:r>
              <a:rPr lang="en-US" altLang="x-none" sz="1800" b="1" dirty="0" err="1">
                <a:latin typeface="Courier New" charset="0"/>
              </a:rPr>
              <a:t>CalendarFactory</a:t>
            </a:r>
            <a:r>
              <a:rPr lang="en-US" altLang="x-none" sz="1800" b="1" dirty="0">
                <a:latin typeface="Courier New" charset="0"/>
              </a:rPr>
              <a:t>::create(type);</a:t>
            </a:r>
          </a:p>
          <a:p>
            <a:r>
              <a:rPr lang="en-US" altLang="x-none" sz="1800" b="1" dirty="0" err="1">
                <a:solidFill>
                  <a:srgbClr val="B23C00"/>
                </a:solidFill>
                <a:latin typeface="Courier New" charset="0"/>
              </a:rPr>
              <a:t>cal</a:t>
            </a:r>
            <a:r>
              <a:rPr lang="en-US" altLang="x-none" sz="1800" b="1" dirty="0">
                <a:latin typeface="Courier New" charset="0"/>
              </a:rPr>
              <a:t>-&gt;set(Calendar::YEAR, 2019);</a:t>
            </a:r>
          </a:p>
          <a:p>
            <a:r>
              <a:rPr lang="en-US" altLang="x-none" sz="1800" b="1" dirty="0" err="1">
                <a:solidFill>
                  <a:srgbClr val="B23C00"/>
                </a:solidFill>
                <a:latin typeface="Courier New" charset="0"/>
              </a:rPr>
              <a:t>cal</a:t>
            </a:r>
            <a:r>
              <a:rPr lang="en-US" altLang="x-none" sz="1800" b="1" dirty="0">
                <a:latin typeface="Courier New" charset="0"/>
              </a:rPr>
              <a:t>-&gt;set(Calendar::MONTH, Calendar:: MARCH);</a:t>
            </a:r>
          </a:p>
          <a:p>
            <a:r>
              <a:rPr lang="en-US" altLang="x-none" sz="1800" b="1" dirty="0" err="1">
                <a:solidFill>
                  <a:srgbClr val="B23C00"/>
                </a:solidFill>
                <a:latin typeface="Courier New" charset="0"/>
              </a:rPr>
              <a:t>cal</a:t>
            </a:r>
            <a:r>
              <a:rPr lang="en-US" altLang="x-none" sz="1800" b="1" dirty="0">
                <a:latin typeface="Courier New" charset="0"/>
              </a:rPr>
              <a:t>-&gt;set(Calendar::DATE, 5);</a:t>
            </a:r>
          </a:p>
        </p:txBody>
      </p:sp>
    </p:spTree>
    <p:extLst>
      <p:ext uri="{BB962C8B-B14F-4D97-AF65-F5344CB8AC3E}">
        <p14:creationId xmlns:p14="http://schemas.microsoft.com/office/powerpoint/2010/main" val="26291205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7" name="Text Box 5"/>
          <p:cNvSpPr txBox="1">
            <a:spLocks noChangeArrowheads="1"/>
          </p:cNvSpPr>
          <p:nvPr/>
        </p:nvSpPr>
        <p:spPr bwMode="auto">
          <a:xfrm>
            <a:off x="1188757" y="3412391"/>
            <a:ext cx="7589437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altLang="x-none" b="1" dirty="0">
                <a:latin typeface="Courier New" charset="0"/>
              </a:rPr>
              <a:t>class 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CalendarFactory</a:t>
            </a:r>
            <a:endParaRPr lang="en-US" altLang="x-none" b="1" dirty="0">
              <a:solidFill>
                <a:srgbClr val="B23C00"/>
              </a:solidFill>
              <a:latin typeface="Courier New" charset="0"/>
            </a:endParaRPr>
          </a:p>
          <a:p>
            <a:r>
              <a:rPr lang="en-US" altLang="x-none" b="1" dirty="0">
                <a:latin typeface="Courier New" charset="0"/>
              </a:rPr>
              <a:t>{</a:t>
            </a:r>
          </a:p>
          <a:p>
            <a:r>
              <a:rPr lang="en-US" altLang="x-none" b="1" dirty="0">
                <a:latin typeface="Courier New" charset="0"/>
              </a:rPr>
              <a:t>public:</a:t>
            </a:r>
          </a:p>
          <a:p>
            <a:r>
              <a:rPr lang="en-US" altLang="x-none" b="1" dirty="0">
                <a:latin typeface="Courier New" charset="0"/>
              </a:rPr>
              <a:t>   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static Calendar *create(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 type)</a:t>
            </a:r>
          </a:p>
          <a:p>
            <a:r>
              <a:rPr lang="en-US" altLang="x-none" b="1" dirty="0">
                <a:latin typeface="Courier New" charset="0"/>
              </a:rPr>
              <a:t>    {</a:t>
            </a:r>
          </a:p>
          <a:p>
            <a:r>
              <a:rPr lang="en-US" altLang="x-none" b="1" dirty="0">
                <a:latin typeface="Courier New" charset="0"/>
              </a:rPr>
              <a:t>        switch (type)</a:t>
            </a:r>
          </a:p>
          <a:p>
            <a:r>
              <a:rPr lang="en-US" altLang="x-none" b="1" dirty="0">
                <a:latin typeface="Courier New" charset="0"/>
              </a:rPr>
              <a:t>        {</a:t>
            </a:r>
          </a:p>
          <a:p>
            <a:r>
              <a:rPr lang="en-US" altLang="x-none" b="1" dirty="0">
                <a:latin typeface="Courier New" charset="0"/>
              </a:rPr>
              <a:t>            case GREGORIAN: return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new 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GregorianCalendar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();</a:t>
            </a:r>
            <a:endParaRPr lang="en-US" altLang="x-none" b="1" dirty="0">
              <a:latin typeface="Courier New" charset="0"/>
            </a:endParaRPr>
          </a:p>
          <a:p>
            <a:r>
              <a:rPr lang="en-US" altLang="x-none" b="1" dirty="0">
                <a:latin typeface="Courier New" charset="0"/>
              </a:rPr>
              <a:t>            case LUNAR:     return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new 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LunarCalendar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();</a:t>
            </a:r>
            <a:r>
              <a:rPr lang="en-US" altLang="x-none" b="1" dirty="0">
                <a:latin typeface="Courier New" charset="0"/>
              </a:rPr>
              <a:t>       </a:t>
            </a:r>
          </a:p>
          <a:p>
            <a:r>
              <a:rPr lang="en-US" altLang="x-none" b="1" dirty="0">
                <a:latin typeface="Courier New" charset="0"/>
              </a:rPr>
              <a:t>            ...</a:t>
            </a:r>
          </a:p>
          <a:p>
            <a:r>
              <a:rPr lang="en-US" altLang="x-none" b="1" dirty="0">
                <a:latin typeface="Courier New" charset="0"/>
              </a:rPr>
              <a:t>        }</a:t>
            </a:r>
          </a:p>
          <a:p>
            <a:r>
              <a:rPr lang="en-US" altLang="x-none" b="1" dirty="0">
                <a:latin typeface="Courier New" charset="0"/>
              </a:rPr>
              <a:t>    }</a:t>
            </a:r>
          </a:p>
          <a:p>
            <a:r>
              <a:rPr lang="en-US" altLang="x-none" b="1" dirty="0">
                <a:latin typeface="Courier New" charset="0"/>
              </a:rPr>
              <a:t>}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2F0F-17C2-4E4E-AF2A-8F565FB84DD1}" type="slidenum">
              <a:rPr lang="en-US" altLang="x-none"/>
              <a:pPr/>
              <a:t>33</a:t>
            </a:fld>
            <a:endParaRPr lang="en-US" altLang="x-none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A Static Factory Function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44" y="2423166"/>
            <a:ext cx="8595311" cy="914395"/>
          </a:xfrm>
        </p:spPr>
        <p:txBody>
          <a:bodyPr/>
          <a:lstStyle/>
          <a:p>
            <a:r>
              <a:rPr lang="en-US" altLang="x-none" dirty="0"/>
              <a:t>This code creates calendar objects with a static function in the </a:t>
            </a:r>
            <a:r>
              <a:rPr lang="en-US" altLang="x-none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CalendarFactory</a:t>
            </a:r>
            <a:r>
              <a:rPr lang="en-US" altLang="x-none" dirty="0"/>
              <a:t> class.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579033" y="1268828"/>
            <a:ext cx="5862502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</a:rPr>
              <a:t>Calendar *</a:t>
            </a:r>
            <a:r>
              <a:rPr lang="en-US" altLang="x-none" b="1" dirty="0" err="1">
                <a:latin typeface="Courier New" charset="0"/>
              </a:rPr>
              <a:t>cal</a:t>
            </a:r>
            <a:r>
              <a:rPr lang="en-US" altLang="x-none" b="1" dirty="0">
                <a:latin typeface="Courier New" charset="0"/>
              </a:rPr>
              <a:t> = </a:t>
            </a:r>
            <a:r>
              <a:rPr lang="en-US" altLang="x-none" b="1" dirty="0" err="1">
                <a:solidFill>
                  <a:srgbClr val="B23C00"/>
                </a:solidFill>
                <a:latin typeface="Courier New" charset="0"/>
              </a:rPr>
              <a:t>CalendarFactory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::create(type)</a:t>
            </a:r>
            <a:r>
              <a:rPr lang="en-US" altLang="x-none" b="1" dirty="0">
                <a:latin typeface="Courier New" charset="0"/>
              </a:rPr>
              <a:t>;</a:t>
            </a:r>
          </a:p>
          <a:p>
            <a:r>
              <a:rPr lang="en-US" altLang="x-none" b="1" dirty="0" err="1">
                <a:latin typeface="Courier New" charset="0"/>
              </a:rPr>
              <a:t>cal</a:t>
            </a:r>
            <a:r>
              <a:rPr lang="en-US" altLang="x-none" b="1" dirty="0">
                <a:latin typeface="Courier New" charset="0"/>
              </a:rPr>
              <a:t>-&gt;set(Calendar::YEAR, 2019);</a:t>
            </a:r>
          </a:p>
          <a:p>
            <a:r>
              <a:rPr lang="en-US" altLang="x-none" b="1" dirty="0" err="1">
                <a:latin typeface="Courier New" charset="0"/>
              </a:rPr>
              <a:t>cal</a:t>
            </a:r>
            <a:r>
              <a:rPr lang="en-US" altLang="x-none" b="1" dirty="0">
                <a:latin typeface="Courier New" charset="0"/>
              </a:rPr>
              <a:t>-&gt;set(Calendar::MONTH, Calendar:: MARCH);</a:t>
            </a:r>
          </a:p>
          <a:p>
            <a:r>
              <a:rPr lang="en-US" altLang="x-none" b="1" dirty="0" err="1">
                <a:latin typeface="Courier New" charset="0"/>
              </a:rPr>
              <a:t>cal</a:t>
            </a:r>
            <a:r>
              <a:rPr lang="en-US" altLang="x-none" b="1" dirty="0">
                <a:latin typeface="Courier New" charset="0"/>
              </a:rPr>
              <a:t>-&gt;set(Calendar::DATE, 5);</a:t>
            </a:r>
          </a:p>
        </p:txBody>
      </p:sp>
    </p:spTree>
    <p:extLst>
      <p:ext uri="{BB962C8B-B14F-4D97-AF65-F5344CB8AC3E}">
        <p14:creationId xmlns:p14="http://schemas.microsoft.com/office/powerpoint/2010/main" val="26885537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A91A3-9993-A543-9A97-4E178C5180AE}" type="slidenum">
              <a:rPr lang="en-US" altLang="x-none"/>
              <a:pPr/>
              <a:t>34</a:t>
            </a:fld>
            <a:endParaRPr lang="en-US" altLang="x-none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Design a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Class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Answer questions such as </a:t>
            </a:r>
          </a:p>
          <a:p>
            <a:pPr lvl="1"/>
            <a:r>
              <a:rPr lang="en-US" altLang="x-none" dirty="0"/>
              <a:t>How many days between now </a:t>
            </a:r>
            <a:br>
              <a:rPr lang="en-US" altLang="x-none" dirty="0"/>
            </a:br>
            <a:r>
              <a:rPr lang="en-US" altLang="x-none" dirty="0"/>
              <a:t>and the end of the year? </a:t>
            </a:r>
          </a:p>
          <a:p>
            <a:pPr lvl="1"/>
            <a:r>
              <a:rPr lang="en-US" altLang="x-none" dirty="0"/>
              <a:t>What day is 100 days from now?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A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Day</a:t>
            </a:r>
            <a:r>
              <a:rPr lang="en-US" altLang="x-none" dirty="0"/>
              <a:t> object represents a </a:t>
            </a:r>
            <a:r>
              <a:rPr lang="en-US" altLang="x-none" dirty="0">
                <a:solidFill>
                  <a:srgbClr val="B23C00"/>
                </a:solidFill>
              </a:rPr>
              <a:t>particular day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Some limitations</a:t>
            </a:r>
          </a:p>
          <a:p>
            <a:pPr lvl="1"/>
            <a:r>
              <a:rPr lang="en-US" altLang="x-none" dirty="0"/>
              <a:t>Uses the Gregorian calendar only</a:t>
            </a:r>
          </a:p>
          <a:p>
            <a:pPr lvl="1"/>
            <a:r>
              <a:rPr lang="en-US" altLang="x-none" dirty="0"/>
              <a:t>No time of day</a:t>
            </a:r>
          </a:p>
          <a:p>
            <a:pPr lvl="1"/>
            <a:r>
              <a:rPr lang="en-US" altLang="x-none" dirty="0"/>
              <a:t>No time zone</a:t>
            </a:r>
          </a:p>
        </p:txBody>
      </p:sp>
    </p:spTree>
    <p:extLst>
      <p:ext uri="{BB962C8B-B14F-4D97-AF65-F5344CB8AC3E}">
        <p14:creationId xmlns:p14="http://schemas.microsoft.com/office/powerpoint/2010/main" val="298845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5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5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5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5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563B5-52A8-C548-B640-FD6402E3AB6A}" type="slidenum">
              <a:rPr lang="en-US" altLang="x-none"/>
              <a:pPr/>
              <a:t>35</a:t>
            </a:fld>
            <a:endParaRPr lang="en-US" altLang="x-none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Functions of </a:t>
            </a:r>
            <a:r>
              <a:rPr lang="en-US" altLang="x-none" dirty="0"/>
              <a:t>the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Class</a:t>
            </a:r>
          </a:p>
        </p:txBody>
      </p:sp>
      <p:graphicFrame>
        <p:nvGraphicFramePr>
          <p:cNvPr id="266243" name="Group 3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320063" y="1308770"/>
          <a:ext cx="8503873" cy="4755896"/>
        </p:xfrm>
        <a:graphic>
          <a:graphicData uri="http://schemas.openxmlformats.org/drawingml/2006/table">
            <a:tbl>
              <a:tblPr/>
              <a:tblGrid>
                <a:gridCol w="3474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9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3890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Day(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year,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   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month,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   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date)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3890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Constructor.</a:t>
                      </a:r>
                      <a:endParaRPr kumimoji="0" lang="en-US" altLang="x-none" sz="1800" b="1" i="0" u="none" strike="noStrike" cap="none" normalizeH="0" baseline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ourier Ne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4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3890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days_from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(Day *d)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3890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Return the number of days between day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d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and the day represented by the object. The return value can be negative if day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d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comes before, or 0 if it’s the same day. Example:</a:t>
                      </a:r>
                      <a:b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n = today-&gt;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days_from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(birthday);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4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3890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Day *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add_days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count)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3890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Return the day that is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count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days from the day represented by the object. The 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count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value can be negative. Example: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Day *later = holiday-&gt;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add_days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(5);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3890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get_year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get_month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 </a:t>
                      </a:r>
                      <a:r>
                        <a:rPr kumimoji="0" lang="en-US" altLang="x-none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get_date</a:t>
                      </a: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ourier New" charset="0"/>
                        </a:rPr>
                        <a:t>()</a:t>
                      </a:r>
                      <a:endParaRPr kumimoji="0" lang="en-US" altLang="x-none" sz="1800" b="0" i="1" u="none" strike="noStrike" cap="none" normalizeH="0" baseline="0" dirty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0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3890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charset="2"/>
                        <a:defRPr sz="9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Getters.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5692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C9D-F810-A744-A3A2-D8ED5BC5D361}" type="slidenum">
              <a:rPr lang="en-US" altLang="x-none"/>
              <a:pPr/>
              <a:t>36</a:t>
            </a:fld>
            <a:endParaRPr lang="en-US" altLang="x-none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The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Class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599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d-&gt;</a:t>
            </a:r>
            <a:r>
              <a:rPr lang="en-US" altLang="x-none" sz="2400" b="1" dirty="0" err="1">
                <a:solidFill>
                  <a:srgbClr val="0033CC"/>
                </a:solidFill>
                <a:latin typeface="Courier New" charset="0"/>
              </a:rPr>
              <a:t>add_days</a:t>
            </a: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(n)-&gt;</a:t>
            </a:r>
            <a:r>
              <a:rPr lang="en-US" altLang="x-none" sz="2400" b="1" dirty="0" err="1">
                <a:solidFill>
                  <a:srgbClr val="0033CC"/>
                </a:solidFill>
                <a:latin typeface="Courier New" charset="0"/>
              </a:rPr>
              <a:t>days_from</a:t>
            </a: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(d) </a:t>
            </a:r>
            <a:r>
              <a:rPr lang="en-US" altLang="x-none" sz="2400" dirty="0"/>
              <a:t>equals</a:t>
            </a: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 n</a:t>
            </a:r>
          </a:p>
          <a:p>
            <a:pPr lvl="4">
              <a:lnSpc>
                <a:spcPct val="90000"/>
              </a:lnSpc>
            </a:pPr>
            <a:endParaRPr lang="en-US" altLang="x-none" sz="800" b="1" dirty="0">
              <a:solidFill>
                <a:srgbClr val="0033CC"/>
              </a:solidFill>
              <a:latin typeface="Courier New" charset="0"/>
            </a:endParaRPr>
          </a:p>
          <a:p>
            <a:pPr lvl="1">
              <a:lnSpc>
                <a:spcPct val="90000"/>
              </a:lnSpc>
            </a:pPr>
            <a:r>
              <a:rPr lang="en-US" altLang="x-none" dirty="0"/>
              <a:t>Add 3 (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en-US" altLang="x-none" dirty="0"/>
              <a:t>) days to September 11 (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</a:t>
            </a:r>
            <a:r>
              <a:rPr lang="en-US" altLang="x-none" dirty="0"/>
              <a:t>) to get September 14, which is 3 days from September 11.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(d + n) - d == n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en-US" altLang="x-none" b="1" dirty="0">
              <a:solidFill>
                <a:srgbClr val="0033CC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d1-&gt;</a:t>
            </a:r>
            <a:r>
              <a:rPr lang="en-US" altLang="x-none" sz="2400" b="1" dirty="0" err="1">
                <a:solidFill>
                  <a:srgbClr val="0033CC"/>
                </a:solidFill>
                <a:latin typeface="Courier New" charset="0"/>
              </a:rPr>
              <a:t>add_days</a:t>
            </a: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(d2-&gt;</a:t>
            </a:r>
            <a:r>
              <a:rPr lang="en-US" altLang="x-none" sz="2400" b="1" dirty="0" err="1">
                <a:solidFill>
                  <a:srgbClr val="0033CC"/>
                </a:solidFill>
                <a:latin typeface="Courier New" charset="0"/>
              </a:rPr>
              <a:t>days_from</a:t>
            </a: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(d1)) </a:t>
            </a:r>
            <a:r>
              <a:rPr lang="en-US" altLang="x-none" sz="2400" dirty="0"/>
              <a:t>equals</a:t>
            </a:r>
            <a:r>
              <a:rPr lang="en-US" altLang="x-none" sz="2400" b="1" dirty="0">
                <a:solidFill>
                  <a:srgbClr val="0033CC"/>
                </a:solidFill>
                <a:latin typeface="Courier New" charset="0"/>
              </a:rPr>
              <a:t> d2</a:t>
            </a:r>
          </a:p>
          <a:p>
            <a:pPr lvl="4">
              <a:lnSpc>
                <a:spcPct val="90000"/>
              </a:lnSpc>
            </a:pPr>
            <a:endParaRPr lang="en-US" altLang="x-none" sz="800" b="1" dirty="0">
              <a:solidFill>
                <a:srgbClr val="0033CC"/>
              </a:solidFill>
              <a:latin typeface="Courier New" charset="0"/>
            </a:endParaRPr>
          </a:p>
          <a:p>
            <a:pPr lvl="1">
              <a:lnSpc>
                <a:spcPct val="90000"/>
              </a:lnSpc>
            </a:pPr>
            <a:r>
              <a:rPr lang="en-US" altLang="x-none" dirty="0"/>
              <a:t>September 14 (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d2</a:t>
            </a:r>
            <a:r>
              <a:rPr lang="en-US" altLang="x-none" dirty="0"/>
              <a:t>) is 3 days from September 11 (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d1</a:t>
            </a:r>
            <a:r>
              <a:rPr lang="en-US" altLang="x-none" dirty="0"/>
              <a:t>). Add those 3 days to September 11 to get back to September 14.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d1 + (d2 - d1) == d2 </a:t>
            </a:r>
          </a:p>
          <a:p>
            <a:pPr lvl="3">
              <a:lnSpc>
                <a:spcPct val="90000"/>
              </a:lnSpc>
            </a:pP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67074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C9D-F810-A744-A3A2-D8ED5BC5D361}" type="slidenum">
              <a:rPr lang="en-US" altLang="x-none"/>
              <a:pPr/>
              <a:t>37</a:t>
            </a:fld>
            <a:endParaRPr lang="en-US" altLang="x-none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The </a:t>
            </a:r>
            <a:r>
              <a:rPr lang="en-US" altLang="x-none" b="1" dirty="0">
                <a:latin typeface="Courier New" charset="0"/>
              </a:rPr>
              <a:t>Day</a:t>
            </a:r>
            <a:r>
              <a:rPr lang="en-US" altLang="x-none" dirty="0"/>
              <a:t> Class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Methods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days_from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and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add_days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are </a:t>
            </a:r>
            <a:r>
              <a:rPr lang="en-US" altLang="x-none" dirty="0">
                <a:solidFill>
                  <a:srgbClr val="B23C00"/>
                </a:solidFill>
              </a:rPr>
              <a:t>not trivial</a:t>
            </a:r>
            <a:r>
              <a:rPr lang="en-US" altLang="x-none" dirty="0"/>
              <a:t>!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 lvl="1">
              <a:lnSpc>
                <a:spcPct val="90000"/>
              </a:lnSpc>
            </a:pPr>
            <a:r>
              <a:rPr lang="en-US" altLang="x-none" dirty="0"/>
              <a:t>April, June, September, November have 30 days.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February has 28 days, except in leap years </a:t>
            </a:r>
            <a:br>
              <a:rPr lang="en-US" altLang="x-none" dirty="0"/>
            </a:br>
            <a:r>
              <a:rPr lang="en-US" altLang="x-none" dirty="0"/>
              <a:t>when it has 29 days.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All other months have 31 days.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Leap years are divisible by 4, except that after 1582, years divisible by 100 but not 400 are not leap years.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There is no year 0; year 1 is preceded by year  -1.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In the switchover to the Gregorian calendar, </a:t>
            </a:r>
            <a:br>
              <a:rPr lang="en-US" altLang="x-none" dirty="0"/>
            </a:br>
            <a:r>
              <a:rPr lang="en-US" altLang="x-none" dirty="0"/>
              <a:t>ten days were dropped: October 15, 1582 is preceded by October 4. </a:t>
            </a:r>
          </a:p>
        </p:txBody>
      </p:sp>
    </p:spTree>
    <p:extLst>
      <p:ext uri="{BB962C8B-B14F-4D97-AF65-F5344CB8AC3E}">
        <p14:creationId xmlns:p14="http://schemas.microsoft.com/office/powerpoint/2010/main" val="44384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2CC09-6067-554A-A4D0-443361C8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7BBBC4-3587-FF43-BF1D-E57A68097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548D40-C795-9747-BB54-E353540D2A4E}"/>
              </a:ext>
            </a:extLst>
          </p:cNvPr>
          <p:cNvSpPr txBox="1"/>
          <p:nvPr/>
        </p:nvSpPr>
        <p:spPr>
          <a:xfrm>
            <a:off x="274367" y="1442621"/>
            <a:ext cx="8084264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Overloaded operator to subtract two Roman numerals.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 the other numeral to subtract from this one.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difference Roman numeral.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operator -(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Overloaded operator to multiply two Roman numerals.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 the other numeral to multiply this one.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product Roman numeral.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operator *(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Overloaded operator to divide two Roman numerals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* (integer division).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 the other numeral to divide this one.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quotient Roman numeral.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operator /(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3DC9C4-53E5-D64D-8941-10F291F17AFF}"/>
              </a:ext>
            </a:extLst>
          </p:cNvPr>
          <p:cNvSpPr txBox="1"/>
          <p:nvPr/>
        </p:nvSpPr>
        <p:spPr>
          <a:xfrm>
            <a:off x="6781800" y="1273344"/>
            <a:ext cx="179087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RomanNumeral.h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29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2BC69-6804-644D-B8A1-FA5EF0AE5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90DC9-3DD2-3944-AE49-F103A358A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6C2236-561C-AC40-988D-51BFBB052E85}"/>
              </a:ext>
            </a:extLst>
          </p:cNvPr>
          <p:cNvSpPr txBox="1"/>
          <p:nvPr/>
        </p:nvSpPr>
        <p:spPr>
          <a:xfrm>
            <a:off x="900161" y="1441142"/>
            <a:ext cx="7343677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Overloaded operator for equality.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 the other Roman numeral to compare to.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true if they're equal, otherwise true.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bool operator ==(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Overloaded operator for inequality.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 the other Roman numeral to compare to.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true if they're unequal, otherwise true.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bool operator !=(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D7686-5DBB-4D43-9DF3-7D2F01C7E3A0}"/>
              </a:ext>
            </a:extLst>
          </p:cNvPr>
          <p:cNvSpPr txBox="1"/>
          <p:nvPr/>
        </p:nvSpPr>
        <p:spPr>
          <a:xfrm>
            <a:off x="6583658" y="1271865"/>
            <a:ext cx="179087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RomanNumeral.h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596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03C62-6564-C84B-AEB2-236F3AAA5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05D9E6-25BB-694D-9BBD-F8E04021B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9CE059-DB09-CA4D-AFBA-98D30709CF41}"/>
              </a:ext>
            </a:extLst>
          </p:cNvPr>
          <p:cNvSpPr txBox="1"/>
          <p:nvPr/>
        </p:nvSpPr>
        <p:spPr>
          <a:xfrm>
            <a:off x="447040" y="1551563"/>
            <a:ext cx="8239756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Overloaded operator to construct a Roman numeral by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reading its string from an input stream; e.g., MMXVI.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the input stream.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numeral the constructed Roman numeral.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input stream.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friend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operator &gt;&gt;(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numeral);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Overloaded operator to write a Roman numeral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form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[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decimal:string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to an output stream; e.g., [2016:MMXVI]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out the output stream.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numeral the Roman numeral.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output stream.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friend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operator &lt;&lt;(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numeral);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EF65F0-5D0A-3B4A-9005-DEAEFD89E795}"/>
              </a:ext>
            </a:extLst>
          </p:cNvPr>
          <p:cNvSpPr txBox="1"/>
          <p:nvPr/>
        </p:nvSpPr>
        <p:spPr>
          <a:xfrm>
            <a:off x="6781800" y="1368504"/>
            <a:ext cx="179087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RomanNumeral.h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E6F84A-0F59-BA47-A42C-E549A65D8D45}"/>
              </a:ext>
            </a:extLst>
          </p:cNvPr>
          <p:cNvSpPr txBox="1"/>
          <p:nvPr/>
        </p:nvSpPr>
        <p:spPr>
          <a:xfrm>
            <a:off x="3304393" y="5440658"/>
            <a:ext cx="252505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Why are they friends and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not member functions?</a:t>
            </a:r>
          </a:p>
        </p:txBody>
      </p:sp>
    </p:spTree>
    <p:extLst>
      <p:ext uri="{BB962C8B-B14F-4D97-AF65-F5344CB8AC3E}">
        <p14:creationId xmlns:p14="http://schemas.microsoft.com/office/powerpoint/2010/main" val="4056687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7DF0C-F169-224C-A7E8-F3887D1DB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4F7294-F6A2-DF49-8E51-BC46B75E6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6650CF-72C9-A945-89C9-2FC84547FD65}"/>
              </a:ext>
            </a:extLst>
          </p:cNvPr>
          <p:cNvSpPr txBox="1"/>
          <p:nvPr/>
        </p:nvSpPr>
        <p:spPr>
          <a:xfrm>
            <a:off x="591583" y="1508781"/>
            <a:ext cx="7960834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roman;      // Roman numeral as a string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decimal;    // decimal value of the Roman numeral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Compute the Roman numeral string from the decimal value.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to_roman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Compute the decimal value from the Roman numeral string.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to_decimal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D49FAB-7A14-1549-BC3A-A7B279A8C9A3}"/>
              </a:ext>
            </a:extLst>
          </p:cNvPr>
          <p:cNvSpPr txBox="1"/>
          <p:nvPr/>
        </p:nvSpPr>
        <p:spPr>
          <a:xfrm>
            <a:off x="6583658" y="1271865"/>
            <a:ext cx="179087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RomanNumeral.h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4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36486" y="1197109"/>
            <a:ext cx="6628738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&lt;string&gt;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RomanNumeral.h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: roman(""), decimal(0) {}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: roman(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Compute the decimal value.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to_decimal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value) : decimal(value)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Compute the Roman numeral string.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to_roman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get_roman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roman; }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get_decimal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decimal;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C4837B-A068-2047-B4CF-4EE97001B9AE}"/>
              </a:ext>
            </a:extLst>
          </p:cNvPr>
          <p:cNvSpPr txBox="1"/>
          <p:nvPr/>
        </p:nvSpPr>
        <p:spPr>
          <a:xfrm>
            <a:off x="5947962" y="1325903"/>
            <a:ext cx="20072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RomanNumeral.cpp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69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84050" y="1234464"/>
            <a:ext cx="7702750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::operator +(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sum(decimal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other.decimal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sum;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::operator -(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diff(decimal -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other.decimal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diff;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::operator *(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prod(decimal*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other.decimal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prod;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::operator /(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other)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RomanNumeral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quot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(decimal/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other.decimal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quot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6579E4-AC53-E44E-B87D-D094B7C2EF73}"/>
              </a:ext>
            </a:extLst>
          </p:cNvPr>
          <p:cNvSpPr txBox="1"/>
          <p:nvPr/>
        </p:nvSpPr>
        <p:spPr>
          <a:xfrm>
            <a:off x="6583658" y="5824800"/>
            <a:ext cx="200728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RomanNumeral.cpp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611506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46954</TotalTime>
  <Words>1479</Words>
  <Application>Microsoft Macintosh PowerPoint</Application>
  <PresentationFormat>On-screen Show (4:3)</PresentationFormat>
  <Paragraphs>612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Courier New</vt:lpstr>
      <vt:lpstr>Times New Roman</vt:lpstr>
      <vt:lpstr>Wingdings</vt:lpstr>
      <vt:lpstr>Quadrant</vt:lpstr>
      <vt:lpstr>CS 144 Advanced C++ Programming March 5 Class Meeting</vt:lpstr>
      <vt:lpstr>Assignment #5 Sample Solution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Assignment #5 Sample Solution, cont’d</vt:lpstr>
      <vt:lpstr>chrono</vt:lpstr>
      <vt:lpstr>chrono, cont’d</vt:lpstr>
      <vt:lpstr>Assignment #6. Big Pi</vt:lpstr>
      <vt:lpstr>Assignment #6, cont’d</vt:lpstr>
      <vt:lpstr>Assignment #6, cont’d</vt:lpstr>
      <vt:lpstr>Assignment #6, cont’d</vt:lpstr>
      <vt:lpstr>A Proposed C++ Date Class</vt:lpstr>
      <vt:lpstr>Methods of the Date Class</vt:lpstr>
      <vt:lpstr>Points in Time</vt:lpstr>
      <vt:lpstr>The date_string Function</vt:lpstr>
      <vt:lpstr>What about Month, Day, and Year?</vt:lpstr>
      <vt:lpstr>Calendar Classes</vt:lpstr>
      <vt:lpstr>Some Functions of the Calendar Class</vt:lpstr>
      <vt:lpstr>What’s Wrong with this Code?</vt:lpstr>
      <vt:lpstr>What’s Wrong with this Code? cont’d</vt:lpstr>
      <vt:lpstr>A Static Factory Function</vt:lpstr>
      <vt:lpstr>Design a Day Class</vt:lpstr>
      <vt:lpstr>Functions of the Day Class</vt:lpstr>
      <vt:lpstr>The Day Class</vt:lpstr>
      <vt:lpstr>The Day Class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822</cp:revision>
  <cp:lastPrinted>2016-09-16T08:43:07Z</cp:lastPrinted>
  <dcterms:created xsi:type="dcterms:W3CDTF">2008-01-12T03:52:55Z</dcterms:created>
  <dcterms:modified xsi:type="dcterms:W3CDTF">2019-03-05T16:40:47Z</dcterms:modified>
  <cp:category/>
</cp:coreProperties>
</file>