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1"/>
  </p:notesMasterIdLst>
  <p:handoutMasterIdLst>
    <p:handoutMasterId r:id="rId42"/>
  </p:handoutMasterIdLst>
  <p:sldIdLst>
    <p:sldId id="455" r:id="rId2"/>
    <p:sldId id="346" r:id="rId3"/>
    <p:sldId id="347" r:id="rId4"/>
    <p:sldId id="348" r:id="rId5"/>
    <p:sldId id="349" r:id="rId6"/>
    <p:sldId id="456" r:id="rId7"/>
    <p:sldId id="350" r:id="rId8"/>
    <p:sldId id="457" r:id="rId9"/>
    <p:sldId id="351" r:id="rId10"/>
    <p:sldId id="352" r:id="rId11"/>
    <p:sldId id="353" r:id="rId12"/>
    <p:sldId id="354" r:id="rId13"/>
    <p:sldId id="355" r:id="rId14"/>
    <p:sldId id="356" r:id="rId15"/>
    <p:sldId id="361" r:id="rId16"/>
    <p:sldId id="377" r:id="rId17"/>
    <p:sldId id="378" r:id="rId18"/>
    <p:sldId id="424" r:id="rId19"/>
    <p:sldId id="379" r:id="rId20"/>
    <p:sldId id="414" r:id="rId21"/>
    <p:sldId id="426" r:id="rId22"/>
    <p:sldId id="450" r:id="rId23"/>
    <p:sldId id="451" r:id="rId24"/>
    <p:sldId id="401" r:id="rId25"/>
    <p:sldId id="428" r:id="rId26"/>
    <p:sldId id="429" r:id="rId27"/>
    <p:sldId id="402" r:id="rId28"/>
    <p:sldId id="452" r:id="rId29"/>
    <p:sldId id="411" r:id="rId30"/>
    <p:sldId id="415" r:id="rId31"/>
    <p:sldId id="453" r:id="rId32"/>
    <p:sldId id="420" r:id="rId33"/>
    <p:sldId id="454" r:id="rId34"/>
    <p:sldId id="433" r:id="rId35"/>
    <p:sldId id="380" r:id="rId36"/>
    <p:sldId id="381" r:id="rId37"/>
    <p:sldId id="382" r:id="rId38"/>
    <p:sldId id="383" r:id="rId39"/>
    <p:sldId id="384" r:id="rId4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E1F5FF"/>
    <a:srgbClr val="66CCFF"/>
    <a:srgbClr val="A12A03"/>
    <a:srgbClr val="C6DEFF"/>
    <a:srgbClr val="A40000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961" autoAdjust="0"/>
    <p:restoredTop sz="96763" autoAdjust="0"/>
  </p:normalViewPr>
  <p:slideViewPr>
    <p:cSldViewPr>
      <p:cViewPr varScale="1">
        <p:scale>
          <a:sx n="97" d="100"/>
          <a:sy n="97" d="100"/>
        </p:scale>
        <p:origin x="808" y="200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2/27/19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64504C-A0F5-524D-82C6-1B8158989AE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896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89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February 26</a:t>
            </a:r>
            <a:endParaRPr lang="en-US" sz="1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08B1D4-74F6-CB4B-AE47-EC3FCF3662FD}"/>
              </a:ext>
            </a:extLst>
          </p:cNvPr>
          <p:cNvSpPr txBox="1"/>
          <p:nvPr userDrawn="1"/>
        </p:nvSpPr>
        <p:spPr>
          <a:xfrm>
            <a:off x="3932393" y="6263609"/>
            <a:ext cx="2327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144: </a:t>
            </a:r>
            <a:r>
              <a:rPr lang="en-US" sz="1000" baseline="0" dirty="0"/>
              <a:t>Advanced C++ Programming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Roman_numerals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February 26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3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6649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#4.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91583" y="1402468"/>
            <a:ext cx="7960834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create_dynamic_arrays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input, string&amp; course,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NameArray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names,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rows)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Read the course name and student count.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Create the dynamic array of student names and the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dynamic array of pointers to the rows of student scores.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input &gt;&gt; course 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names = new string[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rows  = new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ScoreRow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Create the dynamic array of pointers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to the rows of student scores.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fill_dynamic_arrays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(input,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names, rows);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28248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#4.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4720" y="1164134"/>
            <a:ext cx="8454559" cy="56938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fill_dynamic_arrays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input,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names,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rows)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names;  // -&gt; first name of the names array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= rows;   // -&gt; first pointer to the score rows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Loop once per student.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Read a student name and the number of assignments.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Use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to enter the name into the name array.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input &gt;&gt;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" "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last_name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Create a dynamic integer array as a row of student scores.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Make it one larger for the -1 sentinel at the end. Fill the array.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row_ptr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score_count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+ 1];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fill_score_row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(input,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++;       // -&gt; next element of the name array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++;        // -&gt; next element of the row array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--;  // decrement the copy of the student count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234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#4.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4720" y="1508781"/>
            <a:ext cx="8239756" cy="3108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fill_score_row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input,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  // -&gt; first score of the row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Loop once per assignment score of the student.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input &gt;&gt;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  // read the next score into the score row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++;          // -&gt; next score of the row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--;        // decrement the copy of the score count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-1;  // sentinel to mark the end of this score row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12992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#4.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74325" y="1325903"/>
            <a:ext cx="7595349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print_student_scores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string course,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names,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rows)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names;  // -&gt; first name of student names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= rows;   // -&gt; first pointer to the score rows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"STUDENT SCORES for " &lt;&lt; course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Loop once per row of student scores.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  // print the student's name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  // -&gt; first score of the row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No scores?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  (none)";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</p:txBody>
      </p:sp>
    </p:spTree>
    <p:extLst>
      <p:ext uri="{BB962C8B-B14F-4D97-AF65-F5344CB8AC3E}">
        <p14:creationId xmlns:p14="http://schemas.microsoft.com/office/powerpoint/2010/main" val="3703553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#4.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28026" y="1508781"/>
            <a:ext cx="7487947" cy="31700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Else loop to print each score in the row.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Stop at the -1 sentinel.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else while (*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&gt;=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 &lt;&lt;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++;  // -&gt; next score of the row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++;       // -&gt; next name in the name array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++;        // -&gt; next pointer to a score row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--;  // decrement the copy of the student count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4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271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#4. Sample Solution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4720" y="1417342"/>
            <a:ext cx="8454559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delete_dynamic_arrays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names,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rows)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rows;  // -&gt; the first row pointer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Loop once per row of student scores.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delete [] *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row_ptr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  // delete the row of scores</a:t>
            </a:r>
            <a:b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solidFill>
                <a:srgbClr val="B23C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++;           // -&gt; next pointer to a score row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--;     // decrement the copy of the student count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 [] rows;   // delete the array of row pointers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delete [] names;  // delete the array of names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60847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of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array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Birthday</a:t>
            </a:r>
            <a:r>
              <a:rPr lang="en-US" dirty="0"/>
              <a:t> objects:</a:t>
            </a:r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A dynamic array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Birthday</a:t>
            </a:r>
            <a:r>
              <a:rPr lang="en-US" dirty="0"/>
              <a:t> objects:</a:t>
            </a:r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When you create an array of objects, the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default constructor</a:t>
            </a:r>
            <a:r>
              <a:rPr lang="en-US" dirty="0"/>
              <a:t> is called for each element.</a:t>
            </a:r>
          </a:p>
          <a:p>
            <a:pPr lvl="6"/>
            <a:endParaRPr lang="en-US" dirty="0"/>
          </a:p>
          <a:p>
            <a:r>
              <a:rPr lang="en-US" dirty="0"/>
              <a:t>Therefore, a class that can be the base type </a:t>
            </a:r>
            <a:br>
              <a:rPr lang="en-US" dirty="0"/>
            </a:br>
            <a:r>
              <a:rPr lang="en-US" dirty="0"/>
              <a:t>of an array </a:t>
            </a:r>
            <a:r>
              <a:rPr lang="en-US" dirty="0">
                <a:solidFill>
                  <a:srgbClr val="B23C00"/>
                </a:solidFill>
              </a:rPr>
              <a:t>must</a:t>
            </a:r>
            <a:r>
              <a:rPr lang="en-US" dirty="0"/>
              <a:t> have a default constructor.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79119" y="1874537"/>
            <a:ext cx="4185761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>
                <a:latin typeface="Courier New" charset="0"/>
                <a:ea typeface="Courier New" charset="0"/>
                <a:cs typeface="Courier New" charset="0"/>
              </a:rPr>
              <a:t>Birthday celebrations[10];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01900" y="3154683"/>
            <a:ext cx="6340197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>
                <a:latin typeface="Courier New" charset="0"/>
                <a:ea typeface="Courier New" charset="0"/>
                <a:cs typeface="Courier New" charset="0"/>
              </a:rPr>
              <a:t>Birthday *parties = new Birthday[count];</a:t>
            </a:r>
          </a:p>
        </p:txBody>
      </p:sp>
    </p:spTree>
    <p:extLst>
      <p:ext uri="{BB962C8B-B14F-4D97-AF65-F5344CB8AC3E}">
        <p14:creationId xmlns:p14="http://schemas.microsoft.com/office/powerpoint/2010/main" val="936680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Destructors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destructor</a:t>
            </a:r>
            <a:r>
              <a:rPr lang="en-US" dirty="0"/>
              <a:t> is a member function of a class that is </a:t>
            </a:r>
            <a:r>
              <a:rPr lang="en-US" dirty="0">
                <a:solidFill>
                  <a:srgbClr val="B23C00"/>
                </a:solidFill>
              </a:rPr>
              <a:t>called automatically </a:t>
            </a:r>
            <a:r>
              <a:rPr lang="en-US" dirty="0"/>
              <a:t>whenever an object of the class is destroyed.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An object is destroyed automatically when it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goes out of scope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An object that was dynamically created with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new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is later explicitly destroyed with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delete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 name of the destructor is the name </a:t>
            </a:r>
            <a:br>
              <a:rPr lang="en-US" dirty="0"/>
            </a:br>
            <a:r>
              <a:rPr lang="en-US" dirty="0"/>
              <a:t>of the class, preceded by a tilde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~</a:t>
            </a:r>
          </a:p>
          <a:p>
            <a:pPr lvl="1"/>
            <a:r>
              <a:rPr lang="en-US" dirty="0"/>
              <a:t>It has no return type and no parameters.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10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Destructors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generates a </a:t>
            </a:r>
            <a:r>
              <a:rPr lang="en-US" dirty="0">
                <a:solidFill>
                  <a:srgbClr val="B23C00"/>
                </a:solidFill>
              </a:rPr>
              <a:t>default destructor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that does nothing.</a:t>
            </a:r>
          </a:p>
          <a:p>
            <a:pPr lvl="4"/>
            <a:endParaRPr lang="en-US" dirty="0"/>
          </a:p>
          <a:p>
            <a:r>
              <a:rPr lang="en-US" dirty="0"/>
              <a:t>But you can write your own destructor.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49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Destructors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0566" y="1178271"/>
            <a:ext cx="4381328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Birthday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Default constructor.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Birthday();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Constructor.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y the year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 the month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 the date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// Destructor.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~Birthday();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029194" y="1295400"/>
            <a:ext cx="3657605" cy="4835525"/>
          </a:xfrm>
        </p:spPr>
        <p:txBody>
          <a:bodyPr/>
          <a:lstStyle/>
          <a:p>
            <a:r>
              <a:rPr lang="en-US" dirty="0"/>
              <a:t>Use the body of the destructor </a:t>
            </a:r>
            <a:br>
              <a:rPr lang="en-US" dirty="0"/>
            </a:br>
            <a:r>
              <a:rPr lang="en-US" dirty="0"/>
              <a:t>that you write to: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Delete any </a:t>
            </a:r>
            <a:br>
              <a:rPr lang="en-US" dirty="0"/>
            </a:br>
            <a:r>
              <a:rPr lang="en-US" dirty="0"/>
              <a:t>objects that the class dynamically allocated.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Close any </a:t>
            </a:r>
            <a:br>
              <a:rPr lang="en-US" dirty="0"/>
            </a:br>
            <a:r>
              <a:rPr lang="en-US" dirty="0"/>
              <a:t>open files.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etc.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91854" y="1293206"/>
            <a:ext cx="133562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Birthday10.h</a:t>
            </a:r>
          </a:p>
        </p:txBody>
      </p:sp>
    </p:spTree>
    <p:extLst>
      <p:ext uri="{BB962C8B-B14F-4D97-AF65-F5344CB8AC3E}">
        <p14:creationId xmlns:p14="http://schemas.microsoft.com/office/powerpoint/2010/main" val="1229212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#4. Sample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/>
              <a:t>We don’t know until we read the first input line how many students there are.</a:t>
            </a:r>
          </a:p>
          <a:p>
            <a:pPr lvl="5"/>
            <a:endParaRPr lang="en-US" dirty="0"/>
          </a:p>
          <a:p>
            <a:r>
              <a:rPr lang="en-US" dirty="0"/>
              <a:t>Therefore, only after reading the student count </a:t>
            </a:r>
            <a:br>
              <a:rPr lang="en-US" dirty="0"/>
            </a:br>
            <a:r>
              <a:rPr lang="en-US" dirty="0"/>
              <a:t>can we allocate a dynamic array </a:t>
            </a:r>
            <a:br>
              <a:rPr lang="en-US" dirty="0"/>
            </a:br>
            <a:r>
              <a:rPr lang="en-US" dirty="0"/>
              <a:t>of strings for the student names.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A pointer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en-US" dirty="0"/>
              <a:t> points </a:t>
            </a:r>
            <a:br>
              <a:rPr lang="en-US" dirty="0"/>
            </a:br>
            <a:r>
              <a:rPr lang="en-US" dirty="0"/>
              <a:t>to the first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en-US" dirty="0"/>
              <a:t> element.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We fill in each name as </a:t>
            </a:r>
            <a:br>
              <a:rPr lang="en-US" dirty="0"/>
            </a:br>
            <a:r>
              <a:rPr lang="en-US" dirty="0"/>
              <a:t>we read each input line.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54" name="Group 53"/>
          <p:cNvGrpSpPr/>
          <p:nvPr/>
        </p:nvGrpSpPr>
        <p:grpSpPr>
          <a:xfrm>
            <a:off x="5760707" y="3914458"/>
            <a:ext cx="2834609" cy="1709078"/>
            <a:chOff x="5760707" y="4280214"/>
            <a:chExt cx="2834609" cy="1709078"/>
          </a:xfrm>
        </p:grpSpPr>
        <p:sp>
          <p:nvSpPr>
            <p:cNvPr id="29" name="TextBox 28"/>
            <p:cNvSpPr txBox="1"/>
            <p:nvPr/>
          </p:nvSpPr>
          <p:spPr>
            <a:xfrm>
              <a:off x="6682613" y="4973630"/>
              <a:ext cx="191270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682613" y="5312184"/>
              <a:ext cx="191270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682613" y="5650738"/>
              <a:ext cx="1912703" cy="3385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7472609" y="4292919"/>
              <a:ext cx="365756" cy="32995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46" name="Oval 45"/>
            <p:cNvSpPr/>
            <p:nvPr/>
          </p:nvSpPr>
          <p:spPr bwMode="auto">
            <a:xfrm>
              <a:off x="7609767" y="4410198"/>
              <a:ext cx="91440" cy="8911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50" name="Straight Arrow Connector 49"/>
            <p:cNvCxnSpPr/>
            <p:nvPr/>
          </p:nvCxnSpPr>
          <p:spPr bwMode="auto">
            <a:xfrm>
              <a:off x="7655487" y="4499314"/>
              <a:ext cx="0" cy="47461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51" name="TextBox 50"/>
            <p:cNvSpPr txBox="1"/>
            <p:nvPr/>
          </p:nvSpPr>
          <p:spPr>
            <a:xfrm>
              <a:off x="5760707" y="4280214"/>
              <a:ext cx="17892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string *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names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365806" y="4888448"/>
            <a:ext cx="597471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string *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names = new string[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student_count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];</a:t>
            </a:r>
          </a:p>
        </p:txBody>
      </p:sp>
    </p:spTree>
    <p:extLst>
      <p:ext uri="{BB962C8B-B14F-4D97-AF65-F5344CB8AC3E}">
        <p14:creationId xmlns:p14="http://schemas.microsoft.com/office/powerpoint/2010/main" val="2884584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 and Destructors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005" y="1401633"/>
            <a:ext cx="8577989" cy="47705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"Birthday10.h"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Birthday::Birthday() : year(0), month(0), date(0)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"*** Default constructor called for " &lt;&lt; *this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Birthday::Birthday(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y,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d) : year(y), month(m), date(d)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"*** Constructor called for " &lt;&lt; *this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Birthday::~Birthday()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"*** Destructor called for " &lt;&lt; *this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4772" y="1261666"/>
            <a:ext cx="155202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Birthday10.cpp</a:t>
            </a:r>
          </a:p>
        </p:txBody>
      </p:sp>
    </p:spTree>
    <p:extLst>
      <p:ext uri="{BB962C8B-B14F-4D97-AF65-F5344CB8AC3E}">
        <p14:creationId xmlns:p14="http://schemas.microsoft.com/office/powerpoint/2010/main" val="3378431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 and Destructors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064231-FD75-AC4C-A31E-F143B1AB658F}"/>
              </a:ext>
            </a:extLst>
          </p:cNvPr>
          <p:cNvSpPr txBox="1"/>
          <p:nvPr/>
        </p:nvSpPr>
        <p:spPr>
          <a:xfrm>
            <a:off x="715014" y="1415937"/>
            <a:ext cx="7713971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"Birthday10.h"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"Automatically allocating birthdays ..."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bd1;              // call default constructor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bd2(1981, 9, 2);  // call constructor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[3];           // call default constructor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C064B0-FA5F-DE41-9DA5-73E15A0DBF99}"/>
              </a:ext>
            </a:extLst>
          </p:cNvPr>
          <p:cNvSpPr txBox="1"/>
          <p:nvPr/>
        </p:nvSpPr>
        <p:spPr>
          <a:xfrm>
            <a:off x="6492219" y="1246660"/>
            <a:ext cx="21111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BirthdayTester10.cpp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584573-2025-E348-AF9D-912D0BB1C0F1}"/>
              </a:ext>
            </a:extLst>
          </p:cNvPr>
          <p:cNvSpPr txBox="1"/>
          <p:nvPr/>
        </p:nvSpPr>
        <p:spPr>
          <a:xfrm>
            <a:off x="2011041" y="4434829"/>
            <a:ext cx="5121915" cy="1569660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Automatically allocating birthdays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Constructor called for 9/2/1981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</a:p>
        </p:txBody>
      </p:sp>
    </p:spTree>
    <p:extLst>
      <p:ext uri="{BB962C8B-B14F-4D97-AF65-F5344CB8AC3E}">
        <p14:creationId xmlns:p14="http://schemas.microsoft.com/office/powerpoint/2010/main" val="6798496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 and Destructors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064231-FD75-AC4C-A31E-F143B1AB658F}"/>
              </a:ext>
            </a:extLst>
          </p:cNvPr>
          <p:cNvSpPr txBox="1"/>
          <p:nvPr/>
        </p:nvSpPr>
        <p:spPr>
          <a:xfrm>
            <a:off x="457200" y="1508781"/>
            <a:ext cx="8239756" cy="2462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"Dynamically allocating birthdays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*pbd1 = new Birthday();            // call default constructor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*pbd2 = new Birthday(1992, 5, 8);  // call constructor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*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pbds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Birthday[4];           // call default constructor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C064B0-FA5F-DE41-9DA5-73E15A0DBF99}"/>
              </a:ext>
            </a:extLst>
          </p:cNvPr>
          <p:cNvSpPr txBox="1"/>
          <p:nvPr/>
        </p:nvSpPr>
        <p:spPr>
          <a:xfrm>
            <a:off x="6400780" y="1325903"/>
            <a:ext cx="21111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BirthdayTester10.cpp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584573-2025-E348-AF9D-912D0BB1C0F1}"/>
              </a:ext>
            </a:extLst>
          </p:cNvPr>
          <p:cNvSpPr txBox="1"/>
          <p:nvPr/>
        </p:nvSpPr>
        <p:spPr>
          <a:xfrm>
            <a:off x="2331643" y="4205976"/>
            <a:ext cx="4480714" cy="1600438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Dynamically allocating birthdays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Constructor called for 5/8/1992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</a:p>
        </p:txBody>
      </p:sp>
    </p:spTree>
    <p:extLst>
      <p:ext uri="{BB962C8B-B14F-4D97-AF65-F5344CB8AC3E}">
        <p14:creationId xmlns:p14="http://schemas.microsoft.com/office/powerpoint/2010/main" val="24003767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Constructors and Destructors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064231-FD75-AC4C-A31E-F143B1AB658F}"/>
              </a:ext>
            </a:extLst>
          </p:cNvPr>
          <p:cNvSpPr txBox="1"/>
          <p:nvPr/>
        </p:nvSpPr>
        <p:spPr>
          <a:xfrm>
            <a:off x="457200" y="1508781"/>
            <a:ext cx="7810151" cy="3108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"Deallocating dynamically allocated birthdays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delete pbd1;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delete pbd2;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delete []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pbds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"Program terminating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C064B0-FA5F-DE41-9DA5-73E15A0DBF99}"/>
              </a:ext>
            </a:extLst>
          </p:cNvPr>
          <p:cNvSpPr txBox="1"/>
          <p:nvPr/>
        </p:nvSpPr>
        <p:spPr>
          <a:xfrm>
            <a:off x="6400780" y="1325903"/>
            <a:ext cx="21111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BirthdayTester10.cpp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584573-2025-E348-AF9D-912D0BB1C0F1}"/>
              </a:ext>
            </a:extLst>
          </p:cNvPr>
          <p:cNvSpPr txBox="1"/>
          <p:nvPr/>
        </p:nvSpPr>
        <p:spPr>
          <a:xfrm>
            <a:off x="3529710" y="2971805"/>
            <a:ext cx="5339923" cy="3108543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Deallocating dynamically allocated birthdays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5/8/1992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Program terminating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9/2/1981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</p:txBody>
      </p:sp>
    </p:spTree>
    <p:extLst>
      <p:ext uri="{BB962C8B-B14F-4D97-AF65-F5344CB8AC3E}">
        <p14:creationId xmlns:p14="http://schemas.microsoft.com/office/powerpoint/2010/main" val="3515778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 of Objects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7023" y="1460569"/>
            <a:ext cx="6849952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&lt;vector&gt;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"Birthday11.h"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"Creating Birthday variables ..."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bd1(1981, 9, 2);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Birthday bd2(1992, 5, 8);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85008" y="1254829"/>
            <a:ext cx="209589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BirthdayTester11.cpp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041" y="4676834"/>
            <a:ext cx="5121915" cy="1077218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Creating Birthday variables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Constructor called for 9/2/1981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Constructor called for 5/8/1992</a:t>
            </a:r>
          </a:p>
        </p:txBody>
      </p:sp>
    </p:spTree>
    <p:extLst>
      <p:ext uri="{BB962C8B-B14F-4D97-AF65-F5344CB8AC3E}">
        <p14:creationId xmlns:p14="http://schemas.microsoft.com/office/powerpoint/2010/main" val="4506718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 of Objects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4277" y="1325903"/>
            <a:ext cx="7467109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"Creating Birthday vector ..."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vector&lt;Birthday&gt; birthdays;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" &lt;&lt; bd0 &lt;&lt; " ..."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(bd0);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" &lt;&lt; bd1 &lt;&lt; " ..."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(bd1);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" &lt;&lt; bd2 &lt;&lt; " ..."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(bd2);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59378" y="1459095"/>
            <a:ext cx="209589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BirthdayTester11.cpp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97832" y="4418818"/>
            <a:ext cx="4381328" cy="1815882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Creating Birthday vector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0/0/0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9/2/1981 ...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5/8/1992 ...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9/2/1981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68903" y="4800585"/>
            <a:ext cx="1678665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Oops!</a:t>
            </a:r>
          </a:p>
          <a:p>
            <a:r>
              <a:rPr lang="en-US" dirty="0">
                <a:solidFill>
                  <a:srgbClr val="0033CC"/>
                </a:solidFill>
              </a:rPr>
              <a:t>Where did those</a:t>
            </a:r>
          </a:p>
          <a:p>
            <a:r>
              <a:rPr lang="en-US" dirty="0">
                <a:solidFill>
                  <a:srgbClr val="B23C00"/>
                </a:solidFill>
              </a:rPr>
              <a:t>destructor calls</a:t>
            </a:r>
          </a:p>
          <a:p>
            <a:r>
              <a:rPr lang="en-US" dirty="0">
                <a:solidFill>
                  <a:srgbClr val="0033CC"/>
                </a:solidFill>
              </a:rPr>
              <a:t>come from?</a:t>
            </a:r>
          </a:p>
        </p:txBody>
      </p:sp>
    </p:spTree>
    <p:extLst>
      <p:ext uri="{BB962C8B-B14F-4D97-AF65-F5344CB8AC3E}">
        <p14:creationId xmlns:p14="http://schemas.microsoft.com/office/powerpoint/2010/main" val="1808928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 of Objects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40" y="1508781"/>
            <a:ext cx="7315119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...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&lt;&lt; "Creating pointer vector ..." &lt;&lt;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vector&lt;Birthday *&gt;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bdptrs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bdptrs.push_back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new Birthday()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bdptrs.push_back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new Birthday(3001, 9, 2)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bdptrs.push_back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new Birthday(3002, 5, 8)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);</a:t>
            </a:r>
            <a:b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09341" y="1339504"/>
            <a:ext cx="209589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BirthdayTester11.cpp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041" y="4272001"/>
            <a:ext cx="5121915" cy="1077218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Creating pointer vector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Default constructor called for 0/0/0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Constructor called for 9/2/3001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Constructor called for 5/8/3002</a:t>
            </a:r>
          </a:p>
        </p:txBody>
      </p:sp>
    </p:spTree>
    <p:extLst>
      <p:ext uri="{BB962C8B-B14F-4D97-AF65-F5344CB8AC3E}">
        <p14:creationId xmlns:p14="http://schemas.microsoft.com/office/powerpoint/2010/main" val="17396713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 of Objects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7" y="1403767"/>
            <a:ext cx="8778144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"Deleting birthdays from pointer vector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bdptrs.size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++) delete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bdptrs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"Program terminating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66536" y="1234469"/>
            <a:ext cx="209589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BirthdayTester11.cpp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24241" y="3154683"/>
            <a:ext cx="4695516" cy="2769989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Deleting birthdays from pointer vector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9/2/3001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5/8/3002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Program terminating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5/8/1992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9/2/1981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5/8/1992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9/2/1981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26463" y="4800585"/>
            <a:ext cx="213391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Can you justify all the</a:t>
            </a:r>
          </a:p>
          <a:p>
            <a:r>
              <a:rPr lang="en-US" dirty="0">
                <a:solidFill>
                  <a:srgbClr val="0033CC"/>
                </a:solidFill>
              </a:rPr>
              <a:t>destructor calls?</a:t>
            </a:r>
          </a:p>
        </p:txBody>
      </p:sp>
    </p:spTree>
    <p:extLst>
      <p:ext uri="{BB962C8B-B14F-4D97-AF65-F5344CB8AC3E}">
        <p14:creationId xmlns:p14="http://schemas.microsoft.com/office/powerpoint/2010/main" val="10403165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 of Objects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64277" y="1325903"/>
            <a:ext cx="7467109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"Creating Birthday vector ..."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vector&lt;Birthday&gt; birthdays;</a:t>
            </a:r>
          </a:p>
          <a:p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birthdays.reserve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(10);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" &lt;&lt; bd0 &lt;&lt; " ..."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(bd0);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" &lt;&lt; bd1 &lt;&lt; " ..."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(bd1);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" &lt;&lt; bd2 &lt;&lt; " ..."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(bd2);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59378" y="1459095"/>
            <a:ext cx="209589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BirthdayTester11.cpp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77461" y="4892024"/>
            <a:ext cx="3640740" cy="1077218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Creating Birthday vector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0/0/0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9/2/1981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5/8/1992 ...</a:t>
            </a:r>
          </a:p>
        </p:txBody>
      </p:sp>
    </p:spTree>
    <p:extLst>
      <p:ext uri="{BB962C8B-B14F-4D97-AF65-F5344CB8AC3E}">
        <p14:creationId xmlns:p14="http://schemas.microsoft.com/office/powerpoint/2010/main" val="75049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 Constructor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320994" cy="4896461"/>
          </a:xfrm>
        </p:spPr>
        <p:txBody>
          <a:bodyPr/>
          <a:lstStyle/>
          <a:p>
            <a:r>
              <a:rPr lang="en-US" dirty="0"/>
              <a:t>Every class has a </a:t>
            </a:r>
            <a:r>
              <a:rPr lang="en-US" dirty="0">
                <a:solidFill>
                  <a:srgbClr val="B23C00"/>
                </a:solidFill>
              </a:rPr>
              <a:t>copy constructor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C++ supplies a default copy constructor.</a:t>
            </a:r>
          </a:p>
          <a:p>
            <a:pPr lvl="1"/>
            <a:r>
              <a:rPr lang="en-US" dirty="0"/>
              <a:t>It may not do what you want, so you can write one.</a:t>
            </a:r>
          </a:p>
          <a:p>
            <a:pPr lvl="6"/>
            <a:endParaRPr lang="en-US" dirty="0"/>
          </a:p>
          <a:p>
            <a:r>
              <a:rPr lang="en-US" dirty="0"/>
              <a:t>A copy constructor has only one parameter, a </a:t>
            </a:r>
            <a:r>
              <a:rPr lang="en-US" dirty="0">
                <a:solidFill>
                  <a:srgbClr val="B23C00"/>
                </a:solidFill>
              </a:rPr>
              <a:t>reference to a constant object </a:t>
            </a:r>
            <a:r>
              <a:rPr lang="en-US" dirty="0"/>
              <a:t>of the same class.</a:t>
            </a:r>
          </a:p>
          <a:p>
            <a:pPr lvl="4"/>
            <a:endParaRPr lang="en-US" dirty="0"/>
          </a:p>
          <a:p>
            <a:r>
              <a:rPr lang="en-US" dirty="0"/>
              <a:t>A copy constructor is called whenever:</a:t>
            </a:r>
          </a:p>
          <a:p>
            <a:pPr lvl="1"/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new object </a:t>
            </a:r>
            <a:r>
              <a:rPr lang="en-US" dirty="0"/>
              <a:t>is created and initialized </a:t>
            </a:r>
            <a:br>
              <a:rPr lang="en-US" dirty="0"/>
            </a:br>
            <a:r>
              <a:rPr lang="en-US" dirty="0"/>
              <a:t>using another object of the same type.</a:t>
            </a:r>
          </a:p>
          <a:p>
            <a:pPr lvl="1"/>
            <a:r>
              <a:rPr lang="en-US" dirty="0"/>
              <a:t>An object is </a:t>
            </a:r>
            <a:r>
              <a:rPr lang="en-US" dirty="0">
                <a:solidFill>
                  <a:srgbClr val="B23C00"/>
                </a:solidFill>
              </a:rPr>
              <a:t>passed by value </a:t>
            </a:r>
            <a:r>
              <a:rPr lang="en-US" dirty="0"/>
              <a:t>to a function.</a:t>
            </a:r>
          </a:p>
          <a:p>
            <a:pPr lvl="1"/>
            <a:r>
              <a:rPr lang="en-US" dirty="0"/>
              <a:t>An object is </a:t>
            </a:r>
            <a:r>
              <a:rPr lang="en-US" dirty="0">
                <a:solidFill>
                  <a:srgbClr val="B23C00"/>
                </a:solidFill>
              </a:rPr>
              <a:t>returned</a:t>
            </a:r>
            <a:r>
              <a:rPr lang="en-US" dirty="0"/>
              <a:t> by a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29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#4. Sample Solution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862429"/>
          </a:xfrm>
        </p:spPr>
        <p:txBody>
          <a:bodyPr/>
          <a:lstStyle/>
          <a:p>
            <a:r>
              <a:rPr lang="en-US" dirty="0"/>
              <a:t>Similarly, we don’t know how many scores each student has until we read the score count.</a:t>
            </a:r>
          </a:p>
          <a:p>
            <a:pPr lvl="5"/>
            <a:endParaRPr lang="en-US" dirty="0"/>
          </a:p>
          <a:p>
            <a:r>
              <a:rPr lang="en-US" dirty="0"/>
              <a:t>Therefore, we allocate for each student a dynamic array of integers to store the </a:t>
            </a:r>
            <a:br>
              <a:rPr lang="en-US" dirty="0"/>
            </a:br>
            <a:r>
              <a:rPr lang="en-US" dirty="0"/>
              <a:t>student’s scores.</a:t>
            </a:r>
          </a:p>
          <a:p>
            <a:pPr lvl="1"/>
            <a:r>
              <a:rPr lang="en-US" dirty="0"/>
              <a:t>Consider this array to be a row of scores.</a:t>
            </a:r>
          </a:p>
          <a:p>
            <a:pPr lvl="1"/>
            <a:r>
              <a:rPr lang="en-US" dirty="0"/>
              <a:t>Allocate an extra element to store a -1 at the end.</a:t>
            </a:r>
          </a:p>
          <a:p>
            <a:pPr lvl="1"/>
            <a:r>
              <a:rPr lang="en-US" dirty="0"/>
              <a:t>A pointer to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/>
              <a:t>points to the first score of the row.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59595" y="5203549"/>
            <a:ext cx="5561138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scores = new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score_count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+ 1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];</a:t>
            </a:r>
            <a:endParaRPr lang="en-US" sz="1800" dirty="0">
              <a:latin typeface="Courier New" charset="0"/>
              <a:ea typeface="Courier New" charset="0"/>
              <a:cs typeface="Courier New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2605506" y="5734667"/>
            <a:ext cx="3932988" cy="338554"/>
            <a:chOff x="2743220" y="5742177"/>
            <a:chExt cx="3932988" cy="338554"/>
          </a:xfrm>
        </p:grpSpPr>
        <p:sp>
          <p:nvSpPr>
            <p:cNvPr id="10" name="Rectangle 9"/>
            <p:cNvSpPr/>
            <p:nvPr/>
          </p:nvSpPr>
          <p:spPr bwMode="auto">
            <a:xfrm>
              <a:off x="4205901" y="5742177"/>
              <a:ext cx="365756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343059" y="5865735"/>
              <a:ext cx="91440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4965349" y="5742177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5822185" y="5742177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5393767" y="5742177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 bwMode="auto">
            <a:xfrm flipV="1">
              <a:off x="4434499" y="5911454"/>
              <a:ext cx="530850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9" name="TextBox 28"/>
            <p:cNvSpPr txBox="1"/>
            <p:nvPr/>
          </p:nvSpPr>
          <p:spPr>
            <a:xfrm>
              <a:off x="2743220" y="5742177"/>
              <a:ext cx="154241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b="1" dirty="0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 *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scores</a:t>
              </a:r>
              <a:endParaRPr lang="en-US" dirty="0"/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6247790" y="5742177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2956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 Constructor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57494" y="1389629"/>
            <a:ext cx="4628190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Birthday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 Copy constructor.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*/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Birthday(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Birthday&amp; other);</a:t>
            </a:r>
          </a:p>
          <a:p>
            <a:r>
              <a:rPr lang="en-US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8" y="1271854"/>
            <a:ext cx="1371630" cy="338554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Birthday12.h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03B439-10AE-F447-9B9C-13E9AB3791F0}"/>
              </a:ext>
            </a:extLst>
          </p:cNvPr>
          <p:cNvSpPr txBox="1"/>
          <p:nvPr/>
        </p:nvSpPr>
        <p:spPr>
          <a:xfrm>
            <a:off x="97858" y="4144932"/>
            <a:ext cx="8948283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Birthday::Birthday(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Birthday&amp; other)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"*** Copy constructor called with other " &lt;&lt; other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*this = other;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EE5C18-31FC-F248-A2D7-8B75B741D757}"/>
              </a:ext>
            </a:extLst>
          </p:cNvPr>
          <p:cNvSpPr txBox="1"/>
          <p:nvPr/>
        </p:nvSpPr>
        <p:spPr>
          <a:xfrm>
            <a:off x="7315170" y="3944174"/>
            <a:ext cx="1577307" cy="338554"/>
          </a:xfrm>
          <a:prstGeom prst="rect">
            <a:avLst/>
          </a:prstGeom>
          <a:solidFill>
            <a:srgbClr val="0033CC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Birthday12.cpp</a:t>
            </a:r>
          </a:p>
        </p:txBody>
      </p:sp>
    </p:spTree>
    <p:extLst>
      <p:ext uri="{BB962C8B-B14F-4D97-AF65-F5344CB8AC3E}">
        <p14:creationId xmlns:p14="http://schemas.microsoft.com/office/powerpoint/2010/main" val="15540270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 of Objects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68805" y="1325903"/>
            <a:ext cx="6521337" cy="32008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"Creating Birthday vector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vector&lt;Birthday&gt; birthdays;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 &lt;&lt; bd0 &lt;&lt; "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(bd0);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 &lt;&lt; bd1 &lt;&lt; "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(bd1);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 &lt;&lt; bd2 &lt;&lt; "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(bd2);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38259" y="1234464"/>
            <a:ext cx="21111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BirthdayTester12.cpp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59949" y="3799760"/>
            <a:ext cx="5232523" cy="2893100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Creating Birthday vector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0/0/0 ...</a:t>
            </a:r>
          </a:p>
          <a:p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with other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9/2/1981 ...</a:t>
            </a:r>
          </a:p>
          <a:p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with other 9/2/1981</a:t>
            </a:r>
          </a:p>
          <a:p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with other 0/0/0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5/8/1992 ...</a:t>
            </a:r>
          </a:p>
          <a:p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with other 5/8/1992</a:t>
            </a:r>
          </a:p>
          <a:p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with other 9/2/1981</a:t>
            </a:r>
          </a:p>
          <a:p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with other 0/0/0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9/2/1981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Destructor called for 0/0/0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54FFE4-882B-8449-86C1-B189DCF1325D}"/>
              </a:ext>
            </a:extLst>
          </p:cNvPr>
          <p:cNvSpPr txBox="1"/>
          <p:nvPr/>
        </p:nvSpPr>
        <p:spPr>
          <a:xfrm>
            <a:off x="268805" y="4830811"/>
            <a:ext cx="3095719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Wow! Where did all those</a:t>
            </a:r>
          </a:p>
          <a:p>
            <a:r>
              <a:rPr lang="en-US" dirty="0">
                <a:solidFill>
                  <a:srgbClr val="00B050"/>
                </a:solidFill>
              </a:rPr>
              <a:t>constructor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>
                <a:solidFill>
                  <a:srgbClr val="0033CC"/>
                </a:solidFill>
              </a:rPr>
              <a:t>and</a:t>
            </a:r>
            <a:r>
              <a:rPr lang="en-US" dirty="0">
                <a:solidFill>
                  <a:srgbClr val="B23C00"/>
                </a:solidFill>
              </a:rPr>
              <a:t> destructor </a:t>
            </a:r>
            <a:r>
              <a:rPr lang="en-US" dirty="0">
                <a:solidFill>
                  <a:srgbClr val="0033CC"/>
                </a:solidFill>
              </a:rPr>
              <a:t>calls </a:t>
            </a:r>
          </a:p>
          <a:p>
            <a:r>
              <a:rPr lang="en-US" dirty="0">
                <a:solidFill>
                  <a:srgbClr val="0033CC"/>
                </a:solidFill>
              </a:rPr>
              <a:t>come from?</a:t>
            </a:r>
          </a:p>
        </p:txBody>
      </p:sp>
    </p:spTree>
    <p:extLst>
      <p:ext uri="{BB962C8B-B14F-4D97-AF65-F5344CB8AC3E}">
        <p14:creationId xmlns:p14="http://schemas.microsoft.com/office/powerpoint/2010/main" val="2126460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“Extra” Constructor and Destructor Calls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is my program running so slowly?</a:t>
            </a:r>
          </a:p>
          <a:p>
            <a:pPr lvl="4"/>
            <a:endParaRPr lang="en-US" dirty="0"/>
          </a:p>
          <a:p>
            <a:r>
              <a:rPr lang="en-US" dirty="0"/>
              <a:t>C++ does many operations “behind your back”.</a:t>
            </a:r>
          </a:p>
          <a:p>
            <a:pPr lvl="4"/>
            <a:endParaRPr lang="en-US" dirty="0"/>
          </a:p>
          <a:p>
            <a:r>
              <a:rPr lang="en-US" dirty="0"/>
              <a:t>You may not expect “extra” calls to </a:t>
            </a:r>
            <a:br>
              <a:rPr lang="en-US" dirty="0"/>
            </a:br>
            <a:r>
              <a:rPr lang="en-US" dirty="0"/>
              <a:t>constructors and destructors.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209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 of Objects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11331" y="1325903"/>
            <a:ext cx="6521337" cy="33547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"Creating Birthday vector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vector&lt;Birthday&gt; birthdays;</a:t>
            </a:r>
          </a:p>
          <a:p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birthdays.reserve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(10);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 &lt;&lt; bd0 &lt;&lt; "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(bd0);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 &lt;&lt; bd1 &lt;&lt; "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(bd1);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 &lt;&lt; bd2 &lt;&lt; " ..."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birthdays.push_back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(bd2);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35527" y="1188518"/>
            <a:ext cx="211115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BirthdayTester12.cpp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21997" y="4526268"/>
            <a:ext cx="5232523" cy="1600438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Creating Birthday vector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0/0/0 ...</a:t>
            </a:r>
          </a:p>
          <a:p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with other 0/0/0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9/2/1981 ...</a:t>
            </a:r>
          </a:p>
          <a:p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with other 9/2/1981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5/8/1992 ...</a:t>
            </a:r>
          </a:p>
          <a:p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Copy constructor called with other 5/8/1992</a:t>
            </a:r>
          </a:p>
        </p:txBody>
      </p:sp>
    </p:spTree>
    <p:extLst>
      <p:ext uri="{BB962C8B-B14F-4D97-AF65-F5344CB8AC3E}">
        <p14:creationId xmlns:p14="http://schemas.microsoft.com/office/powerpoint/2010/main" val="2379583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a Vector Grows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call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push_back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to append an element to a vector, </a:t>
            </a:r>
            <a:r>
              <a:rPr lang="en-US" dirty="0">
                <a:solidFill>
                  <a:srgbClr val="B23C00"/>
                </a:solidFill>
              </a:rPr>
              <a:t>a copy is appended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Also when you call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insert</a:t>
            </a:r>
            <a:r>
              <a:rPr lang="en-US" dirty="0"/>
              <a:t>.</a:t>
            </a:r>
          </a:p>
          <a:p>
            <a:r>
              <a:rPr lang="en-US" dirty="0"/>
              <a:t>When a vector needs to grow, C++ doesn’t simply lengthen the vector in place.</a:t>
            </a:r>
          </a:p>
          <a:p>
            <a:pPr lvl="1"/>
            <a:r>
              <a:rPr lang="en-US" dirty="0"/>
              <a:t>Instead, C++ </a:t>
            </a:r>
            <a:r>
              <a:rPr lang="en-US" dirty="0">
                <a:solidFill>
                  <a:srgbClr val="B23C00"/>
                </a:solidFill>
              </a:rPr>
              <a:t>allocates a new, longer vector </a:t>
            </a:r>
            <a:br>
              <a:rPr lang="en-US" dirty="0"/>
            </a:br>
            <a:r>
              <a:rPr lang="en-US" dirty="0"/>
              <a:t>and </a:t>
            </a:r>
            <a:r>
              <a:rPr lang="en-US" dirty="0">
                <a:solidFill>
                  <a:srgbClr val="B23C00"/>
                </a:solidFill>
              </a:rPr>
              <a:t>copies the elements </a:t>
            </a:r>
            <a:r>
              <a:rPr lang="en-US" dirty="0"/>
              <a:t>from the old vector </a:t>
            </a:r>
            <a:br>
              <a:rPr lang="en-US" dirty="0"/>
            </a:br>
            <a:r>
              <a:rPr lang="en-US" dirty="0"/>
              <a:t>to the new vector.</a:t>
            </a:r>
          </a:p>
          <a:p>
            <a:pPr lvl="1"/>
            <a:r>
              <a:rPr lang="en-US" dirty="0"/>
              <a:t>Therefore, the “extra” copy constructor calls populate the new vector and the “extra” destructor calls </a:t>
            </a:r>
            <a:r>
              <a:rPr lang="en-US" dirty="0">
                <a:solidFill>
                  <a:srgbClr val="B23C00"/>
                </a:solidFill>
              </a:rPr>
              <a:t>deallocate elements from the old vector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5340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#5. Roman Numerals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C++ class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dirty="0">
                <a:solidFill>
                  <a:srgbClr val="0033CC"/>
                </a:solidFill>
              </a:rPr>
              <a:t> </a:t>
            </a:r>
            <a:br>
              <a:rPr lang="en-US" dirty="0">
                <a:solidFill>
                  <a:srgbClr val="0033CC"/>
                </a:solidFill>
              </a:rPr>
            </a:br>
            <a:r>
              <a:rPr lang="en-US" dirty="0"/>
              <a:t>that implements arithmetic operations with Roman numerals, and reading and writing Roman numerals.</a:t>
            </a:r>
          </a:p>
          <a:p>
            <a:pPr lvl="1"/>
            <a:r>
              <a:rPr lang="en-US" dirty="0"/>
              <a:t>See </a:t>
            </a:r>
            <a:r>
              <a:rPr lang="en-US" dirty="0">
                <a:hlinkClick r:id="rId2"/>
              </a:rPr>
              <a:t>https://en.wikipedia.org/wiki/Roman_numerals</a:t>
            </a:r>
            <a:r>
              <a:rPr lang="en-US" dirty="0"/>
              <a:t> 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Private</a:t>
            </a:r>
            <a:r>
              <a:rPr lang="en-US" dirty="0"/>
              <a:t> member variables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string roman </a:t>
            </a:r>
            <a:r>
              <a:rPr lang="en-US" dirty="0"/>
              <a:t>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 decimal </a:t>
            </a:r>
            <a:r>
              <a:rPr lang="en-US" dirty="0"/>
              <a:t>store the Roman numeral string (such as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"MCMLXVIII"</a:t>
            </a:r>
            <a:r>
              <a:rPr lang="en-US" dirty="0"/>
              <a:t>) and its decimal value (1968) as an integer.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350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#5. Roman Numerals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Private</a:t>
            </a:r>
            <a:r>
              <a:rPr lang="en-US" dirty="0"/>
              <a:t> member functions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to_roman</a:t>
            </a:r>
            <a:r>
              <a:rPr lang="en-US" dirty="0"/>
              <a:t> 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to_decimal</a:t>
            </a:r>
            <a:r>
              <a:rPr lang="en-US" dirty="0"/>
              <a:t> convert between the string and integer values of a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RomanNumeral</a:t>
            </a:r>
            <a:r>
              <a:rPr lang="en-US" dirty="0"/>
              <a:t> object.</a:t>
            </a:r>
          </a:p>
          <a:p>
            <a:pPr lvl="4"/>
            <a:endParaRPr lang="en-US" dirty="0"/>
          </a:p>
          <a:p>
            <a:r>
              <a:rPr lang="en-US" dirty="0"/>
              <a:t>One constructor has an integer parameter, and another constructor has a string parameter.</a:t>
            </a:r>
          </a:p>
          <a:p>
            <a:pPr lvl="1"/>
            <a:r>
              <a:rPr lang="en-US" dirty="0"/>
              <a:t>Construct a Roman numeral object </a:t>
            </a:r>
            <a:br>
              <a:rPr lang="en-US" dirty="0"/>
            </a:br>
            <a:r>
              <a:rPr lang="en-US" dirty="0"/>
              <a:t>by giving either its decimal or string value.</a:t>
            </a:r>
          </a:p>
          <a:p>
            <a:pPr lvl="6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Public</a:t>
            </a:r>
            <a:r>
              <a:rPr lang="en-US" dirty="0"/>
              <a:t> getter functions return the object’s </a:t>
            </a:r>
            <a:br>
              <a:rPr lang="en-US" dirty="0"/>
            </a:br>
            <a:r>
              <a:rPr lang="en-US" dirty="0"/>
              <a:t>string and decimal values.</a:t>
            </a:r>
          </a:p>
          <a:p>
            <a:pPr lvl="5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027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#5. Roman Numerals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Overload the arithmetic operators 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+ - * /</a:t>
            </a:r>
          </a:p>
          <a:p>
            <a:pPr marL="939800" lvl="2" indent="-469900">
              <a:buSzPct val="70000"/>
            </a:pPr>
            <a:r>
              <a:rPr lang="en-US" sz="2400" dirty="0"/>
              <a:t>Roman numerals perform integer division.</a:t>
            </a:r>
          </a:p>
          <a:p>
            <a:pPr marL="2773363" lvl="6" indent="-469900">
              <a:buSzPct val="70000"/>
            </a:pPr>
            <a:endParaRPr lang="en-US" dirty="0"/>
          </a:p>
          <a:p>
            <a:r>
              <a:rPr lang="en-US" dirty="0"/>
              <a:t>Overload the equality operators 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== !=</a:t>
            </a:r>
          </a:p>
          <a:p>
            <a:pPr lvl="4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/>
              <a:t>Overload the stream operators 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&gt;&gt;</a:t>
            </a:r>
            <a:r>
              <a:rPr lang="en-US" dirty="0"/>
              <a:t>  and 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&lt;&lt;</a:t>
            </a:r>
          </a:p>
          <a:p>
            <a:pPr lvl="1"/>
            <a:r>
              <a:rPr lang="en-US" dirty="0"/>
              <a:t>Input a Roman numeral value as a string, </a:t>
            </a:r>
            <a:br>
              <a:rPr lang="en-US" dirty="0"/>
            </a:br>
            <a:r>
              <a:rPr lang="en-US" dirty="0"/>
              <a:t>such as </a:t>
            </a:r>
            <a:r>
              <a:rPr lang="en-US" sz="28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MCMLXVIII</a:t>
            </a:r>
          </a:p>
          <a:p>
            <a:pPr lvl="1"/>
            <a:r>
              <a:rPr lang="en-US" dirty="0"/>
              <a:t>Output a Roman numeral value in the form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such as </a:t>
            </a:r>
            <a:r>
              <a:rPr lang="en-US" sz="28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[1968:MCMLXVIII]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60342" y="5074902"/>
            <a:ext cx="4041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decimal 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value</a:t>
            </a:r>
            <a:r>
              <a:rPr lang="en-US" sz="2400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:</a:t>
            </a:r>
            <a:r>
              <a:rPr lang="en-US" sz="2400" i="1" dirty="0" err="1">
                <a:latin typeface="Times New Roman" charset="0"/>
                <a:ea typeface="Times New Roman" charset="0"/>
                <a:cs typeface="Times New Roman" charset="0"/>
              </a:rPr>
              <a:t>roman</a:t>
            </a:r>
            <a:r>
              <a:rPr lang="en-US" sz="2400" i="1" dirty="0">
                <a:latin typeface="Times New Roman" charset="0"/>
                <a:ea typeface="Times New Roman" charset="0"/>
                <a:cs typeface="Times New Roman" charset="0"/>
              </a:rPr>
              <a:t> string</a:t>
            </a:r>
            <a:r>
              <a:rPr lang="en-US" sz="2400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8932981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#5. Roman Numerals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413745"/>
          </a:xfrm>
        </p:spPr>
        <p:txBody>
          <a:bodyPr/>
          <a:lstStyle/>
          <a:p>
            <a:r>
              <a:rPr lang="en-US" dirty="0"/>
              <a:t>A test program inputs and parses a text file containing simple two-operand arithmetic expressions with Roman numerals: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 performs the arithmetic and output the results: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15647" y="2788927"/>
            <a:ext cx="1912703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MCMLXIII + LVI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MMI - XXXIII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LIII * XXXIII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MMI / XXXIII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5895" y="4761295"/>
            <a:ext cx="5492209" cy="1077218"/>
          </a:xfrm>
          <a:prstGeom prst="rect">
            <a:avLst/>
          </a:prstGeom>
          <a:solidFill>
            <a:srgbClr val="E1F5FF"/>
          </a:solidFill>
          <a:ln>
            <a:solidFill>
              <a:srgbClr val="66CCF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[1963:MCMLXIII] + [56:LVI] = [2019:MMXIX]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[2001:MMI] - [33:XXXIII] = [1968:MCMLXVIII]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[53:LIII] * [33:XXXIII] = [1749:MDCCXLIX]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[2001:MMI] / [33:XXXIII] = [60:LX]</a:t>
            </a:r>
          </a:p>
        </p:txBody>
      </p:sp>
    </p:spTree>
    <p:extLst>
      <p:ext uri="{BB962C8B-B14F-4D97-AF65-F5344CB8AC3E}">
        <p14:creationId xmlns:p14="http://schemas.microsoft.com/office/powerpoint/2010/main" val="37480647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#5. Roman Numerals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File </a:t>
            </a:r>
            <a:r>
              <a:rPr lang="en-US" dirty="0" err="1">
                <a:solidFill>
                  <a:srgbClr val="0033CC"/>
                </a:solidFill>
              </a:rPr>
              <a:t>RomanNumeral.h</a:t>
            </a:r>
            <a:r>
              <a:rPr lang="en-US" dirty="0"/>
              <a:t> contains </a:t>
            </a:r>
            <a:br>
              <a:rPr lang="en-US" dirty="0"/>
            </a:br>
            <a:r>
              <a:rPr lang="en-US" dirty="0"/>
              <a:t>the class declaration.</a:t>
            </a:r>
          </a:p>
          <a:p>
            <a:pPr lvl="5"/>
            <a:endParaRPr lang="en-US" dirty="0"/>
          </a:p>
          <a:p>
            <a:r>
              <a:rPr lang="en-US" dirty="0"/>
              <a:t>File </a:t>
            </a:r>
            <a:r>
              <a:rPr lang="en-US" dirty="0" err="1">
                <a:solidFill>
                  <a:srgbClr val="0033CC"/>
                </a:solidFill>
              </a:rPr>
              <a:t>RomanNumeral.cpp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contains </a:t>
            </a:r>
            <a:br>
              <a:rPr lang="en-US" dirty="0"/>
            </a:br>
            <a:r>
              <a:rPr lang="en-US" dirty="0"/>
              <a:t>the class implementation.</a:t>
            </a:r>
          </a:p>
          <a:p>
            <a:pPr lvl="5"/>
            <a:endParaRPr lang="en-US" dirty="0"/>
          </a:p>
          <a:p>
            <a:r>
              <a:rPr lang="en-US" dirty="0"/>
              <a:t>File </a:t>
            </a:r>
            <a:r>
              <a:rPr lang="en-US" dirty="0" err="1">
                <a:solidFill>
                  <a:srgbClr val="0033CC"/>
                </a:solidFill>
              </a:rPr>
              <a:t>RomanNumeralTester.cpp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contains </a:t>
            </a:r>
            <a:br>
              <a:rPr lang="en-US" dirty="0"/>
            </a:br>
            <a:r>
              <a:rPr lang="en-US" dirty="0"/>
              <a:t>two functions to test the class.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857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#4.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8737"/>
            <a:ext cx="8229600" cy="4096238"/>
          </a:xfrm>
        </p:spPr>
        <p:txBody>
          <a:bodyPr/>
          <a:lstStyle/>
          <a:p>
            <a:r>
              <a:rPr lang="en-US" dirty="0"/>
              <a:t>We need a row of scores for each student.</a:t>
            </a:r>
          </a:p>
          <a:p>
            <a:pPr marL="939800" lvl="2" indent="-469900">
              <a:buSzPct val="70000"/>
            </a:pPr>
            <a:r>
              <a:rPr lang="en-US" sz="2400" dirty="0"/>
              <a:t>The rows will have different lengths.</a:t>
            </a:r>
          </a:p>
          <a:p>
            <a:pPr marL="2773363" lvl="6" indent="-469900">
              <a:buSzPct val="70000"/>
            </a:pPr>
            <a:endParaRPr lang="en-US" dirty="0"/>
          </a:p>
          <a:p>
            <a:r>
              <a:rPr lang="en-US" dirty="0"/>
              <a:t>Therefore, we need a dynamic array of rows.</a:t>
            </a:r>
          </a:p>
          <a:p>
            <a:pPr lvl="1"/>
            <a:r>
              <a:rPr lang="en-US" dirty="0"/>
              <a:t>An row pointer of type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dirty="0"/>
              <a:t> points to </a:t>
            </a:r>
            <a:br>
              <a:rPr lang="en-US" dirty="0"/>
            </a:br>
            <a:r>
              <a:rPr lang="en-US" dirty="0"/>
              <a:t>the first score of each row.</a:t>
            </a:r>
          </a:p>
          <a:p>
            <a:pPr lvl="1"/>
            <a:r>
              <a:rPr lang="en-US" dirty="0"/>
              <a:t>The row pointers are stored in a dynamic array of row pointers, one element per student.</a:t>
            </a:r>
          </a:p>
          <a:p>
            <a:pPr lvl="1"/>
            <a:r>
              <a:rPr lang="en-US" dirty="0"/>
              <a:t>The pointer to the first row pointer of the array is therefore a pointer to a pointer to a score (an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dirty="0"/>
              <a:t>):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50570" y="5797021"/>
            <a:ext cx="542328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 **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rows = new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student_count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];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605506" y="1261666"/>
            <a:ext cx="3932988" cy="338554"/>
            <a:chOff x="2743220" y="5742177"/>
            <a:chExt cx="3932988" cy="338554"/>
          </a:xfrm>
        </p:grpSpPr>
        <p:sp>
          <p:nvSpPr>
            <p:cNvPr id="16" name="Rectangle 15"/>
            <p:cNvSpPr/>
            <p:nvPr/>
          </p:nvSpPr>
          <p:spPr bwMode="auto">
            <a:xfrm>
              <a:off x="4205901" y="5742177"/>
              <a:ext cx="365756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4343059" y="5865735"/>
              <a:ext cx="91440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965349" y="5742177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5822185" y="5742177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5393767" y="5742177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 bwMode="auto">
            <a:xfrm flipV="1">
              <a:off x="4434499" y="5911454"/>
              <a:ext cx="530850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2" name="TextBox 21"/>
            <p:cNvSpPr txBox="1"/>
            <p:nvPr/>
          </p:nvSpPr>
          <p:spPr>
            <a:xfrm>
              <a:off x="2743220" y="5742177"/>
              <a:ext cx="154241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b="1" dirty="0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 *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scores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6247790" y="5742177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106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#4.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64856" y="1339915"/>
            <a:ext cx="542328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solidFill>
                  <a:srgbClr val="00B050"/>
                </a:solidFill>
                <a:latin typeface="Courier New" charset="0"/>
                <a:ea typeface="Courier New" charset="0"/>
                <a:cs typeface="Courier New" charset="0"/>
              </a:rPr>
              <a:t> **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rows = new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student_count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];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4D53C70-665B-0140-A5DC-1B2157D221F3}"/>
              </a:ext>
            </a:extLst>
          </p:cNvPr>
          <p:cNvGrpSpPr/>
          <p:nvPr/>
        </p:nvGrpSpPr>
        <p:grpSpPr>
          <a:xfrm>
            <a:off x="2651781" y="1984985"/>
            <a:ext cx="3963388" cy="1718332"/>
            <a:chOff x="2651781" y="1954338"/>
            <a:chExt cx="3963388" cy="1718332"/>
          </a:xfrm>
        </p:grpSpPr>
        <p:grpSp>
          <p:nvGrpSpPr>
            <p:cNvPr id="45" name="Group 44"/>
            <p:cNvGrpSpPr/>
            <p:nvPr/>
          </p:nvGrpSpPr>
          <p:grpSpPr>
            <a:xfrm>
              <a:off x="4367936" y="2650869"/>
              <a:ext cx="2247233" cy="1021801"/>
              <a:chOff x="4367936" y="2650869"/>
              <a:chExt cx="2247233" cy="1021801"/>
            </a:xfrm>
          </p:grpSpPr>
          <p:sp>
            <p:nvSpPr>
              <p:cNvPr id="16" name="Rectangle 15"/>
              <p:cNvSpPr/>
              <p:nvPr/>
            </p:nvSpPr>
            <p:spPr bwMode="auto">
              <a:xfrm>
                <a:off x="4898786" y="2650869"/>
                <a:ext cx="428418" cy="338554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rPr>
                  <a:t>90</a:t>
                </a:r>
              </a:p>
            </p:txBody>
          </p:sp>
          <p:sp>
            <p:nvSpPr>
              <p:cNvPr id="17" name="Rectangle 16"/>
              <p:cNvSpPr/>
              <p:nvPr/>
            </p:nvSpPr>
            <p:spPr bwMode="auto">
              <a:xfrm>
                <a:off x="5755622" y="2650869"/>
                <a:ext cx="428418" cy="338554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rPr>
                  <a:t>85</a:t>
                </a:r>
              </a:p>
            </p:txBody>
          </p:sp>
          <p:sp>
            <p:nvSpPr>
              <p:cNvPr id="18" name="Rectangle 17"/>
              <p:cNvSpPr/>
              <p:nvPr/>
            </p:nvSpPr>
            <p:spPr bwMode="auto">
              <a:xfrm>
                <a:off x="5327204" y="2650869"/>
                <a:ext cx="428418" cy="338554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rPr>
                  <a:t>100</a:t>
                </a:r>
              </a:p>
            </p:txBody>
          </p:sp>
          <p:sp>
            <p:nvSpPr>
              <p:cNvPr id="19" name="Rectangle 18"/>
              <p:cNvSpPr/>
              <p:nvPr/>
            </p:nvSpPr>
            <p:spPr bwMode="auto">
              <a:xfrm>
                <a:off x="4900909" y="3329038"/>
                <a:ext cx="428418" cy="338554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rPr>
                  <a:t>100</a:t>
                </a:r>
              </a:p>
            </p:txBody>
          </p:sp>
          <p:sp>
            <p:nvSpPr>
              <p:cNvPr id="20" name="Rectangle 19"/>
              <p:cNvSpPr/>
              <p:nvPr/>
            </p:nvSpPr>
            <p:spPr bwMode="auto">
              <a:xfrm>
                <a:off x="5329327" y="3334116"/>
                <a:ext cx="428418" cy="338554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rPr>
                  <a:t>99</a:t>
                </a:r>
              </a:p>
            </p:txBody>
          </p:sp>
          <p:cxnSp>
            <p:nvCxnSpPr>
              <p:cNvPr id="21" name="Straight Arrow Connector 20"/>
              <p:cNvCxnSpPr/>
              <p:nvPr/>
            </p:nvCxnSpPr>
            <p:spPr bwMode="auto">
              <a:xfrm flipV="1">
                <a:off x="4367936" y="2820146"/>
                <a:ext cx="530850" cy="1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2" name="Straight Arrow Connector 21"/>
              <p:cNvCxnSpPr/>
              <p:nvPr/>
            </p:nvCxnSpPr>
            <p:spPr bwMode="auto">
              <a:xfrm>
                <a:off x="4367936" y="3495774"/>
                <a:ext cx="548213" cy="2541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31" name="Rectangle 30"/>
              <p:cNvSpPr/>
              <p:nvPr/>
            </p:nvSpPr>
            <p:spPr bwMode="auto">
              <a:xfrm>
                <a:off x="6186751" y="2650869"/>
                <a:ext cx="428418" cy="338554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rPr>
                  <a:t>-1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 bwMode="auto">
              <a:xfrm>
                <a:off x="5763242" y="3334116"/>
                <a:ext cx="428418" cy="338554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rPr>
                  <a:t>-1</a:t>
                </a:r>
              </a:p>
            </p:txBody>
          </p:sp>
          <p:sp>
            <p:nvSpPr>
              <p:cNvPr id="34" name="Rectangle 33"/>
              <p:cNvSpPr/>
              <p:nvPr/>
            </p:nvSpPr>
            <p:spPr bwMode="auto">
              <a:xfrm>
                <a:off x="4898786" y="2989423"/>
                <a:ext cx="428418" cy="338554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ＭＳ Ｐゴシック" charset="0"/>
                  </a:rPr>
                  <a:t>-1</a:t>
                </a:r>
              </a:p>
            </p:txBody>
          </p:sp>
          <p:cxnSp>
            <p:nvCxnSpPr>
              <p:cNvPr id="35" name="Straight Arrow Connector 34"/>
              <p:cNvCxnSpPr/>
              <p:nvPr/>
            </p:nvCxnSpPr>
            <p:spPr bwMode="auto">
              <a:xfrm>
                <a:off x="4367936" y="3158038"/>
                <a:ext cx="548213" cy="2541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0" name="Rectangle 9"/>
            <p:cNvSpPr/>
            <p:nvPr/>
          </p:nvSpPr>
          <p:spPr bwMode="auto">
            <a:xfrm>
              <a:off x="4139338" y="2650869"/>
              <a:ext cx="365756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4276496" y="2774427"/>
              <a:ext cx="91440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4139338" y="2989423"/>
              <a:ext cx="365756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4276496" y="3112981"/>
              <a:ext cx="91440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4139338" y="3326496"/>
              <a:ext cx="365756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4276496" y="3450054"/>
              <a:ext cx="91440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403509" y="2650869"/>
              <a:ext cx="67839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b="1" dirty="0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*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415856" y="2989423"/>
              <a:ext cx="67839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b="1" dirty="0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*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403509" y="3324727"/>
              <a:ext cx="67839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int</a:t>
              </a:r>
              <a:r>
                <a:rPr lang="en-US" b="1" dirty="0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*</a:t>
              </a: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2651781" y="1954338"/>
              <a:ext cx="1853313" cy="696531"/>
              <a:chOff x="3063101" y="2041595"/>
              <a:chExt cx="1853313" cy="696531"/>
            </a:xfrm>
          </p:grpSpPr>
          <p:sp>
            <p:nvSpPr>
              <p:cNvPr id="25" name="Rectangle 24"/>
              <p:cNvSpPr/>
              <p:nvPr/>
            </p:nvSpPr>
            <p:spPr bwMode="auto">
              <a:xfrm>
                <a:off x="4550658" y="2069620"/>
                <a:ext cx="365756" cy="329952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 bwMode="auto">
              <a:xfrm>
                <a:off x="4687816" y="2186899"/>
                <a:ext cx="91440" cy="89116"/>
              </a:xfrm>
              <a:prstGeom prst="ellipse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cxnSp>
            <p:nvCxnSpPr>
              <p:cNvPr id="27" name="Straight Arrow Connector 26"/>
              <p:cNvCxnSpPr/>
              <p:nvPr/>
            </p:nvCxnSpPr>
            <p:spPr bwMode="auto">
              <a:xfrm>
                <a:off x="4733536" y="2276015"/>
                <a:ext cx="0" cy="462111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40" name="TextBox 39"/>
              <p:cNvSpPr txBox="1"/>
              <p:nvPr/>
            </p:nvSpPr>
            <p:spPr>
              <a:xfrm>
                <a:off x="3063101" y="2041595"/>
                <a:ext cx="141897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err="1">
                    <a:solidFill>
                      <a:srgbClr val="00B050"/>
                    </a:solidFill>
                    <a:latin typeface="Courier New" charset="0"/>
                    <a:ea typeface="Courier New" charset="0"/>
                    <a:cs typeface="Courier New" charset="0"/>
                  </a:rPr>
                  <a:t>int</a:t>
                </a:r>
                <a:r>
                  <a:rPr lang="en-US" b="1" dirty="0">
                    <a:solidFill>
                      <a:srgbClr val="00B050"/>
                    </a:solidFill>
                    <a:latin typeface="Courier New" charset="0"/>
                    <a:ea typeface="Courier New" charset="0"/>
                    <a:cs typeface="Courier New" charset="0"/>
                  </a:rPr>
                  <a:t> **</a:t>
                </a:r>
                <a:r>
                  <a:rPr lang="en-US" b="1" dirty="0">
                    <a:latin typeface="Courier New" charset="0"/>
                    <a:ea typeface="Courier New" charset="0"/>
                    <a:cs typeface="Courier New" charset="0"/>
                  </a:rPr>
                  <a:t>rows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07008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FFC70-5397-AC48-944C-C2A8216B7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#4.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96D37-2D29-F047-9118-33729D88B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8"/>
          </a:xfrm>
        </p:spPr>
        <p:txBody>
          <a:bodyPr/>
          <a:lstStyle/>
          <a:p>
            <a:r>
              <a:rPr lang="en-US" dirty="0"/>
              <a:t>Simplify all the pointer types with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dirty="0"/>
              <a:t>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F01FC4-6473-7A49-A41A-04517AF9E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7BEE94-831D-334A-8B14-2A5470F210CE}"/>
              </a:ext>
            </a:extLst>
          </p:cNvPr>
          <p:cNvSpPr txBox="1"/>
          <p:nvPr/>
        </p:nvSpPr>
        <p:spPr>
          <a:xfrm>
            <a:off x="209267" y="2434473"/>
            <a:ext cx="8725466" cy="35548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fstream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iomanip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&lt;string&gt;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string INPUT_FILE_NAME = "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students.txt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typedef string   *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NamePtr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  // -&gt; a student name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typedef string   *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// -&gt; dynamic array of student names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typedef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*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ScorePtr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  // -&gt; a score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typedef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*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ScoreRow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  // -&gt; dynamic array (row) of student scores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typedef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ScoreRow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5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  // -&gt; dynamic array of pointers to score rows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typedef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ScoreRow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RowPtr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    // -&gt; a pointer to a score row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FB9D69E-2A1E-474D-AA3F-6BBBC8502267}"/>
              </a:ext>
            </a:extLst>
          </p:cNvPr>
          <p:cNvGrpSpPr/>
          <p:nvPr/>
        </p:nvGrpSpPr>
        <p:grpSpPr>
          <a:xfrm>
            <a:off x="3749049" y="1984985"/>
            <a:ext cx="4237705" cy="1718332"/>
            <a:chOff x="3749049" y="2042207"/>
            <a:chExt cx="4237705" cy="171833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E9A8A07-6698-6E49-BE30-28E35F97F61D}"/>
                </a:ext>
              </a:extLst>
            </p:cNvPr>
            <p:cNvSpPr/>
            <p:nvPr/>
          </p:nvSpPr>
          <p:spPr bwMode="auto">
            <a:xfrm>
              <a:off x="6270371" y="2738738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90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6ED2465-978A-DC4D-B005-11FA2135BD0A}"/>
                </a:ext>
              </a:extLst>
            </p:cNvPr>
            <p:cNvSpPr/>
            <p:nvPr/>
          </p:nvSpPr>
          <p:spPr bwMode="auto">
            <a:xfrm>
              <a:off x="7127207" y="2738738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85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637918A-5EA3-C545-A573-7A59EE8F9B5B}"/>
                </a:ext>
              </a:extLst>
            </p:cNvPr>
            <p:cNvSpPr/>
            <p:nvPr/>
          </p:nvSpPr>
          <p:spPr bwMode="auto">
            <a:xfrm>
              <a:off x="6698789" y="2738738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100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AD5BD84-E1AC-9C45-B8D3-3B954391AB29}"/>
                </a:ext>
              </a:extLst>
            </p:cNvPr>
            <p:cNvSpPr/>
            <p:nvPr/>
          </p:nvSpPr>
          <p:spPr bwMode="auto">
            <a:xfrm>
              <a:off x="6272494" y="3416907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100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7300D7B-E62A-0A45-AD4C-C6167111784F}"/>
                </a:ext>
              </a:extLst>
            </p:cNvPr>
            <p:cNvSpPr/>
            <p:nvPr/>
          </p:nvSpPr>
          <p:spPr bwMode="auto">
            <a:xfrm>
              <a:off x="6700912" y="3421985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99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C980F381-783B-4842-8EFD-1FAFAF477629}"/>
                </a:ext>
              </a:extLst>
            </p:cNvPr>
            <p:cNvCxnSpPr/>
            <p:nvPr/>
          </p:nvCxnSpPr>
          <p:spPr bwMode="auto">
            <a:xfrm flipV="1">
              <a:off x="5739521" y="2908015"/>
              <a:ext cx="530850" cy="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B716A7C1-0EE6-454F-9226-04C0576E8BD0}"/>
                </a:ext>
              </a:extLst>
            </p:cNvPr>
            <p:cNvCxnSpPr/>
            <p:nvPr/>
          </p:nvCxnSpPr>
          <p:spPr bwMode="auto">
            <a:xfrm>
              <a:off x="5739521" y="3583643"/>
              <a:ext cx="548213" cy="254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403999F-91DF-DA4A-A031-BBAAD5850683}"/>
                </a:ext>
              </a:extLst>
            </p:cNvPr>
            <p:cNvSpPr/>
            <p:nvPr/>
          </p:nvSpPr>
          <p:spPr bwMode="auto">
            <a:xfrm>
              <a:off x="7558336" y="2738738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-1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70E5323-D278-D540-9AEE-F8482019B390}"/>
                </a:ext>
              </a:extLst>
            </p:cNvPr>
            <p:cNvSpPr/>
            <p:nvPr/>
          </p:nvSpPr>
          <p:spPr bwMode="auto">
            <a:xfrm>
              <a:off x="7134827" y="3421985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-1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67908A18-A227-9D43-A884-0E70B61C40D5}"/>
                </a:ext>
              </a:extLst>
            </p:cNvPr>
            <p:cNvSpPr/>
            <p:nvPr/>
          </p:nvSpPr>
          <p:spPr bwMode="auto">
            <a:xfrm>
              <a:off x="6270371" y="3077292"/>
              <a:ext cx="428418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rPr>
                <a:t>-1</a:t>
              </a: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0DF6567B-BB5B-5E47-833D-7D3C26D4082F}"/>
                </a:ext>
              </a:extLst>
            </p:cNvPr>
            <p:cNvCxnSpPr/>
            <p:nvPr/>
          </p:nvCxnSpPr>
          <p:spPr bwMode="auto">
            <a:xfrm>
              <a:off x="5739521" y="3245907"/>
              <a:ext cx="548213" cy="254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883B8C2-AA8C-0040-B613-3C2A2D9A805D}"/>
                </a:ext>
              </a:extLst>
            </p:cNvPr>
            <p:cNvSpPr/>
            <p:nvPr/>
          </p:nvSpPr>
          <p:spPr bwMode="auto">
            <a:xfrm>
              <a:off x="5510923" y="2738738"/>
              <a:ext cx="365756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782D92CE-60FE-5349-A325-C7E20953467F}"/>
                </a:ext>
              </a:extLst>
            </p:cNvPr>
            <p:cNvSpPr/>
            <p:nvPr/>
          </p:nvSpPr>
          <p:spPr bwMode="auto">
            <a:xfrm>
              <a:off x="5648081" y="2862296"/>
              <a:ext cx="91440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01321C5-CB20-8D40-9728-6F714D2A7918}"/>
                </a:ext>
              </a:extLst>
            </p:cNvPr>
            <p:cNvSpPr/>
            <p:nvPr/>
          </p:nvSpPr>
          <p:spPr bwMode="auto">
            <a:xfrm>
              <a:off x="5510923" y="3077292"/>
              <a:ext cx="365756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072E4C8-94EB-6746-9A1F-A9AC699CEF9C}"/>
                </a:ext>
              </a:extLst>
            </p:cNvPr>
            <p:cNvSpPr/>
            <p:nvPr/>
          </p:nvSpPr>
          <p:spPr bwMode="auto">
            <a:xfrm>
              <a:off x="5648081" y="3200850"/>
              <a:ext cx="91440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0B0CC45-8F4B-F04C-8897-60286A3AF809}"/>
                </a:ext>
              </a:extLst>
            </p:cNvPr>
            <p:cNvSpPr/>
            <p:nvPr/>
          </p:nvSpPr>
          <p:spPr bwMode="auto">
            <a:xfrm>
              <a:off x="5510923" y="3414365"/>
              <a:ext cx="365756" cy="33855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18E9DCC-C40D-364C-AE0C-0525B9E60EA0}"/>
                </a:ext>
              </a:extLst>
            </p:cNvPr>
            <p:cNvSpPr/>
            <p:nvPr/>
          </p:nvSpPr>
          <p:spPr bwMode="auto">
            <a:xfrm>
              <a:off x="5648081" y="3537923"/>
              <a:ext cx="91440" cy="91439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5208B4A-20FA-6243-85EA-32178205EDDA}"/>
                </a:ext>
              </a:extLst>
            </p:cNvPr>
            <p:cNvSpPr txBox="1"/>
            <p:nvPr/>
          </p:nvSpPr>
          <p:spPr>
            <a:xfrm>
              <a:off x="4314274" y="2738738"/>
              <a:ext cx="117211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ScoreRow</a:t>
              </a:r>
              <a:endPara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D85486F-D4D7-A148-81C3-186EA2AC461D}"/>
                </a:ext>
              </a:extLst>
            </p:cNvPr>
            <p:cNvSpPr/>
            <p:nvPr/>
          </p:nvSpPr>
          <p:spPr bwMode="auto">
            <a:xfrm>
              <a:off x="5510923" y="2070232"/>
              <a:ext cx="365756" cy="32995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91230A68-2A62-784A-8594-60E9BF126000}"/>
                </a:ext>
              </a:extLst>
            </p:cNvPr>
            <p:cNvSpPr/>
            <p:nvPr/>
          </p:nvSpPr>
          <p:spPr bwMode="auto">
            <a:xfrm>
              <a:off x="5648081" y="2187511"/>
              <a:ext cx="91440" cy="89116"/>
            </a:xfrm>
            <a:prstGeom prst="ellipse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57CC25C0-34DA-704C-9759-EC2661114914}"/>
                </a:ext>
              </a:extLst>
            </p:cNvPr>
            <p:cNvCxnSpPr/>
            <p:nvPr/>
          </p:nvCxnSpPr>
          <p:spPr bwMode="auto">
            <a:xfrm>
              <a:off x="5693801" y="2276627"/>
              <a:ext cx="0" cy="462111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3860CF6-4714-7440-A598-50D21F3A3654}"/>
                </a:ext>
              </a:extLst>
            </p:cNvPr>
            <p:cNvSpPr txBox="1"/>
            <p:nvPr/>
          </p:nvSpPr>
          <p:spPr>
            <a:xfrm>
              <a:off x="3749049" y="2042207"/>
              <a:ext cx="17892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>
                  <a:solidFill>
                    <a:srgbClr val="00B050"/>
                  </a:solidFill>
                  <a:latin typeface="Courier New" charset="0"/>
                  <a:ea typeface="Courier New" charset="0"/>
                  <a:cs typeface="Courier New" charset="0"/>
                </a:rPr>
                <a:t>RowArray</a:t>
              </a:r>
              <a:r>
                <a:rPr lang="en-US" b="1" dirty="0">
                  <a:solidFill>
                    <a:srgbClr val="00B050"/>
                  </a:solidFill>
                  <a:latin typeface="Courier New" charset="0"/>
                  <a:ea typeface="Courier New" charset="0"/>
                  <a:cs typeface="Courier New" charset="0"/>
                </a:rPr>
                <a:t> 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rows</a:t>
              </a:r>
              <a:endParaRPr lang="en-US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4B31DF1-1A89-8D48-8EE6-C03AD4DF92E3}"/>
                </a:ext>
              </a:extLst>
            </p:cNvPr>
            <p:cNvSpPr txBox="1"/>
            <p:nvPr/>
          </p:nvSpPr>
          <p:spPr>
            <a:xfrm>
              <a:off x="4314274" y="3084727"/>
              <a:ext cx="117211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ScoreRow</a:t>
              </a:r>
              <a:endPara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65E4AC2C-F577-EF4B-AEBE-2FBB2BC161FC}"/>
                </a:ext>
              </a:extLst>
            </p:cNvPr>
            <p:cNvSpPr txBox="1"/>
            <p:nvPr/>
          </p:nvSpPr>
          <p:spPr>
            <a:xfrm>
              <a:off x="4314274" y="3397765"/>
              <a:ext cx="117211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ScoreRow</a:t>
              </a:r>
              <a:endPara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endParaRP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0F44D8A5-E037-044C-AE3D-5F5D97D934D0}"/>
              </a:ext>
            </a:extLst>
          </p:cNvPr>
          <p:cNvSpPr txBox="1"/>
          <p:nvPr/>
        </p:nvSpPr>
        <p:spPr>
          <a:xfrm>
            <a:off x="7405221" y="2207799"/>
            <a:ext cx="138211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students.cpp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372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#4.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74325" y="1380997"/>
            <a:ext cx="7595349" cy="48320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Read the course name and the count of students.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Create dynamic arrays for the student names and scores.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input the input file stream.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course the course name.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names the dynamic array of names.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rows the dynamic array of pointers to the rows of scores.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 the count of students.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create_dynamic_arrays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input, string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course,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NameArray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names,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rows);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Fill the dynamic array of student names and the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dynamic array of pointers to the score rows.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input the input stream.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count of students.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names the dynamic array of student names.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names the dynamic array of pointers to the score rows.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fill_dynamic_arrays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input,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names,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rows);</a:t>
            </a:r>
          </a:p>
        </p:txBody>
      </p:sp>
    </p:spTree>
    <p:extLst>
      <p:ext uri="{BB962C8B-B14F-4D97-AF65-F5344CB8AC3E}">
        <p14:creationId xmlns:p14="http://schemas.microsoft.com/office/powerpoint/2010/main" val="4207982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CBF59-9601-744E-8555-BB93AA62C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#4.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077E61-01AA-BD44-9201-0228CFF4C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8E64A8-DFB1-5148-A900-9A1B78027DA8}"/>
              </a:ext>
            </a:extLst>
          </p:cNvPr>
          <p:cNvSpPr txBox="1"/>
          <p:nvPr/>
        </p:nvSpPr>
        <p:spPr>
          <a:xfrm>
            <a:off x="291020" y="1244087"/>
            <a:ext cx="8561959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Read a student's assignment scores and fill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the dynamic integer array (row) of the scores.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input the input stream.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count of scores for this student.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pointer to the score row.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fill_score_row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input,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score_count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row_ptr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Print the scores for each student in the course.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course the name of the course.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names the dynamic array of student names.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rows the dynamic array of pointers to the scores rows.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print_student_scores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string course,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names,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rows);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Deallocate the dynamic arrays.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the count of students.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names the dynamic array of student names.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400" b="1" u="sng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rows the dynamic array of pointers to the scores rows.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delete_dynamic_arrays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names,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rows);</a:t>
            </a:r>
          </a:p>
        </p:txBody>
      </p:sp>
    </p:spTree>
    <p:extLst>
      <p:ext uri="{BB962C8B-B14F-4D97-AF65-F5344CB8AC3E}">
        <p14:creationId xmlns:p14="http://schemas.microsoft.com/office/powerpoint/2010/main" val="293322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#4. Sample Solution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5823" y="1325903"/>
            <a:ext cx="8132354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input;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input.open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(INPUT_FILE_NAME);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input.fail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"Failed to open " &lt;&lt; INPUT_FILE_NAME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return -1;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course;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names = nullptr;  // -&gt; array of student names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RowArray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rows  = nullptr;  // -&gt; array of pointers to the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//    rows of student scores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create_dynamic_arrays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(input, course, names, rows);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print_student_scores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(course,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names, rows);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delete_dynamic_arrays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student_count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names, rows);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84777538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47146</TotalTime>
  <Words>1428</Words>
  <Application>Microsoft Macintosh PowerPoint</Application>
  <PresentationFormat>On-screen Show (4:3)</PresentationFormat>
  <Paragraphs>673</Paragraphs>
  <Slides>39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Courier New</vt:lpstr>
      <vt:lpstr>Times New Roman</vt:lpstr>
      <vt:lpstr>Wingdings</vt:lpstr>
      <vt:lpstr>Quadrant</vt:lpstr>
      <vt:lpstr>CS 144 Advanced C++ Programming February 26 Class Meeting</vt:lpstr>
      <vt:lpstr>Assignment #4. Sample Solution</vt:lpstr>
      <vt:lpstr>Assignment #4. Sample Solution, cont’d</vt:lpstr>
      <vt:lpstr>Assignment #4. Sample Solution, cont’d</vt:lpstr>
      <vt:lpstr>Assignment #4. Sample Solution, cont’d</vt:lpstr>
      <vt:lpstr>Assignment #4. Sample Solution, cont’d</vt:lpstr>
      <vt:lpstr>Assignment #4. Sample Solution, cont’d</vt:lpstr>
      <vt:lpstr>Assignment #4. Sample Solution, cont’d</vt:lpstr>
      <vt:lpstr>Assignment #4. Sample Solution, cont’d</vt:lpstr>
      <vt:lpstr>Assignment #4. Sample Solution, cont’d</vt:lpstr>
      <vt:lpstr>Assignment #4. Sample Solution, cont’d</vt:lpstr>
      <vt:lpstr>Assignment #4. Sample Solution, cont’d</vt:lpstr>
      <vt:lpstr>Assignment #4. Sample Solution, cont’d</vt:lpstr>
      <vt:lpstr>Assignment #4. Sample Solution, cont’d</vt:lpstr>
      <vt:lpstr>Assignment #4. Sample Solution, cont’d</vt:lpstr>
      <vt:lpstr>Arrays of Objects</vt:lpstr>
      <vt:lpstr>Destructors</vt:lpstr>
      <vt:lpstr>Destructors, cont’d</vt:lpstr>
      <vt:lpstr>Destructors, cont’d</vt:lpstr>
      <vt:lpstr>Constructors and Destructors</vt:lpstr>
      <vt:lpstr>Constructors and Destructors, cont’d</vt:lpstr>
      <vt:lpstr>Constructors and Destructors, cont’d</vt:lpstr>
      <vt:lpstr>Constructors and Destructors, cont’d</vt:lpstr>
      <vt:lpstr>Vectors of Objects</vt:lpstr>
      <vt:lpstr>Vectors of Objects, cont’d</vt:lpstr>
      <vt:lpstr>Vectors of Objects, cont’d</vt:lpstr>
      <vt:lpstr>Vectors of Objects, cont’d</vt:lpstr>
      <vt:lpstr>Vectors of Objects, cont’d</vt:lpstr>
      <vt:lpstr>Copy Constructor</vt:lpstr>
      <vt:lpstr>Copy Constructor, cont’d</vt:lpstr>
      <vt:lpstr>Vectors of Objects, cont’d</vt:lpstr>
      <vt:lpstr>“Extra” Constructor and Destructor Calls</vt:lpstr>
      <vt:lpstr>Vectors of Objects, cont’d</vt:lpstr>
      <vt:lpstr>How a Vector Grows</vt:lpstr>
      <vt:lpstr>Assignment #5. Roman Numerals</vt:lpstr>
      <vt:lpstr>Assignment #5. Roman Numerals, cont’d</vt:lpstr>
      <vt:lpstr>Assignment #5. Roman Numerals, cont’d</vt:lpstr>
      <vt:lpstr>Assignment #5. Roman Numerals, cont’d</vt:lpstr>
      <vt:lpstr>Assignment #5. Roman Numerals,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821</cp:revision>
  <cp:lastPrinted>2016-09-16T08:43:07Z</cp:lastPrinted>
  <dcterms:created xsi:type="dcterms:W3CDTF">2008-01-12T03:52:55Z</dcterms:created>
  <dcterms:modified xsi:type="dcterms:W3CDTF">2019-02-28T00:53:32Z</dcterms:modified>
  <cp:category/>
</cp:coreProperties>
</file>