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30"/>
  </p:notesMasterIdLst>
  <p:handoutMasterIdLst>
    <p:handoutMasterId r:id="rId31"/>
  </p:handoutMasterIdLst>
  <p:sldIdLst>
    <p:sldId id="256" r:id="rId2"/>
    <p:sldId id="339" r:id="rId3"/>
    <p:sldId id="340" r:id="rId4"/>
    <p:sldId id="341" r:id="rId5"/>
    <p:sldId id="342" r:id="rId6"/>
    <p:sldId id="390" r:id="rId7"/>
    <p:sldId id="385" r:id="rId8"/>
    <p:sldId id="386" r:id="rId9"/>
    <p:sldId id="387" r:id="rId10"/>
    <p:sldId id="389" r:id="rId11"/>
    <p:sldId id="409" r:id="rId12"/>
    <p:sldId id="392" r:id="rId13"/>
    <p:sldId id="393" r:id="rId14"/>
    <p:sldId id="391" r:id="rId15"/>
    <p:sldId id="394" r:id="rId16"/>
    <p:sldId id="395" r:id="rId17"/>
    <p:sldId id="398" r:id="rId18"/>
    <p:sldId id="397" r:id="rId19"/>
    <p:sldId id="399" r:id="rId20"/>
    <p:sldId id="400" r:id="rId21"/>
    <p:sldId id="401" r:id="rId22"/>
    <p:sldId id="402" r:id="rId23"/>
    <p:sldId id="403" r:id="rId24"/>
    <p:sldId id="404" r:id="rId25"/>
    <p:sldId id="405" r:id="rId26"/>
    <p:sldId id="406" r:id="rId27"/>
    <p:sldId id="407" r:id="rId28"/>
    <p:sldId id="408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051"/>
    <a:srgbClr val="0033CC"/>
    <a:srgbClr val="B23C00"/>
    <a:srgbClr val="E1F5FF"/>
    <a:srgbClr val="A12A03"/>
    <a:srgbClr val="C6DEFF"/>
    <a:srgbClr val="66CCFF"/>
    <a:srgbClr val="A40000"/>
    <a:srgbClr val="CC99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667" autoAdjust="0"/>
    <p:restoredTop sz="98450" autoAdjust="0"/>
  </p:normalViewPr>
  <p:slideViewPr>
    <p:cSldViewPr>
      <p:cViewPr varScale="1">
        <p:scale>
          <a:sx n="97" d="100"/>
          <a:sy n="97" d="100"/>
        </p:scale>
        <p:origin x="1184" y="200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2/27/19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46682" y="6248400"/>
            <a:ext cx="640118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sp>
        <p:nvSpPr>
          <p:cNvPr id="2" name="TextBox 1"/>
          <p:cNvSpPr txBox="1"/>
          <p:nvPr userDrawn="1"/>
        </p:nvSpPr>
        <p:spPr>
          <a:xfrm>
            <a:off x="1097318" y="6263609"/>
            <a:ext cx="16289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Spring 2019: February 21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932393" y="6263609"/>
            <a:ext cx="23278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CS 144: </a:t>
            </a:r>
            <a:r>
              <a:rPr lang="en-US" sz="1000" baseline="0" dirty="0"/>
              <a:t>Advanced C++ Programming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  <p:pic>
        <p:nvPicPr>
          <p:cNvPr id="14" name="Picture 13" descr="SJSU-logo">
            <a:extLst>
              <a:ext uri="{FF2B5EF4-FFF2-40B4-BE49-F238E27FC236}">
                <a16:creationId xmlns:a16="http://schemas.microsoft.com/office/drawing/2014/main" id="{4830A4C5-590F-294F-A0E1-5C8F93ACD50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CS 144</a:t>
            </a:r>
            <a:br>
              <a:rPr lang="en-US" sz="3200" dirty="0"/>
            </a:br>
            <a:r>
              <a:rPr lang="en-US" dirty="0"/>
              <a:t>Advanced C++ Programming</a:t>
            </a:r>
            <a:br>
              <a:rPr lang="en-US" sz="3600" dirty="0"/>
            </a:br>
            <a:r>
              <a:rPr lang="en-US" sz="2400" dirty="0"/>
              <a:t>February 21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2019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7" name="Picture 5" descr="sjsu_logo2">
            <a:extLst>
              <a:ext uri="{FF2B5EF4-FFF2-40B4-BE49-F238E27FC236}">
                <a16:creationId xmlns:a16="http://schemas.microsoft.com/office/drawing/2014/main" id="{6B006EFA-784A-554F-8F3C-4F6C2F67C8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F1033746-0B2A-204D-B17D-6FFAFA11D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Separate Compilation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47044" y="1427293"/>
            <a:ext cx="8239756" cy="46474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"Birthday3.h"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bd1;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bd2(1981, 9, 2);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*pbd1 = new Birthday();            // call default constructor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*pbd2 = new Birthday(1981, 9, 2);  // call constructor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solidFill>
                  <a:srgbClr val="00905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bd1.print();</a:t>
            </a:r>
          </a:p>
          <a:p>
            <a:r>
              <a:rPr lang="en-US" sz="1400" b="1" dirty="0">
                <a:solidFill>
                  <a:srgbClr val="00905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bd2.print();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pbd1-&gt;print();</a:t>
            </a:r>
          </a:p>
          <a:p>
            <a:r>
              <a:rPr lang="en-US" sz="14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pbd2-&gt;print();</a:t>
            </a:r>
          </a:p>
          <a:p>
            <a:r>
              <a:rPr lang="en-US" sz="14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(*pbd2).print();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delete pbd1;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delete pbd2;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7975" y="1296250"/>
            <a:ext cx="199753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BirthdayTester3.cpp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58DFF6-75BC-FE49-8AAF-3B4FD0A8E01E}"/>
              </a:ext>
            </a:extLst>
          </p:cNvPr>
          <p:cNvSpPr txBox="1"/>
          <p:nvPr/>
        </p:nvSpPr>
        <p:spPr>
          <a:xfrm>
            <a:off x="3200415" y="3627895"/>
            <a:ext cx="1043876" cy="1169551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00905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0/0/0</a:t>
            </a:r>
          </a:p>
          <a:p>
            <a:r>
              <a:rPr lang="en-US" sz="1400" b="1" dirty="0">
                <a:solidFill>
                  <a:srgbClr val="00905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9/2/1981</a:t>
            </a:r>
          </a:p>
          <a:p>
            <a:r>
              <a:rPr lang="en-US" sz="14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0/0/0</a:t>
            </a:r>
          </a:p>
          <a:p>
            <a:r>
              <a:rPr lang="en-US" sz="14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9/2/1981</a:t>
            </a:r>
          </a:p>
          <a:p>
            <a:r>
              <a:rPr lang="en-US" sz="14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9/2/1981</a:t>
            </a:r>
          </a:p>
        </p:txBody>
      </p:sp>
    </p:spTree>
    <p:extLst>
      <p:ext uri="{BB962C8B-B14F-4D97-AF65-F5344CB8AC3E}">
        <p14:creationId xmlns:p14="http://schemas.microsoft.com/office/powerpoint/2010/main" val="4052755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EFA71-35D5-3E48-8440-82048CD15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137FB-2503-8641-944D-A3564C755D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Quiz 3 – 2019 Feb 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0F2E97-1870-964E-90F7-EFB0BAFB5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4585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CBD7B-C0CB-4644-8697-2FEEB3444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Member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EB107-EC79-4F47-9C6C-DA52494830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static member variable of a class belongs to the class itself and not to an object of the class.</a:t>
            </a:r>
          </a:p>
          <a:p>
            <a:pPr lvl="3"/>
            <a:endParaRPr lang="en-US" dirty="0"/>
          </a:p>
          <a:p>
            <a:r>
              <a:rPr lang="en-US" dirty="0"/>
              <a:t>A static member variable is shared by all objects of the class.</a:t>
            </a:r>
          </a:p>
          <a:p>
            <a:pPr lvl="1"/>
            <a:r>
              <a:rPr lang="en-US" dirty="0"/>
              <a:t>A static member variable is global to all objects created from the class.</a:t>
            </a:r>
          </a:p>
          <a:p>
            <a:pPr lvl="4"/>
            <a:endParaRPr lang="en-US" dirty="0"/>
          </a:p>
          <a:p>
            <a:r>
              <a:rPr lang="en-US" dirty="0"/>
              <a:t>If a static member variable is public, then outside code must use the class name and the scope resolution operator in order to access it.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69D2D2-C2C4-B443-A360-66CF953B8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1543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9AEB2-A08A-E44C-A2A8-3C9126958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Member Variables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0BF9BC-5703-7C49-BE94-4F3F21A9D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D81D92-72FF-D547-87B3-3AD886557523}"/>
              </a:ext>
            </a:extLst>
          </p:cNvPr>
          <p:cNvSpPr txBox="1"/>
          <p:nvPr/>
        </p:nvSpPr>
        <p:spPr>
          <a:xfrm>
            <a:off x="413489" y="1302440"/>
            <a:ext cx="4158511" cy="227754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Birthday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/**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Count of all birthday objects.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*/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count;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63E65C-82E8-FC4E-9AC2-BC1A647C8453}"/>
              </a:ext>
            </a:extLst>
          </p:cNvPr>
          <p:cNvSpPr txBox="1"/>
          <p:nvPr/>
        </p:nvSpPr>
        <p:spPr>
          <a:xfrm>
            <a:off x="1191395" y="3246122"/>
            <a:ext cx="7487947" cy="255454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Birthday::count = 0;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Birthday::Birthday() : year(0), month(0), date(0)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count++;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Birthday::Birthday(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y,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d) : year(y), month(m), date(d)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count++;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251D91-756B-A547-BB20-BF39FC0C13C3}"/>
              </a:ext>
            </a:extLst>
          </p:cNvPr>
          <p:cNvSpPr txBox="1"/>
          <p:nvPr/>
        </p:nvSpPr>
        <p:spPr>
          <a:xfrm>
            <a:off x="3657610" y="5440658"/>
            <a:ext cx="4480714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"There were " &lt;&lt;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Birthday::count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  &lt;&lt; " birthdays created."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04B239E-21E1-2547-8F35-8607F6AECEF8}"/>
              </a:ext>
            </a:extLst>
          </p:cNvPr>
          <p:cNvSpPr txBox="1"/>
          <p:nvPr/>
        </p:nvSpPr>
        <p:spPr>
          <a:xfrm>
            <a:off x="3200415" y="1234464"/>
            <a:ext cx="122180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Birthday4.h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7392E4-0FD2-914E-8E2C-4904536244F6}"/>
              </a:ext>
            </a:extLst>
          </p:cNvPr>
          <p:cNvSpPr txBox="1"/>
          <p:nvPr/>
        </p:nvSpPr>
        <p:spPr>
          <a:xfrm>
            <a:off x="7065663" y="3090446"/>
            <a:ext cx="143821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Birthday4.cpp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D6DD619-F8CC-164E-9510-C6B52DB1F118}"/>
              </a:ext>
            </a:extLst>
          </p:cNvPr>
          <p:cNvSpPr txBox="1"/>
          <p:nvPr/>
        </p:nvSpPr>
        <p:spPr>
          <a:xfrm>
            <a:off x="6309341" y="5897853"/>
            <a:ext cx="199734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BirthdayTester4.cpp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AED351-1B8B-F740-8FF5-3A3F65151B6D}"/>
              </a:ext>
            </a:extLst>
          </p:cNvPr>
          <p:cNvSpPr txBox="1"/>
          <p:nvPr/>
        </p:nvSpPr>
        <p:spPr>
          <a:xfrm>
            <a:off x="5165238" y="1308288"/>
            <a:ext cx="3514104" cy="1384995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0/0/0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9/2/1981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0/0/0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9/2/1981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9/2/1981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There were 4 birthdays created.</a:t>
            </a:r>
          </a:p>
        </p:txBody>
      </p:sp>
    </p:spTree>
    <p:extLst>
      <p:ext uri="{BB962C8B-B14F-4D97-AF65-F5344CB8AC3E}">
        <p14:creationId xmlns:p14="http://schemas.microsoft.com/office/powerpoint/2010/main" val="15954327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14952-A11B-504A-A9A3-0047726A5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BAF418-1EF6-5C4E-B6F9-028E59D5EE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member function of a class is applied to a single object of that class.</a:t>
            </a:r>
          </a:p>
          <a:p>
            <a:pPr lvl="1"/>
            <a:r>
              <a:rPr lang="en-US" dirty="0"/>
              <a:t>That object is implicitly the function’s first parameter.</a:t>
            </a:r>
          </a:p>
          <a:p>
            <a:pPr lvl="4"/>
            <a:endParaRPr lang="en-US" dirty="0"/>
          </a:p>
          <a:p>
            <a:r>
              <a:rPr lang="en-US" dirty="0"/>
              <a:t>Examples:</a:t>
            </a:r>
          </a:p>
          <a:p>
            <a:endParaRPr lang="en-US" dirty="0"/>
          </a:p>
          <a:p>
            <a:endParaRPr lang="en-US" dirty="0"/>
          </a:p>
          <a:p>
            <a:pPr lvl="3"/>
            <a:endParaRPr lang="en-US" dirty="0"/>
          </a:p>
          <a:p>
            <a:pPr lvl="1"/>
            <a:r>
              <a:rPr lang="en-US" dirty="0"/>
              <a:t>Member function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print()</a:t>
            </a:r>
            <a:r>
              <a:rPr lang="en-US" dirty="0"/>
              <a:t> is first applied to the single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</a:t>
            </a:r>
            <a:r>
              <a:rPr lang="en-US" dirty="0"/>
              <a:t> object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bd2</a:t>
            </a:r>
            <a:r>
              <a:rPr lang="en-US" dirty="0"/>
              <a:t>, and then it is applied to the single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</a:t>
            </a:r>
            <a:r>
              <a:rPr lang="en-US" dirty="0"/>
              <a:t> object pointed to by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pbd2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789001-3C51-3C40-BE8E-D3E59E225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950D49-1D98-C34C-836F-1A6C9BF424FE}"/>
              </a:ext>
            </a:extLst>
          </p:cNvPr>
          <p:cNvSpPr txBox="1"/>
          <p:nvPr/>
        </p:nvSpPr>
        <p:spPr>
          <a:xfrm>
            <a:off x="2926098" y="2912943"/>
            <a:ext cx="4695516" cy="16004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Birthday bd2(1981, 9, 2);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Birthday *pbd2 = new Birthday(1981, 9, 2);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bd2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.print();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pbd2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-&gt;print();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(*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pbd2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).print();</a:t>
            </a:r>
          </a:p>
        </p:txBody>
      </p:sp>
    </p:spTree>
    <p:extLst>
      <p:ext uri="{BB962C8B-B14F-4D97-AF65-F5344CB8AC3E}">
        <p14:creationId xmlns:p14="http://schemas.microsoft.com/office/powerpoint/2010/main" val="6931807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94E50-D865-6C4A-AE12-A50D1D730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Member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299DB-8484-0E44-B91A-81FCAC6CC7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static member function of a class is not applied to any particular object of the class.</a:t>
            </a:r>
          </a:p>
          <a:p>
            <a:pPr lvl="4"/>
            <a:endParaRPr lang="en-US" dirty="0"/>
          </a:p>
          <a:p>
            <a:r>
              <a:rPr lang="en-US" dirty="0"/>
              <a:t>If the static function is public, the class name and the scope resolution operator is required if the function is called by outside code.</a:t>
            </a:r>
          </a:p>
          <a:p>
            <a:pPr lvl="4"/>
            <a:endParaRPr lang="en-US" dirty="0"/>
          </a:p>
          <a:p>
            <a:r>
              <a:rPr lang="en-US" dirty="0"/>
              <a:t>A static member function does not have direct access to any regular members (public or private) of the class, only to the static members.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E8A2EC-C206-9140-BEF6-0726D951D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1967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439F2-48F4-AA46-9709-1DC93DF3B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Member Functions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75D2B2-BF25-0A4A-B1FB-7CDBAC73A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58A487-785B-9549-8770-B08758FABBF5}"/>
              </a:ext>
            </a:extLst>
          </p:cNvPr>
          <p:cNvSpPr txBox="1"/>
          <p:nvPr/>
        </p:nvSpPr>
        <p:spPr>
          <a:xfrm>
            <a:off x="274367" y="1227177"/>
            <a:ext cx="8024954" cy="54784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Birthday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static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get_count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/**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Calculate how many years apart from another birthday.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other the other birthday.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@return the number of years apart.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*/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years_apart_1(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Birthday *other);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/**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Calculate how many years apart are two birthdays.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pbd1 the first birthday.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pbd2 the other birthday.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@return the number of years apart.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*/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static years_apart_2(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Birthday *pbd1,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Birthday *pbd2);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year, month, date;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count;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490B61-9536-A84C-AC1C-1DFF27BC443E}"/>
              </a:ext>
            </a:extLst>
          </p:cNvPr>
          <p:cNvSpPr txBox="1"/>
          <p:nvPr/>
        </p:nvSpPr>
        <p:spPr>
          <a:xfrm>
            <a:off x="5055320" y="3558302"/>
            <a:ext cx="1040670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Not static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50B795-0DA4-8F40-A295-59D935CBA302}"/>
              </a:ext>
            </a:extLst>
          </p:cNvPr>
          <p:cNvSpPr txBox="1"/>
          <p:nvPr/>
        </p:nvSpPr>
        <p:spPr>
          <a:xfrm>
            <a:off x="8172006" y="5272312"/>
            <a:ext cx="697627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Static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7FBE4C9-03B6-6C4E-B1F4-880CC057439B}"/>
              </a:ext>
            </a:extLst>
          </p:cNvPr>
          <p:cNvSpPr txBox="1"/>
          <p:nvPr/>
        </p:nvSpPr>
        <p:spPr>
          <a:xfrm>
            <a:off x="7282068" y="1350629"/>
            <a:ext cx="122180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Birthday5.h</a:t>
            </a:r>
          </a:p>
        </p:txBody>
      </p:sp>
    </p:spTree>
    <p:extLst>
      <p:ext uri="{BB962C8B-B14F-4D97-AF65-F5344CB8AC3E}">
        <p14:creationId xmlns:p14="http://schemas.microsoft.com/office/powerpoint/2010/main" val="7523600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BA766-CD53-FF48-952A-B8FF37188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Member Functions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378E57-5962-EF40-B096-E5CCA7EF4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4448D5-7A6A-B64E-AC90-2D47D8D6CD02}"/>
              </a:ext>
            </a:extLst>
          </p:cNvPr>
          <p:cNvSpPr txBox="1"/>
          <p:nvPr/>
        </p:nvSpPr>
        <p:spPr>
          <a:xfrm>
            <a:off x="221289" y="1415936"/>
            <a:ext cx="8701421" cy="32932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Birthday::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get_count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 return count; }</a:t>
            </a:r>
          </a:p>
          <a:p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Birthday::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years_apart_1(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Birthday *other)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abs(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year - other-&gt;year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Birthday::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years_apart_2(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Birthday *bd1,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Birthday *bd2)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abs(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bd1-&gt;year - bd2-&gt;year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DDEE36-1AF4-3844-9C9A-5C958690DDF6}"/>
              </a:ext>
            </a:extLst>
          </p:cNvPr>
          <p:cNvSpPr txBox="1"/>
          <p:nvPr/>
        </p:nvSpPr>
        <p:spPr>
          <a:xfrm>
            <a:off x="5137050" y="2893264"/>
            <a:ext cx="3004220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u="sng" dirty="0">
                <a:solidFill>
                  <a:srgbClr val="0033CC"/>
                </a:solidFill>
              </a:rPr>
              <a:t>This</a:t>
            </a:r>
            <a:r>
              <a:rPr lang="en-US" dirty="0">
                <a:solidFill>
                  <a:srgbClr val="0033CC"/>
                </a:solidFill>
              </a:rPr>
              <a:t> year minus the </a:t>
            </a:r>
            <a:r>
              <a:rPr lang="en-US" u="sng" dirty="0">
                <a:solidFill>
                  <a:srgbClr val="0033CC"/>
                </a:solidFill>
              </a:rPr>
              <a:t>other</a:t>
            </a:r>
            <a:r>
              <a:rPr lang="en-US" dirty="0">
                <a:solidFill>
                  <a:srgbClr val="0033CC"/>
                </a:solidFill>
              </a:rPr>
              <a:t> year.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276E8D-5CF0-FE46-88A7-C1C43CEC4EE9}"/>
              </a:ext>
            </a:extLst>
          </p:cNvPr>
          <p:cNvSpPr txBox="1"/>
          <p:nvPr/>
        </p:nvSpPr>
        <p:spPr>
          <a:xfrm>
            <a:off x="5142671" y="4067668"/>
            <a:ext cx="2941318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Difference between two years.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AD2C1DD-B617-FF47-9E3C-8B6C618EADE7}"/>
              </a:ext>
            </a:extLst>
          </p:cNvPr>
          <p:cNvSpPr txBox="1"/>
          <p:nvPr/>
        </p:nvSpPr>
        <p:spPr>
          <a:xfrm>
            <a:off x="6905006" y="1272936"/>
            <a:ext cx="143821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Birthday5.cpp</a:t>
            </a:r>
          </a:p>
        </p:txBody>
      </p:sp>
    </p:spTree>
    <p:extLst>
      <p:ext uri="{BB962C8B-B14F-4D97-AF65-F5344CB8AC3E}">
        <p14:creationId xmlns:p14="http://schemas.microsoft.com/office/powerpoint/2010/main" val="14891008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0FCEE-8B73-1B4F-AD21-E26D3480D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Member Functions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38D332-B87D-484C-ABCC-C533F862A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D2E656-A2D3-6E47-9E2F-FD37E8ADEE18}"/>
              </a:ext>
            </a:extLst>
          </p:cNvPr>
          <p:cNvSpPr txBox="1"/>
          <p:nvPr/>
        </p:nvSpPr>
        <p:spPr>
          <a:xfrm>
            <a:off x="1188757" y="1335608"/>
            <a:ext cx="6843540" cy="52629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"Birthday5.h"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*pbd1 = new Birthday(1975, 1, 1);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*pbd2 = new Birthday(1981, 9, 2);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pbd1-&gt;print();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pbd2-&gt;print();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"There were " &lt;&lt;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Birthday::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get_count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&lt;&lt; " birthdays created."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"They are " &lt;&lt;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pbd1-&gt;years_apart_1(pbd2)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&lt;&lt; " years apart."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"They are " &lt;&lt;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Birthday::years_apart_2(pbd1, pbd2)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&lt;&lt; " years apart."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delete pbd1;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delete pbd2;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22C93F-9D76-0E46-BC82-B2C9625E9A21}"/>
              </a:ext>
            </a:extLst>
          </p:cNvPr>
          <p:cNvSpPr txBox="1"/>
          <p:nvPr/>
        </p:nvSpPr>
        <p:spPr>
          <a:xfrm>
            <a:off x="4663439" y="5555621"/>
            <a:ext cx="3514104" cy="1169551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1/1/1975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9/2/1981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There were 2 birthdays created.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They are 6 years apart.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They are 6 years apart.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E0E4B10-6BB5-014B-9C98-1952958E81B6}"/>
              </a:ext>
            </a:extLst>
          </p:cNvPr>
          <p:cNvSpPr txBox="1"/>
          <p:nvPr/>
        </p:nvSpPr>
        <p:spPr>
          <a:xfrm>
            <a:off x="6126463" y="1234464"/>
            <a:ext cx="199734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BirthdayTester5.cpp</a:t>
            </a:r>
          </a:p>
        </p:txBody>
      </p:sp>
    </p:spTree>
    <p:extLst>
      <p:ext uri="{BB962C8B-B14F-4D97-AF65-F5344CB8AC3E}">
        <p14:creationId xmlns:p14="http://schemas.microsoft.com/office/powerpoint/2010/main" val="39200076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9D043-85DA-F44E-8FB6-837E84A5A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Friend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B84D5C-DF74-9143-86FF-04AD959F9A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class can give special privileges to an outside function and allow that function </a:t>
            </a:r>
            <a:r>
              <a:rPr lang="en-US" dirty="0">
                <a:solidFill>
                  <a:srgbClr val="B23C00"/>
                </a:solidFill>
              </a:rPr>
              <a:t>access to its private members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Declare such </a:t>
            </a:r>
            <a:r>
              <a:rPr lang="en-US" dirty="0">
                <a:solidFill>
                  <a:srgbClr val="B23C00"/>
                </a:solidFill>
              </a:rPr>
              <a:t>friend functions </a:t>
            </a:r>
            <a:r>
              <a:rPr lang="en-US" dirty="0"/>
              <a:t>inside the class declaration, but they are not member functions of the class.</a:t>
            </a:r>
          </a:p>
          <a:p>
            <a:pPr lvl="4"/>
            <a:endParaRPr lang="en-US" dirty="0"/>
          </a:p>
          <a:p>
            <a:r>
              <a:rPr lang="en-US" dirty="0"/>
              <a:t>Because a friend function is not member function of the class, you do not apply it to a particular object of the class.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7EAB18-D3FC-DC43-874F-DBE712491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092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 Data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5013936"/>
          </a:xfrm>
        </p:spPr>
        <p:txBody>
          <a:bodyPr/>
          <a:lstStyle/>
          <a:p>
            <a:r>
              <a:rPr lang="en-US" dirty="0"/>
              <a:t>A data type specifies:</a:t>
            </a:r>
          </a:p>
          <a:p>
            <a:pPr lvl="1"/>
            <a:r>
              <a:rPr lang="en-US" dirty="0"/>
              <a:t>what values are allowed</a:t>
            </a:r>
          </a:p>
          <a:p>
            <a:pPr lvl="1"/>
            <a:r>
              <a:rPr lang="en-US" dirty="0"/>
              <a:t>what operations are allowed</a:t>
            </a:r>
          </a:p>
          <a:p>
            <a:pPr lvl="5"/>
            <a:endParaRPr lang="en-US" dirty="0"/>
          </a:p>
          <a:p>
            <a:r>
              <a:rPr lang="en-US" dirty="0"/>
              <a:t>An abstract data type (ADT):</a:t>
            </a:r>
          </a:p>
          <a:p>
            <a:pPr lvl="1"/>
            <a:r>
              <a:rPr lang="en-US" dirty="0"/>
              <a:t>allows its values and operations to be used</a:t>
            </a:r>
          </a:p>
          <a:p>
            <a:pPr lvl="1"/>
            <a:r>
              <a:rPr lang="en-US" dirty="0"/>
              <a:t>hides how the values and operations are implemented</a:t>
            </a:r>
          </a:p>
          <a:p>
            <a:pPr lvl="5"/>
            <a:endParaRPr lang="en-US" dirty="0"/>
          </a:p>
          <a:p>
            <a:r>
              <a:rPr lang="en-US" dirty="0"/>
              <a:t>Example: The predefined type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is an ADT.</a:t>
            </a:r>
          </a:p>
          <a:p>
            <a:pPr lvl="1"/>
            <a:r>
              <a:rPr lang="en-US" dirty="0"/>
              <a:t>You can use integers and the operators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+ - * / %</a:t>
            </a:r>
          </a:p>
          <a:p>
            <a:pPr lvl="1"/>
            <a:r>
              <a:rPr lang="en-US" dirty="0"/>
              <a:t>But you don’t know how they’re implemented.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423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A4494-0CDE-F142-A201-6E2A09628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Friend Functions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9C5E62-190E-324E-BB8D-F4266A5C2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E813E8-57B1-C444-9238-AB05B741AB6D}"/>
              </a:ext>
            </a:extLst>
          </p:cNvPr>
          <p:cNvSpPr txBox="1"/>
          <p:nvPr/>
        </p:nvSpPr>
        <p:spPr>
          <a:xfrm>
            <a:off x="406436" y="1508781"/>
            <a:ext cx="8331127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Birthday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Determine whether or two birthdays are equal.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pbd1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*/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friend bool equal(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Birthday *pbd1,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Birthday *pbd2);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year, month, date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5F9CE5-4449-984F-91D6-96EC01D93C22}"/>
              </a:ext>
            </a:extLst>
          </p:cNvPr>
          <p:cNvSpPr txBox="1"/>
          <p:nvPr/>
        </p:nvSpPr>
        <p:spPr>
          <a:xfrm>
            <a:off x="7282068" y="1350629"/>
            <a:ext cx="122180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Birthday6.h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6CA8D9-371D-444A-96C8-9C45E31CEC14}"/>
              </a:ext>
            </a:extLst>
          </p:cNvPr>
          <p:cNvSpPr txBox="1"/>
          <p:nvPr/>
        </p:nvSpPr>
        <p:spPr>
          <a:xfrm>
            <a:off x="3931927" y="3886195"/>
            <a:ext cx="3621504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It doesn’t matter whether you declare 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a friend function in the public or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0033CC"/>
                </a:solidFill>
              </a:rPr>
              <a:t>the private section of your class.</a:t>
            </a:r>
          </a:p>
        </p:txBody>
      </p:sp>
    </p:spTree>
    <p:extLst>
      <p:ext uri="{BB962C8B-B14F-4D97-AF65-F5344CB8AC3E}">
        <p14:creationId xmlns:p14="http://schemas.microsoft.com/office/powerpoint/2010/main" val="10280053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CC8D2-A024-6947-BA87-826C2BD75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Friend Functions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907519-26EF-204A-9BE3-B9C824403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EBC0E2-67C7-9742-84FA-B289F57393C3}"/>
              </a:ext>
            </a:extLst>
          </p:cNvPr>
          <p:cNvSpPr txBox="1"/>
          <p:nvPr/>
        </p:nvSpPr>
        <p:spPr>
          <a:xfrm>
            <a:off x="326571" y="1281205"/>
            <a:ext cx="6091732" cy="46166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 equal(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Birthday *pbd1,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Birthday *pbd2);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*pbd1 = new Birthday(1975, 1, 1);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*pbd2 = new Birthday(1981, 9, 2);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*pbd3 = new Birthday(1975, 1, 1);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pbd1-&gt;print();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 and ";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pbd2-&gt;print();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 are equal: ";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solidFill>
                  <a:srgbClr val="00905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boolalpha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equal(pbd1, pbd2)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pbd1-&gt;print();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 and ";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pbd3-&gt;print();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 are equal: ";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solidFill>
                  <a:srgbClr val="00905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boolalpha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equal(pbd1, pbd3)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delete pbd1;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delete pbd2;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delete pbd3;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C93659-99C4-0240-BD6F-13FCB5262B18}"/>
              </a:ext>
            </a:extLst>
          </p:cNvPr>
          <p:cNvSpPr txBox="1"/>
          <p:nvPr/>
        </p:nvSpPr>
        <p:spPr>
          <a:xfrm>
            <a:off x="2377464" y="4756398"/>
            <a:ext cx="5984331" cy="141577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 equal(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Birthday *pbd1,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Birthday *pbd2)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    (pbd1-&gt;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year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== pbd2-&gt;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year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&amp;&amp; (pbd1-&gt;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pbd2-&gt;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month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&amp;&amp; (pbd1-&gt;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== pbd2-&gt;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675E26-19B5-B84A-B948-6A565CCDC74C}"/>
              </a:ext>
            </a:extLst>
          </p:cNvPr>
          <p:cNvSpPr txBox="1"/>
          <p:nvPr/>
        </p:nvSpPr>
        <p:spPr>
          <a:xfrm>
            <a:off x="3241620" y="6106145"/>
            <a:ext cx="4265911" cy="523220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1/1/1975 and 9/2/1981 are equal: false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1/1/1975 and 1/1/1975 are equal: true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99CDEC6-51C0-C445-94BB-EE7FC8AB0390}"/>
              </a:ext>
            </a:extLst>
          </p:cNvPr>
          <p:cNvSpPr txBox="1"/>
          <p:nvPr/>
        </p:nvSpPr>
        <p:spPr>
          <a:xfrm>
            <a:off x="5957901" y="4473082"/>
            <a:ext cx="199734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BirthdayTester6.cpp</a:t>
            </a:r>
          </a:p>
        </p:txBody>
      </p:sp>
    </p:spTree>
    <p:extLst>
      <p:ext uri="{BB962C8B-B14F-4D97-AF65-F5344CB8AC3E}">
        <p14:creationId xmlns:p14="http://schemas.microsoft.com/office/powerpoint/2010/main" val="32520685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A283B-7440-324E-AE59-499DB70A7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Operator Overloading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60D428-631D-1F4A-B592-4480B6413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possible to overload a C++ operator to give it additional meaning.</a:t>
            </a:r>
          </a:p>
          <a:p>
            <a:pPr lvl="4"/>
            <a:endParaRPr lang="en-US" dirty="0"/>
          </a:p>
          <a:p>
            <a:r>
              <a:rPr lang="en-US" dirty="0"/>
              <a:t>For example, we can overload the subtraction operator “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/>
              <a:t>” to calculate the difference in years between this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</a:t>
            </a:r>
            <a:r>
              <a:rPr lang="en-US" dirty="0"/>
              <a:t> object and another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</a:t>
            </a:r>
            <a:r>
              <a:rPr lang="en-US" dirty="0"/>
              <a:t> object 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862968-48E0-6243-9918-31F5DE8DD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7149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316D8-94EA-2546-ABF3-61DDFCA6F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Operator Overloading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6475B0-8DDA-4D47-B31D-7D83F6D6C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C38BED-EE10-BB40-AD21-7F3F6BC635D0}"/>
              </a:ext>
            </a:extLst>
          </p:cNvPr>
          <p:cNvSpPr txBox="1"/>
          <p:nvPr/>
        </p:nvSpPr>
        <p:spPr>
          <a:xfrm>
            <a:off x="776202" y="1508781"/>
            <a:ext cx="7590539" cy="30469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Birthday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Calculate how many years apart from another birthday.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other the other birthday.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@return the number of years apart.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*/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operator -(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Birthday&amp; other);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1711A9-9ADE-8F49-B117-4C932DBB2791}"/>
              </a:ext>
            </a:extLst>
          </p:cNvPr>
          <p:cNvSpPr txBox="1"/>
          <p:nvPr/>
        </p:nvSpPr>
        <p:spPr>
          <a:xfrm>
            <a:off x="1578504" y="4979089"/>
            <a:ext cx="5985934" cy="10772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Birthday::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operator -(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Birthday&amp; other)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abs(year -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other.year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EAA876-C620-224C-898D-A986DF4F9A29}"/>
              </a:ext>
            </a:extLst>
          </p:cNvPr>
          <p:cNvSpPr txBox="1"/>
          <p:nvPr/>
        </p:nvSpPr>
        <p:spPr>
          <a:xfrm>
            <a:off x="7282068" y="1350629"/>
            <a:ext cx="122180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Birthday7.h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AC2604E-D0C0-8540-BAB0-C1FD0BAA0169}"/>
              </a:ext>
            </a:extLst>
          </p:cNvPr>
          <p:cNvSpPr txBox="1"/>
          <p:nvPr/>
        </p:nvSpPr>
        <p:spPr>
          <a:xfrm>
            <a:off x="6400780" y="5887030"/>
            <a:ext cx="143821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Birthday7.cpp</a:t>
            </a:r>
          </a:p>
        </p:txBody>
      </p:sp>
    </p:spTree>
    <p:extLst>
      <p:ext uri="{BB962C8B-B14F-4D97-AF65-F5344CB8AC3E}">
        <p14:creationId xmlns:p14="http://schemas.microsoft.com/office/powerpoint/2010/main" val="13057094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CBE68-B226-B143-B4F1-231E62689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Operator Overloading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7F6A12-6CD7-004B-AE74-CC1C41D75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CA3011-E1F5-C94D-BCB1-ED8B944F280D}"/>
              </a:ext>
            </a:extLst>
          </p:cNvPr>
          <p:cNvSpPr txBox="1"/>
          <p:nvPr/>
        </p:nvSpPr>
        <p:spPr>
          <a:xfrm>
            <a:off x="1764180" y="1508781"/>
            <a:ext cx="5615640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"Birthday7.h"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bd1(1975, 1, 1);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bd2(1981, 9, 2);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diff = bd1 - bd2;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bd1.print();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 and ";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bd2.print();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 are ";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diff &lt;&lt; " years apart."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A241AE-D8AA-B849-BDF2-E85E2D4C3869}"/>
              </a:ext>
            </a:extLst>
          </p:cNvPr>
          <p:cNvSpPr txBox="1"/>
          <p:nvPr/>
        </p:nvSpPr>
        <p:spPr>
          <a:xfrm>
            <a:off x="2011042" y="5714975"/>
            <a:ext cx="5121915" cy="338554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1/1/1975 and 9/2/1981 are 6 years apart.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384A53-5CD0-BA48-AB5B-0AA692FA83B0}"/>
              </a:ext>
            </a:extLst>
          </p:cNvPr>
          <p:cNvSpPr txBox="1"/>
          <p:nvPr/>
        </p:nvSpPr>
        <p:spPr>
          <a:xfrm>
            <a:off x="5577829" y="1339504"/>
            <a:ext cx="199734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BirthdayTester7.cpp</a:t>
            </a:r>
          </a:p>
        </p:txBody>
      </p:sp>
    </p:spTree>
    <p:extLst>
      <p:ext uri="{BB962C8B-B14F-4D97-AF65-F5344CB8AC3E}">
        <p14:creationId xmlns:p14="http://schemas.microsoft.com/office/powerpoint/2010/main" val="31174821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6015E-3919-D645-9FAF-1627C45E9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Operator Overloading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76C27-A6A1-BF4F-A87B-01F55E534B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944893"/>
          </a:xfrm>
        </p:spPr>
        <p:txBody>
          <a:bodyPr/>
          <a:lstStyle/>
          <a:p>
            <a:r>
              <a:rPr lang="en-US" dirty="0"/>
              <a:t>You can also make an overloaded operator a friend function.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26AF8A-B725-2F4D-9F2B-C6C2EC0C8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83CC63-6950-274D-9666-943CCA79AA25}"/>
              </a:ext>
            </a:extLst>
          </p:cNvPr>
          <p:cNvSpPr txBox="1"/>
          <p:nvPr/>
        </p:nvSpPr>
        <p:spPr>
          <a:xfrm>
            <a:off x="283005" y="2279214"/>
            <a:ext cx="8577989" cy="32932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Birthday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Calculate how many years apart are two birthdays.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pbd1 the first birthday.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pbd2 the other birthday.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@return the number of years apart.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friend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operator -(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Birthday&amp; bd1,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Birthday&amp; bd2);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8A88DA-A60A-3446-A807-6320F40B35BB}"/>
              </a:ext>
            </a:extLst>
          </p:cNvPr>
          <p:cNvSpPr txBox="1"/>
          <p:nvPr/>
        </p:nvSpPr>
        <p:spPr>
          <a:xfrm>
            <a:off x="1627317" y="5128319"/>
            <a:ext cx="7096815" cy="10772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operator -(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Birthday&amp; bd1,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Birthday&amp; bd2)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abs(bd1.year - bd2.year);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B7A821-D1B2-E549-A79C-6D20D6601297}"/>
              </a:ext>
            </a:extLst>
          </p:cNvPr>
          <p:cNvSpPr txBox="1"/>
          <p:nvPr/>
        </p:nvSpPr>
        <p:spPr>
          <a:xfrm>
            <a:off x="7463698" y="2057415"/>
            <a:ext cx="122180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Birthday8.h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D3E975F-3C22-7C42-91BF-97D601E1E32F}"/>
              </a:ext>
            </a:extLst>
          </p:cNvPr>
          <p:cNvSpPr txBox="1"/>
          <p:nvPr/>
        </p:nvSpPr>
        <p:spPr>
          <a:xfrm>
            <a:off x="6909836" y="6036260"/>
            <a:ext cx="143821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Birthday8.cpp</a:t>
            </a:r>
          </a:p>
        </p:txBody>
      </p:sp>
    </p:spTree>
    <p:extLst>
      <p:ext uri="{BB962C8B-B14F-4D97-AF65-F5344CB8AC3E}">
        <p14:creationId xmlns:p14="http://schemas.microsoft.com/office/powerpoint/2010/main" val="14434260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F8943-47DF-5942-9CD4-B2DF34284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Operator Overloading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AE2BC7-A82C-DE4F-900F-B9FCA002D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A67DAF-4233-3246-B567-72CB02D12B5F}"/>
              </a:ext>
            </a:extLst>
          </p:cNvPr>
          <p:cNvSpPr txBox="1"/>
          <p:nvPr/>
        </p:nvSpPr>
        <p:spPr>
          <a:xfrm>
            <a:off x="1764180" y="1508781"/>
            <a:ext cx="5615640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"Birthday8.h"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bd1(1975, 1, 1);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bd2(1981, 9, 2);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diff = bd1 - bd2;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bd1.print();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 and ";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bd2.print();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 are ";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diff &lt;&lt; " years apart."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2C7FE8-D14A-BB4F-9ACA-6593069F9267}"/>
              </a:ext>
            </a:extLst>
          </p:cNvPr>
          <p:cNvSpPr txBox="1"/>
          <p:nvPr/>
        </p:nvSpPr>
        <p:spPr>
          <a:xfrm>
            <a:off x="5577829" y="1339504"/>
            <a:ext cx="199734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BirthdayTester8.cpp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04044E-674C-804A-A544-8D6403E6B1BE}"/>
              </a:ext>
            </a:extLst>
          </p:cNvPr>
          <p:cNvSpPr txBox="1"/>
          <p:nvPr/>
        </p:nvSpPr>
        <p:spPr>
          <a:xfrm>
            <a:off x="2011042" y="5714975"/>
            <a:ext cx="5121915" cy="338554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1/1/1975 and 9/2/1981 are 6 years apart.</a:t>
            </a:r>
          </a:p>
        </p:txBody>
      </p:sp>
    </p:spTree>
    <p:extLst>
      <p:ext uri="{BB962C8B-B14F-4D97-AF65-F5344CB8AC3E}">
        <p14:creationId xmlns:p14="http://schemas.microsoft.com/office/powerpoint/2010/main" val="10642739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4A7EF-8A3A-524D-910E-AD6537ED3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Overload the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&lt;&lt;</a:t>
            </a:r>
            <a:r>
              <a:rPr lang="en-US" dirty="0"/>
              <a:t> Operator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B9DD1-20E1-4545-BA2B-6FE7AB349D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944893"/>
          </a:xfrm>
        </p:spPr>
        <p:txBody>
          <a:bodyPr/>
          <a:lstStyle/>
          <a:p>
            <a:r>
              <a:rPr lang="en-US" dirty="0"/>
              <a:t>You can overload the output stream extraction operator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&lt;&lt;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647582-3585-AC4C-8338-7532034EE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689D8E-8455-8640-9889-785ED0888B2E}"/>
              </a:ext>
            </a:extLst>
          </p:cNvPr>
          <p:cNvSpPr txBox="1"/>
          <p:nvPr/>
        </p:nvSpPr>
        <p:spPr>
          <a:xfrm>
            <a:off x="283005" y="2279214"/>
            <a:ext cx="8207696" cy="32932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Birthday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Print a birthday in the format mm/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the output stream.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the birthday object to print.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@return the output stream.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*/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friend </a:t>
            </a:r>
            <a:r>
              <a:rPr lang="en-US" b="1" dirty="0" err="1">
                <a:solidFill>
                  <a:srgbClr val="00905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b="1" dirty="0">
                <a:solidFill>
                  <a:srgbClr val="00905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operator &lt;&lt;(</a:t>
            </a:r>
            <a:r>
              <a:rPr lang="en-US" b="1" dirty="0" err="1">
                <a:solidFill>
                  <a:srgbClr val="00905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b="1" dirty="0">
                <a:solidFill>
                  <a:srgbClr val="00905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os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905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Birthday&amp;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bd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AA8DEE-28CC-DC47-98D3-79FA0297B165}"/>
              </a:ext>
            </a:extLst>
          </p:cNvPr>
          <p:cNvSpPr txBox="1"/>
          <p:nvPr/>
        </p:nvSpPr>
        <p:spPr>
          <a:xfrm>
            <a:off x="1100753" y="5321735"/>
            <a:ext cx="7220246" cy="132343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operator &lt;&lt;(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Birthday&amp;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bd.month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"/"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bd.date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"/"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bd.year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877BD7-9459-DB49-9219-BE3B239122D1}"/>
              </a:ext>
            </a:extLst>
          </p:cNvPr>
          <p:cNvSpPr txBox="1"/>
          <p:nvPr/>
        </p:nvSpPr>
        <p:spPr>
          <a:xfrm>
            <a:off x="7115033" y="2395023"/>
            <a:ext cx="122180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Birthday9.h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4E1983-7599-A443-A619-7E163D5519CE}"/>
              </a:ext>
            </a:extLst>
          </p:cNvPr>
          <p:cNvSpPr txBox="1"/>
          <p:nvPr/>
        </p:nvSpPr>
        <p:spPr>
          <a:xfrm>
            <a:off x="6744591" y="6199372"/>
            <a:ext cx="143821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Birthday9.cpp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96DE8A-0C10-824C-B200-08AED12B0C80}"/>
              </a:ext>
            </a:extLst>
          </p:cNvPr>
          <p:cNvSpPr txBox="1"/>
          <p:nvPr/>
        </p:nvSpPr>
        <p:spPr>
          <a:xfrm>
            <a:off x="6247994" y="3956122"/>
            <a:ext cx="2467342" cy="738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Returning </a:t>
            </a:r>
            <a:r>
              <a:rPr lang="en-US" sz="1400" b="1" dirty="0" err="1">
                <a:solidFill>
                  <a:srgbClr val="00905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sz="1400" b="1" dirty="0">
                <a:solidFill>
                  <a:srgbClr val="00905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400" dirty="0">
                <a:solidFill>
                  <a:srgbClr val="0033CC"/>
                </a:solidFill>
              </a:rPr>
              <a:t> allows </a:t>
            </a:r>
            <a:br>
              <a:rPr lang="en-US" sz="1400" dirty="0">
                <a:solidFill>
                  <a:srgbClr val="0033CC"/>
                </a:solidFill>
              </a:rPr>
            </a:br>
            <a:r>
              <a:rPr lang="en-US" sz="1400" dirty="0">
                <a:solidFill>
                  <a:srgbClr val="0033CC"/>
                </a:solidFill>
              </a:rPr>
              <a:t>you to chain the operator: </a:t>
            </a:r>
            <a:br>
              <a:rPr lang="en-US" sz="1400" dirty="0">
                <a:solidFill>
                  <a:srgbClr val="0033CC"/>
                </a:solidFill>
              </a:rPr>
            </a:b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outs &lt;&lt; a &lt;&lt; b &lt;&lt; c</a:t>
            </a:r>
          </a:p>
        </p:txBody>
      </p:sp>
    </p:spTree>
    <p:extLst>
      <p:ext uri="{BB962C8B-B14F-4D97-AF65-F5344CB8AC3E}">
        <p14:creationId xmlns:p14="http://schemas.microsoft.com/office/powerpoint/2010/main" val="22596501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394C7-C0D5-7741-8E29-21A7BA12F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Overload the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&lt;&lt;</a:t>
            </a:r>
            <a:r>
              <a:rPr lang="en-US" dirty="0"/>
              <a:t> Operator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79DB2E-253E-B340-820B-7652B1012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537594-87A4-7848-A832-9D6F8AC6DB60}"/>
              </a:ext>
            </a:extLst>
          </p:cNvPr>
          <p:cNvSpPr txBox="1"/>
          <p:nvPr/>
        </p:nvSpPr>
        <p:spPr>
          <a:xfrm>
            <a:off x="1764180" y="1508781"/>
            <a:ext cx="5615640" cy="37856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"Birthday9.h"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bd1(1975, 1, 1);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bd2(1981, 9, 2);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diff = bd1 - bd2;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bd1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 and " &lt;&lt;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bd2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 are 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&lt;&lt; diff &lt;&lt; " years apart."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04F794-F2C0-F94E-9A06-7572111ADCA9}"/>
              </a:ext>
            </a:extLst>
          </p:cNvPr>
          <p:cNvSpPr txBox="1"/>
          <p:nvPr/>
        </p:nvSpPr>
        <p:spPr>
          <a:xfrm>
            <a:off x="5577829" y="1339504"/>
            <a:ext cx="199734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BirthdayTester9.cpp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9C4646-34EE-FF45-863F-D291BFEC27B4}"/>
              </a:ext>
            </a:extLst>
          </p:cNvPr>
          <p:cNvSpPr txBox="1"/>
          <p:nvPr/>
        </p:nvSpPr>
        <p:spPr>
          <a:xfrm>
            <a:off x="2011042" y="5440658"/>
            <a:ext cx="5121915" cy="338554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1/1/1975 and 9/2/1981 are 6 years apart.</a:t>
            </a:r>
          </a:p>
        </p:txBody>
      </p:sp>
    </p:spTree>
    <p:extLst>
      <p:ext uri="{BB962C8B-B14F-4D97-AF65-F5344CB8AC3E}">
        <p14:creationId xmlns:p14="http://schemas.microsoft.com/office/powerpoint/2010/main" val="3075518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 Data Types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236697"/>
          </a:xfrm>
        </p:spPr>
        <p:txBody>
          <a:bodyPr/>
          <a:lstStyle/>
          <a:p>
            <a:r>
              <a:rPr lang="en-US" dirty="0"/>
              <a:t>To make your class an ADT, you must separate:</a:t>
            </a:r>
          </a:p>
          <a:p>
            <a:pPr lvl="1"/>
            <a:r>
              <a:rPr lang="en-US" dirty="0"/>
              <a:t>The specification of how a type is used.</a:t>
            </a:r>
          </a:p>
          <a:p>
            <a:pPr lvl="1"/>
            <a:r>
              <a:rPr lang="en-US" dirty="0"/>
              <a:t>The details of how the type is implemented.</a:t>
            </a:r>
          </a:p>
          <a:p>
            <a:pPr lvl="5"/>
            <a:endParaRPr lang="en-US" dirty="0"/>
          </a:p>
          <a:p>
            <a:r>
              <a:rPr lang="en-US" dirty="0"/>
              <a:t>To ensure this separation:</a:t>
            </a:r>
          </a:p>
          <a:p>
            <a:pPr lvl="1"/>
            <a:r>
              <a:rPr lang="en-US" dirty="0"/>
              <a:t>Make all member variables private.</a:t>
            </a:r>
          </a:p>
          <a:p>
            <a:pPr lvl="1"/>
            <a:r>
              <a:rPr lang="en-US" dirty="0"/>
              <a:t>Make public all the member functions that a programmer needs to use, and fully specify </a:t>
            </a:r>
            <a:br>
              <a:rPr lang="en-US" dirty="0"/>
            </a:br>
            <a:r>
              <a:rPr lang="en-US" dirty="0"/>
              <a:t>how to use each one.</a:t>
            </a:r>
          </a:p>
          <a:p>
            <a:pPr lvl="1"/>
            <a:r>
              <a:rPr lang="en-US" dirty="0"/>
              <a:t>Make private all helper member functions.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699383" y="5560642"/>
            <a:ext cx="3836628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>
                <a:solidFill>
                  <a:srgbClr val="0033CC"/>
                </a:solidFill>
              </a:rPr>
              <a:t>Is the </a:t>
            </a:r>
            <a:r>
              <a:rPr lang="en-US" sz="2000" b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Birthday</a:t>
            </a:r>
            <a:r>
              <a:rPr lang="en-US" sz="2000">
                <a:solidFill>
                  <a:srgbClr val="0033CC"/>
                </a:solidFill>
              </a:rPr>
              <a:t> </a:t>
            </a:r>
            <a:r>
              <a:rPr lang="en-US" sz="2000" dirty="0">
                <a:solidFill>
                  <a:srgbClr val="0033CC"/>
                </a:solidFill>
              </a:rPr>
              <a:t>class an ADT?</a:t>
            </a:r>
          </a:p>
        </p:txBody>
      </p:sp>
    </p:spTree>
    <p:extLst>
      <p:ext uri="{BB962C8B-B14F-4D97-AF65-F5344CB8AC3E}">
        <p14:creationId xmlns:p14="http://schemas.microsoft.com/office/powerpoint/2010/main" val="3781627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31E66-DDF5-D04D-A949-41369AFD2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vs. Private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2F015-2C97-7343-BC92-218C6C5E09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Public</a:t>
            </a:r>
            <a:r>
              <a:rPr lang="en-US" dirty="0"/>
              <a:t> member variables and functions of a class are accessible from </a:t>
            </a:r>
            <a:r>
              <a:rPr lang="en-US" dirty="0">
                <a:solidFill>
                  <a:srgbClr val="B23C00"/>
                </a:solidFill>
              </a:rPr>
              <a:t>outside code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“Outside code” is a member function of another class or the main.</a:t>
            </a:r>
          </a:p>
          <a:p>
            <a:pPr lvl="5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Private</a:t>
            </a:r>
            <a:r>
              <a:rPr lang="en-US" dirty="0"/>
              <a:t> member variables and functions of a class are accessible only from member functions (public or private) of </a:t>
            </a:r>
            <a:r>
              <a:rPr lang="en-US" dirty="0">
                <a:solidFill>
                  <a:srgbClr val="B23C00"/>
                </a:solidFill>
              </a:rPr>
              <a:t>the same class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It’s an error to access a private member variable </a:t>
            </a:r>
            <a:br>
              <a:rPr lang="en-US" dirty="0"/>
            </a:br>
            <a:r>
              <a:rPr lang="en-US" dirty="0"/>
              <a:t>or function of a class from outside code.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34F5CD-D634-2345-9C11-7E9488EF9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787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61636-791E-6A4D-A980-36A76A3D3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vs. Private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74C99E-E1DD-3D45-98CF-2D98F8FB76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 public only what is necessary for outside code to use objects of your class.</a:t>
            </a:r>
          </a:p>
          <a:p>
            <a:pPr lvl="1"/>
            <a:r>
              <a:rPr lang="en-US" dirty="0"/>
              <a:t>Public members constitute the </a:t>
            </a:r>
            <a:r>
              <a:rPr lang="en-US" dirty="0">
                <a:solidFill>
                  <a:srgbClr val="B23C00"/>
                </a:solidFill>
              </a:rPr>
              <a:t>interface</a:t>
            </a:r>
            <a:r>
              <a:rPr lang="en-US" dirty="0"/>
              <a:t> to the class.</a:t>
            </a:r>
          </a:p>
          <a:p>
            <a:pPr lvl="5"/>
            <a:endParaRPr lang="en-US" dirty="0"/>
          </a:p>
          <a:p>
            <a:r>
              <a:rPr lang="en-US" dirty="0"/>
              <a:t>Private member variables and functions are effectively </a:t>
            </a:r>
            <a:r>
              <a:rPr lang="en-US" dirty="0">
                <a:solidFill>
                  <a:srgbClr val="B23C00"/>
                </a:solidFill>
              </a:rPr>
              <a:t>hidden</a:t>
            </a:r>
            <a:r>
              <a:rPr lang="en-US" dirty="0"/>
              <a:t> from outside code.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07B2AA-3656-5A4D-86ED-BC941F470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832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61636-791E-6A4D-A980-36A76A3D3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vs. Private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74C99E-E1DD-3D45-98CF-2D98F8FB76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Private members make your code more flexible.</a:t>
            </a:r>
          </a:p>
          <a:p>
            <a:pPr lvl="1"/>
            <a:r>
              <a:rPr lang="en-US" dirty="0"/>
              <a:t>Hide the implementation of your class.</a:t>
            </a:r>
          </a:p>
          <a:p>
            <a:pPr lvl="1"/>
            <a:r>
              <a:rPr lang="en-US" dirty="0"/>
              <a:t>As long as you don’t change the interface to your class (the public members), </a:t>
            </a:r>
            <a:r>
              <a:rPr lang="en-US" dirty="0">
                <a:solidFill>
                  <a:srgbClr val="B23C00"/>
                </a:solidFill>
              </a:rPr>
              <a:t>you can change its implementation</a:t>
            </a:r>
            <a:r>
              <a:rPr lang="en-US" dirty="0"/>
              <a:t> (the private members) without affecting outside code that uses objects of the class.</a:t>
            </a:r>
          </a:p>
          <a:p>
            <a:pPr lvl="5"/>
            <a:endParaRPr lang="en-US" dirty="0"/>
          </a:p>
          <a:p>
            <a:r>
              <a:rPr lang="en-US" dirty="0"/>
              <a:t>Careful class design with public and private members allow you to create </a:t>
            </a:r>
            <a:r>
              <a:rPr lang="en-US" dirty="0">
                <a:solidFill>
                  <a:srgbClr val="B23C00"/>
                </a:solidFill>
              </a:rPr>
              <a:t>abstract data types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07B2AA-3656-5A4D-86ED-BC941F470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FEDE0A-5009-094F-BC94-21E8435A96C2}"/>
              </a:ext>
            </a:extLst>
          </p:cNvPr>
          <p:cNvSpPr txBox="1"/>
          <p:nvPr/>
        </p:nvSpPr>
        <p:spPr>
          <a:xfrm>
            <a:off x="6766536" y="6190248"/>
            <a:ext cx="731290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639012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Separate Compilation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5013936"/>
          </a:xfrm>
        </p:spPr>
        <p:txBody>
          <a:bodyPr/>
          <a:lstStyle/>
          <a:p>
            <a:r>
              <a:rPr lang="en-US" dirty="0"/>
              <a:t>Put each </a:t>
            </a:r>
            <a:r>
              <a:rPr lang="en-US"/>
              <a:t>class definitions </a:t>
            </a:r>
            <a:r>
              <a:rPr lang="en-US" dirty="0"/>
              <a:t>in a separate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.h</a:t>
            </a:r>
            <a:r>
              <a:rPr lang="en-US" dirty="0"/>
              <a:t> header file.</a:t>
            </a:r>
          </a:p>
          <a:p>
            <a:pPr lvl="1"/>
            <a:r>
              <a:rPr lang="en-US" dirty="0"/>
              <a:t>By convention, name the file after the class name.</a:t>
            </a:r>
          </a:p>
          <a:p>
            <a:pPr lvl="1"/>
            <a:r>
              <a:rPr lang="en-US" dirty="0"/>
              <a:t>Any other source file that uses the class must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#include </a:t>
            </a:r>
            <a:r>
              <a:rPr lang="en-US" dirty="0"/>
              <a:t>the class header file.</a:t>
            </a:r>
          </a:p>
          <a:p>
            <a:pPr lvl="6"/>
            <a:endParaRPr lang="en-US" dirty="0"/>
          </a:p>
          <a:p>
            <a:r>
              <a:rPr lang="en-US" dirty="0"/>
              <a:t>A class header file therefore is the </a:t>
            </a:r>
            <a:r>
              <a:rPr lang="en-US" dirty="0">
                <a:solidFill>
                  <a:srgbClr val="B23C00"/>
                </a:solidFill>
              </a:rPr>
              <a:t>interface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that the class presents to users of the class.</a:t>
            </a:r>
          </a:p>
          <a:p>
            <a:pPr lvl="4"/>
            <a:endParaRPr lang="en-US" dirty="0"/>
          </a:p>
          <a:p>
            <a:r>
              <a:rPr lang="en-US" dirty="0"/>
              <a:t>Put the </a:t>
            </a:r>
            <a:r>
              <a:rPr lang="en-US" dirty="0">
                <a:solidFill>
                  <a:srgbClr val="B23C00"/>
                </a:solidFill>
              </a:rPr>
              <a:t>implementations</a:t>
            </a:r>
            <a:r>
              <a:rPr lang="en-US" dirty="0"/>
              <a:t> (definitions) of the member functions in a separate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cpp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file.</a:t>
            </a:r>
          </a:p>
          <a:p>
            <a:pPr lvl="1"/>
            <a:r>
              <a:rPr lang="en-US" dirty="0"/>
              <a:t>By convention, name the file after the class name.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955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Separate Compilation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4677" y="1358911"/>
            <a:ext cx="4346153" cy="47705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Birthday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Default constructor.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Birthday();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Constructor.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y the year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m the month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d the date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y,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m,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d);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get_year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get_month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get_date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6A0962-E05D-0149-9604-52F604F1028E}"/>
              </a:ext>
            </a:extLst>
          </p:cNvPr>
          <p:cNvSpPr txBox="1"/>
          <p:nvPr/>
        </p:nvSpPr>
        <p:spPr>
          <a:xfrm>
            <a:off x="4788416" y="1369188"/>
            <a:ext cx="4134465" cy="30469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set_year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y);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set_month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m);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set_date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d);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Print a birthday.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void print();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year, month, date;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89925" y="1261666"/>
            <a:ext cx="122180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Birthday3.h</a:t>
            </a:r>
          </a:p>
        </p:txBody>
      </p:sp>
    </p:spTree>
    <p:extLst>
      <p:ext uri="{BB962C8B-B14F-4D97-AF65-F5344CB8AC3E}">
        <p14:creationId xmlns:p14="http://schemas.microsoft.com/office/powerpoint/2010/main" val="2062557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1489" y="1417342"/>
            <a:ext cx="8948283" cy="52629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"Birthday3.h"</a:t>
            </a:r>
            <a:b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solidFill>
                <a:srgbClr val="B23C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Birthday::Birthday() : year(0), month(0), date(0) {}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Birthday::Birthday(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y,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m,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d) : year(y), month(m), date(d) {}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Birthday::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get_year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{ return year; }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Birthday::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get_month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{ return month; }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Birthday::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get_date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{ return date; }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Birthday::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set_year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y)  { year = y;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Birthday::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set_month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m) { month = m; 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Birthday::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set_date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d)  { date = d; }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Birthday::print()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month &lt;&lt; "/" &lt;&lt; date &lt;&lt; "/" &lt;&lt; year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Separate Compilation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406609" y="1248065"/>
            <a:ext cx="143821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Birthday3.cpp</a:t>
            </a:r>
          </a:p>
        </p:txBody>
      </p:sp>
    </p:spTree>
    <p:extLst>
      <p:ext uri="{BB962C8B-B14F-4D97-AF65-F5344CB8AC3E}">
        <p14:creationId xmlns:p14="http://schemas.microsoft.com/office/powerpoint/2010/main" val="2350530551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43128</TotalTime>
  <Words>1219</Words>
  <Application>Microsoft Macintosh PowerPoint</Application>
  <PresentationFormat>On-screen Show (4:3)</PresentationFormat>
  <Paragraphs>454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Courier New</vt:lpstr>
      <vt:lpstr>Times New Roman</vt:lpstr>
      <vt:lpstr>Wingdings</vt:lpstr>
      <vt:lpstr>Quadrant</vt:lpstr>
      <vt:lpstr>CS 144 Advanced C++ Programming February 21 Class Meeting</vt:lpstr>
      <vt:lpstr>Abstract Data Types</vt:lpstr>
      <vt:lpstr>Abstract Data Types, cont’d</vt:lpstr>
      <vt:lpstr>Public vs. Private</vt:lpstr>
      <vt:lpstr>Public vs. Private, cont’d</vt:lpstr>
      <vt:lpstr>Public vs. Private, cont’d</vt:lpstr>
      <vt:lpstr>Separate Compilation</vt:lpstr>
      <vt:lpstr>Separate Compilation, cont’d</vt:lpstr>
      <vt:lpstr>Separate Compilation, cont’d</vt:lpstr>
      <vt:lpstr>Separate Compilation, cont’d</vt:lpstr>
      <vt:lpstr>Quiz</vt:lpstr>
      <vt:lpstr>Static Member Variables</vt:lpstr>
      <vt:lpstr>Static Member Variables, cont’d</vt:lpstr>
      <vt:lpstr>Member Functions</vt:lpstr>
      <vt:lpstr>Static Member Functions</vt:lpstr>
      <vt:lpstr>Static Member Functions, cont’d</vt:lpstr>
      <vt:lpstr>Static Member Functions, cont’d</vt:lpstr>
      <vt:lpstr>Static Member Functions, cont’d</vt:lpstr>
      <vt:lpstr>Friend Functions</vt:lpstr>
      <vt:lpstr>Friend Functions, cont’d</vt:lpstr>
      <vt:lpstr>Friend Functions, cont’d</vt:lpstr>
      <vt:lpstr>Operator Overloading</vt:lpstr>
      <vt:lpstr>Operator Overloading, cont’d</vt:lpstr>
      <vt:lpstr>Operator Overloading, cont’d</vt:lpstr>
      <vt:lpstr>Operator Overloading, cont’d</vt:lpstr>
      <vt:lpstr>Operator Overloading, cont’d</vt:lpstr>
      <vt:lpstr>Overload the &lt;&lt; Operator</vt:lpstr>
      <vt:lpstr>Overload the &lt;&lt; Operator, cont’d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681</cp:revision>
  <dcterms:created xsi:type="dcterms:W3CDTF">2008-01-12T03:52:55Z</dcterms:created>
  <dcterms:modified xsi:type="dcterms:W3CDTF">2019-02-28T01:42:34Z</dcterms:modified>
  <cp:category/>
</cp:coreProperties>
</file>