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9" r:id="rId1"/>
  </p:sldMasterIdLst>
  <p:notesMasterIdLst>
    <p:notesMasterId r:id="rId16"/>
  </p:notesMasterIdLst>
  <p:handoutMasterIdLst>
    <p:handoutMasterId r:id="rId17"/>
  </p:handoutMasterIdLst>
  <p:sldIdLst>
    <p:sldId id="256" r:id="rId2"/>
    <p:sldId id="285" r:id="rId3"/>
    <p:sldId id="286" r:id="rId4"/>
    <p:sldId id="287" r:id="rId5"/>
    <p:sldId id="288" r:id="rId6"/>
    <p:sldId id="289" r:id="rId7"/>
    <p:sldId id="290" r:id="rId8"/>
    <p:sldId id="291" r:id="rId9"/>
    <p:sldId id="310" r:id="rId10"/>
    <p:sldId id="292" r:id="rId11"/>
    <p:sldId id="293" r:id="rId12"/>
    <p:sldId id="294" r:id="rId13"/>
    <p:sldId id="295" r:id="rId14"/>
    <p:sldId id="296" r:id="rId15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6pPr>
    <a:lvl7pPr marL="27432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7pPr>
    <a:lvl8pPr marL="32004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8pPr>
    <a:lvl9pPr marL="36576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2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23C00"/>
    <a:srgbClr val="0033CC"/>
    <a:srgbClr val="009051"/>
    <a:srgbClr val="E1F5FF"/>
    <a:srgbClr val="A12A03"/>
    <a:srgbClr val="C6DEFF"/>
    <a:srgbClr val="66CCFF"/>
    <a:srgbClr val="A40000"/>
    <a:srgbClr val="CC99FF"/>
    <a:srgbClr val="99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813" autoAdjust="0"/>
    <p:restoredTop sz="98450" autoAdjust="0"/>
  </p:normalViewPr>
  <p:slideViewPr>
    <p:cSldViewPr>
      <p:cViewPr varScale="1">
        <p:scale>
          <a:sx n="146" d="100"/>
          <a:sy n="146" d="100"/>
        </p:scale>
        <p:origin x="1016" y="160"/>
      </p:cViewPr>
      <p:guideLst>
        <p:guide orient="horz" pos="2160"/>
        <p:guide pos="2822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200" d="100"/>
        <a:sy n="200" d="100"/>
      </p:scale>
      <p:origin x="0" y="0"/>
    </p:cViewPr>
  </p:sorterViewPr>
  <p:gridSpacing cx="91439" cy="91439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4172681-C581-F644-AAF5-C092E01AA013}" type="datetimeFigureOut">
              <a:rPr lang="en-US" smtClean="0"/>
              <a:t>2/13/19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2A581D9-7090-374C-A542-C325CF1D3F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720066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="" xmlns:a14="http://schemas.microsoft.com/office/drawing/2010/main" val="1"/>
            </a:ext>
          </a:extLst>
        </p:spPr>
      </p:sp>
      <p:sp>
        <p:nvSpPr>
          <p:cNvPr id="327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27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5164504C-A0F5-524D-82C6-1B8158989AE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176872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ChangeArrowheads="1"/>
          </p:cNvSpPr>
          <p:nvPr/>
        </p:nvSpPr>
        <p:spPr bwMode="auto">
          <a:xfrm>
            <a:off x="381000" y="990600"/>
            <a:ext cx="76200" cy="5105400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endParaRPr lang="en-US" sz="2400">
              <a:latin typeface="Times New Roman" charset="0"/>
            </a:endParaRP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762000" y="1371600"/>
            <a:ext cx="7696200" cy="2057400"/>
          </a:xfrm>
        </p:spPr>
        <p:txBody>
          <a:bodyPr/>
          <a:lstStyle>
            <a:lvl1pPr>
              <a:defRPr sz="4000"/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sp>
        <p:nvSpPr>
          <p:cNvPr id="3072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762000" y="3765550"/>
            <a:ext cx="7696200" cy="2057400"/>
          </a:xfrm>
        </p:spPr>
        <p:txBody>
          <a:bodyPr/>
          <a:lstStyle>
            <a:lvl1pPr marL="0" indent="0">
              <a:buFont typeface="Wingdings" charset="0"/>
              <a:buNone/>
              <a:defRPr sz="2400"/>
            </a:lvl1pPr>
          </a:lstStyle>
          <a:p>
            <a:pPr lvl="0"/>
            <a:r>
              <a:rPr lang="en-US" noProof="0"/>
              <a:t>Click to edit Master subtitle style</a:t>
            </a:r>
          </a:p>
        </p:txBody>
      </p:sp>
      <p:grpSp>
        <p:nvGrpSpPr>
          <p:cNvPr id="30728" name="Group 8"/>
          <p:cNvGrpSpPr>
            <a:grpSpLocks/>
          </p:cNvGrpSpPr>
          <p:nvPr/>
        </p:nvGrpSpPr>
        <p:grpSpPr bwMode="auto">
          <a:xfrm>
            <a:off x="381000" y="304800"/>
            <a:ext cx="8391525" cy="5791200"/>
            <a:chOff x="240" y="192"/>
            <a:chExt cx="5286" cy="3648"/>
          </a:xfrm>
        </p:grpSpPr>
        <p:sp>
          <p:nvSpPr>
            <p:cNvPr id="30729" name="Rectangle 9"/>
            <p:cNvSpPr>
              <a:spLocks noChangeArrowheads="1"/>
            </p:cNvSpPr>
            <p:nvPr/>
          </p:nvSpPr>
          <p:spPr bwMode="auto">
            <a:xfrm flipV="1">
              <a:off x="5236" y="192"/>
              <a:ext cx="288" cy="288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rot="10800000"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0" name="Rectangle 10"/>
            <p:cNvSpPr>
              <a:spLocks noChangeArrowheads="1"/>
            </p:cNvSpPr>
            <p:nvPr/>
          </p:nvSpPr>
          <p:spPr bwMode="auto">
            <a:xfrm flipV="1">
              <a:off x="240" y="192"/>
              <a:ext cx="5004" cy="288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1" name="Rectangle 11"/>
            <p:cNvSpPr>
              <a:spLocks noChangeArrowheads="1"/>
            </p:cNvSpPr>
            <p:nvPr/>
          </p:nvSpPr>
          <p:spPr bwMode="auto">
            <a:xfrm flipV="1">
              <a:off x="240" y="480"/>
              <a:ext cx="5004" cy="144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rot="10800000"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2" name="Rectangle 12"/>
            <p:cNvSpPr>
              <a:spLocks noChangeArrowheads="1"/>
            </p:cNvSpPr>
            <p:nvPr/>
          </p:nvSpPr>
          <p:spPr bwMode="auto">
            <a:xfrm flipV="1">
              <a:off x="5242" y="480"/>
              <a:ext cx="282" cy="144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3" name="Line 13"/>
            <p:cNvSpPr>
              <a:spLocks noChangeShapeType="1"/>
            </p:cNvSpPr>
            <p:nvPr/>
          </p:nvSpPr>
          <p:spPr bwMode="auto">
            <a:xfrm flipH="1">
              <a:off x="480" y="2256"/>
              <a:ext cx="484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734" name="Rectangle 14"/>
            <p:cNvSpPr>
              <a:spLocks noChangeArrowheads="1"/>
            </p:cNvSpPr>
            <p:nvPr/>
          </p:nvSpPr>
          <p:spPr bwMode="auto">
            <a:xfrm>
              <a:off x="240" y="192"/>
              <a:ext cx="5286" cy="364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E4F0376-0E54-9843-B673-E00D6670E83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77534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411163"/>
            <a:ext cx="8229600" cy="655637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295400"/>
            <a:ext cx="8229600" cy="4835525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97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046682" y="6248400"/>
            <a:ext cx="640118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2BDC82CD-30B2-1348-96D0-860A277DEA53}" type="slidenum">
              <a:rPr lang="en-US"/>
              <a:pPr/>
              <a:t>‹#›</a:t>
            </a:fld>
            <a:endParaRPr lang="en-US"/>
          </a:p>
        </p:txBody>
      </p:sp>
      <p:grpSp>
        <p:nvGrpSpPr>
          <p:cNvPr id="29703" name="Group 7"/>
          <p:cNvGrpSpPr>
            <a:grpSpLocks/>
          </p:cNvGrpSpPr>
          <p:nvPr/>
        </p:nvGrpSpPr>
        <p:grpSpPr bwMode="auto">
          <a:xfrm>
            <a:off x="228600" y="0"/>
            <a:ext cx="8686800" cy="1143000"/>
            <a:chOff x="176" y="96"/>
            <a:chExt cx="5472" cy="1008"/>
          </a:xfrm>
        </p:grpSpPr>
        <p:sp>
          <p:nvSpPr>
            <p:cNvPr id="29704" name="Line 8"/>
            <p:cNvSpPr>
              <a:spLocks noChangeShapeType="1"/>
            </p:cNvSpPr>
            <p:nvPr/>
          </p:nvSpPr>
          <p:spPr bwMode="auto">
            <a:xfrm flipH="1">
              <a:off x="288" y="1104"/>
              <a:ext cx="523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05" name="Rectangle 9"/>
            <p:cNvSpPr>
              <a:spLocks noChangeArrowheads="1"/>
            </p:cNvSpPr>
            <p:nvPr/>
          </p:nvSpPr>
          <p:spPr bwMode="auto">
            <a:xfrm>
              <a:off x="5504" y="96"/>
              <a:ext cx="144" cy="144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6" name="Rectangle 10"/>
            <p:cNvSpPr>
              <a:spLocks noChangeArrowheads="1"/>
            </p:cNvSpPr>
            <p:nvPr/>
          </p:nvSpPr>
          <p:spPr bwMode="auto">
            <a:xfrm>
              <a:off x="176" y="96"/>
              <a:ext cx="5326" cy="144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7" name="Rectangle 11"/>
            <p:cNvSpPr>
              <a:spLocks noChangeArrowheads="1"/>
            </p:cNvSpPr>
            <p:nvPr/>
          </p:nvSpPr>
          <p:spPr bwMode="auto">
            <a:xfrm>
              <a:off x="176" y="240"/>
              <a:ext cx="5326" cy="88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8" name="Rectangle 12"/>
            <p:cNvSpPr>
              <a:spLocks noChangeArrowheads="1"/>
            </p:cNvSpPr>
            <p:nvPr/>
          </p:nvSpPr>
          <p:spPr bwMode="auto">
            <a:xfrm>
              <a:off x="5504" y="241"/>
              <a:ext cx="144" cy="86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</p:grpSp>
      <p:sp>
        <p:nvSpPr>
          <p:cNvPr id="2" name="TextBox 1"/>
          <p:cNvSpPr txBox="1"/>
          <p:nvPr userDrawn="1"/>
        </p:nvSpPr>
        <p:spPr>
          <a:xfrm>
            <a:off x="1097318" y="6263609"/>
            <a:ext cx="162897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/>
              <a:t>Computer</a:t>
            </a:r>
            <a:r>
              <a:rPr lang="en-US" sz="1000" baseline="0" dirty="0"/>
              <a:t> Science Dept.</a:t>
            </a:r>
          </a:p>
          <a:p>
            <a:r>
              <a:rPr lang="en-US" sz="1000" baseline="0" dirty="0"/>
              <a:t>Spring 2019: February 14</a:t>
            </a:r>
            <a:endParaRPr lang="en-US" sz="1000" dirty="0"/>
          </a:p>
        </p:txBody>
      </p:sp>
      <p:sp>
        <p:nvSpPr>
          <p:cNvPr id="15" name="TextBox 14"/>
          <p:cNvSpPr txBox="1"/>
          <p:nvPr userDrawn="1"/>
        </p:nvSpPr>
        <p:spPr>
          <a:xfrm>
            <a:off x="3932393" y="6263609"/>
            <a:ext cx="232788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/>
              <a:t>CS 144: </a:t>
            </a:r>
            <a:r>
              <a:rPr lang="en-US" sz="1000" baseline="0" dirty="0"/>
              <a:t>Advanced C++ Programming</a:t>
            </a:r>
            <a:br>
              <a:rPr lang="en-US" sz="1000" baseline="0" dirty="0"/>
            </a:br>
            <a:r>
              <a:rPr lang="en-US" sz="1000" baseline="0" dirty="0"/>
              <a:t>© R. Mak</a:t>
            </a:r>
            <a:endParaRPr lang="en-US" sz="1000" dirty="0"/>
          </a:p>
        </p:txBody>
      </p:sp>
      <p:pic>
        <p:nvPicPr>
          <p:cNvPr id="14" name="Picture 13" descr="SJSU-logo">
            <a:extLst>
              <a:ext uri="{FF2B5EF4-FFF2-40B4-BE49-F238E27FC236}">
                <a16:creationId xmlns:a16="http://schemas.microsoft.com/office/drawing/2014/main" id="{4830A4C5-590F-294F-A0E1-5C8F93ACD509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6713" y="6172200"/>
            <a:ext cx="639762" cy="60642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</p:sldLayoutIdLst>
  <p:hf hdr="0" ftr="0" dt="0"/>
  <p:txStyles>
    <p:titleStyle>
      <a:lvl1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2pPr>
      <a:lvl3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3pPr>
      <a:lvl4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4pPr>
      <a:lvl5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9pPr>
    </p:titleStyle>
    <p:bodyStyle>
      <a:lvl1pPr marL="469900" indent="-469900" algn="l" rtl="0" fontAlgn="base">
        <a:spcBef>
          <a:spcPct val="20000"/>
        </a:spcBef>
        <a:spcAft>
          <a:spcPct val="0"/>
        </a:spcAft>
        <a:buClr>
          <a:schemeClr val="bg2"/>
        </a:buClr>
        <a:buSzPct val="70000"/>
        <a:buFont typeface="Wingdings" charset="0"/>
        <a:buChar char="o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fontAlgn="base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charset="0"/>
        <a:buChar char="n"/>
        <a:defRPr sz="2400">
          <a:solidFill>
            <a:schemeClr val="tx1"/>
          </a:solidFill>
          <a:latin typeface="+mn-lt"/>
          <a:ea typeface="+mn-ea"/>
        </a:defRPr>
      </a:lvl2pPr>
      <a:lvl3pPr marL="1377950" indent="-468313" algn="l" rtl="0" fontAlgn="base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charset="0"/>
        <a:buChar char="o"/>
        <a:defRPr sz="2000">
          <a:solidFill>
            <a:schemeClr val="tx1"/>
          </a:solidFill>
          <a:latin typeface="+mn-lt"/>
          <a:ea typeface="+mn-ea"/>
        </a:defRPr>
      </a:lvl3pPr>
      <a:lvl4pPr marL="1827213" indent="-4381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charset="0"/>
        <a:buChar char="n"/>
        <a:defRPr sz="1600">
          <a:solidFill>
            <a:schemeClr val="tx1"/>
          </a:solidFill>
          <a:latin typeface="+mn-lt"/>
          <a:ea typeface="+mn-ea"/>
        </a:defRPr>
      </a:lvl4pPr>
      <a:lvl5pPr marL="22971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5pPr>
      <a:lvl6pPr marL="27543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6pPr>
      <a:lvl7pPr marL="32115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7pPr>
      <a:lvl8pPr marL="36687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8pPr>
      <a:lvl9pPr marL="41259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://www.cs.sjsu.edu/~mak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2400" dirty="0"/>
              <a:t>CS 144</a:t>
            </a:r>
            <a:br>
              <a:rPr lang="en-US" sz="3200" dirty="0"/>
            </a:br>
            <a:r>
              <a:rPr lang="en-US" dirty="0"/>
              <a:t>Advanced C++ Programming</a:t>
            </a:r>
            <a:br>
              <a:rPr lang="en-US" sz="3600" dirty="0"/>
            </a:br>
            <a:r>
              <a:rPr lang="en-US" sz="2400" dirty="0"/>
              <a:t>February 12 Class Meeting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algn="ctr">
              <a:lnSpc>
                <a:spcPct val="90000"/>
              </a:lnSpc>
            </a:pPr>
            <a:r>
              <a:rPr lang="en-US" dirty="0"/>
              <a:t>Department of Computer Engineering</a:t>
            </a:r>
            <a:br>
              <a:rPr lang="en-US" dirty="0"/>
            </a:br>
            <a:r>
              <a:rPr lang="en-US" dirty="0"/>
              <a:t>San Jose State University</a:t>
            </a:r>
            <a:br>
              <a:rPr lang="en-US" dirty="0"/>
            </a:br>
            <a:br>
              <a:rPr lang="en-US" sz="1200" dirty="0"/>
            </a:br>
            <a:r>
              <a:rPr lang="en-US" dirty="0"/>
              <a:t>Spring 2019</a:t>
            </a:r>
            <a:br>
              <a:rPr lang="en-US" dirty="0"/>
            </a:br>
            <a:r>
              <a:rPr lang="en-US" dirty="0"/>
              <a:t>Instructor: Ron Mak</a:t>
            </a:r>
          </a:p>
          <a:p>
            <a:pPr algn="ctr">
              <a:lnSpc>
                <a:spcPct val="90000"/>
              </a:lnSpc>
            </a:pPr>
            <a:r>
              <a:rPr lang="en-US" dirty="0">
                <a:hlinkClick r:id="rId2"/>
              </a:rPr>
              <a:t>www.cs.sjsu.edu/~mak</a:t>
            </a:r>
            <a:endParaRPr lang="en-US" dirty="0"/>
          </a:p>
        </p:txBody>
      </p:sp>
      <p:pic>
        <p:nvPicPr>
          <p:cNvPr id="7" name="Picture 5" descr="sjsu_logo2">
            <a:extLst>
              <a:ext uri="{FF2B5EF4-FFF2-40B4-BE49-F238E27FC236}">
                <a16:creationId xmlns:a16="http://schemas.microsoft.com/office/drawing/2014/main" id="{6B006EFA-784A-554F-8F3C-4F6C2F67C84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32638" y="4591050"/>
            <a:ext cx="1096962" cy="1031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4">
            <a:extLst>
              <a:ext uri="{FF2B5EF4-FFF2-40B4-BE49-F238E27FC236}">
                <a16:creationId xmlns:a16="http://schemas.microsoft.com/office/drawing/2014/main" id="{F1033746-0B2A-204D-B17D-6FFAFA11DB8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4527550"/>
            <a:ext cx="1154113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Pointers and Arrays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25903"/>
            <a:ext cx="8229600" cy="3017487"/>
          </a:xfrm>
        </p:spPr>
        <p:txBody>
          <a:bodyPr/>
          <a:lstStyle/>
          <a:p>
            <a:r>
              <a:rPr lang="en-US" dirty="0"/>
              <a:t>An array variable is actually a pointer variable.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The array/pointer variable points to the </a:t>
            </a:r>
            <a:r>
              <a:rPr lang="en-US" dirty="0">
                <a:solidFill>
                  <a:srgbClr val="B23C00"/>
                </a:solidFill>
              </a:rPr>
              <a:t>first element</a:t>
            </a:r>
            <a:r>
              <a:rPr lang="en-US" dirty="0"/>
              <a:t> of the array.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3650113" y="1874537"/>
            <a:ext cx="1843774" cy="46166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2400" b="1" dirty="0" err="1">
                <a:latin typeface="Courier New" charset="0"/>
                <a:ea typeface="Courier New" charset="0"/>
                <a:cs typeface="Courier New" charset="0"/>
              </a:rPr>
              <a:t>int</a:t>
            </a:r>
            <a:r>
              <a:rPr lang="en-US" sz="2400" b="1" dirty="0">
                <a:latin typeface="Courier New" charset="0"/>
                <a:ea typeface="Courier New" charset="0"/>
                <a:cs typeface="Courier New" charset="0"/>
              </a:rPr>
              <a:t> a[3];</a:t>
            </a:r>
          </a:p>
        </p:txBody>
      </p:sp>
      <p:grpSp>
        <p:nvGrpSpPr>
          <p:cNvPr id="17" name="Group 16"/>
          <p:cNvGrpSpPr/>
          <p:nvPr/>
        </p:nvGrpSpPr>
        <p:grpSpPr>
          <a:xfrm>
            <a:off x="2060683" y="2651773"/>
            <a:ext cx="5022633" cy="502910"/>
            <a:chOff x="2560342" y="2971805"/>
            <a:chExt cx="5022633" cy="502910"/>
          </a:xfrm>
        </p:grpSpPr>
        <p:sp>
          <p:nvSpPr>
            <p:cNvPr id="7" name="Oval 6"/>
            <p:cNvSpPr/>
            <p:nvPr/>
          </p:nvSpPr>
          <p:spPr bwMode="auto">
            <a:xfrm>
              <a:off x="3291854" y="3131821"/>
              <a:ext cx="182878" cy="182878"/>
            </a:xfrm>
            <a:prstGeom prst="ellipse">
              <a:avLst/>
            </a:prstGeom>
            <a:solidFill>
              <a:schemeClr val="tx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0"/>
              </a:endParaRPr>
            </a:p>
          </p:txBody>
        </p:sp>
        <p:sp>
          <p:nvSpPr>
            <p:cNvPr id="8" name="Rectangle 7"/>
            <p:cNvSpPr/>
            <p:nvPr/>
          </p:nvSpPr>
          <p:spPr bwMode="auto">
            <a:xfrm>
              <a:off x="4843061" y="2971805"/>
              <a:ext cx="914390" cy="50291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0"/>
              </a:endParaRPr>
            </a:p>
          </p:txBody>
        </p:sp>
        <p:sp>
          <p:nvSpPr>
            <p:cNvPr id="9" name="Rectangle 8"/>
            <p:cNvSpPr/>
            <p:nvPr/>
          </p:nvSpPr>
          <p:spPr bwMode="auto">
            <a:xfrm>
              <a:off x="2926098" y="2971805"/>
              <a:ext cx="914390" cy="50291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0"/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2560342" y="3013050"/>
              <a:ext cx="369012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dirty="0">
                  <a:latin typeface="Courier New" charset="0"/>
                  <a:ea typeface="Courier New" charset="0"/>
                  <a:cs typeface="Courier New" charset="0"/>
                </a:rPr>
                <a:t>a</a:t>
              </a:r>
            </a:p>
          </p:txBody>
        </p:sp>
        <p:sp>
          <p:nvSpPr>
            <p:cNvPr id="13" name="Rectangle 12"/>
            <p:cNvSpPr/>
            <p:nvPr/>
          </p:nvSpPr>
          <p:spPr bwMode="auto">
            <a:xfrm>
              <a:off x="5754195" y="2971805"/>
              <a:ext cx="914390" cy="50291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0"/>
              </a:endParaRPr>
            </a:p>
          </p:txBody>
        </p:sp>
        <p:sp>
          <p:nvSpPr>
            <p:cNvPr id="14" name="Rectangle 13"/>
            <p:cNvSpPr/>
            <p:nvPr/>
          </p:nvSpPr>
          <p:spPr bwMode="auto">
            <a:xfrm>
              <a:off x="6668585" y="2971805"/>
              <a:ext cx="914390" cy="50291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0"/>
              </a:endParaRPr>
            </a:p>
          </p:txBody>
        </p:sp>
        <p:cxnSp>
          <p:nvCxnSpPr>
            <p:cNvPr id="16" name="Straight Arrow Connector 15"/>
            <p:cNvCxnSpPr>
              <a:stCxn id="7" idx="6"/>
              <a:endCxn id="8" idx="1"/>
            </p:cNvCxnSpPr>
            <p:nvPr/>
          </p:nvCxnSpPr>
          <p:spPr bwMode="auto">
            <a:xfrm>
              <a:off x="3474732" y="3223260"/>
              <a:ext cx="1368329" cy="0"/>
            </a:xfrm>
            <a:prstGeom prst="straightConnector1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</p:grpSp>
      <p:grpSp>
        <p:nvGrpSpPr>
          <p:cNvPr id="34" name="Group 33"/>
          <p:cNvGrpSpPr/>
          <p:nvPr/>
        </p:nvGrpSpPr>
        <p:grpSpPr>
          <a:xfrm>
            <a:off x="2060683" y="3927891"/>
            <a:ext cx="5022633" cy="1969962"/>
            <a:chOff x="2060683" y="3927891"/>
            <a:chExt cx="5022633" cy="1969962"/>
          </a:xfrm>
        </p:grpSpPr>
        <p:sp>
          <p:nvSpPr>
            <p:cNvPr id="18" name="TextBox 17"/>
            <p:cNvSpPr txBox="1"/>
            <p:nvPr/>
          </p:nvSpPr>
          <p:spPr>
            <a:xfrm>
              <a:off x="4547319" y="3927891"/>
              <a:ext cx="1843774" cy="1200329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bg1">
                  <a:lumMod val="75000"/>
                </a:schemeClr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sz="2400" b="1" dirty="0" err="1">
                  <a:latin typeface="Courier New" charset="0"/>
                  <a:ea typeface="Courier New" charset="0"/>
                  <a:cs typeface="Courier New" charset="0"/>
                </a:rPr>
                <a:t>int</a:t>
              </a:r>
              <a:r>
                <a:rPr lang="en-US" sz="2400" b="1" dirty="0">
                  <a:latin typeface="Courier New" charset="0"/>
                  <a:ea typeface="Courier New" charset="0"/>
                  <a:cs typeface="Courier New" charset="0"/>
                </a:rPr>
                <a:t> a[3];</a:t>
              </a:r>
            </a:p>
            <a:p>
              <a:r>
                <a:rPr lang="en-US" sz="2400" b="1" dirty="0" err="1">
                  <a:latin typeface="Courier New" charset="0"/>
                  <a:ea typeface="Courier New" charset="0"/>
                  <a:cs typeface="Courier New" charset="0"/>
                </a:rPr>
                <a:t>int</a:t>
              </a:r>
              <a:r>
                <a:rPr lang="en-US" sz="2400" b="1" dirty="0">
                  <a:latin typeface="Courier New" charset="0"/>
                  <a:ea typeface="Courier New" charset="0"/>
                  <a:cs typeface="Courier New" charset="0"/>
                </a:rPr>
                <a:t> *p;</a:t>
              </a:r>
            </a:p>
            <a:p>
              <a:r>
                <a:rPr lang="en-US" sz="2400" b="1" dirty="0">
                  <a:latin typeface="Courier New" charset="0"/>
                  <a:ea typeface="Courier New" charset="0"/>
                  <a:cs typeface="Courier New" charset="0"/>
                </a:rPr>
                <a:t>p = a;</a:t>
              </a:r>
            </a:p>
          </p:txBody>
        </p:sp>
        <p:grpSp>
          <p:nvGrpSpPr>
            <p:cNvPr id="33" name="Group 32"/>
            <p:cNvGrpSpPr/>
            <p:nvPr/>
          </p:nvGrpSpPr>
          <p:grpSpPr>
            <a:xfrm>
              <a:off x="2060683" y="4564392"/>
              <a:ext cx="5022633" cy="1333461"/>
              <a:chOff x="2060683" y="4564392"/>
              <a:chExt cx="5022633" cy="1333461"/>
            </a:xfrm>
          </p:grpSpPr>
          <p:grpSp>
            <p:nvGrpSpPr>
              <p:cNvPr id="19" name="Group 18"/>
              <p:cNvGrpSpPr/>
              <p:nvPr/>
            </p:nvGrpSpPr>
            <p:grpSpPr>
              <a:xfrm>
                <a:off x="2060683" y="4564392"/>
                <a:ext cx="5022633" cy="1333461"/>
                <a:chOff x="2560342" y="2141254"/>
                <a:chExt cx="5022633" cy="1333461"/>
              </a:xfrm>
            </p:grpSpPr>
            <p:sp>
              <p:nvSpPr>
                <p:cNvPr id="20" name="Oval 19"/>
                <p:cNvSpPr/>
                <p:nvPr/>
              </p:nvSpPr>
              <p:spPr bwMode="auto">
                <a:xfrm>
                  <a:off x="3291854" y="3131821"/>
                  <a:ext cx="182878" cy="182878"/>
                </a:xfrm>
                <a:prstGeom prst="ellipse">
                  <a:avLst/>
                </a:prstGeom>
                <a:solidFill>
                  <a:schemeClr val="tx1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1600" b="0" i="0" u="none" strike="noStrike" cap="none" normalizeH="0" baseline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21" name="Rectangle 20"/>
                <p:cNvSpPr/>
                <p:nvPr/>
              </p:nvSpPr>
              <p:spPr bwMode="auto">
                <a:xfrm>
                  <a:off x="4843061" y="2971805"/>
                  <a:ext cx="914390" cy="502910"/>
                </a:xfrm>
                <a:prstGeom prst="rect">
                  <a:avLst/>
                </a:prstGeom>
                <a:noFill/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ctr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1600" b="0" i="0" u="none" strike="noStrike" cap="none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22" name="Rectangle 21"/>
                <p:cNvSpPr/>
                <p:nvPr/>
              </p:nvSpPr>
              <p:spPr bwMode="auto">
                <a:xfrm>
                  <a:off x="2926098" y="2971805"/>
                  <a:ext cx="914390" cy="502910"/>
                </a:xfrm>
                <a:prstGeom prst="rect">
                  <a:avLst/>
                </a:prstGeom>
                <a:noFill/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ctr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1600" b="0" i="0" u="none" strike="noStrike" cap="none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23" name="TextBox 22"/>
                <p:cNvSpPr txBox="1"/>
                <p:nvPr/>
              </p:nvSpPr>
              <p:spPr>
                <a:xfrm>
                  <a:off x="2560342" y="3013050"/>
                  <a:ext cx="369012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2400" b="1" dirty="0">
                      <a:latin typeface="Courier New" charset="0"/>
                      <a:ea typeface="Courier New" charset="0"/>
                      <a:cs typeface="Courier New" charset="0"/>
                    </a:rPr>
                    <a:t>a</a:t>
                  </a:r>
                </a:p>
              </p:txBody>
            </p:sp>
            <p:sp>
              <p:nvSpPr>
                <p:cNvPr id="24" name="Rectangle 23"/>
                <p:cNvSpPr/>
                <p:nvPr/>
              </p:nvSpPr>
              <p:spPr bwMode="auto">
                <a:xfrm>
                  <a:off x="5754195" y="2971805"/>
                  <a:ext cx="914390" cy="502910"/>
                </a:xfrm>
                <a:prstGeom prst="rect">
                  <a:avLst/>
                </a:prstGeom>
                <a:noFill/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ctr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1600" b="0" i="0" u="none" strike="noStrike" cap="none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25" name="Rectangle 24"/>
                <p:cNvSpPr/>
                <p:nvPr/>
              </p:nvSpPr>
              <p:spPr bwMode="auto">
                <a:xfrm>
                  <a:off x="6668585" y="2971805"/>
                  <a:ext cx="914390" cy="502910"/>
                </a:xfrm>
                <a:prstGeom prst="rect">
                  <a:avLst/>
                </a:prstGeom>
                <a:noFill/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ctr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1600" b="0" i="0" u="none" strike="noStrike" cap="none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  <a:ea typeface="ＭＳ Ｐゴシック" charset="0"/>
                  </a:endParaRPr>
                </a:p>
              </p:txBody>
            </p:sp>
            <p:cxnSp>
              <p:nvCxnSpPr>
                <p:cNvPr id="26" name="Straight Arrow Connector 25"/>
                <p:cNvCxnSpPr>
                  <a:stCxn id="20" idx="6"/>
                  <a:endCxn id="21" idx="1"/>
                </p:cNvCxnSpPr>
                <p:nvPr/>
              </p:nvCxnSpPr>
              <p:spPr bwMode="auto">
                <a:xfrm>
                  <a:off x="3474732" y="3223260"/>
                  <a:ext cx="1368329" cy="0"/>
                </a:xfrm>
                <a:prstGeom prst="straightConnector1">
                  <a:avLst/>
                </a:prstGeom>
                <a:solidFill>
                  <a:schemeClr val="accent1"/>
                </a:solidFill>
                <a:ln w="2857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triangle"/>
                </a:ln>
                <a:effectLst/>
                <a:extLs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</p:cxnSp>
            <p:sp>
              <p:nvSpPr>
                <p:cNvPr id="27" name="Rectangle 26"/>
                <p:cNvSpPr/>
                <p:nvPr/>
              </p:nvSpPr>
              <p:spPr bwMode="auto">
                <a:xfrm>
                  <a:off x="2926098" y="2141254"/>
                  <a:ext cx="914390" cy="502910"/>
                </a:xfrm>
                <a:prstGeom prst="rect">
                  <a:avLst/>
                </a:prstGeom>
                <a:noFill/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ctr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1600" b="0" i="0" u="none" strike="noStrike" cap="none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28" name="TextBox 27"/>
                <p:cNvSpPr txBox="1"/>
                <p:nvPr/>
              </p:nvSpPr>
              <p:spPr>
                <a:xfrm>
                  <a:off x="2560342" y="2184168"/>
                  <a:ext cx="369012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2400" b="1" dirty="0">
                      <a:latin typeface="Courier New" charset="0"/>
                      <a:ea typeface="Courier New" charset="0"/>
                      <a:cs typeface="Courier New" charset="0"/>
                    </a:rPr>
                    <a:t>p</a:t>
                  </a:r>
                </a:p>
              </p:txBody>
            </p:sp>
            <p:sp>
              <p:nvSpPr>
                <p:cNvPr id="30" name="Oval 29"/>
                <p:cNvSpPr/>
                <p:nvPr/>
              </p:nvSpPr>
              <p:spPr bwMode="auto">
                <a:xfrm>
                  <a:off x="3291854" y="2301270"/>
                  <a:ext cx="182878" cy="182878"/>
                </a:xfrm>
                <a:prstGeom prst="ellipse">
                  <a:avLst/>
                </a:prstGeom>
                <a:solidFill>
                  <a:schemeClr val="tx1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1600" b="0" i="0" u="none" strike="noStrike" cap="none" normalizeH="0" baseline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  <a:ea typeface="ＭＳ Ｐゴシック" charset="0"/>
                  </a:endParaRPr>
                </a:p>
              </p:txBody>
            </p:sp>
          </p:grpSp>
          <p:cxnSp>
            <p:nvCxnSpPr>
              <p:cNvPr id="32" name="Curved Connector 31"/>
              <p:cNvCxnSpPr>
                <a:stCxn id="30" idx="6"/>
              </p:cNvCxnSpPr>
              <p:nvPr/>
            </p:nvCxnSpPr>
            <p:spPr bwMode="auto">
              <a:xfrm>
                <a:off x="2975073" y="4815847"/>
                <a:ext cx="1368329" cy="620341"/>
              </a:xfrm>
              <a:prstGeom prst="curvedConnector3">
                <a:avLst/>
              </a:prstGeom>
              <a:solidFill>
                <a:schemeClr val="accent1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</p:cxnSp>
        </p:grpSp>
      </p:grpSp>
    </p:spTree>
    <p:extLst>
      <p:ext uri="{BB962C8B-B14F-4D97-AF65-F5344CB8AC3E}">
        <p14:creationId xmlns:p14="http://schemas.microsoft.com/office/powerpoint/2010/main" val="22115092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Pointer Arithmetic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464751"/>
            <a:ext cx="8229600" cy="970078"/>
          </a:xfrm>
        </p:spPr>
        <p:txBody>
          <a:bodyPr/>
          <a:lstStyle/>
          <a:p>
            <a:r>
              <a:rPr lang="en-US" dirty="0"/>
              <a:t>The following expressions all access </a:t>
            </a:r>
            <a:br>
              <a:rPr lang="en-US" dirty="0"/>
            </a:br>
            <a:r>
              <a:rPr lang="en-US" dirty="0"/>
              <a:t>the third array element: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11</a:t>
            </a:fld>
            <a:endParaRPr lang="en-US"/>
          </a:p>
        </p:txBody>
      </p:sp>
      <p:grpSp>
        <p:nvGrpSpPr>
          <p:cNvPr id="17" name="Group 16"/>
          <p:cNvGrpSpPr/>
          <p:nvPr/>
        </p:nvGrpSpPr>
        <p:grpSpPr>
          <a:xfrm>
            <a:off x="2060683" y="1325903"/>
            <a:ext cx="5022633" cy="1969962"/>
            <a:chOff x="2060683" y="3927891"/>
            <a:chExt cx="5022633" cy="1969962"/>
          </a:xfrm>
        </p:grpSpPr>
        <p:sp>
          <p:nvSpPr>
            <p:cNvPr id="18" name="TextBox 17"/>
            <p:cNvSpPr txBox="1"/>
            <p:nvPr/>
          </p:nvSpPr>
          <p:spPr>
            <a:xfrm>
              <a:off x="4547319" y="3927891"/>
              <a:ext cx="1843774" cy="1200329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bg1">
                  <a:lumMod val="75000"/>
                </a:schemeClr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sz="2400" b="1" dirty="0" err="1">
                  <a:latin typeface="Courier New" charset="0"/>
                  <a:ea typeface="Courier New" charset="0"/>
                  <a:cs typeface="Courier New" charset="0"/>
                </a:rPr>
                <a:t>int</a:t>
              </a:r>
              <a:r>
                <a:rPr lang="en-US" sz="2400" b="1" dirty="0">
                  <a:latin typeface="Courier New" charset="0"/>
                  <a:ea typeface="Courier New" charset="0"/>
                  <a:cs typeface="Courier New" charset="0"/>
                </a:rPr>
                <a:t> a[3];</a:t>
              </a:r>
            </a:p>
            <a:p>
              <a:r>
                <a:rPr lang="en-US" sz="2400" b="1" dirty="0" err="1">
                  <a:latin typeface="Courier New" charset="0"/>
                  <a:ea typeface="Courier New" charset="0"/>
                  <a:cs typeface="Courier New" charset="0"/>
                </a:rPr>
                <a:t>int</a:t>
              </a:r>
              <a:r>
                <a:rPr lang="en-US" sz="2400" b="1" dirty="0">
                  <a:latin typeface="Courier New" charset="0"/>
                  <a:ea typeface="Courier New" charset="0"/>
                  <a:cs typeface="Courier New" charset="0"/>
                </a:rPr>
                <a:t> *p;</a:t>
              </a:r>
            </a:p>
            <a:p>
              <a:r>
                <a:rPr lang="en-US" sz="2400" b="1" dirty="0">
                  <a:latin typeface="Courier New" charset="0"/>
                  <a:ea typeface="Courier New" charset="0"/>
                  <a:cs typeface="Courier New" charset="0"/>
                </a:rPr>
                <a:t>p = a;</a:t>
              </a:r>
            </a:p>
          </p:txBody>
        </p:sp>
        <p:grpSp>
          <p:nvGrpSpPr>
            <p:cNvPr id="19" name="Group 18"/>
            <p:cNvGrpSpPr/>
            <p:nvPr/>
          </p:nvGrpSpPr>
          <p:grpSpPr>
            <a:xfrm>
              <a:off x="2060683" y="4564392"/>
              <a:ext cx="5022633" cy="1333461"/>
              <a:chOff x="2060683" y="4564392"/>
              <a:chExt cx="5022633" cy="1333461"/>
            </a:xfrm>
          </p:grpSpPr>
          <p:grpSp>
            <p:nvGrpSpPr>
              <p:cNvPr id="20" name="Group 19"/>
              <p:cNvGrpSpPr/>
              <p:nvPr/>
            </p:nvGrpSpPr>
            <p:grpSpPr>
              <a:xfrm>
                <a:off x="2060683" y="4564392"/>
                <a:ext cx="5022633" cy="1333461"/>
                <a:chOff x="2560342" y="2141254"/>
                <a:chExt cx="5022633" cy="1333461"/>
              </a:xfrm>
            </p:grpSpPr>
            <p:sp>
              <p:nvSpPr>
                <p:cNvPr id="22" name="Oval 21"/>
                <p:cNvSpPr/>
                <p:nvPr/>
              </p:nvSpPr>
              <p:spPr bwMode="auto">
                <a:xfrm>
                  <a:off x="3291854" y="3131821"/>
                  <a:ext cx="182878" cy="182878"/>
                </a:xfrm>
                <a:prstGeom prst="ellipse">
                  <a:avLst/>
                </a:prstGeom>
                <a:solidFill>
                  <a:schemeClr val="tx1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1600" b="0" i="0" u="none" strike="noStrike" cap="none" normalizeH="0" baseline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23" name="Rectangle 22"/>
                <p:cNvSpPr/>
                <p:nvPr/>
              </p:nvSpPr>
              <p:spPr bwMode="auto">
                <a:xfrm>
                  <a:off x="4843061" y="2971805"/>
                  <a:ext cx="914390" cy="502910"/>
                </a:xfrm>
                <a:prstGeom prst="rect">
                  <a:avLst/>
                </a:prstGeom>
                <a:noFill/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ctr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1600" b="0" i="0" u="none" strike="noStrike" cap="none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24" name="Rectangle 23"/>
                <p:cNvSpPr/>
                <p:nvPr/>
              </p:nvSpPr>
              <p:spPr bwMode="auto">
                <a:xfrm>
                  <a:off x="2926098" y="2971805"/>
                  <a:ext cx="914390" cy="502910"/>
                </a:xfrm>
                <a:prstGeom prst="rect">
                  <a:avLst/>
                </a:prstGeom>
                <a:noFill/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ctr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1600" b="0" i="0" u="none" strike="noStrike" cap="none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25" name="TextBox 24"/>
                <p:cNvSpPr txBox="1"/>
                <p:nvPr/>
              </p:nvSpPr>
              <p:spPr>
                <a:xfrm>
                  <a:off x="2560342" y="3013050"/>
                  <a:ext cx="369012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2400" b="1" dirty="0">
                      <a:latin typeface="Courier New" charset="0"/>
                      <a:ea typeface="Courier New" charset="0"/>
                      <a:cs typeface="Courier New" charset="0"/>
                    </a:rPr>
                    <a:t>a</a:t>
                  </a:r>
                </a:p>
              </p:txBody>
            </p:sp>
            <p:sp>
              <p:nvSpPr>
                <p:cNvPr id="26" name="Rectangle 25"/>
                <p:cNvSpPr/>
                <p:nvPr/>
              </p:nvSpPr>
              <p:spPr bwMode="auto">
                <a:xfrm>
                  <a:off x="5754195" y="2971805"/>
                  <a:ext cx="914390" cy="502910"/>
                </a:xfrm>
                <a:prstGeom prst="rect">
                  <a:avLst/>
                </a:prstGeom>
                <a:noFill/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ctr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1600" b="0" i="0" u="none" strike="noStrike" cap="none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27" name="Rectangle 26"/>
                <p:cNvSpPr/>
                <p:nvPr/>
              </p:nvSpPr>
              <p:spPr bwMode="auto">
                <a:xfrm>
                  <a:off x="6668585" y="2971805"/>
                  <a:ext cx="914390" cy="502910"/>
                </a:xfrm>
                <a:prstGeom prst="rect">
                  <a:avLst/>
                </a:prstGeom>
                <a:noFill/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ctr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1600" b="0" i="0" u="none" strike="noStrike" cap="none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  <a:ea typeface="ＭＳ Ｐゴシック" charset="0"/>
                  </a:endParaRPr>
                </a:p>
              </p:txBody>
            </p:sp>
            <p:cxnSp>
              <p:nvCxnSpPr>
                <p:cNvPr id="28" name="Straight Arrow Connector 27"/>
                <p:cNvCxnSpPr/>
                <p:nvPr/>
              </p:nvCxnSpPr>
              <p:spPr bwMode="auto">
                <a:xfrm>
                  <a:off x="3474732" y="3223260"/>
                  <a:ext cx="1368329" cy="0"/>
                </a:xfrm>
                <a:prstGeom prst="straightConnector1">
                  <a:avLst/>
                </a:prstGeom>
                <a:solidFill>
                  <a:schemeClr val="accent1"/>
                </a:solidFill>
                <a:ln w="2857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triangle"/>
                </a:ln>
                <a:effectLst/>
                <a:extLs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</p:cxnSp>
            <p:sp>
              <p:nvSpPr>
                <p:cNvPr id="29" name="Rectangle 28"/>
                <p:cNvSpPr/>
                <p:nvPr/>
              </p:nvSpPr>
              <p:spPr bwMode="auto">
                <a:xfrm>
                  <a:off x="2926098" y="2141254"/>
                  <a:ext cx="914390" cy="502910"/>
                </a:xfrm>
                <a:prstGeom prst="rect">
                  <a:avLst/>
                </a:prstGeom>
                <a:noFill/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ctr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1600" b="0" i="0" u="none" strike="noStrike" cap="none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30" name="TextBox 29"/>
                <p:cNvSpPr txBox="1"/>
                <p:nvPr/>
              </p:nvSpPr>
              <p:spPr>
                <a:xfrm>
                  <a:off x="2560342" y="2184168"/>
                  <a:ext cx="369012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2400" b="1" dirty="0">
                      <a:latin typeface="Courier New" charset="0"/>
                      <a:ea typeface="Courier New" charset="0"/>
                      <a:cs typeface="Courier New" charset="0"/>
                    </a:rPr>
                    <a:t>p</a:t>
                  </a:r>
                </a:p>
              </p:txBody>
            </p:sp>
            <p:sp>
              <p:nvSpPr>
                <p:cNvPr id="31" name="Oval 30"/>
                <p:cNvSpPr/>
                <p:nvPr/>
              </p:nvSpPr>
              <p:spPr bwMode="auto">
                <a:xfrm>
                  <a:off x="3291854" y="2301270"/>
                  <a:ext cx="182878" cy="182878"/>
                </a:xfrm>
                <a:prstGeom prst="ellipse">
                  <a:avLst/>
                </a:prstGeom>
                <a:solidFill>
                  <a:schemeClr val="tx1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1600" b="0" i="0" u="none" strike="noStrike" cap="none" normalizeH="0" baseline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  <a:ea typeface="ＭＳ Ｐゴシック" charset="0"/>
                  </a:endParaRPr>
                </a:p>
              </p:txBody>
            </p:sp>
          </p:grpSp>
          <p:cxnSp>
            <p:nvCxnSpPr>
              <p:cNvPr id="21" name="Curved Connector 20"/>
              <p:cNvCxnSpPr/>
              <p:nvPr/>
            </p:nvCxnSpPr>
            <p:spPr bwMode="auto">
              <a:xfrm>
                <a:off x="2975073" y="4815847"/>
                <a:ext cx="1368329" cy="620341"/>
              </a:xfrm>
              <a:prstGeom prst="curvedConnector3">
                <a:avLst/>
              </a:prstGeom>
              <a:solidFill>
                <a:schemeClr val="accent1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</p:cxnSp>
        </p:grpSp>
      </p:grpSp>
      <p:sp>
        <p:nvSpPr>
          <p:cNvPr id="32" name="TextBox 31"/>
          <p:cNvSpPr txBox="1"/>
          <p:nvPr/>
        </p:nvSpPr>
        <p:spPr>
          <a:xfrm>
            <a:off x="4937756" y="4070339"/>
            <a:ext cx="1290738" cy="15696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2400" b="1" dirty="0">
                <a:latin typeface="Courier New" charset="0"/>
                <a:ea typeface="Courier New" charset="0"/>
                <a:cs typeface="Courier New" charset="0"/>
              </a:rPr>
              <a:t>a[2]</a:t>
            </a:r>
          </a:p>
          <a:p>
            <a:r>
              <a:rPr lang="en-US" sz="2400" b="1" dirty="0">
                <a:latin typeface="Courier New" charset="0"/>
                <a:ea typeface="Courier New" charset="0"/>
                <a:cs typeface="Courier New" charset="0"/>
              </a:rPr>
              <a:t>p[2]</a:t>
            </a:r>
          </a:p>
          <a:p>
            <a:r>
              <a:rPr lang="en-US" sz="2400" b="1" dirty="0">
                <a:latin typeface="Courier New" charset="0"/>
                <a:ea typeface="Courier New" charset="0"/>
                <a:cs typeface="Courier New" charset="0"/>
              </a:rPr>
              <a:t>*(p+2)</a:t>
            </a:r>
          </a:p>
          <a:p>
            <a:r>
              <a:rPr lang="en-US" sz="2400" b="1" dirty="0">
                <a:latin typeface="Courier New" charset="0"/>
                <a:ea typeface="Courier New" charset="0"/>
                <a:cs typeface="Courier New" charset="0"/>
              </a:rPr>
              <a:t>*(a+2)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1500996" y="5080958"/>
            <a:ext cx="2302233" cy="46166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2400" dirty="0"/>
              <a:t>What is </a:t>
            </a:r>
            <a:r>
              <a:rPr lang="en-US" sz="2400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*p+2</a:t>
            </a:r>
            <a:r>
              <a:rPr lang="en-US" sz="2400" dirty="0"/>
              <a:t> ?</a:t>
            </a:r>
          </a:p>
        </p:txBody>
      </p:sp>
    </p:spTree>
    <p:extLst>
      <p:ext uri="{BB962C8B-B14F-4D97-AF65-F5344CB8AC3E}">
        <p14:creationId xmlns:p14="http://schemas.microsoft.com/office/powerpoint/2010/main" val="3724522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Pointer Arithmetic</a:t>
            </a:r>
            <a:r>
              <a:rPr lang="en-US" i="1" dirty="0"/>
              <a:t>, cont’d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612373"/>
            <a:ext cx="8229600" cy="2518551"/>
          </a:xfrm>
        </p:spPr>
        <p:txBody>
          <a:bodyPr/>
          <a:lstStyle/>
          <a:p>
            <a:r>
              <a:rPr lang="en-US" dirty="0"/>
              <a:t>Use a pointer to iterate through an array.</a:t>
            </a:r>
          </a:p>
          <a:p>
            <a:pPr lvl="1"/>
            <a:r>
              <a:rPr lang="en-US" dirty="0"/>
              <a:t>In the above example, </a:t>
            </a:r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p</a:t>
            </a:r>
            <a:r>
              <a:rPr lang="en-US" dirty="0"/>
              <a:t> initially points to </a:t>
            </a:r>
            <a:br>
              <a:rPr lang="en-US" dirty="0"/>
            </a:br>
            <a:r>
              <a:rPr lang="en-US" dirty="0"/>
              <a:t>the first element of the array.</a:t>
            </a:r>
          </a:p>
          <a:p>
            <a:pPr lvl="1"/>
            <a:r>
              <a:rPr lang="en-US" dirty="0"/>
              <a:t>Then</a:t>
            </a:r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 p++ </a:t>
            </a:r>
            <a:r>
              <a:rPr lang="en-US" dirty="0"/>
              <a:t>points to the second element.</a:t>
            </a:r>
          </a:p>
          <a:p>
            <a:pPr lvl="1"/>
            <a:r>
              <a:rPr lang="en-US" dirty="0"/>
              <a:t>And next,</a:t>
            </a:r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 p++ </a:t>
            </a:r>
            <a:r>
              <a:rPr lang="en-US" dirty="0"/>
              <a:t>points to the third element.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12</a:t>
            </a:fld>
            <a:endParaRPr lang="en-US"/>
          </a:p>
        </p:txBody>
      </p:sp>
      <p:grpSp>
        <p:nvGrpSpPr>
          <p:cNvPr id="5" name="Group 4"/>
          <p:cNvGrpSpPr/>
          <p:nvPr/>
        </p:nvGrpSpPr>
        <p:grpSpPr>
          <a:xfrm>
            <a:off x="2060683" y="1325903"/>
            <a:ext cx="5022633" cy="1969962"/>
            <a:chOff x="2060683" y="3927891"/>
            <a:chExt cx="5022633" cy="1969962"/>
          </a:xfrm>
        </p:grpSpPr>
        <p:sp>
          <p:nvSpPr>
            <p:cNvPr id="6" name="TextBox 5"/>
            <p:cNvSpPr txBox="1"/>
            <p:nvPr/>
          </p:nvSpPr>
          <p:spPr>
            <a:xfrm>
              <a:off x="4547319" y="3927891"/>
              <a:ext cx="1843774" cy="1200329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bg1">
                  <a:lumMod val="75000"/>
                </a:schemeClr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sz="2400" b="1" dirty="0" err="1">
                  <a:latin typeface="Courier New" charset="0"/>
                  <a:ea typeface="Courier New" charset="0"/>
                  <a:cs typeface="Courier New" charset="0"/>
                </a:rPr>
                <a:t>int</a:t>
              </a:r>
              <a:r>
                <a:rPr lang="en-US" sz="2400" b="1" dirty="0">
                  <a:latin typeface="Courier New" charset="0"/>
                  <a:ea typeface="Courier New" charset="0"/>
                  <a:cs typeface="Courier New" charset="0"/>
                </a:rPr>
                <a:t> a[3];</a:t>
              </a:r>
            </a:p>
            <a:p>
              <a:r>
                <a:rPr lang="en-US" sz="2400" b="1" dirty="0" err="1">
                  <a:latin typeface="Courier New" charset="0"/>
                  <a:ea typeface="Courier New" charset="0"/>
                  <a:cs typeface="Courier New" charset="0"/>
                </a:rPr>
                <a:t>int</a:t>
              </a:r>
              <a:r>
                <a:rPr lang="en-US" sz="2400" b="1" dirty="0">
                  <a:latin typeface="Courier New" charset="0"/>
                  <a:ea typeface="Courier New" charset="0"/>
                  <a:cs typeface="Courier New" charset="0"/>
                </a:rPr>
                <a:t> *p;</a:t>
              </a:r>
            </a:p>
            <a:p>
              <a:r>
                <a:rPr lang="en-US" sz="2400" b="1" dirty="0">
                  <a:latin typeface="Courier New" charset="0"/>
                  <a:ea typeface="Courier New" charset="0"/>
                  <a:cs typeface="Courier New" charset="0"/>
                </a:rPr>
                <a:t>p = a;</a:t>
              </a:r>
            </a:p>
          </p:txBody>
        </p:sp>
        <p:grpSp>
          <p:nvGrpSpPr>
            <p:cNvPr id="7" name="Group 6"/>
            <p:cNvGrpSpPr/>
            <p:nvPr/>
          </p:nvGrpSpPr>
          <p:grpSpPr>
            <a:xfrm>
              <a:off x="2060683" y="4564392"/>
              <a:ext cx="5022633" cy="1333461"/>
              <a:chOff x="2060683" y="4564392"/>
              <a:chExt cx="5022633" cy="1333461"/>
            </a:xfrm>
          </p:grpSpPr>
          <p:grpSp>
            <p:nvGrpSpPr>
              <p:cNvPr id="8" name="Group 7"/>
              <p:cNvGrpSpPr/>
              <p:nvPr/>
            </p:nvGrpSpPr>
            <p:grpSpPr>
              <a:xfrm>
                <a:off x="2060683" y="4564392"/>
                <a:ext cx="5022633" cy="1333461"/>
                <a:chOff x="2560342" y="2141254"/>
                <a:chExt cx="5022633" cy="1333461"/>
              </a:xfrm>
            </p:grpSpPr>
            <p:sp>
              <p:nvSpPr>
                <p:cNvPr id="10" name="Oval 9"/>
                <p:cNvSpPr/>
                <p:nvPr/>
              </p:nvSpPr>
              <p:spPr bwMode="auto">
                <a:xfrm>
                  <a:off x="3291854" y="3131821"/>
                  <a:ext cx="182878" cy="182878"/>
                </a:xfrm>
                <a:prstGeom prst="ellipse">
                  <a:avLst/>
                </a:prstGeom>
                <a:solidFill>
                  <a:schemeClr val="tx1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1600" b="0" i="0" u="none" strike="noStrike" cap="none" normalizeH="0" baseline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11" name="Rectangle 10"/>
                <p:cNvSpPr/>
                <p:nvPr/>
              </p:nvSpPr>
              <p:spPr bwMode="auto">
                <a:xfrm>
                  <a:off x="4843061" y="2971805"/>
                  <a:ext cx="914390" cy="502910"/>
                </a:xfrm>
                <a:prstGeom prst="rect">
                  <a:avLst/>
                </a:prstGeom>
                <a:noFill/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ctr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1600" b="0" i="0" u="none" strike="noStrike" cap="none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12" name="Rectangle 11"/>
                <p:cNvSpPr/>
                <p:nvPr/>
              </p:nvSpPr>
              <p:spPr bwMode="auto">
                <a:xfrm>
                  <a:off x="2926098" y="2971805"/>
                  <a:ext cx="914390" cy="502910"/>
                </a:xfrm>
                <a:prstGeom prst="rect">
                  <a:avLst/>
                </a:prstGeom>
                <a:noFill/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ctr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1600" b="0" i="0" u="none" strike="noStrike" cap="none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13" name="TextBox 12"/>
                <p:cNvSpPr txBox="1"/>
                <p:nvPr/>
              </p:nvSpPr>
              <p:spPr>
                <a:xfrm>
                  <a:off x="2560342" y="3013050"/>
                  <a:ext cx="369012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2400" b="1" dirty="0">
                      <a:latin typeface="Courier New" charset="0"/>
                      <a:ea typeface="Courier New" charset="0"/>
                      <a:cs typeface="Courier New" charset="0"/>
                    </a:rPr>
                    <a:t>a</a:t>
                  </a:r>
                </a:p>
              </p:txBody>
            </p:sp>
            <p:sp>
              <p:nvSpPr>
                <p:cNvPr id="14" name="Rectangle 13"/>
                <p:cNvSpPr/>
                <p:nvPr/>
              </p:nvSpPr>
              <p:spPr bwMode="auto">
                <a:xfrm>
                  <a:off x="5754195" y="2971805"/>
                  <a:ext cx="914390" cy="502910"/>
                </a:xfrm>
                <a:prstGeom prst="rect">
                  <a:avLst/>
                </a:prstGeom>
                <a:noFill/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ctr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1600" b="0" i="0" u="none" strike="noStrike" cap="none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15" name="Rectangle 14"/>
                <p:cNvSpPr/>
                <p:nvPr/>
              </p:nvSpPr>
              <p:spPr bwMode="auto">
                <a:xfrm>
                  <a:off x="6668585" y="2971805"/>
                  <a:ext cx="914390" cy="502910"/>
                </a:xfrm>
                <a:prstGeom prst="rect">
                  <a:avLst/>
                </a:prstGeom>
                <a:noFill/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ctr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1600" b="0" i="0" u="none" strike="noStrike" cap="none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  <a:ea typeface="ＭＳ Ｐゴシック" charset="0"/>
                  </a:endParaRPr>
                </a:p>
              </p:txBody>
            </p:sp>
            <p:cxnSp>
              <p:nvCxnSpPr>
                <p:cNvPr id="16" name="Straight Arrow Connector 15"/>
                <p:cNvCxnSpPr/>
                <p:nvPr/>
              </p:nvCxnSpPr>
              <p:spPr bwMode="auto">
                <a:xfrm>
                  <a:off x="3474732" y="3223260"/>
                  <a:ext cx="1368329" cy="0"/>
                </a:xfrm>
                <a:prstGeom prst="straightConnector1">
                  <a:avLst/>
                </a:prstGeom>
                <a:solidFill>
                  <a:schemeClr val="accent1"/>
                </a:solidFill>
                <a:ln w="2857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triangle"/>
                </a:ln>
                <a:effectLst/>
                <a:extLs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</p:cxnSp>
            <p:sp>
              <p:nvSpPr>
                <p:cNvPr id="17" name="Rectangle 16"/>
                <p:cNvSpPr/>
                <p:nvPr/>
              </p:nvSpPr>
              <p:spPr bwMode="auto">
                <a:xfrm>
                  <a:off x="2926098" y="2141254"/>
                  <a:ext cx="914390" cy="502910"/>
                </a:xfrm>
                <a:prstGeom prst="rect">
                  <a:avLst/>
                </a:prstGeom>
                <a:noFill/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ctr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1600" b="0" i="0" u="none" strike="noStrike" cap="none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18" name="TextBox 17"/>
                <p:cNvSpPr txBox="1"/>
                <p:nvPr/>
              </p:nvSpPr>
              <p:spPr>
                <a:xfrm>
                  <a:off x="2560342" y="2184168"/>
                  <a:ext cx="369012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2400" b="1" dirty="0">
                      <a:latin typeface="Courier New" charset="0"/>
                      <a:ea typeface="Courier New" charset="0"/>
                      <a:cs typeface="Courier New" charset="0"/>
                    </a:rPr>
                    <a:t>p</a:t>
                  </a:r>
                </a:p>
              </p:txBody>
            </p:sp>
            <p:sp>
              <p:nvSpPr>
                <p:cNvPr id="19" name="Oval 18"/>
                <p:cNvSpPr/>
                <p:nvPr/>
              </p:nvSpPr>
              <p:spPr bwMode="auto">
                <a:xfrm>
                  <a:off x="3291854" y="2301270"/>
                  <a:ext cx="182878" cy="182878"/>
                </a:xfrm>
                <a:prstGeom prst="ellipse">
                  <a:avLst/>
                </a:prstGeom>
                <a:solidFill>
                  <a:schemeClr val="tx1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1600" b="0" i="0" u="none" strike="noStrike" cap="none" normalizeH="0" baseline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  <a:ea typeface="ＭＳ Ｐゴシック" charset="0"/>
                  </a:endParaRPr>
                </a:p>
              </p:txBody>
            </p:sp>
          </p:grpSp>
          <p:cxnSp>
            <p:nvCxnSpPr>
              <p:cNvPr id="9" name="Curved Connector 8"/>
              <p:cNvCxnSpPr/>
              <p:nvPr/>
            </p:nvCxnSpPr>
            <p:spPr bwMode="auto">
              <a:xfrm>
                <a:off x="2975073" y="4815847"/>
                <a:ext cx="1368329" cy="620341"/>
              </a:xfrm>
              <a:prstGeom prst="curvedConnector3">
                <a:avLst/>
              </a:prstGeom>
              <a:solidFill>
                <a:schemeClr val="accent1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</p:cxnSp>
        </p:grpSp>
      </p:grpSp>
    </p:spTree>
    <p:extLst>
      <p:ext uri="{BB962C8B-B14F-4D97-AF65-F5344CB8AC3E}">
        <p14:creationId xmlns:p14="http://schemas.microsoft.com/office/powerpoint/2010/main" val="220189644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Dynamic Arrays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Up until now, whenever we declared an array, we explicitly gave its size.</a:t>
            </a:r>
          </a:p>
          <a:p>
            <a:pPr lvl="1"/>
            <a:r>
              <a:rPr lang="en-US" dirty="0"/>
              <a:t>Example:</a:t>
            </a:r>
          </a:p>
          <a:p>
            <a:pPr lvl="4"/>
            <a:endParaRPr lang="en-US" dirty="0"/>
          </a:p>
          <a:p>
            <a:r>
              <a:rPr lang="en-US" dirty="0"/>
              <a:t>But suppose we don’t know until run time </a:t>
            </a:r>
            <a:br>
              <a:rPr lang="en-US" dirty="0"/>
            </a:br>
            <a:r>
              <a:rPr lang="en-US" dirty="0"/>
              <a:t>how many elements we need.</a:t>
            </a:r>
          </a:p>
          <a:p>
            <a:pPr lvl="1"/>
            <a:r>
              <a:rPr lang="en-US" dirty="0"/>
              <a:t>Example: At run time, your program reads in a count of names, and then the names. You want to create an array that can hold exactly that many names.</a:t>
            </a:r>
          </a:p>
          <a:p>
            <a:pPr lvl="5"/>
            <a:endParaRPr lang="en-US" dirty="0"/>
          </a:p>
          <a:p>
            <a:r>
              <a:rPr lang="en-US" dirty="0"/>
              <a:t>You can use a </a:t>
            </a:r>
            <a:r>
              <a:rPr lang="en-US" dirty="0">
                <a:solidFill>
                  <a:srgbClr val="B23C00"/>
                </a:solidFill>
              </a:rPr>
              <a:t>dynamic array </a:t>
            </a:r>
            <a:br>
              <a:rPr lang="en-US" dirty="0"/>
            </a:br>
            <a:r>
              <a:rPr lang="en-US" dirty="0"/>
              <a:t>(instead of a vector).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13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2926098" y="2273012"/>
            <a:ext cx="2028119" cy="46166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2400" b="1" dirty="0" err="1">
                <a:latin typeface="Courier New" charset="0"/>
                <a:ea typeface="Courier New" charset="0"/>
                <a:cs typeface="Courier New" charset="0"/>
              </a:rPr>
              <a:t>int</a:t>
            </a:r>
            <a:r>
              <a:rPr lang="en-US" sz="2400" b="1" dirty="0">
                <a:latin typeface="Courier New" charset="0"/>
                <a:ea typeface="Courier New" charset="0"/>
                <a:cs typeface="Courier New" charset="0"/>
              </a:rPr>
              <a:t> a[10];</a:t>
            </a:r>
          </a:p>
        </p:txBody>
      </p:sp>
    </p:spTree>
    <p:extLst>
      <p:ext uri="{BB962C8B-B14F-4D97-AF65-F5344CB8AC3E}">
        <p14:creationId xmlns:p14="http://schemas.microsoft.com/office/powerpoint/2010/main" val="40581142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Dynamic Arrays</a:t>
            </a:r>
            <a:r>
              <a:rPr lang="en-US" i="1" dirty="0"/>
              <a:t>, cont’d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If the size of the array you want is in variable </a:t>
            </a:r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n</a:t>
            </a:r>
            <a:r>
              <a:rPr lang="en-US" dirty="0"/>
              <a:t> whose value you don’t know until run time, use the </a:t>
            </a:r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new</a:t>
            </a:r>
            <a:r>
              <a:rPr lang="en-US" dirty="0"/>
              <a:t> operator to create an array of size </a:t>
            </a:r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n</a:t>
            </a:r>
            <a:r>
              <a:rPr lang="en-US" dirty="0"/>
              <a:t>.</a:t>
            </a:r>
          </a:p>
          <a:p>
            <a:pPr lvl="6"/>
            <a:endParaRPr lang="en-US" dirty="0"/>
          </a:p>
          <a:p>
            <a:r>
              <a:rPr lang="en-US" dirty="0"/>
              <a:t>Use a pointer variable to point to the first element of the dynamic array.</a:t>
            </a:r>
          </a:p>
          <a:p>
            <a:endParaRPr lang="en-US" dirty="0"/>
          </a:p>
          <a:p>
            <a:pPr lvl="5"/>
            <a:endParaRPr lang="en-US" dirty="0"/>
          </a:p>
          <a:p>
            <a:r>
              <a:rPr lang="en-US" dirty="0"/>
              <a:t>When you’re done with the array, use the special form of the </a:t>
            </a:r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delete</a:t>
            </a:r>
            <a:r>
              <a:rPr lang="en-US" dirty="0"/>
              <a:t> operator to remove the array from memory: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14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2171343" y="3886195"/>
            <a:ext cx="4801314" cy="40011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2000" b="1">
                <a:latin typeface="Courier New" charset="0"/>
                <a:ea typeface="Courier New" charset="0"/>
                <a:cs typeface="Courier New" charset="0"/>
              </a:rPr>
              <a:t>string *names = new string[n];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937756" y="5532097"/>
            <a:ext cx="2492990" cy="40011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2000" b="1" dirty="0">
                <a:latin typeface="Courier New" charset="0"/>
                <a:ea typeface="Courier New" charset="0"/>
                <a:cs typeface="Courier New" charset="0"/>
              </a:rPr>
              <a:t>delete</a:t>
            </a:r>
            <a:r>
              <a:rPr lang="en-US" sz="2000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[]</a:t>
            </a:r>
            <a:r>
              <a:rPr lang="en-US" sz="2000" b="1" dirty="0">
                <a:latin typeface="Courier New" charset="0"/>
                <a:ea typeface="Courier New" charset="0"/>
                <a:cs typeface="Courier New" charset="0"/>
              </a:rPr>
              <a:t> names;</a:t>
            </a:r>
          </a:p>
        </p:txBody>
      </p:sp>
    </p:spTree>
    <p:extLst>
      <p:ext uri="{BB962C8B-B14F-4D97-AF65-F5344CB8AC3E}">
        <p14:creationId xmlns:p14="http://schemas.microsoft.com/office/powerpoint/2010/main" val="4023493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Pointer Parameters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We can </a:t>
            </a:r>
            <a:r>
              <a:rPr lang="en-US" dirty="0">
                <a:solidFill>
                  <a:srgbClr val="B23C00"/>
                </a:solidFill>
              </a:rPr>
              <a:t>pass a pointer by value </a:t>
            </a:r>
            <a:r>
              <a:rPr lang="en-US" dirty="0"/>
              <a:t>to a function:</a:t>
            </a:r>
          </a:p>
          <a:p>
            <a:pPr lvl="2"/>
            <a:endParaRPr lang="en-US" dirty="0"/>
          </a:p>
          <a:p>
            <a:pPr lvl="5"/>
            <a:endParaRPr lang="en-US" dirty="0"/>
          </a:p>
          <a:p>
            <a:pPr lvl="1"/>
            <a:r>
              <a:rPr lang="en-US" dirty="0"/>
              <a:t>We can change the </a:t>
            </a:r>
            <a:r>
              <a:rPr lang="en-US" dirty="0">
                <a:solidFill>
                  <a:srgbClr val="B23C00"/>
                </a:solidFill>
              </a:rPr>
              <a:t>value of the variable </a:t>
            </a:r>
            <a:br>
              <a:rPr lang="en-US" dirty="0"/>
            </a:br>
            <a:r>
              <a:rPr lang="en-US" dirty="0"/>
              <a:t>that </a:t>
            </a:r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ptr1</a:t>
            </a:r>
            <a:r>
              <a:rPr lang="en-US" dirty="0"/>
              <a:t> points to.</a:t>
            </a:r>
          </a:p>
          <a:p>
            <a:pPr lvl="2"/>
            <a:endParaRPr lang="en-US" dirty="0"/>
          </a:p>
          <a:p>
            <a:r>
              <a:rPr lang="en-US" dirty="0"/>
              <a:t>We can also </a:t>
            </a:r>
            <a:r>
              <a:rPr lang="en-US" dirty="0">
                <a:solidFill>
                  <a:srgbClr val="B23C00"/>
                </a:solidFill>
              </a:rPr>
              <a:t>pass a pointer by reference</a:t>
            </a:r>
            <a:r>
              <a:rPr lang="en-US" dirty="0"/>
              <a:t>:</a:t>
            </a:r>
          </a:p>
          <a:p>
            <a:endParaRPr lang="en-US" dirty="0"/>
          </a:p>
          <a:p>
            <a:pPr lvl="5"/>
            <a:endParaRPr lang="en-US" dirty="0"/>
          </a:p>
          <a:p>
            <a:pPr lvl="1"/>
            <a:r>
              <a:rPr lang="en-US" dirty="0"/>
              <a:t>We can change </a:t>
            </a:r>
            <a:r>
              <a:rPr lang="en-US" dirty="0">
                <a:solidFill>
                  <a:srgbClr val="B23C00"/>
                </a:solidFill>
              </a:rPr>
              <a:t>what variable </a:t>
            </a:r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ptr1</a:t>
            </a:r>
            <a:r>
              <a:rPr lang="en-US" dirty="0">
                <a:solidFill>
                  <a:srgbClr val="0033CC"/>
                </a:solidFill>
              </a:rPr>
              <a:t> </a:t>
            </a:r>
            <a:r>
              <a:rPr lang="en-US" dirty="0"/>
              <a:t>points to.</a:t>
            </a:r>
          </a:p>
          <a:p>
            <a:pPr lvl="1"/>
            <a:r>
              <a:rPr lang="en-US" dirty="0"/>
              <a:t>Ugly syntax!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345796" y="1852580"/>
            <a:ext cx="6452407" cy="46166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2400" b="1" dirty="0">
                <a:latin typeface="Courier New" charset="0"/>
                <a:ea typeface="Courier New" charset="0"/>
                <a:cs typeface="Courier New" charset="0"/>
              </a:rPr>
              <a:t>void foo(</a:t>
            </a:r>
            <a:r>
              <a:rPr lang="en-US" sz="2400" b="1" dirty="0" err="1">
                <a:latin typeface="Courier New" charset="0"/>
                <a:ea typeface="Courier New" charset="0"/>
                <a:cs typeface="Courier New" charset="0"/>
              </a:rPr>
              <a:t>int</a:t>
            </a:r>
            <a:r>
              <a:rPr lang="en-US" sz="2400" b="1" dirty="0">
                <a:latin typeface="Courier New" charset="0"/>
                <a:ea typeface="Courier New" charset="0"/>
                <a:cs typeface="Courier New" charset="0"/>
              </a:rPr>
              <a:t> *ptr1, double *ptr2);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345796" y="4160512"/>
            <a:ext cx="6821098" cy="46166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2400" b="1" dirty="0">
                <a:latin typeface="Courier New" charset="0"/>
                <a:ea typeface="Courier New" charset="0"/>
                <a:cs typeface="Courier New" charset="0"/>
              </a:rPr>
              <a:t>void bar(</a:t>
            </a:r>
            <a:r>
              <a:rPr lang="en-US" sz="2400" b="1" dirty="0" err="1">
                <a:latin typeface="Courier New" charset="0"/>
                <a:ea typeface="Courier New" charset="0"/>
                <a:cs typeface="Courier New" charset="0"/>
              </a:rPr>
              <a:t>int</a:t>
            </a:r>
            <a:r>
              <a:rPr lang="en-US" sz="2400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* &amp;</a:t>
            </a:r>
            <a:r>
              <a:rPr lang="en-US" sz="2400" b="1" dirty="0">
                <a:latin typeface="Courier New" charset="0"/>
                <a:ea typeface="Courier New" charset="0"/>
                <a:cs typeface="Courier New" charset="0"/>
              </a:rPr>
              <a:t>ptr1, double</a:t>
            </a:r>
            <a:r>
              <a:rPr lang="en-US" sz="2400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* &amp;</a:t>
            </a:r>
            <a:r>
              <a:rPr lang="en-US" sz="2400" b="1" dirty="0">
                <a:latin typeface="Courier New" charset="0"/>
                <a:ea typeface="Courier New" charset="0"/>
                <a:cs typeface="Courier New" charset="0"/>
              </a:rPr>
              <a:t>ptr2);</a:t>
            </a:r>
          </a:p>
        </p:txBody>
      </p:sp>
    </p:spTree>
    <p:extLst>
      <p:ext uri="{BB962C8B-B14F-4D97-AF65-F5344CB8AC3E}">
        <p14:creationId xmlns:p14="http://schemas.microsoft.com/office/powerpoint/2010/main" val="34551308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96ED9F-8668-D54F-BCD3-A487B74A41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Pass a Scalar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4EE4F3C-27C0-534B-9BB7-A18477A500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8C487B2-BBA5-4B44-B77B-2364E12F23C0}"/>
              </a:ext>
            </a:extLst>
          </p:cNvPr>
          <p:cNvSpPr txBox="1"/>
          <p:nvPr/>
        </p:nvSpPr>
        <p:spPr>
          <a:xfrm>
            <a:off x="984050" y="1234464"/>
            <a:ext cx="7702750" cy="504753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#include &lt;iostream&gt;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using namespace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std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void </a:t>
            </a:r>
            <a:r>
              <a:rPr lang="en-US" sz="1400" b="1" dirty="0" err="1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pass_by_value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parm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void </a:t>
            </a:r>
            <a:r>
              <a:rPr lang="en-US" sz="1400" b="1" dirty="0" err="1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pass_by_reference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400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&amp;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parm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main()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5;</a:t>
            </a:r>
            <a:b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"main calling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pass_by_value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: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" &lt;&lt;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400" b="1" dirty="0" err="1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pass_by_value</a:t>
            </a:r>
            <a:r>
              <a:rPr lang="en-US" sz="1400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400" b="1" dirty="0" err="1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400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"main returned from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pass_by_value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: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" &lt;&lt;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5;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  <a:b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"main calling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pass_by_reference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: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" &lt;&lt;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400" b="1" dirty="0" err="1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pass_by_reference</a:t>
            </a:r>
            <a:r>
              <a:rPr lang="en-US" sz="1400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400" b="1" dirty="0" err="1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400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"main returned from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pass_by_reference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: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" &lt;&lt;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  <a:b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return 0;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8F3F358-6E54-E844-BC26-B254A37034C6}"/>
              </a:ext>
            </a:extLst>
          </p:cNvPr>
          <p:cNvSpPr txBox="1"/>
          <p:nvPr/>
        </p:nvSpPr>
        <p:spPr>
          <a:xfrm>
            <a:off x="7172885" y="1325903"/>
            <a:ext cx="1747594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FF00"/>
                </a:solidFill>
              </a:rPr>
              <a:t>parameters1.cpp</a:t>
            </a:r>
          </a:p>
        </p:txBody>
      </p:sp>
    </p:spTree>
    <p:extLst>
      <p:ext uri="{BB962C8B-B14F-4D97-AF65-F5344CB8AC3E}">
        <p14:creationId xmlns:p14="http://schemas.microsoft.com/office/powerpoint/2010/main" val="33285179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813BF8-E8C0-414D-96E5-A1E96E962A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Pass a Scalar</a:t>
            </a:r>
            <a:r>
              <a:rPr lang="en-US" i="1" dirty="0"/>
              <a:t>, cont’d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CD50B84-9F7B-AE49-851B-6B9C6DB844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781E038-F803-9141-B3C2-77FB9BCF9145}"/>
              </a:ext>
            </a:extLst>
          </p:cNvPr>
          <p:cNvSpPr txBox="1"/>
          <p:nvPr/>
        </p:nvSpPr>
        <p:spPr>
          <a:xfrm>
            <a:off x="1633535" y="1325903"/>
            <a:ext cx="5876930" cy="292387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void </a:t>
            </a:r>
            <a:r>
              <a:rPr lang="en-US" sz="1400" b="1" dirty="0" err="1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pass_by_value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parm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"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pass_by_value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: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parm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" &lt;&lt;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parm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parm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55;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"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pass_by_value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: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parm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" &lt;&lt;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parm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void </a:t>
            </a:r>
            <a:r>
              <a:rPr lang="en-US" sz="1400" b="1" dirty="0" err="1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pass_by_reference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400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&amp;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parm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"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pass_by_value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: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parm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" &lt;&lt;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parm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parm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555;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"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pass_by_value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: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parm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" &lt;&lt;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parm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080DB77-37DD-EA48-9E31-A2B57D86ADE8}"/>
              </a:ext>
            </a:extLst>
          </p:cNvPr>
          <p:cNvSpPr txBox="1"/>
          <p:nvPr/>
        </p:nvSpPr>
        <p:spPr>
          <a:xfrm>
            <a:off x="3028962" y="4069073"/>
            <a:ext cx="5017720" cy="2031325"/>
          </a:xfrm>
          <a:prstGeom prst="rect">
            <a:avLst/>
          </a:prstGeom>
          <a:solidFill>
            <a:srgbClr val="E1F5FF"/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main calling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pass_by_value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: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5</a:t>
            </a:r>
          </a:p>
          <a:p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pass_by_value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: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parm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5</a:t>
            </a:r>
          </a:p>
          <a:p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pass_by_value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: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parm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55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main returned from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pass_by_value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: </a:t>
            </a:r>
            <a:r>
              <a:rPr lang="en-US" sz="1400" b="1" dirty="0" err="1">
                <a:solidFill>
                  <a:srgbClr val="A12A0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400" b="1" dirty="0">
                <a:solidFill>
                  <a:srgbClr val="A12A0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5</a:t>
            </a:r>
          </a:p>
          <a:p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main calling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pass_by_reference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: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5</a:t>
            </a:r>
          </a:p>
          <a:p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pass_by_value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: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parm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5</a:t>
            </a:r>
          </a:p>
          <a:p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pass_by_value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: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parm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555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main returned from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pass_by_reference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: </a:t>
            </a:r>
            <a:r>
              <a:rPr lang="en-US" sz="1400" b="1" dirty="0" err="1">
                <a:solidFill>
                  <a:srgbClr val="A12A0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400" b="1" dirty="0">
                <a:solidFill>
                  <a:srgbClr val="A12A0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555</a:t>
            </a:r>
          </a:p>
        </p:txBody>
      </p:sp>
    </p:spTree>
    <p:extLst>
      <p:ext uri="{BB962C8B-B14F-4D97-AF65-F5344CB8AC3E}">
        <p14:creationId xmlns:p14="http://schemas.microsoft.com/office/powerpoint/2010/main" val="8215261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EB4C39-4396-7049-8E87-256D43BD42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Pass a Pointer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C642B8C-21F2-F849-A2EF-DCFE6E8097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1E1A9AC-75D8-0943-B45F-D34896E67E9B}"/>
              </a:ext>
            </a:extLst>
          </p:cNvPr>
          <p:cNvSpPr txBox="1"/>
          <p:nvPr/>
        </p:nvSpPr>
        <p:spPr>
          <a:xfrm>
            <a:off x="989128" y="1417342"/>
            <a:ext cx="6843540" cy="461664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#include &lt;iostream&gt;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using namespace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std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j;  // global variables, generally to be avoided</a:t>
            </a:r>
          </a:p>
          <a:p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void </a:t>
            </a:r>
            <a:r>
              <a:rPr lang="en-US" sz="1400" b="1" dirty="0" err="1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pass_pointer_by_value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*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parm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void </a:t>
            </a:r>
            <a:r>
              <a:rPr lang="en-US" sz="1400" b="1" dirty="0" err="1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pass_pointer_by_reference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400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* &amp;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parm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main()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400" b="1" dirty="0" err="1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400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*</a:t>
            </a:r>
            <a:r>
              <a:rPr lang="en-US" sz="1400" b="1" dirty="0" err="1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ptr</a:t>
            </a:r>
            <a:r>
              <a:rPr lang="en-US" sz="1400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&amp;</a:t>
            </a:r>
            <a:r>
              <a:rPr lang="en-US" sz="1400" b="1" dirty="0" err="1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400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5;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j = 7;</a:t>
            </a:r>
          </a:p>
          <a:p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"main calling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pass_pointer_by_value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: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"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        &lt;&lt;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", *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ptr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" &lt;&lt; *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ptr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", j = " &lt;&lt; j &lt;&lt;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400" b="1" dirty="0" err="1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pass_pointer_by_value</a:t>
            </a:r>
            <a:r>
              <a:rPr lang="en-US" sz="1400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400" b="1" dirty="0" err="1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ptr</a:t>
            </a:r>
            <a:r>
              <a:rPr lang="en-US" sz="1400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"main returned from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pass_pointer_by_value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: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"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      &lt;&lt;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", *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ptr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" &lt;&lt; *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ptr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", j = " &lt;&lt; j &lt;&lt;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  <a:b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...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A3A23D3-4B2E-3740-A996-F8C4C1247DF3}"/>
              </a:ext>
            </a:extLst>
          </p:cNvPr>
          <p:cNvSpPr txBox="1"/>
          <p:nvPr/>
        </p:nvSpPr>
        <p:spPr>
          <a:xfrm>
            <a:off x="6641589" y="1290692"/>
            <a:ext cx="1725152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FF00"/>
                </a:solidFill>
              </a:rPr>
              <a:t>parameters2.cpp</a:t>
            </a:r>
          </a:p>
        </p:txBody>
      </p:sp>
    </p:spTree>
    <p:extLst>
      <p:ext uri="{BB962C8B-B14F-4D97-AF65-F5344CB8AC3E}">
        <p14:creationId xmlns:p14="http://schemas.microsoft.com/office/powerpoint/2010/main" val="6333585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540E2C-7457-1048-AAA8-B5BA86CD7D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Pass a Pointer</a:t>
            </a:r>
            <a:r>
              <a:rPr lang="en-US" i="1" dirty="0"/>
              <a:t>, cont’d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4D29BA0-6C37-974D-88C0-C4B3340C8A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7061EEA-FD9F-1145-8456-E903B18E11C0}"/>
              </a:ext>
            </a:extLst>
          </p:cNvPr>
          <p:cNvSpPr txBox="1"/>
          <p:nvPr/>
        </p:nvSpPr>
        <p:spPr>
          <a:xfrm>
            <a:off x="989128" y="1417342"/>
            <a:ext cx="7165744" cy="28931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400" b="1" dirty="0" err="1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ptr</a:t>
            </a:r>
            <a:r>
              <a:rPr lang="en-US" sz="1400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&amp;</a:t>
            </a:r>
            <a:r>
              <a:rPr lang="en-US" sz="1400" b="1" dirty="0" err="1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400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5;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j = 7;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"main calling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pass_pointer_by_reference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: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"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       &lt;&lt;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", *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ptr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" &lt;&lt; *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ptr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", j = " &lt;&lt; j &lt;&lt;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pass_pointer_by_reference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ptr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"main returned from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pass_pointer_by_reference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: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"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      &lt;&lt;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", *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ptr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" &lt;&lt; *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ptr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", j = " &lt;&lt; j &lt;&lt;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return 0;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42386994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49A082-607D-274D-B432-F55581BC83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Pass a Pointer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9516FDB-EE27-7941-9C07-B9DA301E8C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9BEF5A2-83ED-C84F-8EB4-2DA9193A2765}"/>
              </a:ext>
            </a:extLst>
          </p:cNvPr>
          <p:cNvSpPr txBox="1"/>
          <p:nvPr/>
        </p:nvSpPr>
        <p:spPr>
          <a:xfrm>
            <a:off x="1095740" y="1453234"/>
            <a:ext cx="6950942" cy="249299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void </a:t>
            </a:r>
            <a:r>
              <a:rPr lang="en-US" sz="1400" b="1" dirty="0" err="1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pass_pointer_by_value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*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parm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"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pass_pointer_by_value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: *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parm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" &lt;&lt; *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parm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400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*</a:t>
            </a:r>
            <a:r>
              <a:rPr lang="en-US" sz="1400" b="1" dirty="0" err="1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parm</a:t>
            </a:r>
            <a:r>
              <a:rPr lang="en-US" sz="1400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55;  </a:t>
            </a:r>
            <a:r>
              <a:rPr lang="en-US" sz="1400" b="1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change the </a:t>
            </a:r>
            <a:r>
              <a:rPr lang="en-US" sz="1400" b="1" dirty="0">
                <a:solidFill>
                  <a:srgbClr val="A12A0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value</a:t>
            </a:r>
            <a:r>
              <a:rPr lang="en-US" sz="1400" b="1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of what </a:t>
            </a:r>
            <a:r>
              <a:rPr lang="en-US" sz="1400" b="1" dirty="0" err="1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parm</a:t>
            </a:r>
            <a:r>
              <a:rPr lang="en-US" sz="1400" b="1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points to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"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pass_pointer_by_value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: *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parm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" &lt;&lt; *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parm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400" b="1" dirty="0" err="1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parm</a:t>
            </a:r>
            <a:r>
              <a:rPr lang="en-US" sz="1400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&amp;j; 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</a:t>
            </a:r>
            <a:r>
              <a:rPr lang="en-US" sz="1400" b="1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change </a:t>
            </a:r>
            <a:r>
              <a:rPr lang="en-US" sz="1400" b="1" dirty="0">
                <a:solidFill>
                  <a:srgbClr val="A12A0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what</a:t>
            </a:r>
            <a:r>
              <a:rPr lang="en-US" sz="1400" b="1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b="1" dirty="0" err="1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parm</a:t>
            </a:r>
            <a:r>
              <a:rPr lang="en-US" sz="1400" b="1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points to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"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pass_pointer_by_value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: *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parm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" &lt;&lt; *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parm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400" b="1" dirty="0">
                <a:solidFill>
                  <a:srgbClr val="A12A0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*</a:t>
            </a:r>
            <a:r>
              <a:rPr lang="en-US" sz="1400" b="1" dirty="0" err="1">
                <a:solidFill>
                  <a:srgbClr val="A12A0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parm</a:t>
            </a:r>
            <a:r>
              <a:rPr lang="en-US" sz="1400" b="1" dirty="0">
                <a:solidFill>
                  <a:srgbClr val="A12A0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77;  </a:t>
            </a:r>
            <a:r>
              <a:rPr lang="en-US" sz="1400" b="1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change the </a:t>
            </a:r>
            <a:r>
              <a:rPr lang="en-US" sz="1400" b="1" dirty="0">
                <a:solidFill>
                  <a:srgbClr val="A12A0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value</a:t>
            </a:r>
            <a:r>
              <a:rPr lang="en-US" sz="1400" b="1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of what </a:t>
            </a:r>
            <a:r>
              <a:rPr lang="en-US" sz="1400" b="1" dirty="0" err="1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parm</a:t>
            </a:r>
            <a:r>
              <a:rPr lang="en-US" sz="1400" b="1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points to</a:t>
            </a:r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"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pass_pointer_by_value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: *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parm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" &lt;&lt; *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parm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5822052-FC86-6F46-9D57-A7D891C0A166}"/>
              </a:ext>
            </a:extLst>
          </p:cNvPr>
          <p:cNvSpPr txBox="1"/>
          <p:nvPr/>
        </p:nvSpPr>
        <p:spPr>
          <a:xfrm>
            <a:off x="881726" y="4251951"/>
            <a:ext cx="7380547" cy="1384995"/>
          </a:xfrm>
          <a:prstGeom prst="rect">
            <a:avLst/>
          </a:prstGeom>
          <a:solidFill>
            <a:srgbClr val="E1F5FF"/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main calling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pass_pointer_by_value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: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5, *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ptr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5, j = 7</a:t>
            </a:r>
          </a:p>
          <a:p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pass_pointer_by_value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: *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parm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5</a:t>
            </a:r>
          </a:p>
          <a:p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pass_pointer_by_value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: *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parm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55</a:t>
            </a:r>
          </a:p>
          <a:p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pass_pointer_by_value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: *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parm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7</a:t>
            </a:r>
          </a:p>
          <a:p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pass_pointer_by_value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: *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parm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77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main returned from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pass_pointer_by_value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: </a:t>
            </a:r>
            <a:r>
              <a:rPr lang="en-US" sz="1400" b="1" dirty="0" err="1">
                <a:solidFill>
                  <a:srgbClr val="A12A0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400" b="1" dirty="0">
                <a:solidFill>
                  <a:srgbClr val="A12A0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55, *</a:t>
            </a:r>
            <a:r>
              <a:rPr lang="en-US" sz="1400" b="1" dirty="0" err="1">
                <a:solidFill>
                  <a:srgbClr val="A12A0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ptr</a:t>
            </a:r>
            <a:r>
              <a:rPr lang="en-US" sz="1400" b="1" dirty="0">
                <a:solidFill>
                  <a:srgbClr val="A12A0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55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400" b="1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j = 77</a:t>
            </a:r>
          </a:p>
        </p:txBody>
      </p:sp>
    </p:spTree>
    <p:extLst>
      <p:ext uri="{BB962C8B-B14F-4D97-AF65-F5344CB8AC3E}">
        <p14:creationId xmlns:p14="http://schemas.microsoft.com/office/powerpoint/2010/main" val="4221854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590F8D-5E6E-9346-9941-2C40163DB0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Pass a Pointer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A8E283F-CEB9-BD43-85E9-B577B6E1C6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FD8A4C9-0502-164F-80E4-250B6617BC18}"/>
              </a:ext>
            </a:extLst>
          </p:cNvPr>
          <p:cNvSpPr txBox="1"/>
          <p:nvPr/>
        </p:nvSpPr>
        <p:spPr>
          <a:xfrm>
            <a:off x="881726" y="1409452"/>
            <a:ext cx="7380547" cy="246221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void </a:t>
            </a:r>
            <a:r>
              <a:rPr lang="en-US" sz="1400" b="1" dirty="0" err="1">
                <a:solidFill>
                  <a:srgbClr val="A12A0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pass_pointer_by_reference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400" b="1" dirty="0">
                <a:solidFill>
                  <a:srgbClr val="A12A0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* &amp;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parm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"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pass_pointer_by_reference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: *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parm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" &lt;&lt; *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parm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400" b="1" dirty="0">
                <a:solidFill>
                  <a:srgbClr val="A12A0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*</a:t>
            </a:r>
            <a:r>
              <a:rPr lang="en-US" sz="1400" b="1" dirty="0" err="1">
                <a:solidFill>
                  <a:srgbClr val="A12A0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parm</a:t>
            </a:r>
            <a:r>
              <a:rPr lang="en-US" sz="1400" b="1" dirty="0">
                <a:solidFill>
                  <a:srgbClr val="A12A0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555;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</a:t>
            </a:r>
            <a:r>
              <a:rPr lang="en-US" sz="1400" b="1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change the </a:t>
            </a:r>
            <a:r>
              <a:rPr lang="en-US" sz="1400" b="1" dirty="0">
                <a:solidFill>
                  <a:srgbClr val="A12A0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value</a:t>
            </a:r>
            <a:r>
              <a:rPr lang="en-US" sz="1400" b="1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of what </a:t>
            </a:r>
            <a:r>
              <a:rPr lang="en-US" sz="1400" b="1" dirty="0" err="1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parm</a:t>
            </a:r>
            <a:r>
              <a:rPr lang="en-US" sz="1400" b="1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points to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"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pass_pointer_by_reference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: *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parm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" &lt;&lt; *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parm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  <a:b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400" b="1" dirty="0" err="1">
                <a:solidFill>
                  <a:srgbClr val="A12A0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parm</a:t>
            </a:r>
            <a:r>
              <a:rPr lang="en-US" sz="1400" b="1" dirty="0">
                <a:solidFill>
                  <a:srgbClr val="A12A0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&amp;j; 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  </a:t>
            </a:r>
            <a:r>
              <a:rPr lang="en-US" sz="1400" b="1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change </a:t>
            </a:r>
            <a:r>
              <a:rPr lang="en-US" sz="1400" b="1" dirty="0">
                <a:solidFill>
                  <a:srgbClr val="A12A0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what</a:t>
            </a:r>
            <a:r>
              <a:rPr lang="en-US" sz="1400" b="1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b="1" dirty="0" err="1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parm</a:t>
            </a:r>
            <a:r>
              <a:rPr lang="en-US" sz="1400" b="1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points to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"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pass_pointer_by_reference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: *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parm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" &lt;&lt; *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parm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400" b="1" dirty="0">
                <a:solidFill>
                  <a:srgbClr val="A12A0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*</a:t>
            </a:r>
            <a:r>
              <a:rPr lang="en-US" sz="1400" b="1" dirty="0" err="1">
                <a:solidFill>
                  <a:srgbClr val="A12A0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parm</a:t>
            </a:r>
            <a:r>
              <a:rPr lang="en-US" sz="1400" b="1" dirty="0">
                <a:solidFill>
                  <a:srgbClr val="A12A0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777;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</a:t>
            </a:r>
            <a:r>
              <a:rPr lang="en-US" sz="1400" b="1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change the </a:t>
            </a:r>
            <a:r>
              <a:rPr lang="en-US" sz="1400" b="1" dirty="0">
                <a:solidFill>
                  <a:srgbClr val="A12A0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value </a:t>
            </a:r>
            <a:r>
              <a:rPr lang="en-US" sz="1400" b="1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of what </a:t>
            </a:r>
            <a:r>
              <a:rPr lang="en-US" sz="1400" b="1" dirty="0" err="1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parm</a:t>
            </a:r>
            <a:r>
              <a:rPr lang="en-US" sz="1400" b="1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points to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"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pass_pointer_by_reference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: *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parm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" &lt;&lt; *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parm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0D89249-2661-8340-A085-F272EBC89697}"/>
              </a:ext>
            </a:extLst>
          </p:cNvPr>
          <p:cNvSpPr txBox="1"/>
          <p:nvPr/>
        </p:nvSpPr>
        <p:spPr>
          <a:xfrm>
            <a:off x="527624" y="4217441"/>
            <a:ext cx="8132354" cy="1384995"/>
          </a:xfrm>
          <a:prstGeom prst="rect">
            <a:avLst/>
          </a:prstGeom>
          <a:solidFill>
            <a:srgbClr val="E1F5FF"/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main calling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pass_pointer_by_reference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: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5, *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ptr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5, j = 7</a:t>
            </a:r>
          </a:p>
          <a:p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pass_pointer_by_reference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: *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parm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5</a:t>
            </a:r>
          </a:p>
          <a:p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pass_pointer_by_reference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: *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parm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555</a:t>
            </a:r>
          </a:p>
          <a:p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pass_pointer_by_reference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: *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parm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7</a:t>
            </a:r>
          </a:p>
          <a:p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pass_pointer_by_reference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: *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parm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777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main returned from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pass_pointer_by_reference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: </a:t>
            </a:r>
            <a:r>
              <a:rPr lang="en-US" sz="1400" b="1" dirty="0" err="1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400" b="1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555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400" b="1" dirty="0">
                <a:solidFill>
                  <a:srgbClr val="A12A0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*</a:t>
            </a:r>
            <a:r>
              <a:rPr lang="en-US" sz="1400" b="1" dirty="0" err="1">
                <a:solidFill>
                  <a:srgbClr val="A12A0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ptr</a:t>
            </a:r>
            <a:r>
              <a:rPr lang="en-US" sz="1400" b="1" dirty="0">
                <a:solidFill>
                  <a:srgbClr val="A12A0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777, j = 777</a:t>
            </a:r>
          </a:p>
        </p:txBody>
      </p:sp>
    </p:spTree>
    <p:extLst>
      <p:ext uri="{BB962C8B-B14F-4D97-AF65-F5344CB8AC3E}">
        <p14:creationId xmlns:p14="http://schemas.microsoft.com/office/powerpoint/2010/main" val="54985553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4D8167-4F00-E54C-9C10-9CDB65220B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Quiz!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AEB830-3166-3D47-B87D-ECDBFB1988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Quiz 2 – 2019 Feb 14</a:t>
            </a:r>
          </a:p>
          <a:p>
            <a:pPr lvl="1"/>
            <a:r>
              <a:rPr lang="en-US" dirty="0"/>
              <a:t>18 questions</a:t>
            </a:r>
          </a:p>
          <a:p>
            <a:pPr lvl="1"/>
            <a:r>
              <a:rPr lang="en-US" dirty="0"/>
              <a:t>15 minutes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15736F8-DF36-A545-BA99-E3030E5AEE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4924170"/>
      </p:ext>
    </p:extLst>
  </p:cSld>
  <p:clrMapOvr>
    <a:masterClrMapping/>
  </p:clrMapOvr>
</p:sld>
</file>

<file path=ppt/theme/theme1.xml><?xml version="1.0" encoding="utf-8"?>
<a:theme xmlns:a="http://schemas.openxmlformats.org/drawingml/2006/main" name="Quadrant">
  <a:themeElements>
    <a:clrScheme name="Quadrant 2">
      <a:dk1>
        <a:srgbClr val="000000"/>
      </a:dk1>
      <a:lt1>
        <a:srgbClr val="FFFFFF"/>
      </a:lt1>
      <a:dk2>
        <a:srgbClr val="420000"/>
      </a:dk2>
      <a:lt2>
        <a:srgbClr val="660000"/>
      </a:lt2>
      <a:accent1>
        <a:srgbClr val="CCCC00"/>
      </a:accent1>
      <a:accent2>
        <a:srgbClr val="999966"/>
      </a:accent2>
      <a:accent3>
        <a:srgbClr val="FFFFFF"/>
      </a:accent3>
      <a:accent4>
        <a:srgbClr val="000000"/>
      </a:accent4>
      <a:accent5>
        <a:srgbClr val="E2E2AA"/>
      </a:accent5>
      <a:accent6>
        <a:srgbClr val="8A8A5C"/>
      </a:accent6>
      <a:hlink>
        <a:srgbClr val="996633"/>
      </a:hlink>
      <a:folHlink>
        <a:srgbClr val="993300"/>
      </a:folHlink>
    </a:clrScheme>
    <a:fontScheme name="Quadrant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0"/>
          </a:defRPr>
        </a:defPPr>
      </a:lstStyle>
    </a:lnDef>
  </a:objectDefaults>
  <a:extraClrSchemeLst>
    <a:extraClrScheme>
      <a:clrScheme name="Quadrant 1">
        <a:dk1>
          <a:srgbClr val="5C5674"/>
        </a:dk1>
        <a:lt1>
          <a:srgbClr val="FFFFFF"/>
        </a:lt1>
        <a:dk2>
          <a:srgbClr val="85986A"/>
        </a:dk2>
        <a:lt2>
          <a:srgbClr val="FFFFFF"/>
        </a:lt2>
        <a:accent1>
          <a:srgbClr val="666633"/>
        </a:accent1>
        <a:accent2>
          <a:srgbClr val="ADC5B8"/>
        </a:accent2>
        <a:accent3>
          <a:srgbClr val="C2CAB9"/>
        </a:accent3>
        <a:accent4>
          <a:srgbClr val="DADADA"/>
        </a:accent4>
        <a:accent5>
          <a:srgbClr val="B8B8AD"/>
        </a:accent5>
        <a:accent6>
          <a:srgbClr val="9CB2A6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2">
        <a:dk1>
          <a:srgbClr val="000000"/>
        </a:dk1>
        <a:lt1>
          <a:srgbClr val="FFFFFF"/>
        </a:lt1>
        <a:dk2>
          <a:srgbClr val="420000"/>
        </a:dk2>
        <a:lt2>
          <a:srgbClr val="660000"/>
        </a:lt2>
        <a:accent1>
          <a:srgbClr val="CCCC00"/>
        </a:accent1>
        <a:accent2>
          <a:srgbClr val="999966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8A8A5C"/>
        </a:accent6>
        <a:hlink>
          <a:srgbClr val="996633"/>
        </a:hlink>
        <a:folHlink>
          <a:srgbClr val="9933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3">
        <a:dk1>
          <a:srgbClr val="618052"/>
        </a:dk1>
        <a:lt1>
          <a:srgbClr val="FFFFE3"/>
        </a:lt1>
        <a:dk2>
          <a:srgbClr val="162E36"/>
        </a:dk2>
        <a:lt2>
          <a:srgbClr val="FFFFFF"/>
        </a:lt2>
        <a:accent1>
          <a:srgbClr val="336699"/>
        </a:accent1>
        <a:accent2>
          <a:srgbClr val="69888B"/>
        </a:accent2>
        <a:accent3>
          <a:srgbClr val="ABADAE"/>
        </a:accent3>
        <a:accent4>
          <a:srgbClr val="DADAC2"/>
        </a:accent4>
        <a:accent5>
          <a:srgbClr val="ADB8CA"/>
        </a:accent5>
        <a:accent6>
          <a:srgbClr val="5E7B7D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4">
        <a:dk1>
          <a:srgbClr val="000000"/>
        </a:dk1>
        <a:lt1>
          <a:srgbClr val="FFFFFF"/>
        </a:lt1>
        <a:dk2>
          <a:srgbClr val="000000"/>
        </a:dk2>
        <a:lt2>
          <a:srgbClr val="CC0000"/>
        </a:lt2>
        <a:accent1>
          <a:srgbClr val="FFCC00"/>
        </a:accent1>
        <a:accent2>
          <a:srgbClr val="3366CC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2D5CB9"/>
        </a:accent6>
        <a:hlink>
          <a:srgbClr val="666699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5">
        <a:dk1>
          <a:srgbClr val="666699"/>
        </a:dk1>
        <a:lt1>
          <a:srgbClr val="FFFFFF"/>
        </a:lt1>
        <a:dk2>
          <a:srgbClr val="000033"/>
        </a:dk2>
        <a:lt2>
          <a:srgbClr val="FFFFFF"/>
        </a:lt2>
        <a:accent1>
          <a:srgbClr val="9966FF"/>
        </a:accent1>
        <a:accent2>
          <a:srgbClr val="CCCCFF"/>
        </a:accent2>
        <a:accent3>
          <a:srgbClr val="AAAAAD"/>
        </a:accent3>
        <a:accent4>
          <a:srgbClr val="DADADA"/>
        </a:accent4>
        <a:accent5>
          <a:srgbClr val="CAB8FF"/>
        </a:accent5>
        <a:accent6>
          <a:srgbClr val="B9B9E7"/>
        </a:accent6>
        <a:hlink>
          <a:srgbClr val="CCCC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6">
        <a:dk1>
          <a:srgbClr val="000000"/>
        </a:dk1>
        <a:lt1>
          <a:srgbClr val="FFFFFF"/>
        </a:lt1>
        <a:dk2>
          <a:srgbClr val="000000"/>
        </a:dk2>
        <a:lt2>
          <a:srgbClr val="669966"/>
        </a:lt2>
        <a:accent1>
          <a:srgbClr val="CCCC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8A8AB9"/>
        </a:accent6>
        <a:hlink>
          <a:srgbClr val="000066"/>
        </a:hlink>
        <a:folHlink>
          <a:srgbClr val="3333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7">
        <a:dk1>
          <a:srgbClr val="0099CC"/>
        </a:dk1>
        <a:lt1>
          <a:srgbClr val="FFFFFF"/>
        </a:lt1>
        <a:dk2>
          <a:srgbClr val="000099"/>
        </a:dk2>
        <a:lt2>
          <a:srgbClr val="FFFFFF"/>
        </a:lt2>
        <a:accent1>
          <a:srgbClr val="0099CC"/>
        </a:accent1>
        <a:accent2>
          <a:srgbClr val="6600FF"/>
        </a:accent2>
        <a:accent3>
          <a:srgbClr val="AAAACA"/>
        </a:accent3>
        <a:accent4>
          <a:srgbClr val="DADADA"/>
        </a:accent4>
        <a:accent5>
          <a:srgbClr val="AACAE2"/>
        </a:accent5>
        <a:accent6>
          <a:srgbClr val="5C00E7"/>
        </a:accent6>
        <a:hlink>
          <a:srgbClr val="FFCC00"/>
        </a:hlink>
        <a:folHlink>
          <a:srgbClr val="00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8">
        <a:dk1>
          <a:srgbClr val="000033"/>
        </a:dk1>
        <a:lt1>
          <a:srgbClr val="FFFFFF"/>
        </a:lt1>
        <a:dk2>
          <a:srgbClr val="003366"/>
        </a:dk2>
        <a:lt2>
          <a:srgbClr val="275C6D"/>
        </a:lt2>
        <a:accent1>
          <a:srgbClr val="A7D2DF"/>
        </a:accent1>
        <a:accent2>
          <a:srgbClr val="108DA6"/>
        </a:accent2>
        <a:accent3>
          <a:srgbClr val="FFFFFF"/>
        </a:accent3>
        <a:accent4>
          <a:srgbClr val="00002A"/>
        </a:accent4>
        <a:accent5>
          <a:srgbClr val="D0E5EC"/>
        </a:accent5>
        <a:accent6>
          <a:srgbClr val="0D7F96"/>
        </a:accent6>
        <a:hlink>
          <a:srgbClr val="666699"/>
        </a:hlink>
        <a:folHlink>
          <a:srgbClr val="99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9">
        <a:dk1>
          <a:srgbClr val="CC3300"/>
        </a:dk1>
        <a:lt1>
          <a:srgbClr val="FFFFFF"/>
        </a:lt1>
        <a:dk2>
          <a:srgbClr val="000000"/>
        </a:dk2>
        <a:lt2>
          <a:srgbClr val="FFFFCC"/>
        </a:lt2>
        <a:accent1>
          <a:srgbClr val="FF9900"/>
        </a:accent1>
        <a:accent2>
          <a:srgbClr val="993300"/>
        </a:accent2>
        <a:accent3>
          <a:srgbClr val="AAAAAA"/>
        </a:accent3>
        <a:accent4>
          <a:srgbClr val="DADADA"/>
        </a:accent4>
        <a:accent5>
          <a:srgbClr val="FFCAAA"/>
        </a:accent5>
        <a:accent6>
          <a:srgbClr val="8A2D00"/>
        </a:accent6>
        <a:hlink>
          <a:srgbClr val="CEC5A2"/>
        </a:hlink>
        <a:folHlink>
          <a:srgbClr val="DDDDDD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Quadrant</Template>
  <TotalTime>43607</TotalTime>
  <Words>721</Words>
  <Application>Microsoft Macintosh PowerPoint</Application>
  <PresentationFormat>On-screen Show (4:3)</PresentationFormat>
  <Paragraphs>202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9" baseType="lpstr">
      <vt:lpstr>Arial</vt:lpstr>
      <vt:lpstr>Courier New</vt:lpstr>
      <vt:lpstr>Times New Roman</vt:lpstr>
      <vt:lpstr>Wingdings</vt:lpstr>
      <vt:lpstr>Quadrant</vt:lpstr>
      <vt:lpstr>CS 144 Advanced C++ Programming February 12 Class Meeting</vt:lpstr>
      <vt:lpstr>Pointer Parameters</vt:lpstr>
      <vt:lpstr>Pass a Scalar</vt:lpstr>
      <vt:lpstr>Pass a Scalar, cont’d</vt:lpstr>
      <vt:lpstr>Pass a Pointer</vt:lpstr>
      <vt:lpstr>Pass a Pointer, cont’d</vt:lpstr>
      <vt:lpstr>Pass a Pointer, cont’d</vt:lpstr>
      <vt:lpstr>Pass a Pointer, cont’d</vt:lpstr>
      <vt:lpstr>Quiz!</vt:lpstr>
      <vt:lpstr>Pointers and Arrays</vt:lpstr>
      <vt:lpstr>Pointer Arithmetic</vt:lpstr>
      <vt:lpstr>Pointer Arithmetic, cont’d</vt:lpstr>
      <vt:lpstr>Dynamic Arrays</vt:lpstr>
      <vt:lpstr>Dynamic Arrays, cont’d</vt:lpstr>
    </vt:vector>
  </TitlesOfParts>
  <Manager/>
  <Company>San Jose State University</Company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 46B: Introduction to Data Structures</dc:title>
  <dc:subject/>
  <dc:creator>Ronald Mak</dc:creator>
  <cp:keywords/>
  <dc:description/>
  <cp:lastModifiedBy>Ronald Mak</cp:lastModifiedBy>
  <cp:revision>623</cp:revision>
  <dcterms:created xsi:type="dcterms:W3CDTF">2008-01-12T03:52:55Z</dcterms:created>
  <dcterms:modified xsi:type="dcterms:W3CDTF">2019-02-18T05:31:24Z</dcterms:modified>
  <cp:category/>
</cp:coreProperties>
</file>