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30"/>
  </p:notesMasterIdLst>
  <p:handoutMasterIdLst>
    <p:handoutMasterId r:id="rId31"/>
  </p:handoutMasterIdLst>
  <p:sldIdLst>
    <p:sldId id="256" r:id="rId2"/>
    <p:sldId id="387" r:id="rId3"/>
    <p:sldId id="396" r:id="rId4"/>
    <p:sldId id="360" r:id="rId5"/>
    <p:sldId id="377" r:id="rId6"/>
    <p:sldId id="354" r:id="rId7"/>
    <p:sldId id="384" r:id="rId8"/>
    <p:sldId id="378" r:id="rId9"/>
    <p:sldId id="385" r:id="rId10"/>
    <p:sldId id="379" r:id="rId11"/>
    <p:sldId id="351" r:id="rId12"/>
    <p:sldId id="380" r:id="rId13"/>
    <p:sldId id="359" r:id="rId14"/>
    <p:sldId id="397" r:id="rId15"/>
    <p:sldId id="381" r:id="rId16"/>
    <p:sldId id="395" r:id="rId17"/>
    <p:sldId id="263" r:id="rId18"/>
    <p:sldId id="264" r:id="rId19"/>
    <p:sldId id="279" r:id="rId20"/>
    <p:sldId id="265" r:id="rId21"/>
    <p:sldId id="304" r:id="rId22"/>
    <p:sldId id="266" r:id="rId23"/>
    <p:sldId id="267" r:id="rId24"/>
    <p:sldId id="268" r:id="rId25"/>
    <p:sldId id="269" r:id="rId26"/>
    <p:sldId id="303" r:id="rId27"/>
    <p:sldId id="271" r:id="rId28"/>
    <p:sldId id="270" r:id="rId2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2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B23C00"/>
    <a:srgbClr val="E1F5FF"/>
    <a:srgbClr val="A12A03"/>
    <a:srgbClr val="C6DEFF"/>
    <a:srgbClr val="66CCFF"/>
    <a:srgbClr val="A40000"/>
    <a:srgbClr val="CC99FF"/>
    <a:srgbClr val="99FF66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7273" autoAdjust="0"/>
    <p:restoredTop sz="98450" autoAdjust="0"/>
  </p:normalViewPr>
  <p:slideViewPr>
    <p:cSldViewPr>
      <p:cViewPr varScale="1">
        <p:scale>
          <a:sx n="128" d="100"/>
          <a:sy n="128" d="100"/>
        </p:scale>
        <p:origin x="960" y="176"/>
      </p:cViewPr>
      <p:guideLst>
        <p:guide orient="horz" pos="2160"/>
        <p:guide pos="282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172681-C581-F644-AAF5-C092E01AA013}" type="datetimeFigureOut">
              <a:rPr lang="en-US" smtClean="0"/>
              <a:t>3/18/19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A581D9-7090-374C-A542-C325CF1D3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006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164504C-A0F5-524D-82C6-1B8158989A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687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F0376-0E54-9843-B673-E00D6670E8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753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046682" y="6248400"/>
            <a:ext cx="640118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BDC82CD-30B2-1348-96D0-860A277DEA53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sp>
        <p:nvSpPr>
          <p:cNvPr id="2" name="TextBox 1"/>
          <p:cNvSpPr txBox="1"/>
          <p:nvPr userDrawn="1"/>
        </p:nvSpPr>
        <p:spPr>
          <a:xfrm>
            <a:off x="1097318" y="6263609"/>
            <a:ext cx="15712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Computer</a:t>
            </a:r>
            <a:r>
              <a:rPr lang="en-US" sz="1000" baseline="0" dirty="0"/>
              <a:t> Science Dept.</a:t>
            </a:r>
          </a:p>
          <a:p>
            <a:r>
              <a:rPr lang="en-US" sz="1000" baseline="0" dirty="0"/>
              <a:t>Spring 2019: February 5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932393" y="6263609"/>
            <a:ext cx="23278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CS 144: </a:t>
            </a:r>
            <a:r>
              <a:rPr lang="en-US" sz="1000" baseline="0" dirty="0"/>
              <a:t>Advanced C++ Programming</a:t>
            </a:r>
            <a:br>
              <a:rPr lang="en-US" sz="1000" baseline="0" dirty="0"/>
            </a:br>
            <a:r>
              <a:rPr lang="en-US" sz="1000" baseline="0" dirty="0"/>
              <a:t>© R. Mak</a:t>
            </a:r>
            <a:endParaRPr lang="en-US" sz="1000" dirty="0"/>
          </a:p>
        </p:txBody>
      </p:sp>
      <p:pic>
        <p:nvPicPr>
          <p:cNvPr id="14" name="Picture 13" descr="SJSU-logo">
            <a:extLst>
              <a:ext uri="{FF2B5EF4-FFF2-40B4-BE49-F238E27FC236}">
                <a16:creationId xmlns:a16="http://schemas.microsoft.com/office/drawing/2014/main" id="{4830A4C5-590F-294F-A0E1-5C8F93ACD50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cs.sjsu.edu/~mak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if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400" dirty="0"/>
              <a:t>CS 144</a:t>
            </a:r>
            <a:br>
              <a:rPr lang="en-US" sz="3200" dirty="0"/>
            </a:br>
            <a:r>
              <a:rPr lang="en-US" dirty="0"/>
              <a:t>Advanced C++ Programming</a:t>
            </a:r>
            <a:br>
              <a:rPr lang="en-US" sz="3600" dirty="0"/>
            </a:br>
            <a:r>
              <a:rPr lang="en-US" sz="2400" dirty="0"/>
              <a:t>February 5 Class 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Engineering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br>
              <a:rPr lang="en-US" sz="1200" dirty="0"/>
            </a:br>
            <a:r>
              <a:rPr lang="en-US" dirty="0"/>
              <a:t>Spring 2019</a:t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7" name="Picture 5" descr="sjsu_logo2">
            <a:extLst>
              <a:ext uri="{FF2B5EF4-FFF2-40B4-BE49-F238E27FC236}">
                <a16:creationId xmlns:a16="http://schemas.microsoft.com/office/drawing/2014/main" id="{6B006EFA-784A-554F-8F3C-4F6C2F67C8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>
            <a:extLst>
              <a:ext uri="{FF2B5EF4-FFF2-40B4-BE49-F238E27FC236}">
                <a16:creationId xmlns:a16="http://schemas.microsoft.com/office/drawing/2014/main" id="{F1033746-0B2A-204D-B17D-6FFAFA11DB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527550"/>
            <a:ext cx="115411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Procedural Abstraction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5903"/>
            <a:ext cx="8229600" cy="4805022"/>
          </a:xfrm>
        </p:spPr>
        <p:txBody>
          <a:bodyPr/>
          <a:lstStyle/>
          <a:p>
            <a:r>
              <a:rPr lang="en-US" dirty="0"/>
              <a:t>Design your function such that the caller does not need to know how you implemented it.</a:t>
            </a:r>
          </a:p>
          <a:p>
            <a:pPr lvl="4"/>
            <a:endParaRPr lang="en-US" dirty="0"/>
          </a:p>
          <a:p>
            <a:r>
              <a:rPr lang="en-US" dirty="0"/>
              <a:t>The function is a “black box”.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5140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Procedural Abstraction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5903"/>
            <a:ext cx="8229600" cy="4805022"/>
          </a:xfrm>
        </p:spPr>
        <p:txBody>
          <a:bodyPr/>
          <a:lstStyle/>
          <a:p>
            <a:r>
              <a:rPr lang="en-US" dirty="0"/>
              <a:t>The function’s name, its formal parameters, </a:t>
            </a:r>
            <a:br>
              <a:rPr lang="en-US" dirty="0"/>
            </a:br>
            <a:r>
              <a:rPr lang="en-US" dirty="0"/>
              <a:t>and your comments should be sufficient </a:t>
            </a:r>
            <a:br>
              <a:rPr lang="en-US" dirty="0"/>
            </a:br>
            <a:r>
              <a:rPr lang="en-US" dirty="0"/>
              <a:t>for the caller.</a:t>
            </a:r>
          </a:p>
          <a:p>
            <a:pPr lvl="4"/>
            <a:endParaRPr lang="en-US" dirty="0"/>
          </a:p>
          <a:p>
            <a:r>
              <a:rPr lang="en-US" dirty="0">
                <a:solidFill>
                  <a:srgbClr val="B23C00"/>
                </a:solidFill>
              </a:rPr>
              <a:t>Preconditions:</a:t>
            </a:r>
            <a:r>
              <a:rPr lang="en-US" dirty="0"/>
              <a:t> What must be true when the function is called.</a:t>
            </a:r>
          </a:p>
          <a:p>
            <a:pPr lvl="4"/>
            <a:endParaRPr lang="en-US" dirty="0"/>
          </a:p>
          <a:p>
            <a:r>
              <a:rPr lang="en-US" dirty="0">
                <a:solidFill>
                  <a:srgbClr val="B23C00"/>
                </a:solidFill>
              </a:rPr>
              <a:t>Postconditions: </a:t>
            </a:r>
            <a:r>
              <a:rPr lang="en-US" dirty="0"/>
              <a:t>What will be true after the function completes its execution.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859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Testing and Debugging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5903"/>
            <a:ext cx="8229600" cy="4805022"/>
          </a:xfrm>
        </p:spPr>
        <p:txBody>
          <a:bodyPr/>
          <a:lstStyle/>
          <a:p>
            <a:r>
              <a:rPr lang="en-US" dirty="0"/>
              <a:t>There are various techniques </a:t>
            </a:r>
            <a:br>
              <a:rPr lang="en-US" dirty="0"/>
            </a:br>
            <a:r>
              <a:rPr lang="en-US" dirty="0"/>
              <a:t>to test and debug functions.</a:t>
            </a:r>
          </a:p>
          <a:p>
            <a:pPr lvl="4"/>
            <a:endParaRPr lang="en-US" dirty="0"/>
          </a:p>
          <a:p>
            <a:r>
              <a:rPr lang="en-US" dirty="0"/>
              <a:t>You can add temporary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cout</a:t>
            </a:r>
            <a:r>
              <a:rPr lang="en-US" dirty="0">
                <a:solidFill>
                  <a:srgbClr val="0033CC"/>
                </a:solidFill>
              </a:rPr>
              <a:t> </a:t>
            </a:r>
            <a:r>
              <a:rPr lang="en-US" dirty="0"/>
              <a:t>statements in your functions to print the values of local variables to help you determine what the function is doing.</a:t>
            </a:r>
          </a:p>
          <a:p>
            <a:pPr lvl="4"/>
            <a:endParaRPr lang="en-US" dirty="0"/>
          </a:p>
          <a:p>
            <a:r>
              <a:rPr lang="en-US" dirty="0"/>
              <a:t>With the Eclipse or the NetBeans IDE, you can set breakpoints, watch variables, 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413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assert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053819"/>
          </a:xfrm>
        </p:spPr>
        <p:txBody>
          <a:bodyPr/>
          <a:lstStyle/>
          <a:p>
            <a:r>
              <a:rPr lang="en-US" dirty="0"/>
              <a:t>Use the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assert</a:t>
            </a:r>
            <a:r>
              <a:rPr lang="en-US" dirty="0">
                <a:solidFill>
                  <a:srgbClr val="0033CC"/>
                </a:solidFill>
              </a:rPr>
              <a:t> </a:t>
            </a:r>
            <a:r>
              <a:rPr lang="en-US" dirty="0"/>
              <a:t>macro during development to check that a function’s preconditions hold.</a:t>
            </a:r>
          </a:p>
          <a:p>
            <a:pPr lvl="1"/>
            <a:r>
              <a:rPr lang="en-US" dirty="0"/>
              <a:t>You must first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#include &lt;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cassert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&gt;</a:t>
            </a:r>
          </a:p>
          <a:p>
            <a:pPr lvl="1"/>
            <a:r>
              <a:rPr lang="en-US" dirty="0"/>
              <a:t>Example:</a:t>
            </a:r>
          </a:p>
          <a:p>
            <a:pPr lvl="1"/>
            <a:endParaRPr lang="en-US" dirty="0"/>
          </a:p>
          <a:p>
            <a:r>
              <a:rPr lang="en-US" dirty="0"/>
              <a:t>Later, when you are sure that your program is debugged and you are going into production, you can logically remove all the asserts by defining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NDEBUG</a:t>
            </a:r>
            <a:r>
              <a:rPr lang="en-US" dirty="0">
                <a:solidFill>
                  <a:srgbClr val="0033CC"/>
                </a:solidFill>
              </a:rPr>
              <a:t> </a:t>
            </a:r>
            <a:r>
              <a:rPr lang="en-US" dirty="0"/>
              <a:t>before the include: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926098" y="2800740"/>
            <a:ext cx="2492990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assert(y != 0);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quotient = x/y;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926098" y="5440658"/>
            <a:ext cx="2954655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#define NDEBUG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#include &lt;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cassert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45823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193249-D0F6-B148-AACC-A486CA6E6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assert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13B605-DE2A-3F45-BB11-3FAE1F860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83FD2D5-57CA-124C-BD6F-3CD7959B53FE}"/>
              </a:ext>
            </a:extLst>
          </p:cNvPr>
          <p:cNvSpPr txBox="1"/>
          <p:nvPr/>
        </p:nvSpPr>
        <p:spPr>
          <a:xfrm>
            <a:off x="1188757" y="1204008"/>
            <a:ext cx="5120787" cy="563231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&lt;iostream&gt;</a:t>
            </a:r>
          </a:p>
          <a:p>
            <a:endParaRPr lang="en-US" sz="15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5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//#define NDEBUG</a:t>
            </a:r>
          </a:p>
          <a:p>
            <a:r>
              <a:rPr lang="en-US" sz="15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US" sz="15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cassert</a:t>
            </a:r>
            <a:r>
              <a:rPr lang="en-US" sz="15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endParaRPr lang="en-US" sz="15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using namespace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5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/**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* Print a positive value.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* @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n the value which must be &gt; 0.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*/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print_positive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n);</a:t>
            </a:r>
          </a:p>
          <a:p>
            <a:endParaRPr lang="en-US" sz="15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main()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print_positive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(-3);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0;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5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print_positive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n)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5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assert(n &gt; 0);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"n = " &lt;&lt; n &lt;&lt;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210A8B3-099A-BB48-B4AE-20E9015B4E45}"/>
              </a:ext>
            </a:extLst>
          </p:cNvPr>
          <p:cNvSpPr txBox="1"/>
          <p:nvPr/>
        </p:nvSpPr>
        <p:spPr>
          <a:xfrm>
            <a:off x="6944739" y="5989292"/>
            <a:ext cx="731290" cy="338554"/>
          </a:xfrm>
          <a:prstGeom prst="rect">
            <a:avLst/>
          </a:prstGeom>
          <a:noFill/>
          <a:ln>
            <a:solidFill>
              <a:srgbClr val="A12A03"/>
            </a:solidFill>
          </a:ln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B23C00"/>
                </a:solidFill>
              </a:rPr>
              <a:t>Demo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8B8A961-68C1-4D43-B265-755F6E060D25}"/>
              </a:ext>
            </a:extLst>
          </p:cNvPr>
          <p:cNvSpPr txBox="1"/>
          <p:nvPr/>
        </p:nvSpPr>
        <p:spPr>
          <a:xfrm>
            <a:off x="5394951" y="1325903"/>
            <a:ext cx="1132041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assert.cpp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5579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#2: Monty Hall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26268"/>
            <a:ext cx="8229600" cy="1630693"/>
          </a:xfrm>
        </p:spPr>
        <p:txBody>
          <a:bodyPr/>
          <a:lstStyle/>
          <a:p>
            <a:r>
              <a:rPr lang="en-US" dirty="0"/>
              <a:t>Behind one door is a new car.</a:t>
            </a:r>
          </a:p>
          <a:p>
            <a:r>
              <a:rPr lang="en-US" dirty="0"/>
              <a:t>Behind the other two doors are goats.</a:t>
            </a:r>
          </a:p>
          <a:p>
            <a:r>
              <a:rPr lang="en-US" dirty="0"/>
              <a:t>Can you pick the right door?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15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F1DBB67-E768-F546-9164-A9CEC593BCE4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2423183" y="1257019"/>
            <a:ext cx="4297633" cy="3200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31863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#2: Monty Hall Problem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464"/>
            <a:ext cx="8229600" cy="4846267"/>
          </a:xfrm>
        </p:spPr>
        <p:txBody>
          <a:bodyPr/>
          <a:lstStyle/>
          <a:p>
            <a:r>
              <a:rPr lang="en-US" dirty="0"/>
              <a:t>Do a </a:t>
            </a:r>
            <a:r>
              <a:rPr lang="en-US" dirty="0">
                <a:solidFill>
                  <a:srgbClr val="B23C00"/>
                </a:solidFill>
              </a:rPr>
              <a:t>hierarchical decomposition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Iteratively add new functionality to code that works.</a:t>
            </a:r>
          </a:p>
          <a:p>
            <a:pPr lvl="1"/>
            <a:r>
              <a:rPr lang="en-US" dirty="0"/>
              <a:t>Choose good function names.</a:t>
            </a:r>
          </a:p>
          <a:p>
            <a:pPr lvl="1"/>
            <a:r>
              <a:rPr lang="en-US" dirty="0"/>
              <a:t>Use parameters wisely.</a:t>
            </a:r>
          </a:p>
          <a:p>
            <a:pPr lvl="4"/>
            <a:endParaRPr lang="en-US" dirty="0"/>
          </a:p>
          <a:p>
            <a:r>
              <a:rPr lang="en-US" dirty="0"/>
              <a:t>You will need to generate random numbers.</a:t>
            </a:r>
          </a:p>
          <a:p>
            <a:pPr lvl="1"/>
            <a:r>
              <a:rPr lang="en-US" dirty="0"/>
              <a:t>Use the same seed value if you always want the same sequence of random numbers for testing.</a:t>
            </a:r>
          </a:p>
          <a:p>
            <a:pPr lvl="4"/>
            <a:endParaRPr lang="en-US" dirty="0"/>
          </a:p>
          <a:p>
            <a:r>
              <a:rPr lang="en-US" dirty="0"/>
              <a:t>Your final program should have </a:t>
            </a:r>
            <a:br>
              <a:rPr lang="en-US" dirty="0"/>
            </a:br>
            <a:r>
              <a:rPr lang="en-US" dirty="0"/>
              <a:t>correct output </a:t>
            </a:r>
            <a:r>
              <a:rPr lang="en-US" dirty="0">
                <a:solidFill>
                  <a:srgbClr val="B23C00"/>
                </a:solidFill>
              </a:rPr>
              <a:t>and </a:t>
            </a:r>
            <a:r>
              <a:rPr lang="en-US" dirty="0"/>
              <a:t>be easy to read.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4911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Streams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I/O (input/output) for a program can be considered a </a:t>
            </a:r>
            <a:r>
              <a:rPr lang="en-US" dirty="0">
                <a:solidFill>
                  <a:srgbClr val="B23C00"/>
                </a:solidFill>
              </a:rPr>
              <a:t>stream of characters</a:t>
            </a:r>
            <a:r>
              <a:rPr lang="en-US" dirty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Represented in a program by a </a:t>
            </a:r>
            <a:r>
              <a:rPr lang="en-US" dirty="0">
                <a:solidFill>
                  <a:srgbClr val="B23C00"/>
                </a:solidFill>
              </a:rPr>
              <a:t>stream variable</a:t>
            </a:r>
            <a:r>
              <a:rPr lang="en-US" dirty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An </a:t>
            </a:r>
            <a:r>
              <a:rPr lang="en-US" dirty="0">
                <a:solidFill>
                  <a:srgbClr val="B23C00"/>
                </a:solidFill>
              </a:rPr>
              <a:t>input stream </a:t>
            </a:r>
            <a:r>
              <a:rPr lang="en-US" u="sng" dirty="0"/>
              <a:t>into</a:t>
            </a:r>
            <a:r>
              <a:rPr lang="en-US" dirty="0"/>
              <a:t> your program can be</a:t>
            </a:r>
          </a:p>
          <a:p>
            <a:pPr lvl="1"/>
            <a:r>
              <a:rPr lang="en-US" dirty="0"/>
              <a:t>characters typed at the keyboard</a:t>
            </a:r>
          </a:p>
          <a:p>
            <a:pPr lvl="1"/>
            <a:r>
              <a:rPr lang="en-US" dirty="0"/>
              <a:t>characters read from a file</a:t>
            </a:r>
          </a:p>
          <a:p>
            <a:pPr lvl="5"/>
            <a:endParaRPr lang="en-US" dirty="0"/>
          </a:p>
          <a:p>
            <a:r>
              <a:rPr lang="en-US" dirty="0"/>
              <a:t>An </a:t>
            </a:r>
            <a:r>
              <a:rPr lang="en-US" dirty="0">
                <a:solidFill>
                  <a:srgbClr val="B23C00"/>
                </a:solidFill>
              </a:rPr>
              <a:t>output stream </a:t>
            </a:r>
            <a:r>
              <a:rPr lang="en-US" u="sng" dirty="0"/>
              <a:t>from</a:t>
            </a:r>
            <a:r>
              <a:rPr lang="en-US" dirty="0"/>
              <a:t> your program can be</a:t>
            </a:r>
          </a:p>
          <a:p>
            <a:pPr lvl="1"/>
            <a:r>
              <a:rPr lang="en-US" dirty="0"/>
              <a:t>characters displayed on the screen</a:t>
            </a:r>
          </a:p>
          <a:p>
            <a:pPr lvl="1"/>
            <a:r>
              <a:rPr lang="en-US" dirty="0"/>
              <a:t>characters written to a file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0141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File I/O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944893"/>
          </a:xfrm>
        </p:spPr>
        <p:txBody>
          <a:bodyPr/>
          <a:lstStyle/>
          <a:p>
            <a:r>
              <a:rPr lang="en-US" dirty="0"/>
              <a:t>In order for a program to read from a data file, </a:t>
            </a:r>
            <a:br>
              <a:rPr lang="en-US" dirty="0"/>
            </a:br>
            <a:r>
              <a:rPr lang="en-US" dirty="0"/>
              <a:t>it must first </a:t>
            </a:r>
            <a:r>
              <a:rPr lang="en-US" dirty="0">
                <a:solidFill>
                  <a:srgbClr val="B23C00"/>
                </a:solidFill>
              </a:rPr>
              <a:t>connect</a:t>
            </a:r>
            <a:r>
              <a:rPr lang="en-US" dirty="0"/>
              <a:t> a stream variable to the file.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40792" y="2231736"/>
            <a:ext cx="7837402" cy="403187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#include &lt;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fstream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&gt;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using namespace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std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...</a:t>
            </a:r>
          </a:p>
          <a:p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ifstream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in_stream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;   // input  file stream variable</a:t>
            </a:r>
          </a:p>
          <a:p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ofstream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out_stream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;  // output file stream variable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...</a:t>
            </a:r>
          </a:p>
          <a:p>
            <a:r>
              <a:rPr lang="en-US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in_stream.open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("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infile.dat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");    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// connect to the input file</a:t>
            </a:r>
          </a:p>
          <a:p>
            <a:r>
              <a:rPr lang="en-US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out_stream.open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("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outfile.dat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");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// connect to the output file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...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// Read three integer values from the input file.</a:t>
            </a:r>
          </a:p>
          <a:p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value1, value2, value3;</a:t>
            </a:r>
          </a:p>
          <a:p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in_stream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&gt;&gt; value1 &gt;&gt; value2 &gt;&gt; value3;</a:t>
            </a:r>
          </a:p>
          <a:p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// Write to the output file.</a:t>
            </a:r>
          </a:p>
          <a:p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out_stream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&lt;&lt; "Value #1 is " &lt;&lt; value1 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         &lt;&lt; " and Value #2 is " &lt;&lt; value2 &lt;&lt;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endl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4617911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File I/O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5903"/>
            <a:ext cx="8229600" cy="4754828"/>
          </a:xfrm>
        </p:spPr>
        <p:txBody>
          <a:bodyPr/>
          <a:lstStyle/>
          <a:p>
            <a:r>
              <a:rPr lang="en-US" dirty="0">
                <a:solidFill>
                  <a:srgbClr val="B23C00"/>
                </a:solidFill>
              </a:rPr>
              <a:t>Close</a:t>
            </a:r>
            <a:r>
              <a:rPr lang="en-US" dirty="0"/>
              <a:t> a stream when you’re done with reading or writing it.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Closing a stream </a:t>
            </a:r>
            <a:r>
              <a:rPr lang="en-US" dirty="0">
                <a:solidFill>
                  <a:srgbClr val="B23C00"/>
                </a:solidFill>
              </a:rPr>
              <a:t>releases</a:t>
            </a:r>
            <a:r>
              <a:rPr lang="en-US" dirty="0"/>
              <a:t> the associated file for use by another program.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170013" y="2423171"/>
            <a:ext cx="2803973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in_stream.close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();</a:t>
            </a:r>
          </a:p>
          <a:p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out_stream.close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();</a:t>
            </a:r>
          </a:p>
        </p:txBody>
      </p:sp>
    </p:spTree>
    <p:extLst>
      <p:ext uri="{BB962C8B-B14F-4D97-AF65-F5344CB8AC3E}">
        <p14:creationId xmlns:p14="http://schemas.microsoft.com/office/powerpoint/2010/main" val="6814407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#1: Sample Solution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 not attempt to write an entire program </a:t>
            </a:r>
            <a:br>
              <a:rPr lang="en-US" dirty="0"/>
            </a:br>
            <a:r>
              <a:rPr lang="en-US" dirty="0"/>
              <a:t>all at once and then try to get it to work.</a:t>
            </a:r>
          </a:p>
          <a:p>
            <a:pPr lvl="4"/>
            <a:endParaRPr lang="en-US" dirty="0"/>
          </a:p>
          <a:p>
            <a:r>
              <a:rPr lang="en-US" dirty="0"/>
              <a:t>Develop the program </a:t>
            </a:r>
            <a:r>
              <a:rPr lang="en-US" dirty="0">
                <a:solidFill>
                  <a:srgbClr val="B23C00"/>
                </a:solidFill>
              </a:rPr>
              <a:t>iteratively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Each iteration </a:t>
            </a:r>
            <a:r>
              <a:rPr lang="en-US" dirty="0">
                <a:solidFill>
                  <a:srgbClr val="B23C00"/>
                </a:solidFill>
              </a:rPr>
              <a:t>incrementally</a:t>
            </a:r>
            <a:r>
              <a:rPr lang="en-US" dirty="0"/>
              <a:t> adds functionality.</a:t>
            </a:r>
          </a:p>
          <a:p>
            <a:pPr lvl="5"/>
            <a:endParaRPr lang="en-US" dirty="0"/>
          </a:p>
          <a:p>
            <a:r>
              <a:rPr lang="en-US" dirty="0"/>
              <a:t>Each iteration ends with working code.</a:t>
            </a:r>
          </a:p>
          <a:p>
            <a:pPr lvl="1"/>
            <a:r>
              <a:rPr lang="en-US" dirty="0">
                <a:solidFill>
                  <a:srgbClr val="B23C00"/>
                </a:solidFill>
              </a:rPr>
              <a:t>Always build on top of working code.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67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Stream Name vs. File Name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 not confuse the name of a program’s stream variable with the name of the file.</a:t>
            </a:r>
          </a:p>
          <a:p>
            <a:pPr lvl="1"/>
            <a:r>
              <a:rPr lang="en-US" dirty="0"/>
              <a:t>The stream variable’s name is </a:t>
            </a:r>
            <a:br>
              <a:rPr lang="en-US" dirty="0"/>
            </a:br>
            <a:r>
              <a:rPr lang="en-US" dirty="0">
                <a:solidFill>
                  <a:srgbClr val="B23C00"/>
                </a:solidFill>
              </a:rPr>
              <a:t>internal</a:t>
            </a:r>
            <a:r>
              <a:rPr lang="en-US" dirty="0"/>
              <a:t> to the program.</a:t>
            </a:r>
          </a:p>
          <a:p>
            <a:pPr lvl="1"/>
            <a:r>
              <a:rPr lang="en-US" dirty="0"/>
              <a:t>The file’s name is </a:t>
            </a:r>
            <a:r>
              <a:rPr lang="en-US" dirty="0">
                <a:solidFill>
                  <a:srgbClr val="B23C00"/>
                </a:solidFill>
              </a:rPr>
              <a:t>external</a:t>
            </a:r>
            <a:r>
              <a:rPr lang="en-US" dirty="0"/>
              <a:t> to the program.</a:t>
            </a:r>
          </a:p>
          <a:p>
            <a:pPr lvl="5"/>
            <a:endParaRPr lang="en-US" dirty="0"/>
          </a:p>
          <a:p>
            <a:r>
              <a:rPr lang="en-US" dirty="0"/>
              <a:t>Calling a stream’s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open</a:t>
            </a:r>
            <a:r>
              <a:rPr lang="en-US" dirty="0">
                <a:solidFill>
                  <a:srgbClr val="0033CC"/>
                </a:solidFill>
              </a:rPr>
              <a:t> </a:t>
            </a:r>
            <a:r>
              <a:rPr lang="en-US" dirty="0"/>
              <a:t>method connects </a:t>
            </a:r>
            <a:br>
              <a:rPr lang="en-US" dirty="0"/>
            </a:br>
            <a:r>
              <a:rPr lang="en-US" dirty="0"/>
              <a:t>the stream to the file.</a:t>
            </a:r>
          </a:p>
          <a:p>
            <a:pPr lvl="4"/>
            <a:endParaRPr lang="en-US" dirty="0"/>
          </a:p>
          <a:p>
            <a:r>
              <a:rPr lang="en-US" dirty="0"/>
              <a:t>A stream is an </a:t>
            </a:r>
            <a:r>
              <a:rPr lang="en-US" dirty="0">
                <a:solidFill>
                  <a:srgbClr val="B23C00"/>
                </a:solidFill>
              </a:rPr>
              <a:t>object</a:t>
            </a:r>
            <a:r>
              <a:rPr lang="en-US" dirty="0"/>
              <a:t>.</a:t>
            </a:r>
          </a:p>
          <a:p>
            <a:pPr lvl="1"/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open</a:t>
            </a:r>
            <a:r>
              <a:rPr lang="en-US" dirty="0"/>
              <a:t> and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close</a:t>
            </a:r>
            <a:r>
              <a:rPr lang="en-US" dirty="0"/>
              <a:t> are functions</a:t>
            </a:r>
            <a:br>
              <a:rPr lang="en-US" dirty="0"/>
            </a:br>
            <a:r>
              <a:rPr lang="en-US" dirty="0"/>
              <a:t>we can call on the object.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852146" y="5127834"/>
            <a:ext cx="3047950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33CC"/>
                </a:solidFill>
              </a:rPr>
              <a:t>We’ll learn about C++</a:t>
            </a:r>
          </a:p>
          <a:p>
            <a:r>
              <a:rPr lang="en-US" sz="2000" dirty="0">
                <a:solidFill>
                  <a:srgbClr val="0033CC"/>
                </a:solidFill>
              </a:rPr>
              <a:t>classes and objects later.</a:t>
            </a:r>
          </a:p>
        </p:txBody>
      </p:sp>
    </p:spTree>
    <p:extLst>
      <p:ext uri="{BB962C8B-B14F-4D97-AF65-F5344CB8AC3E}">
        <p14:creationId xmlns:p14="http://schemas.microsoft.com/office/powerpoint/2010/main" val="2941699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1E67FD-1100-C34F-A831-2CB38340A9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cin</a:t>
            </a:r>
            <a:r>
              <a:rPr lang="en-US" dirty="0"/>
              <a:t> and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2633A8-D4B5-8947-A8FE-96A7401CAB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Predefined stream variables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cs typeface="Courier New" charset="0"/>
              </a:rPr>
              <a:t>cin</a:t>
            </a:r>
            <a:r>
              <a:rPr lang="en-US" dirty="0"/>
              <a:t> and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cs typeface="Courier New" charset="0"/>
              </a:rPr>
              <a:t>cout</a:t>
            </a:r>
            <a:r>
              <a:rPr lang="en-US" dirty="0"/>
              <a:t> represent </a:t>
            </a:r>
            <a:r>
              <a:rPr lang="en-US" dirty="0">
                <a:solidFill>
                  <a:srgbClr val="A12A03"/>
                </a:solidFill>
              </a:rPr>
              <a:t>standard in</a:t>
            </a:r>
            <a:r>
              <a:rPr lang="en-US" dirty="0"/>
              <a:t> (keyboard) and </a:t>
            </a:r>
            <a:br>
              <a:rPr lang="en-US" dirty="0"/>
            </a:br>
            <a:r>
              <a:rPr lang="en-US" dirty="0">
                <a:solidFill>
                  <a:srgbClr val="A12A03"/>
                </a:solidFill>
              </a:rPr>
              <a:t>standard out</a:t>
            </a:r>
            <a:r>
              <a:rPr lang="en-US" dirty="0"/>
              <a:t> (monitor screen).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You must have:</a:t>
            </a:r>
          </a:p>
          <a:p>
            <a:pPr lvl="1"/>
            <a:endParaRPr lang="en-US" dirty="0"/>
          </a:p>
          <a:p>
            <a:r>
              <a:rPr lang="en-US" dirty="0"/>
              <a:t>When you run your program on the command line, you can use </a:t>
            </a:r>
            <a:r>
              <a:rPr lang="en-US" dirty="0">
                <a:solidFill>
                  <a:srgbClr val="A12A03"/>
                </a:solidFill>
              </a:rPr>
              <a:t>I/O redirection</a:t>
            </a:r>
            <a:r>
              <a:rPr lang="en-US" dirty="0"/>
              <a:t> to </a:t>
            </a:r>
            <a:r>
              <a:rPr lang="en-US" dirty="0">
                <a:solidFill>
                  <a:srgbClr val="A12A03"/>
                </a:solidFill>
              </a:rPr>
              <a:t>redirect</a:t>
            </a:r>
            <a:r>
              <a:rPr lang="en-US" dirty="0"/>
              <a:t> standard in and standard out to text files.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73F5DE-F1D1-F041-8479-6316E366E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B6AEE54-F79A-E34D-A738-3FA200E676A8}"/>
              </a:ext>
            </a:extLst>
          </p:cNvPr>
          <p:cNvSpPr txBox="1"/>
          <p:nvPr/>
        </p:nvSpPr>
        <p:spPr>
          <a:xfrm>
            <a:off x="3840488" y="2870555"/>
            <a:ext cx="2941831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&lt;iostream&gt;</a:t>
            </a:r>
          </a:p>
          <a:p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using namespace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518462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Formatting Output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4785330"/>
          </a:xfrm>
        </p:spPr>
        <p:txBody>
          <a:bodyPr/>
          <a:lstStyle/>
          <a:p>
            <a:r>
              <a:rPr lang="en-US" dirty="0"/>
              <a:t>Formatting a value that is being output includes</a:t>
            </a:r>
          </a:p>
          <a:p>
            <a:pPr lvl="1"/>
            <a:r>
              <a:rPr lang="en-US" dirty="0"/>
              <a:t>Determine the </a:t>
            </a:r>
            <a:r>
              <a:rPr lang="en-US" dirty="0">
                <a:solidFill>
                  <a:srgbClr val="B23C00"/>
                </a:solidFill>
              </a:rPr>
              <a:t>width</a:t>
            </a:r>
            <a:r>
              <a:rPr lang="en-US" dirty="0"/>
              <a:t> of the output field</a:t>
            </a:r>
          </a:p>
          <a:p>
            <a:pPr lvl="1"/>
            <a:r>
              <a:rPr lang="en-US" dirty="0"/>
              <a:t>Decide whether to write numbers in </a:t>
            </a:r>
            <a:br>
              <a:rPr lang="en-US" dirty="0"/>
            </a:br>
            <a:r>
              <a:rPr lang="en-US" dirty="0">
                <a:solidFill>
                  <a:srgbClr val="B23C00"/>
                </a:solidFill>
              </a:rPr>
              <a:t>fixed-point notation </a:t>
            </a:r>
            <a:r>
              <a:rPr lang="en-US" dirty="0"/>
              <a:t>or in </a:t>
            </a:r>
            <a:r>
              <a:rPr lang="en-US" dirty="0">
                <a:solidFill>
                  <a:srgbClr val="B23C00"/>
                </a:solidFill>
              </a:rPr>
              <a:t>scientific notation</a:t>
            </a:r>
          </a:p>
          <a:p>
            <a:pPr lvl="1"/>
            <a:r>
              <a:rPr lang="en-US" dirty="0"/>
              <a:t>Specify how many </a:t>
            </a:r>
            <a:r>
              <a:rPr lang="en-US" dirty="0">
                <a:solidFill>
                  <a:srgbClr val="B23C00"/>
                </a:solidFill>
              </a:rPr>
              <a:t>digits after the decimal point</a:t>
            </a:r>
          </a:p>
          <a:p>
            <a:pPr lvl="5"/>
            <a:endParaRPr lang="en-US" dirty="0"/>
          </a:p>
          <a:p>
            <a:r>
              <a:rPr lang="en-US" dirty="0"/>
              <a:t>To format output to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cout</a:t>
            </a:r>
            <a:r>
              <a:rPr lang="en-US" dirty="0"/>
              <a:t>, </a:t>
            </a:r>
            <a:br>
              <a:rPr lang="en-US" dirty="0"/>
            </a:br>
            <a:r>
              <a:rPr lang="en-US" dirty="0"/>
              <a:t>call its member functions:</a:t>
            </a:r>
          </a:p>
          <a:p>
            <a:pPr lvl="1"/>
            <a:r>
              <a:rPr lang="en-US" dirty="0"/>
              <a:t>Use fixed-point notation instead of scientific notation.</a:t>
            </a:r>
          </a:p>
          <a:p>
            <a:pPr lvl="1"/>
            <a:r>
              <a:rPr lang="en-US" dirty="0"/>
              <a:t>Always include the decimal point in the output.</a:t>
            </a:r>
          </a:p>
          <a:p>
            <a:pPr lvl="1"/>
            <a:r>
              <a:rPr lang="en-US" dirty="0"/>
              <a:t>Two digits after the decimal point.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120634" y="3694377"/>
            <a:ext cx="3768980" cy="92333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cout.setf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ios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::fixed);</a:t>
            </a:r>
          </a:p>
          <a:p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cout.setf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ios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::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showpoint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);</a:t>
            </a:r>
          </a:p>
          <a:p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cout.precision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(2);</a:t>
            </a:r>
          </a:p>
        </p:txBody>
      </p:sp>
    </p:spTree>
    <p:extLst>
      <p:ext uri="{BB962C8B-B14F-4D97-AF65-F5344CB8AC3E}">
        <p14:creationId xmlns:p14="http://schemas.microsoft.com/office/powerpoint/2010/main" val="3850051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Output Manipulators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295400"/>
            <a:ext cx="8595311" cy="3322307"/>
          </a:xfrm>
        </p:spPr>
        <p:txBody>
          <a:bodyPr/>
          <a:lstStyle/>
          <a:p>
            <a:r>
              <a:rPr lang="en-US" dirty="0"/>
              <a:t>Manipulator function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setw</a:t>
            </a:r>
            <a:r>
              <a:rPr lang="en-US" dirty="0">
                <a:solidFill>
                  <a:srgbClr val="0033CC"/>
                </a:solidFill>
              </a:rPr>
              <a:t> </a:t>
            </a:r>
            <a:r>
              <a:rPr lang="en-US" dirty="0"/>
              <a:t>sets the width </a:t>
            </a:r>
            <a:br>
              <a:rPr lang="en-US" dirty="0"/>
            </a:br>
            <a:r>
              <a:rPr lang="en-US" dirty="0"/>
              <a:t>of an output field.</a:t>
            </a:r>
          </a:p>
          <a:p>
            <a:pPr lvl="4"/>
            <a:endParaRPr lang="en-US" dirty="0"/>
          </a:p>
          <a:p>
            <a:r>
              <a:rPr lang="en-US" dirty="0"/>
              <a:t>Manipulator function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setprecision</a:t>
            </a:r>
            <a:r>
              <a:rPr lang="en-US" dirty="0"/>
              <a:t> sets the number of places after the decimal point.</a:t>
            </a:r>
          </a:p>
          <a:p>
            <a:pPr lvl="4"/>
            <a:endParaRPr lang="en-US" dirty="0"/>
          </a:p>
          <a:p>
            <a:r>
              <a:rPr lang="en-US" dirty="0"/>
              <a:t>Embed calls to manipulators in output statements.</a:t>
            </a:r>
          </a:p>
          <a:p>
            <a:pPr lvl="1"/>
            <a:r>
              <a:rPr lang="en-US" dirty="0"/>
              <a:t>Examples: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576740" y="4665853"/>
            <a:ext cx="6356227" cy="13234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A12A03"/>
                </a:solidFill>
                <a:latin typeface="Courier New" charset="0"/>
                <a:ea typeface="Courier New" charset="0"/>
                <a:cs typeface="Courier New" charset="0"/>
              </a:rPr>
              <a:t>#include &lt;</a:t>
            </a:r>
            <a:r>
              <a:rPr lang="en-US" b="1" dirty="0" err="1">
                <a:solidFill>
                  <a:srgbClr val="A12A03"/>
                </a:solidFill>
                <a:latin typeface="Courier New" charset="0"/>
                <a:ea typeface="Courier New" charset="0"/>
                <a:cs typeface="Courier New" charset="0"/>
              </a:rPr>
              <a:t>iomanip</a:t>
            </a:r>
            <a:r>
              <a:rPr lang="en-US" b="1" dirty="0">
                <a:solidFill>
                  <a:srgbClr val="A12A03"/>
                </a:solidFill>
                <a:latin typeface="Courier New" charset="0"/>
                <a:ea typeface="Courier New" charset="0"/>
                <a:cs typeface="Courier New" charset="0"/>
              </a:rPr>
              <a:t>&gt;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using namespace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std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...</a:t>
            </a:r>
          </a:p>
          <a:p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cout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&lt;&lt; "Value 1 = " &lt;&lt; </a:t>
            </a:r>
            <a:r>
              <a:rPr lang="en-US" b="1" dirty="0" err="1">
                <a:solidFill>
                  <a:srgbClr val="A12A03"/>
                </a:solidFill>
                <a:latin typeface="Courier New" charset="0"/>
                <a:ea typeface="Courier New" charset="0"/>
                <a:cs typeface="Courier New" charset="0"/>
              </a:rPr>
              <a:t>setw</a:t>
            </a:r>
            <a:r>
              <a:rPr lang="en-US" b="1" dirty="0">
                <a:solidFill>
                  <a:srgbClr val="A12A03"/>
                </a:solidFill>
                <a:latin typeface="Courier New" charset="0"/>
                <a:ea typeface="Courier New" charset="0"/>
                <a:cs typeface="Courier New" charset="0"/>
              </a:rPr>
              <a:t>(10)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&lt;&lt; value1 &lt;&lt; end;</a:t>
            </a:r>
          </a:p>
          <a:p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cout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&lt;&lt; "$" &lt;&lt; </a:t>
            </a:r>
            <a:r>
              <a:rPr lang="en-US" b="1" dirty="0" err="1">
                <a:solidFill>
                  <a:srgbClr val="A12A03"/>
                </a:solidFill>
                <a:latin typeface="Courier New" charset="0"/>
                <a:ea typeface="Courier New" charset="0"/>
                <a:cs typeface="Courier New" charset="0"/>
              </a:rPr>
              <a:t>setprecision</a:t>
            </a:r>
            <a:r>
              <a:rPr lang="en-US" b="1" dirty="0">
                <a:solidFill>
                  <a:srgbClr val="A12A03"/>
                </a:solidFill>
                <a:latin typeface="Courier New" charset="0"/>
                <a:ea typeface="Courier New" charset="0"/>
                <a:cs typeface="Courier New" charset="0"/>
              </a:rPr>
              <a:t>(2)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&lt;&lt; amount &lt;&lt;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endl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; </a:t>
            </a:r>
          </a:p>
        </p:txBody>
      </p:sp>
    </p:spTree>
    <p:extLst>
      <p:ext uri="{BB962C8B-B14F-4D97-AF65-F5344CB8AC3E}">
        <p14:creationId xmlns:p14="http://schemas.microsoft.com/office/powerpoint/2010/main" val="314271240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Passing Streams to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676405"/>
          </a:xfrm>
        </p:spPr>
        <p:txBody>
          <a:bodyPr/>
          <a:lstStyle/>
          <a:p>
            <a:r>
              <a:rPr lang="en-US" dirty="0"/>
              <a:t>Pass stream objects to functions </a:t>
            </a:r>
            <a:br>
              <a:rPr lang="en-US" dirty="0"/>
            </a:br>
            <a:r>
              <a:rPr lang="en-US" dirty="0">
                <a:solidFill>
                  <a:srgbClr val="B23C00"/>
                </a:solidFill>
              </a:rPr>
              <a:t>only via call-by-reference</a:t>
            </a:r>
            <a:r>
              <a:rPr lang="en-US" dirty="0"/>
              <a:t>.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Example: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923786" y="2513043"/>
            <a:ext cx="5285421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void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copyFile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ifstream</a:t>
            </a:r>
            <a:r>
              <a:rPr lang="en-US" sz="1800" b="1" dirty="0">
                <a:solidFill>
                  <a:srgbClr val="A12A03"/>
                </a:solidFill>
                <a:latin typeface="Courier New" charset="0"/>
                <a:ea typeface="Courier New" charset="0"/>
                <a:cs typeface="Courier New" charset="0"/>
              </a:rPr>
              <a:t>&amp;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source, 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            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ofstream</a:t>
            </a:r>
            <a:r>
              <a:rPr lang="en-US" sz="1800" b="1" dirty="0">
                <a:solidFill>
                  <a:srgbClr val="A12A03"/>
                </a:solidFill>
                <a:latin typeface="Courier New" charset="0"/>
                <a:ea typeface="Courier New" charset="0"/>
                <a:cs typeface="Courier New" charset="0"/>
              </a:rPr>
              <a:t>&amp;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destination);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5ADCFBB-7BBF-324F-8A86-0D07DCD56F24}"/>
              </a:ext>
            </a:extLst>
          </p:cNvPr>
          <p:cNvSpPr txBox="1"/>
          <p:nvPr/>
        </p:nvSpPr>
        <p:spPr>
          <a:xfrm>
            <a:off x="5212073" y="1872886"/>
            <a:ext cx="708848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Why?</a:t>
            </a:r>
          </a:p>
        </p:txBody>
      </p:sp>
    </p:spTree>
    <p:extLst>
      <p:ext uri="{BB962C8B-B14F-4D97-AF65-F5344CB8AC3E}">
        <p14:creationId xmlns:p14="http://schemas.microsoft.com/office/powerpoint/2010/main" val="386343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Character I/O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Recall that the operator 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&gt;&gt;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used on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cin</a:t>
            </a:r>
            <a:r>
              <a:rPr lang="en-US" dirty="0"/>
              <a:t> skips blanks.</a:t>
            </a:r>
          </a:p>
          <a:p>
            <a:pPr lvl="4"/>
            <a:endParaRPr lang="en-US" dirty="0"/>
          </a:p>
          <a:p>
            <a:r>
              <a:rPr lang="en-US" dirty="0"/>
              <a:t>To read all characters from an input stream, </a:t>
            </a:r>
            <a:r>
              <a:rPr lang="en-US" dirty="0">
                <a:solidFill>
                  <a:srgbClr val="B23C00"/>
                </a:solidFill>
              </a:rPr>
              <a:t>including blanks</a:t>
            </a:r>
            <a:r>
              <a:rPr lang="en-US" dirty="0"/>
              <a:t>, use the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get</a:t>
            </a:r>
            <a:r>
              <a:rPr lang="en-US" dirty="0"/>
              <a:t> method:</a:t>
            </a:r>
          </a:p>
          <a:p>
            <a:endParaRPr lang="en-US" dirty="0"/>
          </a:p>
          <a:p>
            <a:endParaRPr lang="en-US" dirty="0"/>
          </a:p>
          <a:p>
            <a:pPr lvl="4"/>
            <a:endParaRPr lang="en-US" dirty="0"/>
          </a:p>
          <a:p>
            <a:r>
              <a:rPr lang="en-US" dirty="0"/>
              <a:t>Use the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put</a:t>
            </a:r>
            <a:r>
              <a:rPr lang="en-US" dirty="0"/>
              <a:t> method to output any character </a:t>
            </a:r>
            <a:br>
              <a:rPr lang="en-US" dirty="0"/>
            </a:br>
            <a:r>
              <a:rPr lang="en-US" dirty="0"/>
              <a:t>to an output stream: 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cout.put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52517" y="3429000"/>
            <a:ext cx="1838965" cy="92333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char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ch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...</a:t>
            </a:r>
          </a:p>
          <a:p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cin.get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ch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277492154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022DF-3C91-EF4C-9EEE-0FCDA10EC9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Character I/O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F42A53-98CA-C044-8711-DEF07B048E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493527"/>
          </a:xfrm>
        </p:spPr>
        <p:txBody>
          <a:bodyPr/>
          <a:lstStyle/>
          <a:p>
            <a:r>
              <a:rPr lang="en-US" dirty="0"/>
              <a:t>You can use built-in function 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getline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to read an entire input line, including blanks, into a string variable: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C692C2-0539-D64D-AE63-C0989CD9D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FF4641F-72EE-1A46-BC4E-EF843300DACB}"/>
              </a:ext>
            </a:extLst>
          </p:cNvPr>
          <p:cNvSpPr txBox="1"/>
          <p:nvPr/>
        </p:nvSpPr>
        <p:spPr>
          <a:xfrm>
            <a:off x="3017728" y="2870532"/>
            <a:ext cx="3108543" cy="101566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string text;</a:t>
            </a:r>
          </a:p>
          <a:p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getline</a:t>
            </a:r>
            <a:r>
              <a:rPr lang="en-US" sz="20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cin</a:t>
            </a:r>
            <a:r>
              <a:rPr lang="en-US" sz="20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text);</a:t>
            </a:r>
          </a:p>
        </p:txBody>
      </p:sp>
    </p:spTree>
    <p:extLst>
      <p:ext uri="{BB962C8B-B14F-4D97-AF65-F5344CB8AC3E}">
        <p14:creationId xmlns:p14="http://schemas.microsoft.com/office/powerpoint/2010/main" val="187728138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Predefined Character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Some very useful Boolean functions </a:t>
            </a:r>
            <a:br>
              <a:rPr lang="en-US" dirty="0"/>
            </a:br>
            <a:r>
              <a:rPr lang="en-US" dirty="0"/>
              <a:t>that test a character:</a:t>
            </a:r>
          </a:p>
          <a:p>
            <a:pPr lvl="4"/>
            <a:endParaRPr lang="en-US" dirty="0"/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isupper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ch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)</a:t>
            </a: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islower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ch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)</a:t>
            </a: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isalpha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ch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)</a:t>
            </a: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isdigit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ch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)</a:t>
            </a: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isspace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ch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)</a:t>
            </a: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toupper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ch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)</a:t>
            </a: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tolower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ch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45063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eof</a:t>
            </a:r>
            <a:r>
              <a:rPr lang="en-US" dirty="0"/>
              <a:t> Function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693892"/>
          </a:xfrm>
        </p:spPr>
        <p:txBody>
          <a:bodyPr/>
          <a:lstStyle/>
          <a:p>
            <a:r>
              <a:rPr lang="en-US" dirty="0"/>
              <a:t>Boolean function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eof</a:t>
            </a:r>
            <a:r>
              <a:rPr lang="en-US" dirty="0"/>
              <a:t> tests whether or not an input stream has read the entire file.</a:t>
            </a:r>
          </a:p>
          <a:p>
            <a:pPr lvl="1"/>
            <a:r>
              <a:rPr lang="en-US" dirty="0" err="1"/>
              <a:t>eof</a:t>
            </a:r>
            <a:r>
              <a:rPr lang="en-US" dirty="0"/>
              <a:t> = end of file</a:t>
            </a:r>
          </a:p>
          <a:p>
            <a:pPr lvl="1"/>
            <a:r>
              <a:rPr lang="en-US" dirty="0"/>
              <a:t>Example:</a:t>
            </a:r>
          </a:p>
          <a:p>
            <a:pPr lvl="5"/>
            <a:endParaRPr lang="en-US" dirty="0"/>
          </a:p>
          <a:p>
            <a:endParaRPr lang="en-US" dirty="0"/>
          </a:p>
          <a:p>
            <a:r>
              <a:rPr lang="en-US" dirty="0"/>
              <a:t>Function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eof</a:t>
            </a:r>
            <a:r>
              <a:rPr lang="en-US" dirty="0"/>
              <a:t> returns true only </a:t>
            </a:r>
            <a:r>
              <a:rPr lang="en-US" dirty="0">
                <a:solidFill>
                  <a:srgbClr val="B23C00"/>
                </a:solidFill>
              </a:rPr>
              <a:t>after</a:t>
            </a:r>
            <a:r>
              <a:rPr lang="en-US" dirty="0"/>
              <a:t> an attempt was made to read past the end of file.</a:t>
            </a:r>
          </a:p>
          <a:p>
            <a:pPr lvl="1"/>
            <a:r>
              <a:rPr lang="en-US" dirty="0"/>
              <a:t>It’s not a warning that you’re about to read </a:t>
            </a:r>
            <a:br>
              <a:rPr lang="en-US" dirty="0"/>
            </a:br>
            <a:r>
              <a:rPr lang="en-US" dirty="0"/>
              <a:t>past the end of file.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825368" y="3154683"/>
            <a:ext cx="3493264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>
                <a:latin typeface="Courier New" charset="0"/>
                <a:ea typeface="Courier New" charset="0"/>
                <a:cs typeface="Courier New" charset="0"/>
              </a:rPr>
              <a:t>if (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in_stream.eof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()) ...</a:t>
            </a:r>
          </a:p>
        </p:txBody>
      </p:sp>
    </p:spTree>
    <p:extLst>
      <p:ext uri="{BB962C8B-B14F-4D97-AF65-F5344CB8AC3E}">
        <p14:creationId xmlns:p14="http://schemas.microsoft.com/office/powerpoint/2010/main" val="28559726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CB8517-49A0-1549-BA52-A002FEBB9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#1: Sample Solution</a:t>
            </a:r>
            <a:r>
              <a:rPr lang="en-US" i="1" dirty="0"/>
              <a:t>, cont’d</a:t>
            </a:r>
            <a:endParaRPr lang="en-US" b="1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D1B9C8-AD70-CE43-93CC-DCFCA6578E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Suggested iterations:</a:t>
            </a:r>
          </a:p>
          <a:p>
            <a:pPr lvl="5"/>
            <a:endParaRPr lang="en-US" dirty="0"/>
          </a:p>
          <a:p>
            <a:pPr marL="928687" lvl="1" indent="-457200">
              <a:buFont typeface="+mj-lt"/>
              <a:buAutoNum type="arabicPeriod"/>
            </a:pPr>
            <a:r>
              <a:rPr lang="en-US" dirty="0"/>
              <a:t>Read and print the input values (the numbers of plants). Use placeholders for the near and far plans.</a:t>
            </a:r>
          </a:p>
          <a:p>
            <a:pPr marL="928687" lvl="1" indent="-457200">
              <a:buFont typeface="+mj-lt"/>
              <a:buAutoNum type="arabicPeriod"/>
            </a:pPr>
            <a:r>
              <a:rPr lang="en-US" dirty="0"/>
              <a:t>With a fixed number of plants (the input contains only 5 and 0), make one trip of the near plan.</a:t>
            </a:r>
          </a:p>
          <a:p>
            <a:pPr marL="928687" lvl="1" indent="-457200">
              <a:buFont typeface="+mj-lt"/>
              <a:buAutoNum type="arabicPeriod"/>
            </a:pPr>
            <a:r>
              <a:rPr lang="en-US" dirty="0"/>
              <a:t>Add an inner loop to iteration 2 to make multiple trips until all the plants are watered. Test with different numbers of plants.</a:t>
            </a:r>
          </a:p>
          <a:p>
            <a:pPr marL="928687" lvl="1" indent="-457200">
              <a:buFont typeface="+mj-lt"/>
              <a:buAutoNum type="arabicPeriod"/>
            </a:pPr>
            <a:r>
              <a:rPr lang="en-US" dirty="0"/>
              <a:t>Add the code for the far plan and the code to determine which plan is better.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9AB27F-F23B-D54D-BC39-B6938C4DF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5996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Overloading Function Names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464"/>
            <a:ext cx="8229600" cy="4896461"/>
          </a:xfrm>
        </p:spPr>
        <p:txBody>
          <a:bodyPr/>
          <a:lstStyle/>
          <a:p>
            <a:r>
              <a:rPr lang="en-US" dirty="0"/>
              <a:t>A function is characterized by both its </a:t>
            </a:r>
            <a:br>
              <a:rPr lang="en-US" dirty="0"/>
            </a:br>
            <a:r>
              <a:rPr lang="en-US" dirty="0"/>
              <a:t>name and its parameters.</a:t>
            </a:r>
          </a:p>
          <a:p>
            <a:pPr lvl="1"/>
            <a:r>
              <a:rPr lang="en-US" dirty="0"/>
              <a:t>Number and data types of the formal parameters.</a:t>
            </a:r>
          </a:p>
          <a:p>
            <a:pPr lvl="5"/>
            <a:endParaRPr lang="en-US" dirty="0"/>
          </a:p>
          <a:p>
            <a:r>
              <a:rPr lang="en-US" dirty="0"/>
              <a:t>You can </a:t>
            </a:r>
            <a:r>
              <a:rPr lang="en-US" dirty="0">
                <a:solidFill>
                  <a:srgbClr val="B23C00"/>
                </a:solidFill>
              </a:rPr>
              <a:t>overload</a:t>
            </a:r>
            <a:r>
              <a:rPr lang="en-US" dirty="0"/>
              <a:t> a function name by defining another function with the same name but with </a:t>
            </a:r>
            <a:r>
              <a:rPr lang="en-US" dirty="0">
                <a:solidFill>
                  <a:srgbClr val="B23C00"/>
                </a:solidFill>
              </a:rPr>
              <a:t>different parameters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The parameters must differ by number or data type.</a:t>
            </a:r>
          </a:p>
          <a:p>
            <a:pPr lvl="1"/>
            <a:r>
              <a:rPr lang="en-US" dirty="0"/>
              <a:t>When you call a function with the shared name, </a:t>
            </a:r>
            <a:br>
              <a:rPr lang="en-US" dirty="0"/>
            </a:br>
            <a:r>
              <a:rPr lang="en-US" dirty="0"/>
              <a:t>the arguments of the call determine which function you mean.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743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Overloading Function Names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399"/>
            <a:ext cx="8229600" cy="4602453"/>
          </a:xfrm>
        </p:spPr>
        <p:txBody>
          <a:bodyPr/>
          <a:lstStyle/>
          <a:p>
            <a:r>
              <a:rPr lang="en-US" dirty="0"/>
              <a:t>Example declarations: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Example calls: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Be careful with automatic type conversions of arguments when overloading function names.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14440" y="1884410"/>
            <a:ext cx="7571303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double average(double n1, double n2);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double average(double n1, double n2, double n3);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15845" y="3429000"/>
            <a:ext cx="4955203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double avg2 = average(x, y);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double avg3 = average(x, y, z);</a:t>
            </a:r>
          </a:p>
        </p:txBody>
      </p:sp>
    </p:spTree>
    <p:extLst>
      <p:ext uri="{BB962C8B-B14F-4D97-AF65-F5344CB8AC3E}">
        <p14:creationId xmlns:p14="http://schemas.microsoft.com/office/powerpoint/2010/main" val="3236473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Call-by-Value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5903"/>
            <a:ext cx="8229600" cy="4754828"/>
          </a:xfrm>
        </p:spPr>
        <p:txBody>
          <a:bodyPr/>
          <a:lstStyle/>
          <a:p>
            <a:r>
              <a:rPr lang="en-US" dirty="0"/>
              <a:t>By default, arguments to a function are </a:t>
            </a:r>
            <a:br>
              <a:rPr lang="en-US" dirty="0"/>
            </a:br>
            <a:r>
              <a:rPr lang="en-US" dirty="0">
                <a:solidFill>
                  <a:srgbClr val="B23C00"/>
                </a:solidFill>
              </a:rPr>
              <a:t>passed by value</a:t>
            </a:r>
            <a:r>
              <a:rPr lang="en-US" dirty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A </a:t>
            </a:r>
            <a:r>
              <a:rPr lang="en-US" dirty="0">
                <a:solidFill>
                  <a:srgbClr val="B23C00"/>
                </a:solidFill>
              </a:rPr>
              <a:t>copy</a:t>
            </a:r>
            <a:r>
              <a:rPr lang="en-US" dirty="0"/>
              <a:t> of the argument’s value </a:t>
            </a:r>
            <a:br>
              <a:rPr lang="en-US" dirty="0"/>
            </a:br>
            <a:r>
              <a:rPr lang="en-US" dirty="0"/>
              <a:t>is passed to the function.</a:t>
            </a:r>
          </a:p>
          <a:p>
            <a:pPr lvl="5"/>
            <a:endParaRPr lang="en-US" dirty="0"/>
          </a:p>
          <a:p>
            <a:r>
              <a:rPr lang="en-US" dirty="0"/>
              <a:t>Any changes that the function makes to its parameters do not affect the calling arguments.</a:t>
            </a:r>
          </a:p>
          <a:p>
            <a:pPr lvl="1"/>
            <a:r>
              <a:rPr lang="en-US" dirty="0"/>
              <a:t>Example: The faulty swap function.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449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Call-by-Value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428999"/>
            <a:ext cx="8229600" cy="2651731"/>
          </a:xfrm>
        </p:spPr>
        <p:txBody>
          <a:bodyPr/>
          <a:lstStyle/>
          <a:p>
            <a:r>
              <a:rPr lang="en-US" dirty="0"/>
              <a:t>Why doesn’t this function do </a:t>
            </a:r>
            <a:br>
              <a:rPr lang="en-US" dirty="0"/>
            </a:br>
            <a:r>
              <a:rPr lang="en-US" dirty="0"/>
              <a:t>what the programmer intended?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017454" y="1325903"/>
            <a:ext cx="5109091" cy="19389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void 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swap_by_value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a, 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b)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hu-HU" sz="2000" b="1" dirty="0">
                <a:latin typeface="Courier New" charset="0"/>
                <a:ea typeface="Courier New" charset="0"/>
                <a:cs typeface="Courier New" charset="0"/>
              </a:rPr>
              <a:t>    int </a:t>
            </a:r>
            <a:r>
              <a:rPr lang="hu-HU" sz="2000" b="1" dirty="0" err="1">
                <a:latin typeface="Courier New" charset="0"/>
                <a:ea typeface="Courier New" charset="0"/>
                <a:cs typeface="Courier New" charset="0"/>
              </a:rPr>
              <a:t>temp</a:t>
            </a:r>
            <a:r>
              <a:rPr lang="hu-HU" sz="2000" b="1" dirty="0">
                <a:latin typeface="Courier New" charset="0"/>
                <a:ea typeface="Courier New" charset="0"/>
                <a:cs typeface="Courier New" charset="0"/>
              </a:rPr>
              <a:t> = a;</a:t>
            </a:r>
          </a:p>
          <a:p>
            <a:r>
              <a:rPr lang="ro-RO" sz="2000" b="1" dirty="0">
                <a:latin typeface="Courier New" charset="0"/>
                <a:ea typeface="Courier New" charset="0"/>
                <a:cs typeface="Courier New" charset="0"/>
              </a:rPr>
              <a:t>    a = b;</a:t>
            </a:r>
          </a:p>
          <a:p>
            <a:r>
              <a:rPr lang="de-DE" sz="2000" b="1" dirty="0">
                <a:latin typeface="Courier New" charset="0"/>
                <a:ea typeface="Courier New" charset="0"/>
                <a:cs typeface="Courier New" charset="0"/>
              </a:rPr>
              <a:t>    b = </a:t>
            </a:r>
            <a:r>
              <a:rPr lang="de-DE" sz="2000" b="1" dirty="0" err="1">
                <a:latin typeface="Courier New" charset="0"/>
                <a:ea typeface="Courier New" charset="0"/>
                <a:cs typeface="Courier New" charset="0"/>
              </a:rPr>
              <a:t>temp</a:t>
            </a:r>
            <a:r>
              <a:rPr lang="de-DE" sz="20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de-DE" sz="2000" b="1" dirty="0">
                <a:latin typeface="Courier New" charset="0"/>
                <a:ea typeface="Courier New" charset="0"/>
                <a:cs typeface="Courier New" charset="0"/>
              </a:rPr>
              <a:t>}</a:t>
            </a:r>
            <a:endParaRPr lang="en-US" sz="2000" b="1" dirty="0"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CDD25DD-D5AB-7745-BD95-26A89839ACF0}"/>
              </a:ext>
            </a:extLst>
          </p:cNvPr>
          <p:cNvSpPr txBox="1"/>
          <p:nvPr/>
        </p:nvSpPr>
        <p:spPr>
          <a:xfrm>
            <a:off x="6217902" y="2816470"/>
            <a:ext cx="1186543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swaps.cpp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42483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Call-by-Reference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you want the function to be able to change the value of the caller’s arguments, you must use </a:t>
            </a:r>
            <a:r>
              <a:rPr lang="en-US" dirty="0">
                <a:solidFill>
                  <a:srgbClr val="B23C00"/>
                </a:solidFill>
              </a:rPr>
              <a:t>call-by-reference</a:t>
            </a:r>
            <a:r>
              <a:rPr lang="en-US" dirty="0"/>
              <a:t>.</a:t>
            </a:r>
          </a:p>
          <a:p>
            <a:pPr lvl="4"/>
            <a:r>
              <a:rPr lang="en-US" dirty="0"/>
              <a:t>	</a:t>
            </a:r>
          </a:p>
          <a:p>
            <a:r>
              <a:rPr lang="en-US" dirty="0"/>
              <a:t>The </a:t>
            </a:r>
            <a:r>
              <a:rPr lang="en-US" dirty="0">
                <a:solidFill>
                  <a:srgbClr val="B23C00"/>
                </a:solidFill>
              </a:rPr>
              <a:t>address</a:t>
            </a:r>
            <a:r>
              <a:rPr lang="en-US" dirty="0"/>
              <a:t> of the actual argument </a:t>
            </a:r>
            <a:br>
              <a:rPr lang="en-US" dirty="0"/>
            </a:br>
            <a:r>
              <a:rPr lang="en-US" dirty="0"/>
              <a:t>is passed to the function.</a:t>
            </a:r>
          </a:p>
          <a:p>
            <a:pPr lvl="1"/>
            <a:r>
              <a:rPr lang="en-US" dirty="0"/>
              <a:t>Example: The proper exchange function.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7162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Call-by-Reference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429000"/>
            <a:ext cx="8229600" cy="1371585"/>
          </a:xfrm>
        </p:spPr>
        <p:txBody>
          <a:bodyPr/>
          <a:lstStyle/>
          <a:p>
            <a:r>
              <a:rPr lang="en-US" dirty="0"/>
              <a:t>Why is this code better?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179018" y="1325903"/>
            <a:ext cx="6032421" cy="19389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void 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swap_by_reference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0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&amp;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a, 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0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&amp;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b)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hu-HU" sz="2000" b="1" dirty="0">
                <a:latin typeface="Courier New" charset="0"/>
                <a:ea typeface="Courier New" charset="0"/>
                <a:cs typeface="Courier New" charset="0"/>
              </a:rPr>
              <a:t>    int </a:t>
            </a:r>
            <a:r>
              <a:rPr lang="hu-HU" sz="2000" b="1" dirty="0" err="1">
                <a:latin typeface="Courier New" charset="0"/>
                <a:ea typeface="Courier New" charset="0"/>
                <a:cs typeface="Courier New" charset="0"/>
              </a:rPr>
              <a:t>temp</a:t>
            </a:r>
            <a:r>
              <a:rPr lang="hu-HU" sz="2000" b="1" dirty="0">
                <a:latin typeface="Courier New" charset="0"/>
                <a:ea typeface="Courier New" charset="0"/>
                <a:cs typeface="Courier New" charset="0"/>
              </a:rPr>
              <a:t> = a;</a:t>
            </a:r>
          </a:p>
          <a:p>
            <a:r>
              <a:rPr lang="ro-RO" sz="2000" b="1" dirty="0">
                <a:latin typeface="Courier New" charset="0"/>
                <a:ea typeface="Courier New" charset="0"/>
                <a:cs typeface="Courier New" charset="0"/>
              </a:rPr>
              <a:t>    a = b;</a:t>
            </a:r>
          </a:p>
          <a:p>
            <a:r>
              <a:rPr lang="de-DE" sz="2000" b="1" dirty="0">
                <a:latin typeface="Courier New" charset="0"/>
                <a:ea typeface="Courier New" charset="0"/>
                <a:cs typeface="Courier New" charset="0"/>
              </a:rPr>
              <a:t>    b = </a:t>
            </a:r>
            <a:r>
              <a:rPr lang="de-DE" sz="2000" b="1" dirty="0" err="1">
                <a:latin typeface="Courier New" charset="0"/>
                <a:ea typeface="Courier New" charset="0"/>
                <a:cs typeface="Courier New" charset="0"/>
              </a:rPr>
              <a:t>temp</a:t>
            </a:r>
            <a:r>
              <a:rPr lang="de-DE" sz="20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de-DE" sz="2000" b="1" dirty="0">
                <a:latin typeface="Courier New" charset="0"/>
                <a:ea typeface="Courier New" charset="0"/>
                <a:cs typeface="Courier New" charset="0"/>
              </a:rPr>
              <a:t>}</a:t>
            </a:r>
            <a:endParaRPr lang="en-US" sz="2000" b="1" dirty="0"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944739" y="5989292"/>
            <a:ext cx="731290" cy="338554"/>
          </a:xfrm>
          <a:prstGeom prst="rect">
            <a:avLst/>
          </a:prstGeom>
          <a:noFill/>
          <a:ln>
            <a:solidFill>
              <a:srgbClr val="A12A03"/>
            </a:solidFill>
          </a:ln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B23C00"/>
                </a:solidFill>
              </a:rPr>
              <a:t>Demo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91B9794-07BB-AD40-A44A-C7EE0578314E}"/>
              </a:ext>
            </a:extLst>
          </p:cNvPr>
          <p:cNvSpPr txBox="1"/>
          <p:nvPr/>
        </p:nvSpPr>
        <p:spPr>
          <a:xfrm>
            <a:off x="7182942" y="2788927"/>
            <a:ext cx="1186543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swaps.cpp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8181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35275</TotalTime>
  <Words>1193</Words>
  <Application>Microsoft Macintosh PowerPoint</Application>
  <PresentationFormat>On-screen Show (4:3)</PresentationFormat>
  <Paragraphs>285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3" baseType="lpstr">
      <vt:lpstr>Arial</vt:lpstr>
      <vt:lpstr>Courier New</vt:lpstr>
      <vt:lpstr>Times New Roman</vt:lpstr>
      <vt:lpstr>Wingdings</vt:lpstr>
      <vt:lpstr>Quadrant</vt:lpstr>
      <vt:lpstr>CS 144 Advanced C++ Programming February 5 Class Meeting</vt:lpstr>
      <vt:lpstr>Assignment #1: Sample Solution</vt:lpstr>
      <vt:lpstr>Assignment #1: Sample Solution, cont’d</vt:lpstr>
      <vt:lpstr>Overloading Function Names</vt:lpstr>
      <vt:lpstr>Overloading Function Names, cont’d</vt:lpstr>
      <vt:lpstr>Call-by-Value</vt:lpstr>
      <vt:lpstr>Call-by-Value, cont’d</vt:lpstr>
      <vt:lpstr>Call-by-Reference</vt:lpstr>
      <vt:lpstr>Call-by-Reference, cont’d</vt:lpstr>
      <vt:lpstr>Procedural Abstraction</vt:lpstr>
      <vt:lpstr>Procedural Abstraction, cont’d</vt:lpstr>
      <vt:lpstr>Testing and Debugging Functions</vt:lpstr>
      <vt:lpstr>assert</vt:lpstr>
      <vt:lpstr>assert, cont’d</vt:lpstr>
      <vt:lpstr>Assignment #2: Monty Hall Problem</vt:lpstr>
      <vt:lpstr>Assignment #2: Monty Hall Problem, cont’d</vt:lpstr>
      <vt:lpstr>Streams</vt:lpstr>
      <vt:lpstr>File I/O</vt:lpstr>
      <vt:lpstr>File I/O, cont’d</vt:lpstr>
      <vt:lpstr>Stream Name vs. File Name</vt:lpstr>
      <vt:lpstr>cin and cout</vt:lpstr>
      <vt:lpstr>Formatting Output</vt:lpstr>
      <vt:lpstr>Output Manipulators</vt:lpstr>
      <vt:lpstr>Passing Streams to Functions</vt:lpstr>
      <vt:lpstr>Character I/O</vt:lpstr>
      <vt:lpstr>Character I/O, cont’d</vt:lpstr>
      <vt:lpstr>Predefined Character Functions</vt:lpstr>
      <vt:lpstr>The eof Function</vt:lpstr>
    </vt:vector>
  </TitlesOfParts>
  <Manager/>
  <Company>San Jose State University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46B: Introduction to Data Structures</dc:title>
  <dc:subject/>
  <dc:creator>Ronald Mak</dc:creator>
  <cp:keywords/>
  <dc:description/>
  <cp:lastModifiedBy>Ronald Mak</cp:lastModifiedBy>
  <cp:revision>563</cp:revision>
  <dcterms:created xsi:type="dcterms:W3CDTF">2008-01-12T03:52:55Z</dcterms:created>
  <dcterms:modified xsi:type="dcterms:W3CDTF">2019-03-19T01:21:41Z</dcterms:modified>
  <cp:category/>
</cp:coreProperties>
</file>