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45" r:id="rId3"/>
    <p:sldId id="361" r:id="rId4"/>
    <p:sldId id="362" r:id="rId5"/>
    <p:sldId id="363" r:id="rId6"/>
    <p:sldId id="364" r:id="rId7"/>
    <p:sldId id="346" r:id="rId8"/>
    <p:sldId id="347" r:id="rId9"/>
    <p:sldId id="348" r:id="rId10"/>
    <p:sldId id="349" r:id="rId11"/>
    <p:sldId id="350" r:id="rId12"/>
    <p:sldId id="356" r:id="rId13"/>
    <p:sldId id="365" r:id="rId14"/>
    <p:sldId id="390" r:id="rId15"/>
    <p:sldId id="391" r:id="rId16"/>
    <p:sldId id="388" r:id="rId17"/>
    <p:sldId id="352" r:id="rId18"/>
    <p:sldId id="366" r:id="rId19"/>
    <p:sldId id="367" r:id="rId20"/>
    <p:sldId id="369" r:id="rId21"/>
    <p:sldId id="370" r:id="rId22"/>
    <p:sldId id="389" r:id="rId23"/>
    <p:sldId id="371" r:id="rId24"/>
    <p:sldId id="372" r:id="rId25"/>
    <p:sldId id="373" r:id="rId26"/>
    <p:sldId id="353" r:id="rId27"/>
    <p:sldId id="376" r:id="rId28"/>
    <p:sldId id="374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743" autoAdjust="0"/>
    <p:restoredTop sz="98450" autoAdjust="0"/>
  </p:normalViewPr>
  <p:slideViewPr>
    <p:cSldViewPr>
      <p:cViewPr varScale="1">
        <p:scale>
          <a:sx n="138" d="100"/>
          <a:sy n="138" d="100"/>
        </p:scale>
        <p:origin x="320" y="1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January 31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January 31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After you’ve declared a function, </a:t>
            </a:r>
            <a:br>
              <a:rPr lang="en-US" dirty="0"/>
            </a:br>
            <a:r>
              <a:rPr lang="en-US" dirty="0"/>
              <a:t>you must </a:t>
            </a:r>
            <a:r>
              <a:rPr lang="en-US" dirty="0">
                <a:solidFill>
                  <a:srgbClr val="B23C00"/>
                </a:solidFill>
              </a:rPr>
              <a:t>define</a:t>
            </a:r>
            <a:r>
              <a:rPr lang="en-US" dirty="0"/>
              <a:t> it.</a:t>
            </a:r>
          </a:p>
          <a:p>
            <a:pPr lvl="1"/>
            <a:r>
              <a:rPr lang="en-US" dirty="0"/>
              <a:t>Write the code that is executed </a:t>
            </a:r>
            <a:br>
              <a:rPr lang="en-US" dirty="0"/>
            </a:br>
            <a:r>
              <a:rPr lang="en-US" dirty="0"/>
              <a:t>whenever the function is called.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 terminates execution </a:t>
            </a:r>
            <a:br>
              <a:rPr lang="en-US" dirty="0"/>
            </a:br>
            <a:r>
              <a:rPr lang="en-US" dirty="0"/>
              <a:t>of the function and returns a value to the caller.</a:t>
            </a:r>
          </a:p>
          <a:p>
            <a:pPr lvl="5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4617707"/>
            <a:ext cx="7263527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count)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double total = count*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return total;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852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/>
              <a:t>Call a function that you wrote just as you would call a predefined function.</a:t>
            </a:r>
          </a:p>
          <a:p>
            <a:pPr lvl="5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3200405"/>
            <a:ext cx="6186309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spent;</a:t>
            </a:r>
          </a:p>
          <a:p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29.99;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spent =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how_much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how_many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957248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void function </a:t>
            </a:r>
            <a:r>
              <a:rPr lang="en-US" dirty="0"/>
              <a:t>performs some task </a:t>
            </a:r>
            <a:br>
              <a:rPr lang="en-US" dirty="0"/>
            </a:br>
            <a:r>
              <a:rPr lang="en-US" dirty="0"/>
              <a:t>but does not return a value.</a:t>
            </a:r>
          </a:p>
          <a:p>
            <a:pPr lvl="4"/>
            <a:endParaRPr lang="en-US" dirty="0"/>
          </a:p>
          <a:p>
            <a:r>
              <a:rPr lang="en-US" dirty="0"/>
              <a:t>Therefore, its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en-US" dirty="0"/>
              <a:t> statement terminates the function execution but does not include a value.</a:t>
            </a:r>
          </a:p>
          <a:p>
            <a:pPr lvl="1"/>
            <a:r>
              <a:rPr lang="en-US" dirty="0"/>
              <a:t>A return statement is not necessary for a void function if the function terminates “naturally” </a:t>
            </a:r>
            <a:br>
              <a:rPr lang="en-US" dirty="0"/>
            </a:br>
            <a:r>
              <a:rPr lang="en-US" dirty="0"/>
              <a:t>after it finishes executing the last statement.</a:t>
            </a:r>
          </a:p>
          <a:p>
            <a:pPr lvl="5"/>
            <a:endParaRPr lang="en-US" dirty="0"/>
          </a:p>
          <a:p>
            <a:r>
              <a:rPr lang="en-US" dirty="0"/>
              <a:t>Example void </a:t>
            </a:r>
            <a:br>
              <a:rPr lang="en-US" dirty="0"/>
            </a:br>
            <a:r>
              <a:rPr lang="en-US" dirty="0"/>
              <a:t>function definition: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6244" y="4632393"/>
            <a:ext cx="3724096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print_TF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(bool b)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if (b)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"T";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else 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&lt;&lt; "F";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1592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Functions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230868"/>
          </a:xfrm>
        </p:spPr>
        <p:txBody>
          <a:bodyPr/>
          <a:lstStyle/>
          <a:p>
            <a:r>
              <a:rPr lang="en-US" dirty="0"/>
              <a:t>A call to a void function cannot be part of an expression, since the function doesn’t return </a:t>
            </a:r>
            <a:br>
              <a:rPr lang="en-US" dirty="0"/>
            </a:br>
            <a:r>
              <a:rPr lang="en-US" dirty="0"/>
              <a:t>a value.</a:t>
            </a:r>
          </a:p>
          <a:p>
            <a:pPr lvl="4"/>
            <a:endParaRPr lang="en-US" dirty="0"/>
          </a:p>
          <a:p>
            <a:r>
              <a:rPr lang="en-US" dirty="0"/>
              <a:t>Instead, call a void function as a statement </a:t>
            </a:r>
            <a:br>
              <a:rPr lang="en-US" dirty="0"/>
            </a:br>
            <a:r>
              <a:rPr lang="en-US" dirty="0"/>
              <a:t>by itself.</a:t>
            </a:r>
          </a:p>
          <a:p>
            <a:pPr lvl="4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4172326"/>
            <a:ext cx="2800767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bool flag = true;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print_TF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(flag);</a:t>
            </a:r>
          </a:p>
        </p:txBody>
      </p:sp>
    </p:spTree>
    <p:extLst>
      <p:ext uri="{BB962C8B-B14F-4D97-AF65-F5344CB8AC3E}">
        <p14:creationId xmlns:p14="http://schemas.microsoft.com/office/powerpoint/2010/main" val="3618468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0FA0-1FC0-4842-879D-98626B08F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Convention with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C7C64-4822-EA45-83D6-621E87CA1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declare all your functions.</a:t>
            </a:r>
          </a:p>
          <a:p>
            <a:r>
              <a:rPr lang="en-US" dirty="0"/>
              <a:t>Document each declaration with a comment that describes:</a:t>
            </a:r>
          </a:p>
          <a:p>
            <a:pPr lvl="1"/>
            <a:r>
              <a:rPr lang="en-US" dirty="0"/>
              <a:t>What the function does.</a:t>
            </a:r>
          </a:p>
          <a:p>
            <a:pPr lvl="1"/>
            <a:r>
              <a:rPr lang="en-US" dirty="0"/>
              <a:t>What is each function parameter.</a:t>
            </a:r>
          </a:p>
          <a:p>
            <a:pPr lvl="1"/>
            <a:r>
              <a:rPr lang="en-US" dirty="0"/>
              <a:t>What is the return value.</a:t>
            </a:r>
          </a:p>
          <a:p>
            <a:r>
              <a:rPr lang="en-US" dirty="0"/>
              <a:t>Define the main function.</a:t>
            </a:r>
          </a:p>
          <a:p>
            <a:r>
              <a:rPr lang="en-US" dirty="0"/>
              <a:t>Define the functions.</a:t>
            </a:r>
          </a:p>
          <a:p>
            <a:pPr lvl="1"/>
            <a:r>
              <a:rPr lang="en-US" dirty="0"/>
              <a:t>Now you only need to document each function’s internal operations.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22B91-2BBF-B24D-B949-2CDED255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61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14EF-F9C4-7041-96EF-769D2B3B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Convention with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4B39CD-E920-F043-A43B-6BA67447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EEAA67-1576-9E41-B324-D27F99672A0C}"/>
              </a:ext>
            </a:extLst>
          </p:cNvPr>
          <p:cNvSpPr txBox="1"/>
          <p:nvPr/>
        </p:nvSpPr>
        <p:spPr>
          <a:xfrm>
            <a:off x="365806" y="1227177"/>
            <a:ext cx="4588115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Add two integers and return their sum.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n1 the first integer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n2 the second integer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their sum.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Print an integer value;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to print.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5, j = 7;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print(sum);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AB225F-70A3-BF4C-AF65-9883ED1F7ED7}"/>
              </a:ext>
            </a:extLst>
          </p:cNvPr>
          <p:cNvSpPr txBox="1"/>
          <p:nvPr/>
        </p:nvSpPr>
        <p:spPr>
          <a:xfrm>
            <a:off x="3657610" y="4598040"/>
            <a:ext cx="4588115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make_sum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n1,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n2)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n1 + n2;  // return their sum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 value is " &lt;&lt; n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AA4F99-BB13-4B4B-96AE-EA24519E98AF}"/>
              </a:ext>
            </a:extLst>
          </p:cNvPr>
          <p:cNvSpPr txBox="1"/>
          <p:nvPr/>
        </p:nvSpPr>
        <p:spPr>
          <a:xfrm>
            <a:off x="5264610" y="2001609"/>
            <a:ext cx="310213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 declarations tell you what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functions will do and provide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overall structure of the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program without all the details.</a:t>
            </a:r>
          </a:p>
        </p:txBody>
      </p:sp>
    </p:spTree>
    <p:extLst>
      <p:ext uri="{BB962C8B-B14F-4D97-AF65-F5344CB8AC3E}">
        <p14:creationId xmlns:p14="http://schemas.microsoft.com/office/powerpoint/2010/main" val="3803204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Top-down design is an important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software engineering principle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Start with the “topmost subproblem” </a:t>
            </a:r>
            <a:br>
              <a:rPr lang="en-US" dirty="0"/>
            </a:br>
            <a:r>
              <a:rPr lang="en-US" dirty="0"/>
              <a:t>of a programming problem.</a:t>
            </a:r>
          </a:p>
          <a:p>
            <a:pPr lvl="1"/>
            <a:r>
              <a:rPr lang="en-US" dirty="0"/>
              <a:t>Write a function that solves the topmost subproblem.</a:t>
            </a:r>
          </a:p>
          <a:p>
            <a:pPr lvl="5"/>
            <a:endParaRPr lang="en-US" dirty="0"/>
          </a:p>
          <a:p>
            <a:r>
              <a:rPr lang="en-US" dirty="0"/>
              <a:t>Break each subproblem into smaller subproblems.</a:t>
            </a:r>
          </a:p>
          <a:p>
            <a:pPr lvl="1"/>
            <a:r>
              <a:rPr lang="en-US" dirty="0"/>
              <a:t>Write a function that solves each subproblem.</a:t>
            </a:r>
          </a:p>
          <a:p>
            <a:pPr lvl="1"/>
            <a:r>
              <a:rPr lang="en-US" dirty="0"/>
              <a:t>This process is called </a:t>
            </a:r>
            <a:r>
              <a:rPr lang="en-US" dirty="0">
                <a:solidFill>
                  <a:srgbClr val="B23C00"/>
                </a:solidFill>
              </a:rPr>
              <a:t>stepwise refinement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89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 is a </a:t>
            </a:r>
            <a:r>
              <a:rPr lang="en-US" dirty="0">
                <a:solidFill>
                  <a:srgbClr val="B23C00"/>
                </a:solidFill>
              </a:rPr>
              <a:t>hierarchical decomposition </a:t>
            </a:r>
            <a:br>
              <a:rPr lang="en-US" dirty="0"/>
            </a:br>
            <a:r>
              <a:rPr lang="en-US" dirty="0"/>
              <a:t>of the problem.</a:t>
            </a:r>
          </a:p>
          <a:p>
            <a:pPr lvl="6"/>
            <a:endParaRPr lang="en-US" dirty="0"/>
          </a:p>
          <a:p>
            <a:r>
              <a:rPr lang="en-US" dirty="0"/>
              <a:t>AKA </a:t>
            </a:r>
            <a:r>
              <a:rPr lang="en-US">
                <a:solidFill>
                  <a:srgbClr val="A12A03"/>
                </a:solidFill>
              </a:rPr>
              <a:t>functional decomposition</a:t>
            </a:r>
            <a:endParaRPr lang="en-US" dirty="0">
              <a:solidFill>
                <a:srgbClr val="A12A0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51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inputs positive integer values up to 999,999 from the user and translates each value into words.</a:t>
            </a:r>
          </a:p>
          <a:p>
            <a:pPr marL="1828800" lvl="4" indent="0">
              <a:buNone/>
            </a:pPr>
            <a:endParaRPr lang="en-US" dirty="0"/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The user enters 482</a:t>
            </a:r>
          </a:p>
          <a:p>
            <a:pPr lvl="1"/>
            <a:r>
              <a:rPr lang="en-US" dirty="0"/>
              <a:t>The program writes “four hundred eighty-two”</a:t>
            </a:r>
          </a:p>
          <a:p>
            <a:pPr lvl="5"/>
            <a:endParaRPr lang="en-US" dirty="0"/>
          </a:p>
          <a:p>
            <a:r>
              <a:rPr lang="en-US" dirty="0"/>
              <a:t>Repeat until the user enters a value ≤ 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9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Top-Down Design Example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topmost problem?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Read numbers entered by the user </a:t>
            </a:r>
            <a:br>
              <a:rPr lang="en-US" dirty="0"/>
            </a:br>
            <a:r>
              <a:rPr lang="en-US" dirty="0"/>
              <a:t>until the user enters a value ≤ 0.</a:t>
            </a:r>
          </a:p>
          <a:p>
            <a:pPr lvl="1"/>
            <a:r>
              <a:rPr lang="en-US" dirty="0"/>
              <a:t>Translate each number to words.</a:t>
            </a:r>
          </a:p>
          <a:p>
            <a:pPr lvl="5"/>
            <a:endParaRPr lang="en-US" dirty="0"/>
          </a:p>
          <a:p>
            <a:r>
              <a:rPr lang="en-US" dirty="0"/>
              <a:t>This is a high-level description of what </a:t>
            </a:r>
            <a:br>
              <a:rPr lang="en-US" dirty="0"/>
            </a:br>
            <a:r>
              <a:rPr lang="en-US" dirty="0"/>
              <a:t>the program is supposed to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6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includes </a:t>
            </a:r>
            <a:r>
              <a:rPr lang="en-US" dirty="0">
                <a:solidFill>
                  <a:srgbClr val="B23C00"/>
                </a:solidFill>
              </a:rPr>
              <a:t>predefined functions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AKA “built-in” functions</a:t>
            </a:r>
          </a:p>
          <a:p>
            <a:pPr lvl="1"/>
            <a:r>
              <a:rPr lang="en-US" dirty="0"/>
              <a:t>Example: Math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sqrt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Predefined functions are stored in libraries.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Your program will need to include the appropriate </a:t>
            </a:r>
            <a:r>
              <a:rPr lang="en-US" dirty="0">
                <a:solidFill>
                  <a:srgbClr val="B23C00"/>
                </a:solidFill>
              </a:rPr>
              <a:t>library header files </a:t>
            </a:r>
            <a:r>
              <a:rPr lang="en-US" dirty="0"/>
              <a:t>to enable the compiler to recognize the names of the predefined functions.</a:t>
            </a:r>
          </a:p>
          <a:p>
            <a:pPr lvl="1"/>
            <a:r>
              <a:rPr lang="en-US" dirty="0"/>
              <a:t>Example: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cmath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b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/>
              <a:t>in order to use predefined math functions like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sqrt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5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Loop to read and print the numbers.</a:t>
            </a:r>
          </a:p>
          <a:p>
            <a:pPr lvl="4"/>
            <a:endParaRPr lang="en-US" dirty="0"/>
          </a:p>
          <a:p>
            <a:r>
              <a:rPr lang="en-US" dirty="0"/>
              <a:t>Call a translate function, </a:t>
            </a:r>
            <a:br>
              <a:rPr lang="en-US" dirty="0"/>
            </a:br>
            <a:r>
              <a:rPr lang="en-US" dirty="0"/>
              <a:t>but it doesn’t do anything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43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translate a number into words?</a:t>
            </a:r>
          </a:p>
          <a:p>
            <a:pPr lvl="1"/>
            <a:r>
              <a:rPr lang="en-US" dirty="0"/>
              <a:t>Break the number into separate digits.</a:t>
            </a:r>
          </a:p>
          <a:p>
            <a:pPr lvl="1"/>
            <a:r>
              <a:rPr lang="en-US" dirty="0"/>
              <a:t>Translate the digits into words such as </a:t>
            </a:r>
            <a:r>
              <a:rPr lang="en-US" i="1" dirty="0"/>
              <a:t>one</a:t>
            </a:r>
            <a:r>
              <a:rPr lang="en-US" dirty="0"/>
              <a:t>, </a:t>
            </a:r>
            <a:r>
              <a:rPr lang="en-US" i="1" dirty="0"/>
              <a:t>two</a:t>
            </a:r>
            <a:r>
              <a:rPr lang="en-US" dirty="0"/>
              <a:t>, ..., </a:t>
            </a:r>
            <a:r>
              <a:rPr lang="en-US" i="1" dirty="0"/>
              <a:t>ten</a:t>
            </a:r>
            <a:r>
              <a:rPr lang="en-US" dirty="0"/>
              <a:t>, </a:t>
            </a:r>
            <a:r>
              <a:rPr lang="en-US" i="1" dirty="0"/>
              <a:t>eleven</a:t>
            </a:r>
            <a:r>
              <a:rPr lang="en-US" dirty="0"/>
              <a:t>, </a:t>
            </a:r>
            <a:r>
              <a:rPr lang="en-US" i="1" dirty="0"/>
              <a:t>twelve</a:t>
            </a:r>
            <a:r>
              <a:rPr lang="en-US" dirty="0"/>
              <a:t>, ...,  </a:t>
            </a:r>
            <a:r>
              <a:rPr lang="en-US" i="1" dirty="0"/>
              <a:t>twenty</a:t>
            </a:r>
            <a:r>
              <a:rPr lang="en-US" dirty="0"/>
              <a:t>, </a:t>
            </a:r>
            <a:r>
              <a:rPr lang="en-US" i="1" dirty="0"/>
              <a:t>thirty</a:t>
            </a:r>
            <a:r>
              <a:rPr lang="en-US" dirty="0"/>
              <a:t>, etc.</a:t>
            </a:r>
          </a:p>
          <a:p>
            <a:pPr lvl="5"/>
            <a:endParaRPr lang="en-US" dirty="0"/>
          </a:p>
          <a:p>
            <a:r>
              <a:rPr lang="en-US" dirty="0"/>
              <a:t>Refine the translate function to handle</a:t>
            </a:r>
            <a:br>
              <a:rPr lang="en-US" dirty="0"/>
            </a:br>
            <a:r>
              <a:rPr lang="en-US" dirty="0"/>
              <a:t>some simple cases: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Translate_ones</a:t>
            </a:r>
            <a:r>
              <a:rPr lang="en-US" dirty="0"/>
              <a:t>: 1 through 9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Translate_teens</a:t>
            </a:r>
            <a:r>
              <a:rPr lang="en-US" dirty="0"/>
              <a:t>: 11 through 19</a:t>
            </a:r>
          </a:p>
          <a:p>
            <a:pPr lvl="4"/>
            <a:endParaRPr lang="en-US" dirty="0"/>
          </a:p>
          <a:p>
            <a:r>
              <a:rPr lang="en-US" dirty="0"/>
              <a:t>These functions each returns one word.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13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translate function takes a 3-digit number and separates out the hundreds digit.</a:t>
            </a:r>
          </a:p>
          <a:p>
            <a:pPr lvl="4"/>
            <a:endParaRPr lang="en-US" dirty="0"/>
          </a:p>
          <a:p>
            <a:r>
              <a:rPr lang="en-US" dirty="0"/>
              <a:t>Translate the hundreds digit.</a:t>
            </a:r>
          </a:p>
          <a:p>
            <a:pPr lvl="4"/>
            <a:endParaRPr lang="en-US" dirty="0"/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Translate_hundreds</a:t>
            </a:r>
            <a:endParaRPr lang="en-US" dirty="0">
              <a:cs typeface="Courier New" charset="0"/>
            </a:endParaRPr>
          </a:p>
          <a:p>
            <a:pPr lvl="1"/>
            <a:r>
              <a:rPr lang="en-US" dirty="0"/>
              <a:t>Do this simply by translating a hundreds digit as we did a ones digit, and append the word </a:t>
            </a:r>
            <a:r>
              <a:rPr lang="en-US" i="1" dirty="0"/>
              <a:t>hundred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9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3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Translate the last two digits: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We can already translate a teens number.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Otherwise, break apart the two digits </a:t>
            </a:r>
            <a:br>
              <a:rPr lang="en-US" dirty="0"/>
            </a:br>
            <a:r>
              <a:rPr lang="en-US" dirty="0"/>
              <a:t>into a tens digit and a ones digit.</a:t>
            </a:r>
          </a:p>
          <a:p>
            <a:pPr lvl="2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Translate_tens</a:t>
            </a:r>
            <a:r>
              <a:rPr lang="en-US" dirty="0"/>
              <a:t>: 10, 20, 30, ..., 90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We can already translate a ones digit.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03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a hyphen between </a:t>
            </a:r>
            <a:r>
              <a:rPr lang="en-US" i="1" dirty="0"/>
              <a:t>twenty</a:t>
            </a:r>
            <a:r>
              <a:rPr lang="en-US" dirty="0"/>
              <a:t>, </a:t>
            </a:r>
            <a:r>
              <a:rPr lang="en-US" i="1" dirty="0"/>
              <a:t>thirty</a:t>
            </a:r>
            <a:r>
              <a:rPr lang="en-US" dirty="0"/>
              <a:t>, etc. </a:t>
            </a:r>
            <a:br>
              <a:rPr lang="en-US" dirty="0"/>
            </a:br>
            <a:r>
              <a:rPr lang="en-US" dirty="0"/>
              <a:t>and a ones word.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393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Refinement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a 6-digit number into a 3-digit first part and a 3-digit second part.</a:t>
            </a:r>
          </a:p>
          <a:p>
            <a:pPr lvl="5"/>
            <a:endParaRPr lang="en-US" dirty="0"/>
          </a:p>
          <a:p>
            <a:r>
              <a:rPr lang="en-US" dirty="0"/>
              <a:t>Translate the first part and append the word </a:t>
            </a:r>
            <a:r>
              <a:rPr lang="en-US" i="1" dirty="0"/>
              <a:t>thousand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Translate the second part.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Local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325903"/>
            <a:ext cx="8229600" cy="4754828"/>
          </a:xfrm>
        </p:spPr>
        <p:txBody>
          <a:bodyPr/>
          <a:lstStyle/>
          <a:p>
            <a:r>
              <a:rPr lang="en-US" dirty="0"/>
              <a:t>Any variable declared inside a function is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local</a:t>
            </a:r>
            <a:r>
              <a:rPr lang="en-US" dirty="0"/>
              <a:t> to that function.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scope</a:t>
            </a:r>
            <a:r>
              <a:rPr lang="en-US" dirty="0"/>
              <a:t> of the variable is that function.</a:t>
            </a:r>
          </a:p>
          <a:p>
            <a:pPr lvl="1"/>
            <a:r>
              <a:rPr lang="en-US" dirty="0"/>
              <a:t>Scope refers to the part of the program </a:t>
            </a:r>
            <a:br>
              <a:rPr lang="en-US" dirty="0"/>
            </a:br>
            <a:r>
              <a:rPr lang="en-US" dirty="0"/>
              <a:t>where the variable is accessible.</a:t>
            </a:r>
          </a:p>
          <a:p>
            <a:pPr lvl="1"/>
            <a:r>
              <a:rPr lang="en-US" dirty="0"/>
              <a:t>The variable is not accessible </a:t>
            </a:r>
            <a:br>
              <a:rPr lang="en-US" dirty="0"/>
            </a:br>
            <a:r>
              <a:rPr lang="en-US" dirty="0"/>
              <a:t>from outside the function.</a:t>
            </a:r>
          </a:p>
          <a:p>
            <a:pPr lvl="1"/>
            <a:r>
              <a:rPr lang="en-US" dirty="0"/>
              <a:t>A variable with the same name declared inside another function is a different variable.</a:t>
            </a:r>
          </a:p>
          <a:p>
            <a:r>
              <a:rPr lang="en-US" dirty="0"/>
              <a:t>The same is true for any variable </a:t>
            </a:r>
            <a:br>
              <a:rPr lang="en-US" dirty="0"/>
            </a:br>
            <a:r>
              <a:rPr lang="en-US" dirty="0"/>
              <a:t>declared inside the main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562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/>
              <a:t>You can declare variables inside of a block.</a:t>
            </a:r>
          </a:p>
          <a:p>
            <a:pPr lvl="1"/>
            <a:r>
              <a:rPr lang="en-US" dirty="0"/>
              <a:t>A block of code is delimited by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{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variables are local to the block.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5BBE-B5D8-BF47-9E67-C14006AFBD13}"/>
              </a:ext>
            </a:extLst>
          </p:cNvPr>
          <p:cNvSpPr txBox="1"/>
          <p:nvPr/>
        </p:nvSpPr>
        <p:spPr>
          <a:xfrm>
            <a:off x="3474732" y="3429001"/>
            <a:ext cx="141897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(x &lt; 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3199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Constants and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constant or a variable is declared </a:t>
            </a:r>
            <a:br>
              <a:rPr lang="en-US" dirty="0"/>
            </a:br>
            <a:r>
              <a:rPr lang="en-US" dirty="0"/>
              <a:t>outside of and before the main and the </a:t>
            </a:r>
            <a:br>
              <a:rPr lang="en-US" dirty="0"/>
            </a:br>
            <a:r>
              <a:rPr lang="en-US" dirty="0"/>
              <a:t>function definitions, then that constant </a:t>
            </a:r>
            <a:br>
              <a:rPr lang="en-US" dirty="0"/>
            </a:br>
            <a:r>
              <a:rPr lang="en-US" dirty="0"/>
              <a:t>or variable is </a:t>
            </a:r>
            <a:r>
              <a:rPr lang="en-US" dirty="0">
                <a:solidFill>
                  <a:srgbClr val="B23C00"/>
                </a:solidFill>
              </a:rPr>
              <a:t>global</a:t>
            </a:r>
            <a:r>
              <a:rPr lang="en-US" dirty="0"/>
              <a:t>, and it is accessible </a:t>
            </a:r>
            <a:br>
              <a:rPr lang="en-US" dirty="0"/>
            </a:br>
            <a:r>
              <a:rPr lang="en-US" dirty="0"/>
              <a:t>by the main and any function.</a:t>
            </a:r>
          </a:p>
          <a:p>
            <a:pPr lvl="4"/>
            <a:endParaRPr lang="en-US" dirty="0"/>
          </a:p>
          <a:p>
            <a:r>
              <a:rPr lang="en-US" dirty="0"/>
              <a:t>Global variables are </a:t>
            </a:r>
            <a:r>
              <a:rPr lang="en-US" dirty="0">
                <a:solidFill>
                  <a:srgbClr val="B23C00"/>
                </a:solidFill>
              </a:rPr>
              <a:t>not recommended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a function modifies a global variable, </a:t>
            </a:r>
            <a:br>
              <a:rPr lang="en-US" dirty="0"/>
            </a:br>
            <a:r>
              <a:rPr lang="en-US" dirty="0"/>
              <a:t>that can affect other functions.</a:t>
            </a:r>
          </a:p>
          <a:p>
            <a:pPr lvl="1"/>
            <a:r>
              <a:rPr lang="en-US" dirty="0"/>
              <a:t>Such “</a:t>
            </a:r>
            <a:r>
              <a:rPr lang="en-US" dirty="0">
                <a:solidFill>
                  <a:srgbClr val="B23C00"/>
                </a:solidFill>
              </a:rPr>
              <a:t>side effects</a:t>
            </a:r>
            <a:r>
              <a:rPr lang="en-US" dirty="0"/>
              <a:t>” of a function can make a program error-prone and difficult </a:t>
            </a:r>
            <a:r>
              <a:rPr lang="en-US"/>
              <a:t>to maintain.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1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4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35" y="1284184"/>
            <a:ext cx="6248370" cy="443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900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/>
              <a:t>To generate (pseudo-) random numbers </a:t>
            </a:r>
            <a:br>
              <a:rPr lang="en-US" dirty="0"/>
            </a:br>
            <a:r>
              <a:rPr lang="en-US" dirty="0"/>
              <a:t>using the predefined functions, first include </a:t>
            </a:r>
            <a:br>
              <a:rPr lang="en-US" dirty="0"/>
            </a:br>
            <a:r>
              <a:rPr lang="en-US" dirty="0"/>
              <a:t>two library header files:</a:t>
            </a:r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“Seed” the random number generator:</a:t>
            </a:r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If you don’t seed, you’ll always get the same “random” sequence (which may be useful for debugging).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34659" y="2697488"/>
            <a:ext cx="295465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cstdlib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ctime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76" y="4203227"/>
            <a:ext cx="2492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srand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time(0)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31942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Each subsequent call                returns a “random” number ≥ 0 and ≤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RAND_MAX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RAND_MAX</a:t>
            </a:r>
            <a:r>
              <a:rPr lang="en-US" dirty="0"/>
              <a:t> is library-dependent but is guaranteed to be at least 32,767.</a:t>
            </a:r>
          </a:p>
          <a:p>
            <a:pPr lvl="4"/>
            <a:endParaRPr lang="en-US" dirty="0"/>
          </a:p>
          <a:p>
            <a:r>
              <a:rPr lang="en-US" dirty="0"/>
              <a:t>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dirty="0"/>
              <a:t> to scale to a desired number range.</a:t>
            </a:r>
          </a:p>
          <a:p>
            <a:pPr lvl="1"/>
            <a:r>
              <a:rPr lang="en-US" dirty="0"/>
              <a:t>Example: Each execution of the expression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returns a random number </a:t>
            </a:r>
            <a:br>
              <a:rPr lang="en-US" dirty="0"/>
            </a:br>
            <a:r>
              <a:rPr lang="en-US" dirty="0"/>
              <a:t>with the value 1, 2, 3, 4, 5, or 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63687" y="1352687"/>
            <a:ext cx="126188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rand();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94246" y="4251951"/>
            <a:ext cx="203132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rand()%6 + 1</a:t>
            </a:r>
          </a:p>
        </p:txBody>
      </p:sp>
    </p:spTree>
    <p:extLst>
      <p:ext uri="{BB962C8B-B14F-4D97-AF65-F5344CB8AC3E}">
        <p14:creationId xmlns:p14="http://schemas.microsoft.com/office/powerpoint/2010/main" val="237458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4"/>
            <a:ext cx="8229600" cy="4754827"/>
          </a:xfrm>
        </p:spPr>
        <p:txBody>
          <a:bodyPr/>
          <a:lstStyle/>
          <a:p>
            <a:r>
              <a:rPr lang="en-US" dirty="0"/>
              <a:t>Suppose integer variables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en-US" dirty="0"/>
              <a:t> are initialized to 5 and 2, respectively.</a:t>
            </a:r>
          </a:p>
          <a:p>
            <a:pPr lvl="5"/>
            <a:endParaRPr lang="en-US" dirty="0"/>
          </a:p>
          <a:p>
            <a:r>
              <a:rPr lang="en-US" dirty="0"/>
              <a:t>What is the value of the division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/j</a:t>
            </a:r>
            <a:r>
              <a:rPr lang="en-US" dirty="0"/>
              <a:t> ?</a:t>
            </a:r>
          </a:p>
          <a:p>
            <a:pPr lvl="5"/>
            <a:endParaRPr lang="en-US" dirty="0"/>
          </a:p>
          <a:p>
            <a:r>
              <a:rPr lang="en-US" dirty="0"/>
              <a:t>What if we wanted to have a quotient </a:t>
            </a:r>
            <a:br>
              <a:rPr lang="en-US" dirty="0"/>
            </a:br>
            <a:r>
              <a:rPr lang="en-US" dirty="0"/>
              <a:t>of type double?</a:t>
            </a:r>
          </a:p>
          <a:p>
            <a:pPr lvl="1"/>
            <a:r>
              <a:rPr lang="en-US" dirty="0"/>
              <a:t>We want to keep the fraction.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6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Casting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926047"/>
          </a:xfrm>
        </p:spPr>
        <p:txBody>
          <a:bodyPr/>
          <a:lstStyle/>
          <a:p>
            <a:r>
              <a:rPr lang="en-US" dirty="0"/>
              <a:t>One way is to convert one of the operands </a:t>
            </a:r>
            <a:br>
              <a:rPr lang="en-US" dirty="0"/>
            </a:br>
            <a:r>
              <a:rPr lang="en-US" dirty="0"/>
              <a:t>to double. </a:t>
            </a:r>
          </a:p>
          <a:p>
            <a:pPr lvl="1"/>
            <a:r>
              <a:rPr lang="en-US" dirty="0"/>
              <a:t>Then the quotient will be type double.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won’t the following work?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88757" y="2880365"/>
            <a:ext cx="680186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quotient =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&lt;double&gt;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)/j;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57" y="4400474"/>
            <a:ext cx="680186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quotient =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&lt;double&gt;(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/j);</a:t>
            </a:r>
          </a:p>
        </p:txBody>
      </p:sp>
    </p:spTree>
    <p:extLst>
      <p:ext uri="{BB962C8B-B14F-4D97-AF65-F5344CB8AC3E}">
        <p14:creationId xmlns:p14="http://schemas.microsoft.com/office/powerpoint/2010/main" val="366013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Programmer-Defined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5709"/>
            <a:ext cx="8229600" cy="4256388"/>
          </a:xfrm>
        </p:spPr>
        <p:txBody>
          <a:bodyPr/>
          <a:lstStyle/>
          <a:p>
            <a:r>
              <a:rPr lang="en-US" dirty="0"/>
              <a:t>In addition to using the predefined functions, you can write your own functions.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Programmer-defined functions </a:t>
            </a:r>
            <a:r>
              <a:rPr lang="en-US" dirty="0"/>
              <a:t>are critical </a:t>
            </a:r>
            <a:br>
              <a:rPr lang="en-US" dirty="0"/>
            </a:br>
            <a:r>
              <a:rPr lang="en-US" dirty="0"/>
              <a:t>for good program design.</a:t>
            </a:r>
          </a:p>
          <a:p>
            <a:pPr lvl="5"/>
            <a:endParaRPr lang="en-US" dirty="0"/>
          </a:p>
          <a:p>
            <a:r>
              <a:rPr lang="en-US" dirty="0"/>
              <a:t>In your C++ program, you can call a programmer-defined function only after the function has been </a:t>
            </a:r>
            <a:r>
              <a:rPr lang="en-US" dirty="0">
                <a:solidFill>
                  <a:srgbClr val="B23C00"/>
                </a:solidFill>
              </a:rPr>
              <a:t>declared</a:t>
            </a:r>
            <a:r>
              <a:rPr lang="en-US" dirty="0"/>
              <a:t> or </a:t>
            </a:r>
            <a:r>
              <a:rPr lang="en-US" dirty="0">
                <a:solidFill>
                  <a:srgbClr val="B23C00"/>
                </a:solidFill>
              </a:rPr>
              <a:t>defined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0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A function </a:t>
            </a:r>
            <a:r>
              <a:rPr lang="en-US" dirty="0">
                <a:solidFill>
                  <a:srgbClr val="A12A03"/>
                </a:solidFill>
              </a:rPr>
              <a:t>declaration</a:t>
            </a:r>
            <a:r>
              <a:rPr lang="en-US" dirty="0"/>
              <a:t> specifies:</a:t>
            </a:r>
          </a:p>
          <a:p>
            <a:pPr lvl="1"/>
            <a:r>
              <a:rPr lang="en-US" dirty="0"/>
              <a:t>The function name.</a:t>
            </a:r>
          </a:p>
          <a:p>
            <a:pPr lvl="1"/>
            <a:r>
              <a:rPr lang="en-US" dirty="0"/>
              <a:t>The number, order, and data types </a:t>
            </a:r>
            <a:br>
              <a:rPr lang="en-US" dirty="0"/>
            </a:br>
            <a:r>
              <a:rPr lang="en-US" dirty="0"/>
              <a:t>of its formal parameters.</a:t>
            </a:r>
          </a:p>
          <a:p>
            <a:pPr lvl="1"/>
            <a:r>
              <a:rPr lang="en-US" dirty="0"/>
              <a:t>The data type of its return value.</a:t>
            </a:r>
          </a:p>
          <a:p>
            <a:pPr lvl="1"/>
            <a:endParaRPr lang="en-US" dirty="0"/>
          </a:p>
          <a:p>
            <a:r>
              <a:rPr lang="en-US" dirty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4617707"/>
            <a:ext cx="741741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total_cost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(double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unit_cost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count);</a:t>
            </a:r>
          </a:p>
        </p:txBody>
      </p:sp>
    </p:spTree>
    <p:extLst>
      <p:ext uri="{BB962C8B-B14F-4D97-AF65-F5344CB8AC3E}">
        <p14:creationId xmlns:p14="http://schemas.microsoft.com/office/powerpoint/2010/main" val="2583761697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34298</TotalTime>
  <Words>886</Words>
  <Application>Microsoft Macintosh PowerPoint</Application>
  <PresentationFormat>On-screen Show (4:3)</PresentationFormat>
  <Paragraphs>267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Times New Roman</vt:lpstr>
      <vt:lpstr>Wingdings</vt:lpstr>
      <vt:lpstr>Quadrant</vt:lpstr>
      <vt:lpstr>CS 144 Advanced C++ Programming January 31 Class Meeting</vt:lpstr>
      <vt:lpstr>Predefined Functions</vt:lpstr>
      <vt:lpstr>Predefined Functions, cont’d</vt:lpstr>
      <vt:lpstr>Random Numbers</vt:lpstr>
      <vt:lpstr>Random Numbers, cont’d</vt:lpstr>
      <vt:lpstr>Type Casting</vt:lpstr>
      <vt:lpstr>Type Casting, cont’d</vt:lpstr>
      <vt:lpstr>Programmer-Defined Functions</vt:lpstr>
      <vt:lpstr>Function Declarations</vt:lpstr>
      <vt:lpstr>Function Definitions</vt:lpstr>
      <vt:lpstr>Function Calls</vt:lpstr>
      <vt:lpstr>Void Functions</vt:lpstr>
      <vt:lpstr>Void Functions, cont’d</vt:lpstr>
      <vt:lpstr>Coding Convention with Functions</vt:lpstr>
      <vt:lpstr>Coding Convention with Functions, cont’d</vt:lpstr>
      <vt:lpstr>Top-Down Design</vt:lpstr>
      <vt:lpstr>Top-Down Design, cont’d</vt:lpstr>
      <vt:lpstr>Top-Down Design Example</vt:lpstr>
      <vt:lpstr>Top-Down Design Example, cont’d</vt:lpstr>
      <vt:lpstr>Refinement 1</vt:lpstr>
      <vt:lpstr>Refinement 2</vt:lpstr>
      <vt:lpstr>Refinement 3</vt:lpstr>
      <vt:lpstr>Refinement 3, cont’d</vt:lpstr>
      <vt:lpstr>Refinement 4</vt:lpstr>
      <vt:lpstr>Refinement 5</vt:lpstr>
      <vt:lpstr>Scope and Local Variables</vt:lpstr>
      <vt:lpstr>Block Scope</vt:lpstr>
      <vt:lpstr>Global Constants and Variables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546</cp:revision>
  <dcterms:created xsi:type="dcterms:W3CDTF">2008-01-12T03:52:55Z</dcterms:created>
  <dcterms:modified xsi:type="dcterms:W3CDTF">2019-01-31T09:25:18Z</dcterms:modified>
  <cp:category/>
</cp:coreProperties>
</file>