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256" r:id="rId2"/>
    <p:sldId id="360" r:id="rId3"/>
    <p:sldId id="342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7" r:id="rId32"/>
    <p:sldId id="288" r:id="rId33"/>
    <p:sldId id="286" r:id="rId34"/>
    <p:sldId id="289" r:id="rId35"/>
    <p:sldId id="290" r:id="rId36"/>
    <p:sldId id="349" r:id="rId37"/>
    <p:sldId id="350" r:id="rId38"/>
    <p:sldId id="351" r:id="rId39"/>
    <p:sldId id="352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3C00"/>
    <a:srgbClr val="0033CC"/>
    <a:srgbClr val="008000"/>
    <a:srgbClr val="0432FF"/>
    <a:srgbClr val="E2EBFF"/>
    <a:srgbClr val="DEF0F2"/>
    <a:srgbClr val="CC99FF"/>
    <a:srgbClr val="D5FC79"/>
    <a:srgbClr val="8F0000"/>
    <a:srgbClr val="F2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8" autoAdjust="0"/>
    <p:restoredTop sz="86364" autoAdjust="0"/>
  </p:normalViewPr>
  <p:slideViewPr>
    <p:cSldViewPr>
      <p:cViewPr varScale="1">
        <p:scale>
          <a:sx n="153" d="100"/>
          <a:sy n="153" d="100"/>
        </p:scale>
        <p:origin x="4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2020: April 23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328239" y="6263609"/>
            <a:ext cx="276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280: Web UI Design</a:t>
            </a:r>
            <a:r>
              <a:rPr lang="en-US" sz="1000" baseline="0" dirty="0"/>
              <a:t> and Development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tgmedia.pearsoncmg.com/imprint_downloads/peachpit/peachpit/videosampleclips/krug/SteveKrugUsabilityDemo.m4v" TargetMode="External"/><Relationship Id="rId2" Type="http://schemas.openxmlformats.org/officeDocument/2006/relationships/hyperlink" Target="http://www.sensible.com/rsme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CMPE 280</a:t>
            </a:r>
            <a:br>
              <a:rPr lang="en-US" sz="3200" dirty="0"/>
            </a:br>
            <a:r>
              <a:rPr lang="en-US" sz="3200" dirty="0"/>
              <a:t>Web UI Design and Development</a:t>
            </a:r>
            <a:br>
              <a:rPr lang="en-US" sz="3600" dirty="0"/>
            </a:br>
            <a:r>
              <a:rPr lang="en-US" sz="2400" dirty="0"/>
              <a:t> April 23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2020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UI State Management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316477"/>
          </a:xfrm>
        </p:spPr>
        <p:txBody>
          <a:bodyPr/>
          <a:lstStyle/>
          <a:p>
            <a:r>
              <a:rPr lang="en-US" dirty="0"/>
              <a:t>In an SPA, it’s difficult to keep track of the UI </a:t>
            </a:r>
            <a:br>
              <a:rPr lang="en-US" dirty="0"/>
            </a:br>
            <a:r>
              <a:rPr lang="en-US" dirty="0"/>
              <a:t>and to maintain state.</a:t>
            </a:r>
          </a:p>
          <a:p>
            <a:r>
              <a:rPr lang="en-US" dirty="0"/>
              <a:t>React figures out what needs to happen to ensure the UI is represented properly.</a:t>
            </a:r>
          </a:p>
          <a:p>
            <a:pPr lvl="1"/>
            <a:r>
              <a:rPr lang="en-US" dirty="0"/>
              <a:t>State management is no longer your concern.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27" y="3611878"/>
            <a:ext cx="5460545" cy="2634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41" y="6256015"/>
            <a:ext cx="12859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Learning React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Kirupa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Chinnathambi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Addison-Wesley, 2016</a:t>
            </a:r>
          </a:p>
        </p:txBody>
      </p:sp>
    </p:spTree>
    <p:extLst>
      <p:ext uri="{BB962C8B-B14F-4D97-AF65-F5344CB8AC3E}">
        <p14:creationId xmlns:p14="http://schemas.microsoft.com/office/powerpoint/2010/main" val="100751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DOM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React, you never modify the DOM directly.</a:t>
            </a:r>
          </a:p>
          <a:p>
            <a:pPr lvl="1"/>
            <a:r>
              <a:rPr lang="en-US" dirty="0"/>
              <a:t>DOM modification is very slow.</a:t>
            </a:r>
          </a:p>
          <a:p>
            <a:pPr lvl="5"/>
            <a:endParaRPr lang="en-US" dirty="0"/>
          </a:p>
          <a:p>
            <a:r>
              <a:rPr lang="en-US" dirty="0"/>
              <a:t>Instead, you modify an in-memory </a:t>
            </a:r>
            <a:r>
              <a:rPr lang="en-US" dirty="0">
                <a:solidFill>
                  <a:srgbClr val="B23C00"/>
                </a:solidFill>
              </a:rPr>
              <a:t>virtual DOM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Extremely fast.</a:t>
            </a:r>
          </a:p>
          <a:p>
            <a:pPr lvl="5"/>
            <a:endParaRPr lang="en-US" dirty="0"/>
          </a:p>
          <a:p>
            <a:r>
              <a:rPr lang="en-US" dirty="0"/>
              <a:t>React takes care of updating the actual DOM when the time is right.</a:t>
            </a:r>
          </a:p>
          <a:p>
            <a:pPr lvl="1"/>
            <a:r>
              <a:rPr lang="en-US" dirty="0"/>
              <a:t>React compares the actual DOM to the virtual DOM.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reconciliation</a:t>
            </a:r>
            <a:r>
              <a:rPr lang="en-US" dirty="0"/>
              <a:t> </a:t>
            </a:r>
            <a:r>
              <a:rPr lang="en-US" dirty="0">
                <a:solidFill>
                  <a:srgbClr val="B23C00"/>
                </a:solidFill>
              </a:rPr>
              <a:t>process</a:t>
            </a:r>
            <a:r>
              <a:rPr lang="en-US" dirty="0"/>
              <a:t>: Make the </a:t>
            </a:r>
            <a:r>
              <a:rPr lang="en-US" u="sng" dirty="0"/>
              <a:t>least amount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changes to the actual DOM to keep it updated.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73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Composable User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React encourages breaking the visual components of a UI into small components.</a:t>
            </a:r>
          </a:p>
          <a:p>
            <a:pPr lvl="4"/>
            <a:endParaRPr lang="en-US" dirty="0"/>
          </a:p>
          <a:p>
            <a:r>
              <a:rPr lang="en-US" dirty="0"/>
              <a:t>React’s core APIs enable creating </a:t>
            </a:r>
            <a:br>
              <a:rPr lang="en-US" dirty="0"/>
            </a:br>
            <a:r>
              <a:rPr lang="en-US" u="sng" dirty="0"/>
              <a:t>small visual components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Combine them later with other visual components to make larger and more complex visual components.</a:t>
            </a:r>
          </a:p>
          <a:p>
            <a:pPr lvl="5"/>
            <a:endParaRPr lang="en-US" dirty="0"/>
          </a:p>
          <a:p>
            <a:r>
              <a:rPr lang="en-US" dirty="0"/>
              <a:t>React changes how we think about </a:t>
            </a:r>
            <a:br>
              <a:rPr lang="en-US" dirty="0"/>
            </a:br>
            <a:r>
              <a:rPr lang="en-US" dirty="0"/>
              <a:t>building the visuals for our web apps.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 and JSX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UI entirely in JavaScript.</a:t>
            </a:r>
          </a:p>
          <a:p>
            <a:pPr lvl="1"/>
            <a:r>
              <a:rPr lang="en-US" dirty="0"/>
              <a:t>Take advantage of a powerful language.</a:t>
            </a:r>
          </a:p>
          <a:p>
            <a:pPr lvl="1"/>
            <a:r>
              <a:rPr lang="en-US" dirty="0"/>
              <a:t>Not limited by template framework capabilities.</a:t>
            </a:r>
          </a:p>
          <a:p>
            <a:pPr lvl="4"/>
            <a:endParaRPr lang="en-US" dirty="0"/>
          </a:p>
          <a:p>
            <a:r>
              <a:rPr lang="en-US" dirty="0"/>
              <a:t>Option: Specify visuals using </a:t>
            </a:r>
            <a:r>
              <a:rPr lang="en-US" dirty="0">
                <a:solidFill>
                  <a:srgbClr val="B23C00"/>
                </a:solidFill>
              </a:rPr>
              <a:t>JSX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HTML-like syntax.</a:t>
            </a:r>
          </a:p>
          <a:p>
            <a:pPr lvl="1"/>
            <a:r>
              <a:rPr lang="en-US" dirty="0"/>
              <a:t>Lives fully alongside the JavaScript 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9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Ways to Translate JSX to JavaScript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 err="1"/>
              <a:t>node.js</a:t>
            </a:r>
            <a:r>
              <a:rPr lang="en-US" dirty="0"/>
              <a:t> environment with extra tools.</a:t>
            </a:r>
          </a:p>
          <a:p>
            <a:pPr lvl="1"/>
            <a:r>
              <a:rPr lang="en-US" dirty="0"/>
              <a:t>For every application build, all the JSX code </a:t>
            </a:r>
            <a:br>
              <a:rPr lang="en-US" dirty="0"/>
            </a:br>
            <a:r>
              <a:rPr lang="en-US" dirty="0"/>
              <a:t>is automatically compiled into JavaScript </a:t>
            </a:r>
            <a:br>
              <a:rPr lang="en-US" dirty="0"/>
            </a:br>
            <a:r>
              <a:rPr lang="en-US" dirty="0"/>
              <a:t>and stored on the server for download to clients.</a:t>
            </a:r>
          </a:p>
          <a:p>
            <a:pPr lvl="1"/>
            <a:r>
              <a:rPr lang="en-US" dirty="0"/>
              <a:t>Modern web development does it this way.</a:t>
            </a:r>
          </a:p>
          <a:p>
            <a:pPr lvl="4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JavaScript library in every client’s browser.</a:t>
            </a:r>
          </a:p>
          <a:p>
            <a:pPr lvl="1"/>
            <a:r>
              <a:rPr lang="en-US" dirty="0"/>
              <a:t>The browser translates JSX to JavaScript.</a:t>
            </a:r>
          </a:p>
          <a:p>
            <a:pPr lvl="1"/>
            <a:r>
              <a:rPr lang="en-US" dirty="0"/>
              <a:t>A good way to get an app under development </a:t>
            </a:r>
            <a:br>
              <a:rPr lang="en-US" dirty="0"/>
            </a:br>
            <a:r>
              <a:rPr lang="en-US" dirty="0"/>
              <a:t>up and running quickly.</a:t>
            </a:r>
          </a:p>
          <a:p>
            <a:pPr lvl="1"/>
            <a:r>
              <a:rPr lang="en-US" dirty="0"/>
              <a:t>Performance hit in the browser.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0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 and JSX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/>
              <a:t>Pure JavaScript code: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8684" y="1964571"/>
            <a:ext cx="4628190" cy="3293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ReactDOM.render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React.createElement</a:t>
            </a:r>
            <a:r>
              <a:rPr lang="en-US" b="1" dirty="0">
                <a:solidFill>
                  <a:srgbClr val="0432FF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"div",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null,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React.createElement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"h1",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null,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"Batman"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cs typeface="Courier New" charset="0"/>
              </a:rPr>
              <a:t>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React.createElement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"h1",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null,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"Iron Man"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cs typeface="Courier New" charset="0"/>
              </a:rPr>
              <a:t>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2331" y="1964571"/>
            <a:ext cx="2900153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React.createElement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"h1",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null,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"Nicolas Cage"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),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React.createElement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"h1",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null,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  "Mega Man"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>
                <a:solidFill>
                  <a:srgbClr val="0432FF"/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, destination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2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 and JSX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/>
              <a:t>Equivalent JSX </a:t>
            </a:r>
            <a:r>
              <a:rPr lang="en-US" dirty="0"/>
              <a:t>code: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75061" y="1874537"/>
            <a:ext cx="33938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ReactDOM.render</a:t>
            </a: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  &lt;div&gt;                   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    &lt;h1&gt;Batman&lt;/h1&gt;       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    &lt;h1&gt;Iron Man&lt;/h1&gt;     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    &lt;h1&gt;Nicolas </a:t>
            </a:r>
            <a:r>
              <a:rPr lang="pl-PL" b="1" dirty="0" err="1">
                <a:latin typeface="Courier New" charset="0"/>
                <a:ea typeface="Courier New" charset="0"/>
                <a:cs typeface="Courier New" charset="0"/>
              </a:rPr>
              <a:t>Cage</a:t>
            </a: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&lt;/h1&gt; 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    &lt;h1&gt;Mega Man&lt;/h1&gt;     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  &lt;/div&gt;,                 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  </a:t>
            </a:r>
            <a:r>
              <a:rPr lang="pl-PL" b="1" dirty="0" err="1">
                <a:latin typeface="Courier New" charset="0"/>
                <a:ea typeface="Courier New" charset="0"/>
                <a:cs typeface="Courier New" charset="0"/>
              </a:rPr>
              <a:t>destination</a:t>
            </a:r>
            <a:br>
              <a:rPr lang="pl-PL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pl-PL" b="1" dirty="0">
                <a:latin typeface="Courier New" charset="0"/>
                <a:ea typeface="Courier New" charset="0"/>
                <a:cs typeface="Courier New" charset="0"/>
              </a:rPr>
              <a:t>);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3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Hello World Example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928" y="1234464"/>
            <a:ext cx="8454559" cy="550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&lt;!DOCTYPE html&gt;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&lt;html&gt;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&lt;head&gt;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&lt;title&gt;React Example&lt;/title&gt;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&lt;script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="https://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fb.me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/react-15.1.0.js"&gt;&lt;/script&gt;</a:t>
            </a:r>
          </a:p>
          <a:p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&lt;script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="https://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fb.me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/react-dom-15.1.0.js"&gt;&lt;/script&gt;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&lt;script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src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="https://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cdnjs.cloudflare.com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/ajax/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                  libs/babel-core/5.8.23/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browser.min.js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"&gt;&lt;/script&gt;</a:t>
            </a:r>
            <a:b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</a:br>
            <a:endParaRPr lang="en-US" b="1" dirty="0">
              <a:solidFill>
                <a:srgbClr val="008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&lt;style&gt;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#container 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padding: 25px;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background-color: #EEE;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   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#container h1 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font-size: 64px;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font-family: sans-serif;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color: #0080a8;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&lt;/style&gt;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&lt;/head&gt;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20403" y="1325903"/>
            <a:ext cx="174066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HelloWorld1.html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1862" y="2389711"/>
            <a:ext cx="132921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23C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B23C00"/>
                </a:solidFill>
              </a:rPr>
              <a:t>React </a:t>
            </a:r>
            <a:r>
              <a:rPr lang="en-US" sz="1400" dirty="0">
                <a:solidFill>
                  <a:srgbClr val="B23C00"/>
                </a:solidFill>
              </a:rPr>
              <a:t>libraries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317" y="3298626"/>
            <a:ext cx="232627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JSX </a:t>
            </a:r>
            <a:r>
              <a:rPr lang="en-US" sz="1400">
                <a:solidFill>
                  <a:srgbClr val="008000"/>
                </a:solidFill>
              </a:rPr>
              <a:t>to JavaScript compiler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5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Hello World Example #1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445" y="1436881"/>
            <a:ext cx="7467109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&lt;div id="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container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"&gt;&lt;/div&gt;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&lt;script type="text/babel"&gt;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message = "Hello, world!";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destination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document.querySelector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("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#container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");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ReactDOM.render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</a:p>
          <a:p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React.createElement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"h1",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null,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message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)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, </a:t>
            </a:r>
          </a:p>
          <a:p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destination</a:t>
            </a:r>
          </a:p>
          <a:p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);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&lt;/html&gt;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5097" y="1325903"/>
            <a:ext cx="174066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HelloWorld1.html</a:t>
            </a:r>
          </a:p>
        </p:txBody>
      </p:sp>
    </p:spTree>
    <p:extLst>
      <p:ext uri="{BB962C8B-B14F-4D97-AF65-F5344CB8AC3E}">
        <p14:creationId xmlns:p14="http://schemas.microsoft.com/office/powerpoint/2010/main" val="270471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Hello World Example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928" y="1169213"/>
            <a:ext cx="8701421" cy="5016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&lt;div id="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container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"&gt;&lt;/div&gt;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&lt;script type="text/babel"&gt;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destination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document.querySelector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("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#container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");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ReactDOM.render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</a:p>
          <a:p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&lt;div&gt;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&lt;h1&gt;Hello, world!&lt;/h1&gt;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&lt;p&gt;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Lorem ipsum dolor sit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amet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consectetur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adipiscing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elit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, 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sed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do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eiusmod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tempor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incididunt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ut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labore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et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dolore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magna 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aliqua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.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Ut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enim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ad minim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veniam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quis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nostrud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exercitation 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ullamco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laboris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nisi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ut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aliquip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ex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ea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commodo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consequat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. 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&lt;/p&gt;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&lt;/div&gt;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, </a:t>
            </a:r>
          </a:p>
          <a:p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en-U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destination</a:t>
            </a:r>
          </a:p>
          <a:p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);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&lt;/script&gt;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0853" y="1325903"/>
            <a:ext cx="174066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HelloWorld2.html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5" y="2997219"/>
            <a:ext cx="337117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Only one output HTML element allowed,</a:t>
            </a:r>
          </a:p>
          <a:p>
            <a:r>
              <a:rPr lang="en-US" sz="1400" dirty="0">
                <a:solidFill>
                  <a:srgbClr val="0033CC"/>
                </a:solidFill>
              </a:rPr>
              <a:t>so must wrap with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&lt;div&gt;</a:t>
            </a:r>
            <a:r>
              <a:rPr lang="en-US" sz="1400" b="1" dirty="0">
                <a:solidFill>
                  <a:srgbClr val="008000"/>
                </a:solidFill>
                <a:latin typeface="+mn-lt"/>
                <a:ea typeface="Courier New" charset="0"/>
                <a:cs typeface="Courier New" charset="0"/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...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21680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4447-C878-5B44-9304-CB7A2E0D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37BA-06A0-284A-BC3A-7DE5C30ED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3840483" cy="4835525"/>
          </a:xfrm>
        </p:spPr>
        <p:txBody>
          <a:bodyPr/>
          <a:lstStyle/>
          <a:p>
            <a:r>
              <a:rPr lang="en-US" dirty="0"/>
              <a:t>Tuesday, Apr. 28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/>
              <a:t>WELL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err="1"/>
              <a:t>GoBully</a:t>
            </a:r>
            <a:endParaRPr lang="en-US" dirty="0"/>
          </a:p>
          <a:p>
            <a:pPr marL="928687" lvl="1" indent="-457200">
              <a:buFont typeface="+mj-lt"/>
              <a:buAutoNum type="arabicPeriod"/>
            </a:pPr>
            <a:r>
              <a:rPr lang="en-US" dirty="0"/>
              <a:t>Front Enders</a:t>
            </a:r>
          </a:p>
          <a:p>
            <a:pPr marL="2317750" lvl="4" indent="-457200">
              <a:buFont typeface="+mj-lt"/>
              <a:buAutoNum type="arabicPeriod"/>
            </a:pPr>
            <a:endParaRPr lang="en-US" dirty="0"/>
          </a:p>
          <a:p>
            <a:pPr marL="490537" indent="-457200"/>
            <a:r>
              <a:rPr lang="en-US" dirty="0"/>
              <a:t>Thursday, Apr. 30</a:t>
            </a:r>
          </a:p>
          <a:p>
            <a:pPr marL="928687" lvl="1" indent="-457200">
              <a:buFont typeface="+mj-lt"/>
              <a:buAutoNum type="arabicPeriod" startAt="4"/>
            </a:pPr>
            <a:r>
              <a:rPr lang="en-US" dirty="0"/>
              <a:t>The Impact</a:t>
            </a:r>
          </a:p>
          <a:p>
            <a:pPr marL="928687" lvl="1" indent="-457200">
              <a:buFont typeface="+mj-lt"/>
              <a:buAutoNum type="arabicPeriod" startAt="4"/>
            </a:pPr>
            <a:r>
              <a:rPr lang="en-US" dirty="0" err="1"/>
              <a:t>Akali</a:t>
            </a:r>
            <a:endParaRPr lang="en-US" dirty="0"/>
          </a:p>
          <a:p>
            <a:pPr marL="928687" lvl="1" indent="-457200">
              <a:buFont typeface="+mj-lt"/>
              <a:buAutoNum type="arabicPeriod" startAt="4"/>
            </a:pPr>
            <a:r>
              <a:rPr lang="en-US" dirty="0"/>
              <a:t>Backup</a:t>
            </a:r>
          </a:p>
          <a:p>
            <a:pPr marL="471487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BF0C4-1A53-6247-8EB1-EDE55750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C789AD-3255-4140-98CA-5C127AB1F69A}"/>
              </a:ext>
            </a:extLst>
          </p:cNvPr>
          <p:cNvSpPr txBox="1">
            <a:spLocks/>
          </p:cNvSpPr>
          <p:nvPr/>
        </p:nvSpPr>
        <p:spPr bwMode="auto">
          <a:xfrm>
            <a:off x="4617720" y="1295400"/>
            <a:ext cx="3840483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0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kern="0" dirty="0"/>
              <a:t>Tuesday, May 5</a:t>
            </a:r>
          </a:p>
          <a:p>
            <a:pPr marL="928687" lvl="1" indent="-457200" eaLnBrk="1" hangingPunct="1">
              <a:buFont typeface="+mj-lt"/>
              <a:buAutoNum type="arabicPeriod" startAt="7"/>
            </a:pPr>
            <a:r>
              <a:rPr lang="en-US" kern="0" dirty="0"/>
              <a:t>Seekers</a:t>
            </a:r>
          </a:p>
          <a:p>
            <a:pPr marL="928687" lvl="1" indent="-457200" eaLnBrk="1" hangingPunct="1">
              <a:buFont typeface="+mj-lt"/>
              <a:buAutoNum type="arabicPeriod" startAt="7"/>
            </a:pPr>
            <a:r>
              <a:rPr lang="en-US" kern="0" dirty="0"/>
              <a:t>Immortal</a:t>
            </a:r>
          </a:p>
          <a:p>
            <a:pPr marL="928687" lvl="1" indent="-457200" eaLnBrk="1" hangingPunct="1">
              <a:buFont typeface="+mj-lt"/>
              <a:buAutoNum type="arabicPeriod" startAt="7"/>
            </a:pPr>
            <a:r>
              <a:rPr lang="en-US" kern="0" dirty="0"/>
              <a:t>Minions</a:t>
            </a:r>
          </a:p>
          <a:p>
            <a:pPr marL="2317750" lvl="4" indent="-457200" eaLnBrk="1" hangingPunct="1">
              <a:buFont typeface="+mj-lt"/>
              <a:buAutoNum type="arabicPeriod" startAt="9"/>
            </a:pPr>
            <a:endParaRPr lang="en-US" kern="0" dirty="0"/>
          </a:p>
          <a:p>
            <a:pPr marL="490537" indent="-457200" eaLnBrk="1" hangingPunct="1"/>
            <a:r>
              <a:rPr lang="en-US" kern="0" dirty="0"/>
              <a:t>Thursday, May 7</a:t>
            </a:r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/>
              <a:t>Simpsons</a:t>
            </a:r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/>
              <a:t>Formation</a:t>
            </a:r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 err="1"/>
              <a:t>BruteForce</a:t>
            </a:r>
            <a:endParaRPr lang="en-US" kern="0" dirty="0"/>
          </a:p>
          <a:p>
            <a:pPr marL="928687" lvl="1" indent="-457200" eaLnBrk="1" hangingPunct="1">
              <a:buFont typeface="+mj-lt"/>
              <a:buAutoNum type="arabicPeriod" startAt="10"/>
            </a:pPr>
            <a:r>
              <a:rPr lang="en-US" kern="0" dirty="0"/>
              <a:t>Think Tanks</a:t>
            </a:r>
          </a:p>
        </p:txBody>
      </p:sp>
    </p:spTree>
    <p:extLst>
      <p:ext uri="{BB962C8B-B14F-4D97-AF65-F5344CB8AC3E}">
        <p14:creationId xmlns:p14="http://schemas.microsoft.com/office/powerpoint/2010/main" val="2841295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/>
              <a:t>A web page can contain many components: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305" y="1877087"/>
            <a:ext cx="4663389" cy="4307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9341" y="6256015"/>
            <a:ext cx="12859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Learning React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Kirupa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Chinnathambi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Addison-Wesley, 2016</a:t>
            </a:r>
          </a:p>
        </p:txBody>
      </p:sp>
    </p:spTree>
    <p:extLst>
      <p:ext uri="{BB962C8B-B14F-4D97-AF65-F5344CB8AC3E}">
        <p14:creationId xmlns:p14="http://schemas.microsoft.com/office/powerpoint/2010/main" val="271526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React component is </a:t>
            </a:r>
            <a:r>
              <a:rPr lang="en-US" u="sng" dirty="0"/>
              <a:t>reusable JavaScript</a:t>
            </a:r>
            <a:r>
              <a:rPr lang="en-US" dirty="0"/>
              <a:t> code that </a:t>
            </a:r>
            <a:r>
              <a:rPr lang="en-US" u="sng" dirty="0"/>
              <a:t>outputs HTML elements</a:t>
            </a:r>
            <a:r>
              <a:rPr lang="en-US" dirty="0"/>
              <a:t> via JSX.</a:t>
            </a:r>
          </a:p>
          <a:p>
            <a:pPr lvl="1"/>
            <a:r>
              <a:rPr lang="en-US" dirty="0"/>
              <a:t>Implemented as a JavaScript object.</a:t>
            </a:r>
          </a:p>
          <a:p>
            <a:pPr lvl="5"/>
            <a:endParaRPr lang="en-US" dirty="0"/>
          </a:p>
          <a:p>
            <a:r>
              <a:rPr lang="en-US" dirty="0"/>
              <a:t>Components can have children.</a:t>
            </a:r>
          </a:p>
          <a:p>
            <a:pPr lvl="1"/>
            <a:r>
              <a:rPr lang="en-US" dirty="0"/>
              <a:t>Child HTML elements.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56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Component Example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2460" y="1179932"/>
            <a:ext cx="6994222" cy="56323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&lt;body&gt;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&lt;div id="container"&gt;&lt;/div&gt;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&lt;script type="text/babel"&gt;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var destination = document.querySelector("#container");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sz="15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Hello </a:t>
            </a:r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is-IS" sz="15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React.createClass(</a:t>
            </a:r>
          </a:p>
          <a:p>
            <a:r>
              <a:rPr lang="is-IS" sz="15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sz="15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render: </a:t>
            </a:r>
            <a:r>
              <a:rPr lang="is-IS" sz="15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function() </a:t>
            </a:r>
          </a:p>
          <a:p>
            <a:r>
              <a:rPr lang="is-IS" sz="15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sz="15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return (                             </a:t>
            </a:r>
          </a:p>
          <a:p>
            <a:r>
              <a:rPr lang="is-IS" sz="15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&lt;h1&gt;Hello, {</a:t>
            </a:r>
            <a:r>
              <a:rPr lang="is-IS" sz="15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this.props.name</a:t>
            </a:r>
            <a:r>
              <a:rPr lang="is-IS" sz="15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}!&lt;/h1&gt; </a:t>
            </a:r>
          </a:p>
          <a:p>
            <a:r>
              <a:rPr lang="is-IS" sz="15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);                                   </a:t>
            </a:r>
          </a:p>
          <a:p>
            <a:r>
              <a:rPr lang="is-IS" sz="15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}</a:t>
            </a:r>
          </a:p>
          <a:p>
            <a:r>
              <a:rPr lang="is-IS" sz="15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})</a:t>
            </a:r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is-IS" sz="15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ReactDOM.render(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  &lt;div&gt;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is-IS" sz="15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&lt;Hello name="Ron" /&gt;</a:t>
            </a:r>
          </a:p>
          <a:p>
            <a:r>
              <a:rPr lang="is-IS" sz="15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        &lt;Hello name="Mary" /&gt;</a:t>
            </a:r>
          </a:p>
          <a:p>
            <a:r>
              <a:rPr lang="is-IS" sz="1500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        &lt;Hello name="Walter" /&gt;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  &lt;/div&gt;,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  destination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  );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  &lt;/script&gt;</a:t>
            </a:r>
          </a:p>
          <a:p>
            <a:r>
              <a:rPr lang="is-IS" sz="1500" b="1" dirty="0">
                <a:latin typeface="Courier New" charset="0"/>
                <a:ea typeface="Courier New" charset="0"/>
                <a:cs typeface="Courier New" charset="0"/>
              </a:rPr>
              <a:t>&lt;/body&gt;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0634" y="2240293"/>
            <a:ext cx="197509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</a:t>
            </a:r>
            <a:r>
              <a:rPr lang="en-US">
                <a:solidFill>
                  <a:srgbClr val="7030A0"/>
                </a:solidFill>
              </a:rPr>
              <a:t>React component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8438" y="4892024"/>
            <a:ext cx="163378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Property names</a:t>
            </a:r>
          </a:p>
          <a:p>
            <a:r>
              <a:rPr lang="en-US" dirty="0">
                <a:solidFill>
                  <a:srgbClr val="7030A0"/>
                </a:solidFill>
              </a:rPr>
              <a:t>and values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2219" y="1325903"/>
            <a:ext cx="180369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Component1.html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8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Component Example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8757" y="1234464"/>
            <a:ext cx="6726521" cy="550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MyButton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React.createClass(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render: 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function() 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return (                             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&lt;div&gt;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  &lt;button type={this.props.behavior}&gt;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   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{this.props.children}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  &lt;/button&gt;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  &lt;/div&gt; 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  );                                   </a:t>
            </a:r>
          </a:p>
          <a:p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  }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})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;</a:t>
            </a:r>
            <a:br>
              <a:rPr lang="is-IS" b="1" dirty="0">
                <a:latin typeface="Courier New" charset="0"/>
                <a:ea typeface="Courier New" charset="0"/>
                <a:cs typeface="Courier New" charset="0"/>
              </a:rPr>
            </a:b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ReactDOM.render(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&lt;div&gt;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&lt;MyButton behavior="Submit"&gt;Ron&lt;/MyButton&gt;</a:t>
            </a:r>
          </a:p>
          <a:p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        &lt;MyButton behavior="Submit"&gt;Mary&lt;/MyButton&gt;</a:t>
            </a:r>
          </a:p>
          <a:p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        &lt;MyButton behavior="Submit"&gt;Walter&lt;/MyButton&gt;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&lt;/div&gt;,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destination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9341" y="1353105"/>
            <a:ext cx="180369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Component2.html</a:t>
            </a:r>
          </a:p>
        </p:txBody>
      </p:sp>
    </p:spTree>
    <p:extLst>
      <p:ext uri="{BB962C8B-B14F-4D97-AF65-F5344CB8AC3E}">
        <p14:creationId xmlns:p14="http://schemas.microsoft.com/office/powerpoint/2010/main" val="1079196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Styling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React favors an </a:t>
            </a:r>
            <a:r>
              <a:rPr lang="en-US" u="sng" dirty="0"/>
              <a:t>inline</a:t>
            </a:r>
            <a:r>
              <a:rPr lang="en-US" dirty="0"/>
              <a:t> approach for styling content that doesn’t use CSS.</a:t>
            </a:r>
          </a:p>
          <a:p>
            <a:pPr lvl="4"/>
            <a:endParaRPr lang="en-US" dirty="0"/>
          </a:p>
          <a:p>
            <a:r>
              <a:rPr lang="en-US" dirty="0"/>
              <a:t>Make the visuals more reusable.</a:t>
            </a:r>
          </a:p>
          <a:p>
            <a:pPr lvl="1"/>
            <a:r>
              <a:rPr lang="en-US" dirty="0"/>
              <a:t>Each component should </a:t>
            </a:r>
            <a:r>
              <a:rPr lang="en-US" u="sng" dirty="0"/>
              <a:t>encapsulate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its UI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44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Styling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8757" y="1234464"/>
            <a:ext cx="5985934" cy="550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var Letter = React.createClass(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render: function()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var 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letterStyle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= {       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padding: 10,            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margin: 10,             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backgroundColor: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this.props.bgcolor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,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color: "#333",          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display: "inline-block",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fontFamily: "monospace",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fontSize: 32,           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  textAlign: "center"         </a:t>
            </a:r>
          </a:p>
          <a:p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    };   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                     </a:t>
            </a:r>
            <a:br>
              <a:rPr lang="is-IS" b="1" dirty="0">
                <a:latin typeface="Courier New" charset="0"/>
                <a:ea typeface="Courier New" charset="0"/>
                <a:cs typeface="Courier New" charset="0"/>
              </a:rPr>
            </a:b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return 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&lt;div style={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letterStyle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}&gt;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  {this.props.children}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&lt;/div&gt;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);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}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});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63" y="1325903"/>
            <a:ext cx="124425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Styling.html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9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Styling Example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02464" y="1390140"/>
            <a:ext cx="5739072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ReactDOM.render(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&lt;div&gt;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&lt;Letter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bgcolor="#58B3FF"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&gt;A&lt;/Letter&gt;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&lt;Letter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bgcolor="#FF605F"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&gt;E&lt;/Letter&gt;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&lt;Letter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bgcolor="#FFD52E"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&gt;I&lt;/Letter&gt;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&lt;Letter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bgcolor="#49DD8E"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&gt;O&lt;/Letter&gt;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&lt;Letter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bgcolor="#AE99FF"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&gt;U&lt;/Letter&gt;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&lt;/div&gt;,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destination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780" y="1261666"/>
            <a:ext cx="124425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Styling.html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4305280"/>
            <a:ext cx="3733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56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Besides properties, a React component </a:t>
            </a:r>
            <a:br>
              <a:rPr lang="en-US" dirty="0"/>
            </a:br>
            <a:r>
              <a:rPr lang="en-US" dirty="0"/>
              <a:t>can have </a:t>
            </a:r>
            <a:r>
              <a:rPr lang="en-US" u="sng" dirty="0"/>
              <a:t>state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Once components are live, their properties </a:t>
            </a:r>
            <a:br>
              <a:rPr lang="en-US" dirty="0"/>
            </a:br>
            <a:r>
              <a:rPr lang="en-US" dirty="0"/>
              <a:t>usually don’t change.</a:t>
            </a:r>
          </a:p>
          <a:p>
            <a:pPr lvl="5"/>
            <a:endParaRPr lang="en-US" dirty="0"/>
          </a:p>
          <a:p>
            <a:r>
              <a:rPr lang="en-US" dirty="0"/>
              <a:t>The state object of a component stores </a:t>
            </a:r>
            <a:br>
              <a:rPr lang="en-US" dirty="0"/>
            </a:br>
            <a:r>
              <a:rPr lang="en-US" dirty="0"/>
              <a:t>values that can </a:t>
            </a:r>
            <a:r>
              <a:rPr lang="en-US" u="sng" dirty="0"/>
              <a:t>change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Whenever a call to 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setState</a:t>
            </a:r>
            <a:r>
              <a:rPr lang="en-US" dirty="0"/>
              <a:t> updates a value </a:t>
            </a:r>
            <a:br>
              <a:rPr lang="en-US" dirty="0"/>
            </a:br>
            <a:r>
              <a:rPr lang="en-US" dirty="0"/>
              <a:t>in the state object, the component’s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render</a:t>
            </a:r>
            <a:r>
              <a:rPr lang="en-US" dirty="0"/>
              <a:t> method is </a:t>
            </a:r>
            <a:r>
              <a:rPr lang="en-US" u="sng" dirty="0"/>
              <a:t>automatically called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State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02464" y="1528320"/>
            <a:ext cx="5739072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LightningCounter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= React.createClass(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getInitialState: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function()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return { strikes: 0 };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},</a:t>
            </a:r>
          </a:p>
          <a:p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timerTick: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function()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this.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setState</a:t>
            </a:r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</a:p>
          <a:p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        {</a:t>
            </a:r>
          </a:p>
          <a:p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          strikes: this.state.strikes + 100</a:t>
            </a:r>
          </a:p>
          <a:p>
            <a:r>
              <a:rPr lang="is-IS" b="1" dirty="0">
                <a:solidFill>
                  <a:srgbClr val="7030A0"/>
                </a:solidFill>
                <a:latin typeface="Courier New" charset="0"/>
                <a:ea typeface="Courier New" charset="0"/>
                <a:cs typeface="Courier New" charset="0"/>
              </a:rPr>
              <a:t>        });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},</a:t>
            </a:r>
          </a:p>
          <a:p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...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});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6463" y="1254003"/>
            <a:ext cx="146065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Lightning.html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84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State Example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02464" y="1542623"/>
            <a:ext cx="5739072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LightningCounter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= React.createClass(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...</a:t>
            </a:r>
          </a:p>
          <a:p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componentDidMount: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function()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setInterval(this.timerTick, 1000);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},</a:t>
            </a:r>
          </a:p>
          <a:p>
            <a:br>
              <a:rPr lang="is-IS" b="1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     ...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});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6463" y="1254003"/>
            <a:ext cx="146065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Lightning.html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7B5E-7508-5E45-A1B4-91D90691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MERN Full Stack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4B6C5-26A5-F749-9DEC-056871DDF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MERN stack: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M</a:t>
            </a:r>
            <a:r>
              <a:rPr lang="en-US" dirty="0"/>
              <a:t>ongoDB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E</a:t>
            </a:r>
            <a:r>
              <a:rPr lang="en-US" dirty="0"/>
              <a:t>xpress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R</a:t>
            </a:r>
            <a:r>
              <a:rPr lang="en-US" dirty="0"/>
              <a:t>eact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N</a:t>
            </a:r>
            <a:r>
              <a:rPr lang="en-US" dirty="0"/>
              <a:t>ode.js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1E242-C8DD-FD49-A481-823E9385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63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State Example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592" y="1508781"/>
            <a:ext cx="7096815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LightningCounter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= React.createClass(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...</a:t>
            </a:r>
          </a:p>
          <a:p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render:</a:t>
            </a:r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 function() 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var counterStyle = {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color: "#66FFFF",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fontSize: 50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};</a:t>
            </a:r>
            <a:br>
              <a:rPr lang="is-IS" b="1" dirty="0">
                <a:latin typeface="Courier New" charset="0"/>
                <a:ea typeface="Courier New" charset="0"/>
                <a:cs typeface="Courier New" charset="0"/>
              </a:rPr>
            </a:b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var count = this.state.strikes.toLocaleString();</a:t>
            </a:r>
          </a:p>
          <a:p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return (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  &lt;h1 style={counterStyle}&gt;{count}&lt;/h1&gt;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  );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  }</a:t>
            </a:r>
          </a:p>
          <a:p>
            <a:r>
              <a:rPr lang="is-IS" b="1" dirty="0">
                <a:latin typeface="Courier New" charset="0"/>
                <a:ea typeface="Courier New" charset="0"/>
                <a:cs typeface="Courier New" charset="0"/>
              </a:rPr>
              <a:t>    });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0343" y="1254003"/>
            <a:ext cx="146065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Lightning.html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51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State Example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87236" y="1325903"/>
            <a:ext cx="5769528" cy="4832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LightningCounterDisplay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= React.createClass(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render: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function() 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var commonStyle =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margin: 0,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padding: 0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}</a:t>
            </a:r>
          </a:p>
          <a:p>
            <a:endParaRPr lang="is-I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var divStyle =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width: 250,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textAlign: "center",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backgroundColor: "#020202",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padding: 40,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fontFamily: "sans-serif",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color: "#FFFFFF",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borderRadius: 10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};</a:t>
            </a:r>
            <a:br>
              <a:rPr lang="is-I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is-I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	...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     }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});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2146" y="5714975"/>
            <a:ext cx="146065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Lightning.html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47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State Example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8757" y="1242381"/>
            <a:ext cx="5769528" cy="54784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LightningCounterDisplay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= React.createClass(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render: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function() 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...</a:t>
            </a:r>
            <a:br>
              <a:rPr lang="is-I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is-I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var textStyles =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emphasis: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fontSize: 38,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...commonStyle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},</a:t>
            </a:r>
          </a:p>
          <a:p>
            <a:endParaRPr lang="is-I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smallEmphasis: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...commonStyle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},</a:t>
            </a:r>
          </a:p>
          <a:p>
            <a:endParaRPr lang="is-I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small: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fontSize: 17,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...commonStyle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}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}</a:t>
            </a:r>
            <a:br>
              <a:rPr lang="is-I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is-I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...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}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});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219" y="6248400"/>
            <a:ext cx="146065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Lightning.html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30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State Example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2122" y="1508781"/>
            <a:ext cx="8239756" cy="3662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var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LightningCounterDisplay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= React.createClass(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is-I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render:</a:t>
            </a:r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 function() 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{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...</a:t>
            </a:r>
            <a:br>
              <a:rPr lang="is-I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is-I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return(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&lt;div style={divStyle}&gt;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</a:t>
            </a:r>
            <a:r>
              <a:rPr lang="is-I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&lt;LightningCounter/&gt;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&lt;h2 style={textStyles.smallEmphasis}&gt;LIGHTNING STRIKES&lt;/h2&gt;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&lt;h2 style={textStyles.emphasis}&gt;WORLDWIDE&lt;/h2&gt;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  &lt;p style={textStyles.small}&gt;(since you loaded this example)&lt;/p&gt;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  &lt;/div&gt;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  );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  }</a:t>
            </a:r>
          </a:p>
          <a:p>
            <a:r>
              <a:rPr lang="is-IS" sz="1400" b="1" dirty="0">
                <a:latin typeface="Courier New" charset="0"/>
                <a:ea typeface="Courier New" charset="0"/>
                <a:cs typeface="Courier New" charset="0"/>
              </a:rPr>
              <a:t>    });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0853" y="1353105"/>
            <a:ext cx="146065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Lightning.html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00568-CFAF-7244-ABE1-505EAF6CE8EE}"/>
              </a:ext>
            </a:extLst>
          </p:cNvPr>
          <p:cNvSpPr txBox="1"/>
          <p:nvPr/>
        </p:nvSpPr>
        <p:spPr>
          <a:xfrm>
            <a:off x="3982588" y="3170774"/>
            <a:ext cx="1686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Nested component</a:t>
            </a:r>
          </a:p>
        </p:txBody>
      </p:sp>
    </p:spTree>
    <p:extLst>
      <p:ext uri="{BB962C8B-B14F-4D97-AF65-F5344CB8AC3E}">
        <p14:creationId xmlns:p14="http://schemas.microsoft.com/office/powerpoint/2010/main" val="71019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State Example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87611" y="1495180"/>
            <a:ext cx="5368777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ReactDOM.render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&lt;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LightningCounterDisplay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/&gt;,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 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document.querySelector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("#container")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); 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585" y="1325903"/>
            <a:ext cx="146065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Lightning.html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10" y="2880366"/>
            <a:ext cx="2354578" cy="21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42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Criticisms of React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W3C standards compliance</a:t>
            </a:r>
          </a:p>
          <a:p>
            <a:pPr lvl="1"/>
            <a:r>
              <a:rPr lang="en-US" dirty="0"/>
              <a:t>Nonstandard HTML tags and attributes</a:t>
            </a:r>
          </a:p>
          <a:p>
            <a:pPr lvl="1"/>
            <a:r>
              <a:rPr lang="en-US" dirty="0"/>
              <a:t>JSX JavaScript language extensions</a:t>
            </a:r>
          </a:p>
          <a:p>
            <a:r>
              <a:rPr lang="en-US" dirty="0"/>
              <a:t>Poor documentation and support</a:t>
            </a:r>
          </a:p>
          <a:p>
            <a:r>
              <a:rPr lang="en-US" dirty="0"/>
              <a:t>Separation of concerns</a:t>
            </a:r>
          </a:p>
          <a:p>
            <a:pPr lvl="1"/>
            <a:r>
              <a:rPr lang="en-US" dirty="0"/>
              <a:t>Mixes HTML with JavaScript</a:t>
            </a:r>
          </a:p>
          <a:p>
            <a:pPr lvl="1"/>
            <a:r>
              <a:rPr lang="en-US" dirty="0"/>
              <a:t>Hard to read and maintain the code</a:t>
            </a:r>
          </a:p>
          <a:p>
            <a:r>
              <a:rPr lang="en-US" dirty="0"/>
              <a:t>Code verbosity</a:t>
            </a:r>
          </a:p>
          <a:p>
            <a:r>
              <a:rPr lang="en-US" dirty="0"/>
              <a:t>Single source of truth</a:t>
            </a:r>
          </a:p>
          <a:p>
            <a:pPr lvl="1"/>
            <a:r>
              <a:rPr lang="en-US" dirty="0"/>
              <a:t>Virtual DOMs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6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3928-71F1-A742-A69B-A19AC3B0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A/B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2A869-F595-AF4A-8202-AED1D1425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953000"/>
          </a:xfrm>
        </p:spPr>
        <p:txBody>
          <a:bodyPr/>
          <a:lstStyle/>
          <a:p>
            <a:r>
              <a:rPr lang="en-US" dirty="0"/>
              <a:t>Basic idea</a:t>
            </a:r>
          </a:p>
          <a:p>
            <a:pPr lvl="1"/>
            <a:r>
              <a:rPr lang="en-US" dirty="0"/>
              <a:t>Deploy </a:t>
            </a:r>
            <a:r>
              <a:rPr lang="en-US" u="sng" dirty="0"/>
              <a:t>two versions</a:t>
            </a:r>
            <a:r>
              <a:rPr lang="en-US" dirty="0"/>
              <a:t> of your application.</a:t>
            </a:r>
          </a:p>
          <a:p>
            <a:pPr lvl="2"/>
            <a:r>
              <a:rPr lang="en-US" dirty="0"/>
              <a:t>Examples: Different screen layouts, colors, navigation</a:t>
            </a:r>
          </a:p>
          <a:p>
            <a:pPr lvl="1"/>
            <a:r>
              <a:rPr lang="en-US" dirty="0"/>
              <a:t>Gather </a:t>
            </a:r>
            <a:r>
              <a:rPr lang="en-US" u="sng" dirty="0"/>
              <a:t>user metrics</a:t>
            </a:r>
            <a:r>
              <a:rPr lang="en-US" dirty="0"/>
              <a:t> from the different versions.</a:t>
            </a:r>
          </a:p>
          <a:p>
            <a:pPr lvl="1"/>
            <a:r>
              <a:rPr lang="en-US" dirty="0"/>
              <a:t>Analyze the data to see if there are </a:t>
            </a:r>
            <a:br>
              <a:rPr lang="en-US" dirty="0"/>
            </a:br>
            <a:r>
              <a:rPr lang="en-US" dirty="0"/>
              <a:t>statistically significant </a:t>
            </a:r>
            <a:r>
              <a:rPr lang="en-US" u="sng" dirty="0"/>
              <a:t>differences</a:t>
            </a:r>
            <a:r>
              <a:rPr lang="en-US" dirty="0"/>
              <a:t>.</a:t>
            </a:r>
          </a:p>
          <a:p>
            <a:pPr marL="2286000" lvl="5" indent="0">
              <a:buNone/>
            </a:pPr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Requires work and coordination to set up properly.</a:t>
            </a:r>
          </a:p>
          <a:p>
            <a:pPr lvl="1"/>
            <a:r>
              <a:rPr lang="en-US" dirty="0"/>
              <a:t>Must strictly control what’s in each version </a:t>
            </a:r>
            <a:br>
              <a:rPr lang="en-US" dirty="0"/>
            </a:br>
            <a:r>
              <a:rPr lang="en-US" dirty="0"/>
              <a:t>and which users see which version.</a:t>
            </a:r>
          </a:p>
          <a:p>
            <a:pPr lvl="1"/>
            <a:r>
              <a:rPr lang="en-US" dirty="0"/>
              <a:t>Who is qualified to analyze the results?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E67F2-D7F8-3448-985E-990BCA37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81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431E-3A0A-9E4F-A0F6-49AFC8C5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A/B Testing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80189-BF39-C244-904B-04CBDD180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  <a:p>
            <a:pPr lvl="1"/>
            <a:r>
              <a:rPr lang="en-US" dirty="0"/>
              <a:t>Are there </a:t>
            </a:r>
            <a:r>
              <a:rPr lang="en-US" u="sng" dirty="0"/>
              <a:t>distinct features</a:t>
            </a:r>
            <a:r>
              <a:rPr lang="en-US" dirty="0"/>
              <a:t> to be tested?</a:t>
            </a:r>
          </a:p>
          <a:p>
            <a:pPr lvl="1"/>
            <a:r>
              <a:rPr lang="en-US" u="sng" dirty="0"/>
              <a:t>How many</a:t>
            </a:r>
            <a:r>
              <a:rPr lang="en-US" dirty="0"/>
              <a:t> features are being tested </a:t>
            </a:r>
            <a:br>
              <a:rPr lang="en-US" dirty="0"/>
            </a:br>
            <a:r>
              <a:rPr lang="en-US" dirty="0"/>
              <a:t>in each version?</a:t>
            </a:r>
          </a:p>
          <a:p>
            <a:pPr lvl="1"/>
            <a:r>
              <a:rPr lang="en-US" dirty="0"/>
              <a:t>If there are many interacting features, </a:t>
            </a:r>
            <a:br>
              <a:rPr lang="en-US" dirty="0"/>
            </a:br>
            <a:r>
              <a:rPr lang="en-US" dirty="0"/>
              <a:t>will it be possible to tell from user results </a:t>
            </a:r>
            <a:br>
              <a:rPr lang="en-US" dirty="0"/>
            </a:br>
            <a:r>
              <a:rPr lang="en-US" u="sng" dirty="0"/>
              <a:t>which features</a:t>
            </a:r>
            <a:r>
              <a:rPr lang="en-US" dirty="0"/>
              <a:t> caused which effects?</a:t>
            </a:r>
          </a:p>
          <a:p>
            <a:pPr lvl="1"/>
            <a:r>
              <a:rPr lang="en-US" dirty="0"/>
              <a:t>What </a:t>
            </a:r>
            <a:r>
              <a:rPr lang="en-US" u="sng" dirty="0"/>
              <a:t>statistical methods</a:t>
            </a:r>
            <a:r>
              <a:rPr lang="en-US" dirty="0"/>
              <a:t> will be used?</a:t>
            </a:r>
          </a:p>
          <a:p>
            <a:pPr lvl="2"/>
            <a:r>
              <a:rPr lang="en-US" dirty="0"/>
              <a:t>ANOVA: analysis of variance</a:t>
            </a:r>
          </a:p>
          <a:p>
            <a:pPr lvl="1"/>
            <a:r>
              <a:rPr lang="en-US" dirty="0"/>
              <a:t>Is the software designed to </a:t>
            </a:r>
            <a:r>
              <a:rPr lang="en-US" u="sng" dirty="0"/>
              <a:t>facilitate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A/B testing of specific features?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D0039-E821-5A4B-BBB4-6EA14F01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9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Ask someone (the test subject) to attempt </a:t>
            </a:r>
            <a:br>
              <a:rPr lang="en-US" sz="2400" dirty="0"/>
            </a:br>
            <a:r>
              <a:rPr lang="en-US" sz="2400" dirty="0"/>
              <a:t>to </a:t>
            </a:r>
            <a:r>
              <a:rPr lang="en-US" sz="2400" u="sng" dirty="0"/>
              <a:t>accomplish some tasks</a:t>
            </a:r>
            <a:r>
              <a:rPr lang="en-US" sz="2400" dirty="0"/>
              <a:t> on your website.</a:t>
            </a:r>
          </a:p>
          <a:p>
            <a:pPr lvl="5"/>
            <a:endParaRPr lang="en-US" sz="1100" dirty="0"/>
          </a:p>
          <a:p>
            <a:r>
              <a:rPr lang="en-US" sz="2400" dirty="0"/>
              <a:t>The development team </a:t>
            </a:r>
            <a:r>
              <a:rPr lang="en-US" sz="2400" u="sng" dirty="0"/>
              <a:t>carefully observes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what the test subject does.</a:t>
            </a:r>
          </a:p>
          <a:p>
            <a:pPr lvl="5"/>
            <a:endParaRPr lang="en-US" sz="1100" dirty="0"/>
          </a:p>
          <a:p>
            <a:r>
              <a:rPr lang="en-US" sz="2400" dirty="0"/>
              <a:t>Have the test subject </a:t>
            </a:r>
            <a:r>
              <a:rPr lang="en-US" sz="2400" u="sng" dirty="0"/>
              <a:t>think out loud</a:t>
            </a:r>
            <a:r>
              <a:rPr lang="en-US" sz="2400" dirty="0"/>
              <a:t>.</a:t>
            </a:r>
          </a:p>
          <a:p>
            <a:pPr lvl="5"/>
            <a:endParaRPr lang="en-US" sz="1100" dirty="0"/>
          </a:p>
          <a:p>
            <a:r>
              <a:rPr lang="en-US" sz="2400" dirty="0"/>
              <a:t>Answer questions asked by the test subject, </a:t>
            </a:r>
            <a:br>
              <a:rPr lang="en-US" sz="2400" dirty="0"/>
            </a:br>
            <a:r>
              <a:rPr lang="en-US" sz="2400" dirty="0"/>
              <a:t>but </a:t>
            </a:r>
            <a:r>
              <a:rPr lang="en-US" sz="2400" u="sng" dirty="0"/>
              <a:t>don’t help</a:t>
            </a:r>
            <a:r>
              <a:rPr lang="en-US" sz="2400" dirty="0"/>
              <a:t> the person accomplish the tasks.</a:t>
            </a:r>
          </a:p>
          <a:p>
            <a:pPr lvl="5"/>
            <a:endParaRPr lang="en-US" sz="1100" dirty="0"/>
          </a:p>
          <a:p>
            <a:r>
              <a:rPr lang="en-US" sz="2400" dirty="0"/>
              <a:t>After the test, the development team </a:t>
            </a:r>
            <a:br>
              <a:rPr lang="en-US" sz="2400" dirty="0"/>
            </a:br>
            <a:r>
              <a:rPr lang="en-US" sz="2400" u="sng" dirty="0"/>
              <a:t>analyzes the results</a:t>
            </a:r>
            <a:r>
              <a:rPr lang="en-US" sz="2400" dirty="0"/>
              <a:t> to improve the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3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Testing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of how to conduct a usability test:</a:t>
            </a:r>
            <a:br>
              <a:rPr lang="en-US" dirty="0"/>
            </a:br>
            <a:r>
              <a:rPr lang="en-US" dirty="0">
                <a:hlinkClick r:id="rId2"/>
              </a:rPr>
              <a:t>http://www.sensible.com/rsme.html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(link at the bottom of the web page).</a:t>
            </a:r>
          </a:p>
          <a:p>
            <a:pPr lvl="1"/>
            <a:r>
              <a:rPr lang="en-US" dirty="0">
                <a:hlinkClick r:id="rId3"/>
              </a:rPr>
              <a:t>http://ptgmedia.pearsoncmg.com/imprint_downloads/peachpit/peachpit/videosampleclips/krug/SteveKrugUsabilityDemo.m4v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00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365459"/>
            <a:ext cx="5669218" cy="6340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Traditional Web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09341" y="6256015"/>
            <a:ext cx="12859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Learning React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Kirupa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Chinnathambi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Addison-Wesley, 2016</a:t>
            </a:r>
          </a:p>
        </p:txBody>
      </p:sp>
    </p:spTree>
    <p:extLst>
      <p:ext uri="{BB962C8B-B14F-4D97-AF65-F5344CB8AC3E}">
        <p14:creationId xmlns:p14="http://schemas.microsoft.com/office/powerpoint/2010/main" val="193797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Single-Page Application (SPA)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1" y="1234464"/>
            <a:ext cx="5667905" cy="4970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9341" y="6256015"/>
            <a:ext cx="12859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Learning React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Kirupa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Chinnathambi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Addison-Wesley, 2016</a:t>
            </a:r>
          </a:p>
        </p:txBody>
      </p:sp>
    </p:spTree>
    <p:extLst>
      <p:ext uri="{BB962C8B-B14F-4D97-AF65-F5344CB8AC3E}">
        <p14:creationId xmlns:p14="http://schemas.microsoft.com/office/powerpoint/2010/main" val="76569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 Development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bulk of your time will be spent </a:t>
            </a:r>
            <a:br>
              <a:rPr lang="en-US" dirty="0"/>
            </a:br>
            <a:r>
              <a:rPr lang="en-US" dirty="0"/>
              <a:t>keeping your </a:t>
            </a:r>
            <a:r>
              <a:rPr lang="en-US" u="sng" dirty="0"/>
              <a:t>data in sync</a:t>
            </a:r>
            <a:r>
              <a:rPr lang="en-US" dirty="0"/>
              <a:t> with your UI.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After you’ve loaded new content in response to a user’s search, do you clear out the search field?</a:t>
            </a:r>
          </a:p>
          <a:p>
            <a:pPr lvl="1"/>
            <a:r>
              <a:rPr lang="en-US" dirty="0"/>
              <a:t>Do you keep the active tab visible?</a:t>
            </a:r>
          </a:p>
          <a:p>
            <a:pPr lvl="1"/>
            <a:r>
              <a:rPr lang="en-US" dirty="0"/>
              <a:t>Which elements do you keep on the page?</a:t>
            </a:r>
          </a:p>
          <a:p>
            <a:pPr lvl="1"/>
            <a:r>
              <a:rPr lang="en-US" dirty="0"/>
              <a:t>Which elements do you destroy?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0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052" y="1958040"/>
            <a:ext cx="4183703" cy="4214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 Development Issues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Manipulating the DOM</a:t>
            </a:r>
            <a:r>
              <a:rPr lang="en-US" dirty="0"/>
              <a:t> is extremely slow.</a:t>
            </a:r>
          </a:p>
          <a:p>
            <a:pPr lvl="4"/>
            <a:endParaRPr lang="en-US" dirty="0"/>
          </a:p>
          <a:p>
            <a:pPr lvl="1"/>
            <a:r>
              <a:rPr lang="en-US" sz="2000" dirty="0"/>
              <a:t>Manipulating the </a:t>
            </a:r>
            <a:br>
              <a:rPr lang="en-US" sz="2000" dirty="0"/>
            </a:br>
            <a:r>
              <a:rPr lang="en-US" sz="2000" dirty="0"/>
              <a:t>DOM is the primary </a:t>
            </a:r>
            <a:br>
              <a:rPr lang="en-US" sz="2000" dirty="0"/>
            </a:br>
            <a:r>
              <a:rPr lang="en-US" sz="2000" dirty="0"/>
              <a:t>way to respond to </a:t>
            </a:r>
            <a:br>
              <a:rPr lang="en-US" sz="2000" dirty="0"/>
            </a:br>
            <a:r>
              <a:rPr lang="en-US" sz="2000" dirty="0"/>
              <a:t>user actions and </a:t>
            </a:r>
            <a:br>
              <a:rPr lang="en-US" sz="2000" dirty="0"/>
            </a:br>
            <a:r>
              <a:rPr lang="en-US" sz="2000" dirty="0"/>
              <a:t>display new content.</a:t>
            </a:r>
          </a:p>
          <a:p>
            <a:pPr lvl="5"/>
            <a:endParaRPr lang="en-US" sz="800" dirty="0"/>
          </a:p>
          <a:p>
            <a:pPr lvl="1"/>
            <a:r>
              <a:rPr lang="en-US" sz="2000" dirty="0"/>
              <a:t>Querying elements, </a:t>
            </a:r>
            <a:br>
              <a:rPr lang="en-US" sz="2000" dirty="0"/>
            </a:br>
            <a:r>
              <a:rPr lang="en-US" sz="2000" dirty="0"/>
              <a:t>adding children, </a:t>
            </a:r>
            <a:br>
              <a:rPr lang="en-US" sz="2000" dirty="0"/>
            </a:br>
            <a:r>
              <a:rPr lang="en-US" sz="2000" dirty="0"/>
              <a:t>removing subtrees, </a:t>
            </a:r>
            <a:br>
              <a:rPr lang="en-US" sz="2000" dirty="0"/>
            </a:br>
            <a:r>
              <a:rPr lang="en-US" sz="2000" dirty="0"/>
              <a:t>and performing other </a:t>
            </a:r>
            <a:br>
              <a:rPr lang="en-US" sz="2000" dirty="0"/>
            </a:br>
            <a:r>
              <a:rPr lang="en-US" sz="2000" dirty="0"/>
              <a:t>DOM operations are </a:t>
            </a:r>
            <a:br>
              <a:rPr lang="en-US" sz="2000" dirty="0"/>
            </a:br>
            <a:r>
              <a:rPr lang="en-US" sz="2000" dirty="0"/>
              <a:t>some of the slowest </a:t>
            </a:r>
            <a:br>
              <a:rPr lang="en-US" sz="2000" dirty="0"/>
            </a:br>
            <a:r>
              <a:rPr lang="en-US" sz="2000" dirty="0"/>
              <a:t>browser operations.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8120" y="6246443"/>
            <a:ext cx="548679" cy="457200"/>
          </a:xfrm>
        </p:spPr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09341" y="6256015"/>
            <a:ext cx="12859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Learning React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Kirupa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Chinnathambi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Addison-Wesley, 2016</a:t>
            </a:r>
          </a:p>
        </p:txBody>
      </p:sp>
    </p:spTree>
    <p:extLst>
      <p:ext uri="{BB962C8B-B14F-4D97-AF65-F5344CB8AC3E}">
        <p14:creationId xmlns:p14="http://schemas.microsoft.com/office/powerpoint/2010/main" val="364474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 Development Issues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036332"/>
          </a:xfrm>
        </p:spPr>
        <p:txBody>
          <a:bodyPr/>
          <a:lstStyle/>
          <a:p>
            <a:r>
              <a:rPr lang="en-US" dirty="0"/>
              <a:t>Working with </a:t>
            </a:r>
            <a:r>
              <a:rPr lang="en-US" u="sng" dirty="0"/>
              <a:t>HTML templates</a:t>
            </a:r>
            <a:r>
              <a:rPr lang="en-US" dirty="0"/>
              <a:t> can be painful.</a:t>
            </a:r>
          </a:p>
          <a:p>
            <a:pPr lvl="1"/>
            <a:r>
              <a:rPr lang="en-US" dirty="0"/>
              <a:t>Example: Jade template for a form: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447" y="2560332"/>
            <a:ext cx="8533105" cy="16927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extends layout</a:t>
            </a:r>
          </a:p>
          <a:p>
            <a:endParaRPr lang="en-US" sz="13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block content</a:t>
            </a:r>
          </a:p>
          <a:p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    h1= title</a:t>
            </a:r>
          </a:p>
          <a:p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form#formAddUser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(name="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adduser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",method="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post",action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="/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adduser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")</a:t>
            </a:r>
          </a:p>
          <a:p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input#inputUserName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(type="text", placeholder="username", name="username")</a:t>
            </a:r>
          </a:p>
          <a:p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input#inputUserEmail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(type="text", placeholder="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useremail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", name="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useremail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")</a:t>
            </a:r>
          </a:p>
          <a:p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        </a:t>
            </a:r>
            <a:r>
              <a:rPr lang="en-US" sz="1300" b="1" dirty="0" err="1">
                <a:latin typeface="Courier New" charset="0"/>
                <a:ea typeface="Courier New" charset="0"/>
                <a:cs typeface="Courier New" charset="0"/>
              </a:rPr>
              <a:t>button#btnSubmit</a:t>
            </a:r>
            <a:r>
              <a:rPr lang="en-US" sz="1300" b="1" dirty="0">
                <a:latin typeface="Courier New" charset="0"/>
                <a:ea typeface="Courier New" charset="0"/>
                <a:cs typeface="Courier New" charset="0"/>
              </a:rPr>
              <a:t>(type="submit") submit</a:t>
            </a:r>
          </a:p>
        </p:txBody>
      </p:sp>
    </p:spTree>
    <p:extLst>
      <p:ext uri="{BB962C8B-B14F-4D97-AF65-F5344CB8AC3E}">
        <p14:creationId xmlns:p14="http://schemas.microsoft.com/office/powerpoint/2010/main" val="272663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JavaScript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Created by Jordan </a:t>
            </a:r>
            <a:r>
              <a:rPr lang="en-US" dirty="0" err="1"/>
              <a:t>Walke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Facebook software engineer.</a:t>
            </a:r>
          </a:p>
          <a:p>
            <a:pPr lvl="1"/>
            <a:r>
              <a:rPr lang="en-US" dirty="0"/>
              <a:t>First deployed on Facebook's newsfeed in 2011.</a:t>
            </a:r>
          </a:p>
          <a:p>
            <a:pPr lvl="1"/>
            <a:r>
              <a:rPr lang="en-US" dirty="0"/>
              <a:t>Later deployed on Instagram in 2012.</a:t>
            </a:r>
          </a:p>
          <a:p>
            <a:pPr lvl="1"/>
            <a:r>
              <a:rPr lang="en-US" dirty="0"/>
              <a:t>Open-sourced in March 2015.</a:t>
            </a:r>
          </a:p>
          <a:p>
            <a:pPr lvl="1"/>
            <a:r>
              <a:rPr lang="en-US" dirty="0"/>
              <a:t>AKA </a:t>
            </a:r>
            <a:r>
              <a:rPr lang="en-US" dirty="0" err="1">
                <a:solidFill>
                  <a:srgbClr val="B23C00"/>
                </a:solidFill>
              </a:rPr>
              <a:t>React.js</a:t>
            </a:r>
            <a:r>
              <a:rPr lang="en-US" dirty="0"/>
              <a:t> and </a:t>
            </a:r>
            <a:r>
              <a:rPr lang="en-US" dirty="0" err="1">
                <a:solidFill>
                  <a:srgbClr val="B23C00"/>
                </a:solidFill>
              </a:rPr>
              <a:t>ReactJS</a:t>
            </a:r>
            <a:endParaRPr lang="en-US" dirty="0">
              <a:solidFill>
                <a:srgbClr val="B23C00"/>
              </a:solidFill>
            </a:endParaRPr>
          </a:p>
          <a:p>
            <a:pPr lvl="5"/>
            <a:endParaRPr lang="en-US" dirty="0"/>
          </a:p>
          <a:p>
            <a:r>
              <a:rPr lang="en-US" dirty="0"/>
              <a:t>Processes the </a:t>
            </a:r>
            <a:r>
              <a:rPr lang="en-US" u="sng" dirty="0"/>
              <a:t>view</a:t>
            </a:r>
            <a:r>
              <a:rPr lang="en-US" dirty="0"/>
              <a:t> in Model-View-Controller application architectures.</a:t>
            </a:r>
          </a:p>
          <a:p>
            <a:pPr lvl="1"/>
            <a:r>
              <a:rPr lang="en-US" dirty="0"/>
              <a:t>Works with other MVC frameworks like Angular.</a:t>
            </a:r>
          </a:p>
          <a:p>
            <a:pPr lvl="1"/>
            <a:r>
              <a:rPr lang="en-US" dirty="0"/>
              <a:t>Provides speed, simplicity, and scalability.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24" y="2600979"/>
            <a:ext cx="2593732" cy="18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47126</TotalTime>
  <Words>4035</Words>
  <Application>Microsoft Macintosh PowerPoint</Application>
  <PresentationFormat>On-screen Show (4:3)</PresentationFormat>
  <Paragraphs>504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Courier New</vt:lpstr>
      <vt:lpstr>Times New Roman</vt:lpstr>
      <vt:lpstr>Wingdings</vt:lpstr>
      <vt:lpstr>Quadrant</vt:lpstr>
      <vt:lpstr>CMPE 280 Web UI Design and Development  April 23 Class Meeting</vt:lpstr>
      <vt:lpstr>Presentation Schedule</vt:lpstr>
      <vt:lpstr>The MERN Full Stack Architecture</vt:lpstr>
      <vt:lpstr>Traditional Web App</vt:lpstr>
      <vt:lpstr>Single-Page Application (SPA)</vt:lpstr>
      <vt:lpstr>SPA Development Issues</vt:lpstr>
      <vt:lpstr>SPA Development Issues, cont’d</vt:lpstr>
      <vt:lpstr>SPA Development Issues, cont’d</vt:lpstr>
      <vt:lpstr>React JavaScript Library</vt:lpstr>
      <vt:lpstr>Automatic UI State Management</vt:lpstr>
      <vt:lpstr>Fast DOM Manipulation</vt:lpstr>
      <vt:lpstr>Composable User Interfaces</vt:lpstr>
      <vt:lpstr>JavaScript and JSX</vt:lpstr>
      <vt:lpstr>Two Ways to Translate JSX to JavaScript</vt:lpstr>
      <vt:lpstr>JavaScript and JSX, cont’d</vt:lpstr>
      <vt:lpstr>JavaScript and JSX, cont’d</vt:lpstr>
      <vt:lpstr>React Hello World Example #1</vt:lpstr>
      <vt:lpstr>React Hello World Example #1, cont’d</vt:lpstr>
      <vt:lpstr>React Hello World Example #2</vt:lpstr>
      <vt:lpstr>Components</vt:lpstr>
      <vt:lpstr>Components, cont’d</vt:lpstr>
      <vt:lpstr>React Component Example #1</vt:lpstr>
      <vt:lpstr>React Component Example #2</vt:lpstr>
      <vt:lpstr>React Styling</vt:lpstr>
      <vt:lpstr>React Styling Example</vt:lpstr>
      <vt:lpstr>React Styling Example, cont’d</vt:lpstr>
      <vt:lpstr>State</vt:lpstr>
      <vt:lpstr>React State Example</vt:lpstr>
      <vt:lpstr>React State Example, cont’d</vt:lpstr>
      <vt:lpstr>React State Example, cont’d</vt:lpstr>
      <vt:lpstr>React State Example, cont’d</vt:lpstr>
      <vt:lpstr>React State Example, cont’d</vt:lpstr>
      <vt:lpstr>React State Example, cont’d</vt:lpstr>
      <vt:lpstr>React State Example, cont’d</vt:lpstr>
      <vt:lpstr>Criticisms of React</vt:lpstr>
      <vt:lpstr>A/B Testing</vt:lpstr>
      <vt:lpstr>A/B Testing, cont’d</vt:lpstr>
      <vt:lpstr>Usability Testing</vt:lpstr>
      <vt:lpstr>Usability Testing,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Ronald Mak</cp:lastModifiedBy>
  <cp:revision>549</cp:revision>
  <dcterms:created xsi:type="dcterms:W3CDTF">2008-01-12T03:52:55Z</dcterms:created>
  <dcterms:modified xsi:type="dcterms:W3CDTF">2020-04-23T18:47:12Z</dcterms:modified>
</cp:coreProperties>
</file>