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4" r:id="rId3"/>
    <p:sldId id="314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59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292" r:id="rId35"/>
    <p:sldId id="360" r:id="rId36"/>
    <p:sldId id="361" r:id="rId37"/>
    <p:sldId id="362" r:id="rId38"/>
    <p:sldId id="363" r:id="rId39"/>
    <p:sldId id="293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0033CC"/>
    <a:srgbClr val="0432FF"/>
    <a:srgbClr val="008000"/>
    <a:srgbClr val="E2EBFF"/>
    <a:srgbClr val="DEF0F2"/>
    <a:srgbClr val="CC99FF"/>
    <a:srgbClr val="D5FC79"/>
    <a:srgbClr val="8F0000"/>
    <a:srgbClr val="F2E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5" autoAdjust="0"/>
    <p:restoredTop sz="86364" autoAdjust="0"/>
  </p:normalViewPr>
  <p:slideViewPr>
    <p:cSldViewPr>
      <p:cViewPr varScale="1">
        <p:scale>
          <a:sx n="218" d="100"/>
          <a:sy n="218" d="100"/>
        </p:scale>
        <p:origin x="2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2020: April 14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28239" y="6263609"/>
            <a:ext cx="2765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280: Web UI Design</a:t>
            </a:r>
            <a:r>
              <a:rPr lang="en-US" sz="1000" baseline="0" dirty="0"/>
              <a:t> and Development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CMPE 280</a:t>
            </a:r>
            <a:br>
              <a:rPr lang="en-US" sz="3200" dirty="0"/>
            </a:br>
            <a:r>
              <a:rPr lang="en-US" sz="3200" dirty="0"/>
              <a:t>Web UI Design and Development</a:t>
            </a:r>
            <a:br>
              <a:rPr lang="en-US" sz="3600" dirty="0"/>
            </a:br>
            <a:r>
              <a:rPr lang="en-US" sz="2400" dirty="0"/>
              <a:t>April 14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2020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3" y="1295400"/>
            <a:ext cx="3749002" cy="4876770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dirty="0"/>
              <a:t>Show a </a:t>
            </a:r>
            <a:r>
              <a:rPr lang="en-US" sz="2000" u="sng" dirty="0"/>
              <a:t>preview</a:t>
            </a:r>
            <a:r>
              <a:rPr lang="en-US" sz="2000" dirty="0"/>
              <a:t> or </a:t>
            </a:r>
            <a:r>
              <a:rPr lang="en-US" sz="2000" u="sng" dirty="0"/>
              <a:t>summary</a:t>
            </a:r>
            <a:r>
              <a:rPr lang="en-US" sz="2000" dirty="0"/>
              <a:t> of the results of a pending action.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The user is about to perform an action that will produce results.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u="sng" dirty="0"/>
              <a:t>Assure the user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that the results </a:t>
            </a:r>
            <a:br>
              <a:rPr lang="en-US" sz="2000" dirty="0"/>
            </a:br>
            <a:r>
              <a:rPr lang="en-US" sz="2000" dirty="0"/>
              <a:t>will be correct.</a:t>
            </a:r>
          </a:p>
          <a:p>
            <a:pPr lvl="1"/>
            <a:r>
              <a:rPr lang="en-US" sz="2000" dirty="0"/>
              <a:t>Help prevent errors.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3AE73-1512-A64B-A637-5CB2B48F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917" y="1266102"/>
            <a:ext cx="5387240" cy="47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4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Progress Indicator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Screen Shot 2014-09-16 at 6.5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85" y="1234464"/>
            <a:ext cx="5520630" cy="192021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2" y="1295400"/>
            <a:ext cx="8320953" cy="4876770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dirty="0"/>
              <a:t>Show </a:t>
            </a:r>
            <a:r>
              <a:rPr lang="en-US" sz="2000" u="sng" dirty="0"/>
              <a:t>how much </a:t>
            </a:r>
            <a:br>
              <a:rPr lang="en-US" sz="2000" u="sng" dirty="0"/>
            </a:br>
            <a:r>
              <a:rPr lang="en-US" sz="2000" u="sng" dirty="0"/>
              <a:t>progress</a:t>
            </a:r>
            <a:r>
              <a:rPr lang="en-US" sz="2000" dirty="0"/>
              <a:t> a </a:t>
            </a:r>
            <a:br>
              <a:rPr lang="en-US" sz="2000" dirty="0"/>
            </a:br>
            <a:r>
              <a:rPr lang="en-US" sz="2000" dirty="0"/>
              <a:t>time-consuming </a:t>
            </a:r>
            <a:br>
              <a:rPr lang="en-US" sz="2000" dirty="0"/>
            </a:br>
            <a:r>
              <a:rPr lang="en-US" sz="2000" dirty="0"/>
              <a:t>action has made.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A time-consuming action runs in the background.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dirty="0"/>
              <a:t>Assure the user that progress is being made.</a:t>
            </a:r>
          </a:p>
          <a:p>
            <a:pPr lvl="1"/>
            <a:r>
              <a:rPr lang="en-US" sz="2000" dirty="0"/>
              <a:t>Indicate </a:t>
            </a:r>
            <a:r>
              <a:rPr lang="en-US" sz="2000" u="sng" dirty="0"/>
              <a:t>how much work remains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58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</a:t>
            </a:r>
            <a:r>
              <a:rPr lang="en-US" dirty="0" err="1"/>
              <a:t>Cancelability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3" y="1325904"/>
            <a:ext cx="8320952" cy="4846266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dirty="0"/>
              <a:t>Provide a way </a:t>
            </a:r>
            <a:br>
              <a:rPr lang="en-US" sz="2000" dirty="0"/>
            </a:br>
            <a:r>
              <a:rPr lang="en-US" sz="2000" dirty="0"/>
              <a:t>to </a:t>
            </a:r>
            <a:r>
              <a:rPr lang="en-US" sz="2000" u="sng" dirty="0"/>
              <a:t>cancel</a:t>
            </a:r>
            <a:r>
              <a:rPr lang="en-US" sz="2000" dirty="0"/>
              <a:t> a </a:t>
            </a:r>
            <a:br>
              <a:rPr lang="en-US" sz="2000" dirty="0"/>
            </a:br>
            <a:r>
              <a:rPr lang="en-US" sz="2000" dirty="0"/>
              <a:t>time-consuming </a:t>
            </a:r>
            <a:br>
              <a:rPr lang="en-US" sz="2000" dirty="0"/>
            </a:br>
            <a:r>
              <a:rPr lang="en-US" sz="2000" dirty="0"/>
              <a:t>action.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A time-consuming action runs.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dirty="0"/>
              <a:t>Users change their minds.</a:t>
            </a:r>
          </a:p>
          <a:p>
            <a:pPr lvl="1"/>
            <a:r>
              <a:rPr lang="en-US" sz="2000" dirty="0"/>
              <a:t>A user wants to terminate</a:t>
            </a:r>
            <a:br>
              <a:rPr lang="en-US" sz="2000" dirty="0"/>
            </a:br>
            <a:r>
              <a:rPr lang="en-US" sz="2000" dirty="0"/>
              <a:t>a time-consuming action.</a:t>
            </a:r>
          </a:p>
        </p:txBody>
      </p:sp>
      <p:pic>
        <p:nvPicPr>
          <p:cNvPr id="8" name="Picture 7" descr="Screen Shot 2014-09-16 at 6.5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42" y="1234464"/>
            <a:ext cx="5520630" cy="192021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E822FE-BF76-464B-A9E6-3155F5DC357C}"/>
              </a:ext>
            </a:extLst>
          </p:cNvPr>
          <p:cNvCxnSpPr/>
          <p:nvPr/>
        </p:nvCxnSpPr>
        <p:spPr bwMode="auto">
          <a:xfrm flipV="1">
            <a:off x="8368477" y="2806512"/>
            <a:ext cx="0" cy="6400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B23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595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Multilevel Undo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Screen Shot 2014-09-16 at 7.1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44" y="1325903"/>
            <a:ext cx="4795209" cy="475482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2" y="1295399"/>
            <a:ext cx="3657564" cy="4968209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Allow the user to </a:t>
            </a:r>
            <a:r>
              <a:rPr lang="en-US" sz="1800" u="sng" dirty="0"/>
              <a:t>reverse</a:t>
            </a:r>
            <a:r>
              <a:rPr lang="en-US" sz="1800" dirty="0"/>
              <a:t> a sequence of actions.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A highly interactive interface with many </a:t>
            </a:r>
            <a:br>
              <a:rPr lang="en-US" sz="1800" dirty="0"/>
            </a:br>
            <a:r>
              <a:rPr lang="en-US" sz="1800" dirty="0"/>
              <a:t>user actions.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Provide an interface that is </a:t>
            </a:r>
            <a:r>
              <a:rPr lang="en-US" sz="1800" u="sng" dirty="0"/>
              <a:t>safe to explore</a:t>
            </a:r>
            <a:r>
              <a:rPr lang="en-US" sz="1800" dirty="0">
                <a:solidFill>
                  <a:srgbClr val="B23C00"/>
                </a:solidFill>
              </a:rPr>
              <a:t>.</a:t>
            </a:r>
          </a:p>
          <a:p>
            <a:pPr lvl="1"/>
            <a:r>
              <a:rPr lang="en-US" sz="1800" dirty="0"/>
              <a:t>Users are confident that </a:t>
            </a:r>
            <a:r>
              <a:rPr lang="en-US" sz="1800" u="sng" dirty="0"/>
              <a:t>errors aren’t permanent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No need to “checkpoint”</a:t>
            </a:r>
            <a:r>
              <a:rPr lang="en-US" sz="1800" u="sng" dirty="0"/>
              <a:t> </a:t>
            </a:r>
            <a:r>
              <a:rPr lang="en-US" sz="1800" dirty="0"/>
              <a:t>data and revert to an earlier version.</a:t>
            </a:r>
          </a:p>
        </p:txBody>
      </p:sp>
    </p:spTree>
    <p:extLst>
      <p:ext uri="{BB962C8B-B14F-4D97-AF65-F5344CB8AC3E}">
        <p14:creationId xmlns:p14="http://schemas.microsoft.com/office/powerpoint/2010/main" val="3105549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You </a:t>
            </a:r>
            <a:r>
              <a:rPr lang="en-US" u="sng" dirty="0"/>
              <a:t>Can</a:t>
            </a:r>
            <a:r>
              <a:rPr lang="en-US" dirty="0"/>
              <a:t> Generally Undo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entry</a:t>
            </a:r>
          </a:p>
          <a:p>
            <a:r>
              <a:rPr lang="en-US" dirty="0"/>
              <a:t>Drawing changes</a:t>
            </a:r>
          </a:p>
          <a:p>
            <a:r>
              <a:rPr lang="en-US" dirty="0"/>
              <a:t>Layout changes</a:t>
            </a:r>
          </a:p>
          <a:p>
            <a:pPr lvl="4"/>
            <a:endParaRPr lang="en-US" dirty="0"/>
          </a:p>
          <a:p>
            <a:r>
              <a:rPr lang="en-US" dirty="0"/>
              <a:t>Creation, deletion, or rearrangement of items</a:t>
            </a:r>
          </a:p>
          <a:p>
            <a:r>
              <a:rPr lang="en-US" dirty="0"/>
              <a:t>Cut, copy, or paste operations</a:t>
            </a:r>
          </a:p>
          <a:p>
            <a:pPr lvl="4"/>
            <a:endParaRPr lang="en-US" dirty="0"/>
          </a:p>
          <a:p>
            <a:r>
              <a:rPr lang="en-US" dirty="0"/>
              <a:t>File operations: create, delete, rename</a:t>
            </a:r>
          </a:p>
          <a:p>
            <a:r>
              <a:rPr lang="en-US" dirty="0"/>
              <a:t>Database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8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You Generally </a:t>
            </a:r>
            <a:r>
              <a:rPr lang="en-US" u="sng" dirty="0"/>
              <a:t>Cannot</a:t>
            </a:r>
            <a:r>
              <a:rPr lang="en-US" dirty="0"/>
              <a:t> Undo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Navigation between pages or windows</a:t>
            </a:r>
          </a:p>
          <a:p>
            <a:r>
              <a:rPr lang="en-US" dirty="0"/>
              <a:t>Mouse or text cursor movements</a:t>
            </a:r>
          </a:p>
          <a:p>
            <a:r>
              <a:rPr lang="en-US" dirty="0"/>
              <a:t>Scrollbar position</a:t>
            </a:r>
          </a:p>
          <a:p>
            <a:r>
              <a:rPr lang="en-US" dirty="0"/>
              <a:t>Window or panel positions and sizes</a:t>
            </a:r>
          </a:p>
          <a:p>
            <a:r>
              <a:rPr lang="en-US" dirty="0"/>
              <a:t>Changes made in a modal dialog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8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91E4-3531-C84A-87B8-95BA70B4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DBDA-2AB0-A742-8FC5-6FEC25C7B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  <a:p>
            <a:r>
              <a:rPr lang="en-US" dirty="0"/>
              <a:t>Navigation</a:t>
            </a:r>
          </a:p>
          <a:p>
            <a:r>
              <a:rPr lang="en-US" dirty="0"/>
              <a:t>Page layout</a:t>
            </a:r>
          </a:p>
          <a:p>
            <a:r>
              <a:rPr lang="en-US" dirty="0"/>
              <a:t>List</a:t>
            </a:r>
          </a:p>
          <a:p>
            <a:r>
              <a:rPr lang="en-US" dirty="0"/>
              <a:t>Action</a:t>
            </a:r>
            <a:endParaRPr lang="en-US" dirty="0">
              <a:solidFill>
                <a:srgbClr val="B23C00"/>
              </a:solidFill>
            </a:endParaRPr>
          </a:p>
          <a:p>
            <a:r>
              <a:rPr lang="en-US" dirty="0">
                <a:solidFill>
                  <a:srgbClr val="B23C00"/>
                </a:solidFill>
              </a:rPr>
              <a:t>User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D8BE7-9884-5B4E-A0D1-9CCEC8F0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0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Getting Input from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/>
              <a:t>Make sure the user understands </a:t>
            </a:r>
            <a:br>
              <a:rPr lang="en-US" dirty="0"/>
            </a:br>
            <a:r>
              <a:rPr lang="en-US" dirty="0"/>
              <a:t>what’s asked for and why.</a:t>
            </a:r>
          </a:p>
          <a:p>
            <a:r>
              <a:rPr lang="en-US" dirty="0"/>
              <a:t>Give the user a list of options.</a:t>
            </a:r>
          </a:p>
          <a:p>
            <a:r>
              <a:rPr lang="en-US" dirty="0"/>
              <a:t>Give meaningful and sensible error messages.</a:t>
            </a:r>
          </a:p>
          <a:p>
            <a:pPr lvl="1"/>
            <a:r>
              <a:rPr lang="en-US" u="sng" dirty="0"/>
              <a:t>Be forgiving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Be aware of users’ </a:t>
            </a:r>
            <a:r>
              <a:rPr lang="en-US" u="sng" dirty="0"/>
              <a:t>mental models</a:t>
            </a:r>
            <a:r>
              <a:rPr lang="en-US" dirty="0"/>
              <a:t>.</a:t>
            </a:r>
          </a:p>
          <a:p>
            <a:r>
              <a:rPr lang="en-US" dirty="0"/>
              <a:t>The choice of input controls determine the user’s expectations of what is asked for.</a:t>
            </a:r>
          </a:p>
          <a:p>
            <a:r>
              <a:rPr lang="en-US" dirty="0"/>
              <a:t>Do lots of </a:t>
            </a:r>
            <a:r>
              <a:rPr lang="en-US" u="sng" dirty="0"/>
              <a:t>usability testing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Input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09" y="1234464"/>
            <a:ext cx="18161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409" y="1691659"/>
            <a:ext cx="3759200" cy="139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09" y="3141978"/>
            <a:ext cx="16891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4515" y="1261666"/>
            <a:ext cx="1866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Single-line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1371" y="1993178"/>
            <a:ext cx="1610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Multiline 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8917" y="3120329"/>
            <a:ext cx="18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Structured text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049" y="3611878"/>
            <a:ext cx="4254500" cy="2654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74157" y="4160512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Text editor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8757" y="6243935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262330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25" y="1264347"/>
            <a:ext cx="2032000" cy="39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25" y="1651010"/>
            <a:ext cx="1206500" cy="86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25" y="2514610"/>
            <a:ext cx="2781300" cy="5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93" y="3120329"/>
            <a:ext cx="3949700" cy="261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5066" y="1291549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Checkbox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689" y="1742449"/>
            <a:ext cx="1767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Radio buttons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029" y="2514610"/>
            <a:ext cx="1853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Toggle buttons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5322" y="5680621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Dropdown chooser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126" y="3120329"/>
            <a:ext cx="2463800" cy="2679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45366" y="5680621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Calendar chooser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594" y="1261262"/>
            <a:ext cx="914400" cy="469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594" y="1783098"/>
            <a:ext cx="2133600" cy="571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38765" y="1291549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Spinner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1643" y="1874537"/>
            <a:ext cx="840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Slider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88757" y="6243935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1863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91E4-3531-C84A-87B8-95BA70B4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DBDA-2AB0-A742-8FC5-6FEC25C7B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  <a:p>
            <a:r>
              <a:rPr lang="en-US" dirty="0"/>
              <a:t>Navigation</a:t>
            </a:r>
          </a:p>
          <a:p>
            <a:r>
              <a:rPr lang="en-US" dirty="0"/>
              <a:t>Page layout</a:t>
            </a:r>
          </a:p>
          <a:p>
            <a:r>
              <a:rPr lang="en-US" dirty="0"/>
              <a:t>List</a:t>
            </a:r>
          </a:p>
          <a:p>
            <a:r>
              <a:rPr lang="en-US" dirty="0">
                <a:solidFill>
                  <a:srgbClr val="B23C00"/>
                </a:solidFill>
              </a:rPr>
              <a:t>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D8BE7-9884-5B4E-A0D1-9CCEC8F0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07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for List Item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678" y="1419866"/>
            <a:ext cx="16764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678" y="4437353"/>
            <a:ext cx="1981200" cy="146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24" y="1325903"/>
            <a:ext cx="2006600" cy="162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46" y="3530575"/>
            <a:ext cx="2489200" cy="218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678" y="2700012"/>
            <a:ext cx="2235200" cy="162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7710" y="1385512"/>
            <a:ext cx="1738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Dropdown list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2146" y="2880366"/>
            <a:ext cx="2536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Multiple selection list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9914" y="4620231"/>
            <a:ext cx="1496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Combo box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337" y="3065768"/>
            <a:ext cx="1709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Checkbox list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0707" y="5623536"/>
            <a:ext cx="2665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Multiple selection tree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8757" y="6243935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20268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for Creating Lists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08" y="3977634"/>
            <a:ext cx="49784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35" y="1325903"/>
            <a:ext cx="2184400" cy="199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5" y="1325903"/>
            <a:ext cx="2184400" cy="157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9049" y="5577834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List builder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317" y="2880366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List with new-item row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0196" y="3303207"/>
            <a:ext cx="239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List with add button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8757" y="6243935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2734354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for Sorting 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1" y="1325903"/>
            <a:ext cx="25781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1" y="3154683"/>
            <a:ext cx="2184400" cy="157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0196" y="1691659"/>
            <a:ext cx="3078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List with up-down buttons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6450" y="3337561"/>
            <a:ext cx="210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List with internal</a:t>
            </a:r>
            <a:br>
              <a:rPr lang="en-US" sz="2000" dirty="0"/>
            </a:br>
            <a:r>
              <a:rPr lang="en-US" sz="2000" dirty="0"/>
              <a:t>drag-and-drop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8757" y="6243935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3164181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Input 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users to select from choices.</a:t>
            </a:r>
          </a:p>
          <a:p>
            <a:r>
              <a:rPr lang="en-US" dirty="0"/>
              <a:t>Allow users to input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59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Forgiving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325904"/>
            <a:ext cx="3749002" cy="4846266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dirty="0"/>
              <a:t>An </a:t>
            </a:r>
            <a:r>
              <a:rPr lang="en-US" sz="2000" u="sng" dirty="0"/>
              <a:t>input text field</a:t>
            </a:r>
            <a:r>
              <a:rPr lang="en-US" sz="2000" dirty="0"/>
              <a:t> that allows a variety of input formats and syntax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The user needs to enter information that can be typed in a variety of ways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dirty="0"/>
              <a:t>Users are unpredictable</a:t>
            </a:r>
          </a:p>
          <a:p>
            <a:pPr lvl="1"/>
            <a:r>
              <a:rPr lang="en-US" sz="2000" dirty="0"/>
              <a:t>Friendlier for users</a:t>
            </a:r>
          </a:p>
        </p:txBody>
      </p:sp>
      <p:pic>
        <p:nvPicPr>
          <p:cNvPr id="3" name="Picture 2" descr="Screen Shot 2014-09-16 at 9.11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2" y="1417342"/>
            <a:ext cx="3860800" cy="62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8757" y="6243935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1345078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Structured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325904"/>
            <a:ext cx="4480514" cy="4846266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dirty="0"/>
              <a:t>A set of text input fields that reflect the </a:t>
            </a:r>
            <a:r>
              <a:rPr lang="en-US" sz="2000" u="sng" dirty="0"/>
              <a:t>structure</a:t>
            </a:r>
            <a:r>
              <a:rPr lang="en-US" sz="2000" dirty="0"/>
              <a:t> of the requested data.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Input data must have </a:t>
            </a:r>
            <a:br>
              <a:rPr lang="en-US" sz="2000" dirty="0"/>
            </a:br>
            <a:r>
              <a:rPr lang="en-US" sz="2000" dirty="0"/>
              <a:t>a </a:t>
            </a:r>
            <a:r>
              <a:rPr lang="en-US" sz="2000" u="sng" dirty="0"/>
              <a:t>fixed</a:t>
            </a:r>
            <a:r>
              <a:rPr lang="en-US" sz="2000" dirty="0"/>
              <a:t> structure.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dirty="0"/>
              <a:t>Provide a clue to users.</a:t>
            </a:r>
          </a:p>
          <a:p>
            <a:pPr lvl="1"/>
            <a:r>
              <a:rPr lang="en-US" sz="2000" u="sng" dirty="0"/>
              <a:t>Reduce data entry errors</a:t>
            </a:r>
            <a:r>
              <a:rPr lang="en-US" sz="2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51" y="1795793"/>
            <a:ext cx="2590800" cy="44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4951" y="1417342"/>
            <a:ext cx="1997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 card number: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8757" y="6243935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127573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Fill-in-the-Blanks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2606048"/>
            <a:ext cx="8320952" cy="3566121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dirty="0"/>
              <a:t>A sentence or phrase with one or more “blanks” </a:t>
            </a:r>
            <a:br>
              <a:rPr lang="en-US" sz="2000" dirty="0"/>
            </a:br>
            <a:r>
              <a:rPr lang="en-US" sz="2000" dirty="0"/>
              <a:t>for the user to fill in.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User input is in several related parts.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u="sng" dirty="0"/>
              <a:t>Self-explanatory</a:t>
            </a:r>
            <a:r>
              <a:rPr lang="en-US" sz="2000" dirty="0"/>
              <a:t> interface.</a:t>
            </a:r>
          </a:p>
          <a:p>
            <a:pPr lvl="1"/>
            <a:r>
              <a:rPr lang="en-US" sz="2000" dirty="0"/>
              <a:t>Hints to the user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08" y="1417342"/>
            <a:ext cx="5118100" cy="81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8757" y="6243935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2360840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Tips and Hints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2" y="1325904"/>
            <a:ext cx="3840441" cy="4846266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u="sng" dirty="0"/>
              <a:t>Explanatory text</a:t>
            </a:r>
            <a:r>
              <a:rPr lang="en-US" sz="2000" dirty="0"/>
              <a:t> that provides tips or hints about the desired input.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A form with a variety </a:t>
            </a:r>
            <a:br>
              <a:rPr lang="en-US" sz="2000" dirty="0"/>
            </a:br>
            <a:r>
              <a:rPr lang="en-US" sz="2000" dirty="0"/>
              <a:t>of input fields.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dirty="0"/>
              <a:t>Tell users what input </a:t>
            </a:r>
            <a:br>
              <a:rPr lang="en-US" sz="2000" dirty="0"/>
            </a:br>
            <a:r>
              <a:rPr lang="en-US" sz="2000" dirty="0"/>
              <a:t>is desired.</a:t>
            </a:r>
          </a:p>
          <a:p>
            <a:pPr lvl="1"/>
            <a:r>
              <a:rPr lang="en-US" sz="2000" dirty="0"/>
              <a:t>Users don’t need to consult documentation.</a:t>
            </a:r>
          </a:p>
        </p:txBody>
      </p:sp>
      <p:pic>
        <p:nvPicPr>
          <p:cNvPr id="6" name="Picture 5" descr="Screen Shot 2014-09-16 at 6.5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8" y="1188707"/>
            <a:ext cx="5212023" cy="54662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6766536" y="3611879"/>
            <a:ext cx="1828780" cy="1097268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03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Prompting Text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325904"/>
            <a:ext cx="3749002" cy="4846266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dirty="0"/>
              <a:t>Text input fields</a:t>
            </a:r>
            <a:br>
              <a:rPr lang="en-US" sz="2000" dirty="0"/>
            </a:br>
            <a:r>
              <a:rPr lang="en-US" sz="2000" u="sng" dirty="0"/>
              <a:t>pre-filled</a:t>
            </a:r>
            <a:r>
              <a:rPr lang="en-US" sz="2000" dirty="0"/>
              <a:t> with </a:t>
            </a:r>
            <a:br>
              <a:rPr lang="en-US" sz="2000" dirty="0"/>
            </a:br>
            <a:r>
              <a:rPr lang="en-US" sz="2000" dirty="0"/>
              <a:t>user prompts.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A form with </a:t>
            </a:r>
            <a:br>
              <a:rPr lang="en-US" sz="2000" dirty="0"/>
            </a:br>
            <a:r>
              <a:rPr lang="en-US" sz="2000" dirty="0"/>
              <a:t>a variety of </a:t>
            </a:r>
            <a:br>
              <a:rPr lang="en-US" sz="2000" dirty="0"/>
            </a:br>
            <a:r>
              <a:rPr lang="en-US" sz="2000" dirty="0"/>
              <a:t>input fields.</a:t>
            </a:r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dirty="0"/>
              <a:t>Tell users what </a:t>
            </a:r>
            <a:br>
              <a:rPr lang="en-US" sz="2000" dirty="0"/>
            </a:br>
            <a:r>
              <a:rPr lang="en-US" sz="2000" dirty="0"/>
              <a:t>input is desired.</a:t>
            </a:r>
          </a:p>
          <a:p>
            <a:pPr lvl="1"/>
            <a:r>
              <a:rPr lang="en-US" sz="2000" dirty="0"/>
              <a:t>Users don’t need to consult documentation.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306" y="1325902"/>
            <a:ext cx="5751923" cy="3200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8757" y="6243935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217348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Auto-Completion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325904"/>
            <a:ext cx="8320952" cy="4846266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u="sng" dirty="0"/>
              <a:t>Anticipate</a:t>
            </a:r>
            <a:r>
              <a:rPr lang="en-US" sz="2000" dirty="0"/>
              <a:t> possible </a:t>
            </a:r>
            <a:br>
              <a:rPr lang="en-US" sz="2000" dirty="0"/>
            </a:br>
            <a:r>
              <a:rPr lang="en-US" sz="2000" dirty="0"/>
              <a:t>input data based on </a:t>
            </a:r>
            <a:br>
              <a:rPr lang="en-US" sz="2000" dirty="0"/>
            </a:br>
            <a:r>
              <a:rPr lang="en-US" sz="2000" dirty="0"/>
              <a:t>what the user has </a:t>
            </a:r>
            <a:br>
              <a:rPr lang="en-US" sz="2000" dirty="0"/>
            </a:br>
            <a:r>
              <a:rPr lang="en-US" sz="2000" dirty="0"/>
              <a:t>already typed.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A list of possible ways </a:t>
            </a:r>
            <a:br>
              <a:rPr lang="en-US" sz="2000" dirty="0"/>
            </a:br>
            <a:r>
              <a:rPr lang="en-US" sz="2000" dirty="0"/>
              <a:t>to complete the input.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dirty="0"/>
              <a:t>User-friendly </a:t>
            </a:r>
            <a:r>
              <a:rPr lang="en-US" sz="2000" u="sng" dirty="0"/>
              <a:t>time saver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Users don’t have to remember long input.</a:t>
            </a:r>
          </a:p>
          <a:p>
            <a:pPr lvl="1"/>
            <a:r>
              <a:rPr lang="en-US" sz="2000" dirty="0"/>
              <a:t>Users can reuse previous input.</a:t>
            </a:r>
          </a:p>
        </p:txBody>
      </p:sp>
      <p:pic>
        <p:nvPicPr>
          <p:cNvPr id="3" name="Picture 2" descr="Screen Shot 2014-09-16 at 9.3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4" y="1310274"/>
            <a:ext cx="4663389" cy="33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7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40483" cy="4835525"/>
          </a:xfrm>
        </p:spPr>
        <p:txBody>
          <a:bodyPr/>
          <a:lstStyle/>
          <a:p>
            <a:r>
              <a:rPr lang="en-US" dirty="0"/>
              <a:t>Buttons</a:t>
            </a:r>
          </a:p>
          <a:p>
            <a:r>
              <a:rPr lang="en-US" dirty="0"/>
              <a:t>Menu bars</a:t>
            </a:r>
          </a:p>
          <a:p>
            <a:r>
              <a:rPr lang="en-US" dirty="0"/>
              <a:t>Pop-up menus</a:t>
            </a:r>
          </a:p>
          <a:p>
            <a:r>
              <a:rPr lang="en-US" dirty="0"/>
              <a:t>Drop-down menus</a:t>
            </a:r>
          </a:p>
          <a:p>
            <a:r>
              <a:rPr lang="en-US" dirty="0"/>
              <a:t>Toolbars</a:t>
            </a:r>
          </a:p>
          <a:p>
            <a:r>
              <a:rPr lang="en-US" dirty="0"/>
              <a:t>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59867" y="1295400"/>
            <a:ext cx="3840483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Action panels</a:t>
            </a:r>
          </a:p>
          <a:p>
            <a:r>
              <a:rPr lang="en-US" dirty="0"/>
              <a:t>Hover tools</a:t>
            </a:r>
          </a:p>
          <a:p>
            <a:r>
              <a:rPr lang="en-US" dirty="0"/>
              <a:t>Double-clicking</a:t>
            </a:r>
          </a:p>
          <a:p>
            <a:r>
              <a:rPr lang="en-US" dirty="0"/>
              <a:t>Keyboard actions</a:t>
            </a:r>
          </a:p>
          <a:p>
            <a:r>
              <a:rPr lang="en-US" dirty="0"/>
              <a:t>Drag-and-drop</a:t>
            </a:r>
          </a:p>
          <a:p>
            <a:r>
              <a:rPr lang="en-US" dirty="0"/>
              <a:t>Typed commands</a:t>
            </a:r>
          </a:p>
        </p:txBody>
      </p:sp>
    </p:spTree>
    <p:extLst>
      <p:ext uri="{BB962C8B-B14F-4D97-AF65-F5344CB8AC3E}">
        <p14:creationId xmlns:p14="http://schemas.microsoft.com/office/powerpoint/2010/main" val="1676580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/>
              <a:t>Input: Dropdown Chooser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2" y="1325904"/>
            <a:ext cx="5669222" cy="4846266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dirty="0"/>
              <a:t>A </a:t>
            </a:r>
            <a:r>
              <a:rPr lang="en-US" sz="2000" u="sng" dirty="0"/>
              <a:t>dropdown menu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with a variety of items.</a:t>
            </a:r>
          </a:p>
          <a:p>
            <a:pPr lvl="1"/>
            <a:r>
              <a:rPr lang="en-US" sz="2000" dirty="0"/>
              <a:t>Different ways to display the items.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The user must choose </a:t>
            </a:r>
            <a:br>
              <a:rPr lang="en-US" sz="2000" dirty="0"/>
            </a:br>
            <a:r>
              <a:rPr lang="en-US" sz="2000" dirty="0"/>
              <a:t>from a set of items.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dirty="0"/>
              <a:t>Users are already familiar with dropdown menus.</a:t>
            </a:r>
          </a:p>
          <a:p>
            <a:pPr lvl="1"/>
            <a:r>
              <a:rPr lang="en-US" sz="2000" dirty="0"/>
              <a:t>Compact way to present menu items.</a:t>
            </a:r>
          </a:p>
          <a:p>
            <a:pPr lvl="1"/>
            <a:r>
              <a:rPr lang="en-US" sz="2000" dirty="0"/>
              <a:t>Display menu items only when needed.</a:t>
            </a:r>
          </a:p>
        </p:txBody>
      </p:sp>
      <p:pic>
        <p:nvPicPr>
          <p:cNvPr id="6" name="Picture 5" descr="Screen Shot 2014-09-16 at 9.43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03" y="1325903"/>
            <a:ext cx="2207256" cy="48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6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Good Defaults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325904"/>
            <a:ext cx="3474685" cy="4846266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u="sng" dirty="0"/>
              <a:t>Pre-fill</a:t>
            </a:r>
            <a:r>
              <a:rPr lang="en-US" sz="2000" dirty="0"/>
              <a:t> input fields </a:t>
            </a:r>
            <a:br>
              <a:rPr lang="en-US" sz="2000" dirty="0"/>
            </a:br>
            <a:r>
              <a:rPr lang="en-US" sz="2000" dirty="0"/>
              <a:t>with likely user input.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u="sng" dirty="0"/>
              <a:t>Reasonable guesses</a:t>
            </a:r>
            <a:r>
              <a:rPr lang="en-US" sz="2000" dirty="0"/>
              <a:t> of what the user will enter.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dirty="0"/>
              <a:t>User-friendly </a:t>
            </a:r>
            <a:br>
              <a:rPr lang="en-US" sz="2000" dirty="0"/>
            </a:br>
            <a:r>
              <a:rPr lang="en-US" sz="2000" dirty="0"/>
              <a:t>time-saver.</a:t>
            </a:r>
          </a:p>
          <a:p>
            <a:pPr lvl="1"/>
            <a:r>
              <a:rPr lang="en-US" sz="2000" dirty="0"/>
              <a:t>Less knowledge required by the user.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7" y="1325903"/>
            <a:ext cx="4824892" cy="3108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8757" y="6243935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2570893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List Builder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4367" y="1325904"/>
            <a:ext cx="8412391" cy="4846266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u="sng" dirty="0"/>
              <a:t>Source and </a:t>
            </a:r>
            <a:br>
              <a:rPr lang="en-US" sz="2000" u="sng" dirty="0"/>
            </a:br>
            <a:r>
              <a:rPr lang="en-US" sz="2000" u="sng" dirty="0"/>
              <a:t>destination lists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Add and Remove </a:t>
            </a:r>
            <a:br>
              <a:rPr lang="en-US" sz="2000" dirty="0"/>
            </a:br>
            <a:r>
              <a:rPr lang="en-US" sz="2000" dirty="0"/>
              <a:t>buttons, or drag-and-</a:t>
            </a:r>
            <a:br>
              <a:rPr lang="en-US" sz="2000" dirty="0"/>
            </a:br>
            <a:r>
              <a:rPr lang="en-US" sz="2000" dirty="0"/>
              <a:t>drop between the lists.</a:t>
            </a:r>
          </a:p>
          <a:p>
            <a:pPr lvl="2"/>
            <a:endParaRPr lang="en-US" sz="3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The user must create </a:t>
            </a:r>
            <a:br>
              <a:rPr lang="en-US" sz="2000" dirty="0"/>
            </a:br>
            <a:r>
              <a:rPr lang="en-US" sz="2000" dirty="0"/>
              <a:t>a list using items from </a:t>
            </a:r>
            <a:br>
              <a:rPr lang="en-US" sz="2000" dirty="0"/>
            </a:br>
            <a:r>
              <a:rPr lang="en-US" sz="2000" dirty="0"/>
              <a:t>another list.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dirty="0"/>
              <a:t>The user can see the </a:t>
            </a:r>
            <a:r>
              <a:rPr lang="en-US" sz="2000" u="sng" dirty="0"/>
              <a:t>available choices</a:t>
            </a:r>
            <a:r>
              <a:rPr lang="en-US" sz="2000" dirty="0"/>
              <a:t> for the destination list.</a:t>
            </a:r>
          </a:p>
          <a:p>
            <a:pPr lvl="1"/>
            <a:r>
              <a:rPr lang="en-US" sz="2000" dirty="0"/>
              <a:t>Clear what the destination list will be.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82" y="1325903"/>
            <a:ext cx="5077782" cy="3200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88757" y="6243935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540074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Same-Page Error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3154683"/>
            <a:ext cx="8046635" cy="3089252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dirty="0"/>
              <a:t>Display error messages on the same page.</a:t>
            </a:r>
          </a:p>
          <a:p>
            <a:pPr lvl="1"/>
            <a:r>
              <a:rPr lang="en-US" sz="2000" dirty="0"/>
              <a:t>Display error messages </a:t>
            </a:r>
            <a:r>
              <a:rPr lang="en-US" sz="2000" u="sng" dirty="0"/>
              <a:t>next to the erroneous input</a:t>
            </a:r>
            <a:r>
              <a:rPr lang="en-US" sz="2000" dirty="0"/>
              <a:t>.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User might enter bad input.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u="sng" dirty="0"/>
              <a:t>Immediate feedback</a:t>
            </a:r>
            <a:r>
              <a:rPr lang="en-US" sz="2000" dirty="0">
                <a:solidFill>
                  <a:srgbClr val="B23C00"/>
                </a:solidFill>
              </a:rPr>
              <a:t> </a:t>
            </a:r>
            <a:r>
              <a:rPr lang="en-US" sz="2000" dirty="0"/>
              <a:t>near the erroneous input.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53" y="1264718"/>
            <a:ext cx="6507493" cy="1889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88757" y="6243935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1297720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Oral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503872" cy="4328136"/>
          </a:xfrm>
        </p:spPr>
        <p:txBody>
          <a:bodyPr/>
          <a:lstStyle/>
          <a:p>
            <a:r>
              <a:rPr lang="en-US" dirty="0"/>
              <a:t>PowerPoint slides and live demo</a:t>
            </a:r>
          </a:p>
          <a:p>
            <a:pPr lvl="1"/>
            <a:r>
              <a:rPr lang="en-US" dirty="0"/>
              <a:t>At most 20 minutes each.</a:t>
            </a:r>
          </a:p>
          <a:p>
            <a:pPr lvl="5"/>
            <a:endParaRPr lang="en-US" dirty="0"/>
          </a:p>
          <a:p>
            <a:r>
              <a:rPr lang="en-US" dirty="0"/>
              <a:t>What to present</a:t>
            </a:r>
          </a:p>
          <a:p>
            <a:pPr lvl="1"/>
            <a:r>
              <a:rPr lang="en-US" dirty="0"/>
              <a:t>What is your </a:t>
            </a:r>
            <a:r>
              <a:rPr lang="en-US" u="sng" dirty="0"/>
              <a:t>data</a:t>
            </a:r>
            <a:r>
              <a:rPr lang="en-US" dirty="0"/>
              <a:t>? What does it contain?</a:t>
            </a:r>
          </a:p>
          <a:p>
            <a:pPr lvl="1"/>
            <a:r>
              <a:rPr lang="en-US" dirty="0"/>
              <a:t>What does your information </a:t>
            </a:r>
            <a:r>
              <a:rPr lang="en-US" u="sng" dirty="0"/>
              <a:t>dashboard</a:t>
            </a:r>
            <a:r>
              <a:rPr lang="en-US" dirty="0"/>
              <a:t> show? </a:t>
            </a:r>
          </a:p>
          <a:p>
            <a:pPr lvl="2"/>
            <a:r>
              <a:rPr lang="en-US" dirty="0"/>
              <a:t>What are the </a:t>
            </a:r>
            <a:r>
              <a:rPr lang="en-US" u="sng" dirty="0"/>
              <a:t>KPIs</a:t>
            </a:r>
            <a:r>
              <a:rPr lang="en-US" dirty="0"/>
              <a:t> and why are they important?</a:t>
            </a:r>
          </a:p>
          <a:p>
            <a:pPr lvl="2"/>
            <a:r>
              <a:rPr lang="en-US" dirty="0"/>
              <a:t>What </a:t>
            </a:r>
            <a:r>
              <a:rPr lang="en-US" u="sng" dirty="0"/>
              <a:t>decisions</a:t>
            </a:r>
            <a:r>
              <a:rPr lang="en-US" dirty="0"/>
              <a:t> will be prompted by your dashboard?</a:t>
            </a:r>
          </a:p>
          <a:p>
            <a:pPr lvl="1"/>
            <a:r>
              <a:rPr lang="en-US" dirty="0"/>
              <a:t>Use your website to present the </a:t>
            </a:r>
            <a:r>
              <a:rPr lang="en-US" u="sng" dirty="0"/>
              <a:t>story</a:t>
            </a:r>
            <a:r>
              <a:rPr lang="en-US" dirty="0"/>
              <a:t> about your data.</a:t>
            </a:r>
          </a:p>
          <a:p>
            <a:pPr lvl="1"/>
            <a:r>
              <a:rPr lang="en-US" dirty="0"/>
              <a:t>Questions and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62735" y="5161872"/>
            <a:ext cx="323248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The rest of the class will </a:t>
            </a:r>
          </a:p>
          <a:p>
            <a:r>
              <a:rPr lang="en-US" sz="1800" u="sng" dirty="0">
                <a:solidFill>
                  <a:srgbClr val="0033CC"/>
                </a:solidFill>
              </a:rPr>
              <a:t>evaluate each presentation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by filling out a Canvas survey.</a:t>
            </a:r>
          </a:p>
        </p:txBody>
      </p:sp>
    </p:spTree>
    <p:extLst>
      <p:ext uri="{BB962C8B-B14F-4D97-AF65-F5344CB8AC3E}">
        <p14:creationId xmlns:p14="http://schemas.microsoft.com/office/powerpoint/2010/main" val="2194566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4447-C878-5B44-9304-CB7A2E0D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37BA-06A0-284A-BC3A-7DE5C30E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3840483" cy="4835525"/>
          </a:xfrm>
        </p:spPr>
        <p:txBody>
          <a:bodyPr/>
          <a:lstStyle/>
          <a:p>
            <a:r>
              <a:rPr lang="en-US" dirty="0"/>
              <a:t>Tuesday, Apr. 28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.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.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.</a:t>
            </a:r>
          </a:p>
          <a:p>
            <a:pPr marL="2317750" lvl="4" indent="-457200">
              <a:buFont typeface="+mj-lt"/>
              <a:buAutoNum type="arabicPeriod"/>
            </a:pPr>
            <a:endParaRPr lang="en-US" dirty="0"/>
          </a:p>
          <a:p>
            <a:pPr marL="490537" indent="-457200"/>
            <a:r>
              <a:rPr lang="en-US" dirty="0"/>
              <a:t>Thursday, Apr. 30</a:t>
            </a:r>
          </a:p>
          <a:p>
            <a:pPr marL="928687" lvl="1" indent="-457200">
              <a:buFont typeface="+mj-lt"/>
              <a:buAutoNum type="arabicPeriod" startAt="4"/>
            </a:pPr>
            <a:r>
              <a:rPr lang="en-US" dirty="0"/>
              <a:t>.</a:t>
            </a:r>
          </a:p>
          <a:p>
            <a:pPr marL="928687" lvl="1" indent="-457200">
              <a:buFont typeface="+mj-lt"/>
              <a:buAutoNum type="arabicPeriod" startAt="4"/>
            </a:pPr>
            <a:r>
              <a:rPr lang="en-US" dirty="0"/>
              <a:t>.</a:t>
            </a:r>
          </a:p>
          <a:p>
            <a:pPr marL="928687" lvl="1" indent="-457200">
              <a:buFont typeface="+mj-lt"/>
              <a:buAutoNum type="arabicPeriod" startAt="4"/>
            </a:pPr>
            <a:r>
              <a:rPr lang="en-US" dirty="0"/>
              <a:t>.</a:t>
            </a:r>
          </a:p>
          <a:p>
            <a:pPr marL="471487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BF0C4-1A53-6247-8EB1-EDE55750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C789AD-3255-4140-98CA-5C127AB1F69A}"/>
              </a:ext>
            </a:extLst>
          </p:cNvPr>
          <p:cNvSpPr txBox="1">
            <a:spLocks/>
          </p:cNvSpPr>
          <p:nvPr/>
        </p:nvSpPr>
        <p:spPr bwMode="auto">
          <a:xfrm>
            <a:off x="4617720" y="1295400"/>
            <a:ext cx="3840483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/>
              <a:t>Tuesday, May 5</a:t>
            </a:r>
          </a:p>
          <a:p>
            <a:pPr marL="928687" lvl="1" indent="-457200" eaLnBrk="1" hangingPunct="1">
              <a:buFont typeface="+mj-lt"/>
              <a:buAutoNum type="arabicPeriod" startAt="7"/>
            </a:pPr>
            <a:r>
              <a:rPr lang="en-US" kern="0" dirty="0"/>
              <a:t>.</a:t>
            </a:r>
          </a:p>
          <a:p>
            <a:pPr marL="928687" lvl="1" indent="-457200" eaLnBrk="1" hangingPunct="1">
              <a:buFont typeface="+mj-lt"/>
              <a:buAutoNum type="arabicPeriod" startAt="7"/>
            </a:pPr>
            <a:r>
              <a:rPr lang="en-US" kern="0" dirty="0"/>
              <a:t>.</a:t>
            </a:r>
          </a:p>
          <a:p>
            <a:pPr marL="928687" lvl="1" indent="-457200" eaLnBrk="1" hangingPunct="1">
              <a:buFont typeface="+mj-lt"/>
              <a:buAutoNum type="arabicPeriod" startAt="7"/>
            </a:pPr>
            <a:r>
              <a:rPr lang="en-US" kern="0" dirty="0"/>
              <a:t>.</a:t>
            </a:r>
          </a:p>
          <a:p>
            <a:pPr marL="2317750" lvl="4" indent="-457200" eaLnBrk="1" hangingPunct="1">
              <a:buFont typeface="+mj-lt"/>
              <a:buAutoNum type="arabicPeriod" startAt="9"/>
            </a:pPr>
            <a:endParaRPr lang="en-US" kern="0" dirty="0"/>
          </a:p>
          <a:p>
            <a:pPr marL="490537" indent="-457200" eaLnBrk="1" hangingPunct="1"/>
            <a:r>
              <a:rPr lang="en-US" kern="0" dirty="0"/>
              <a:t>Thursday, May 7</a:t>
            </a:r>
          </a:p>
          <a:p>
            <a:pPr marL="928687" lvl="1" indent="-457200" eaLnBrk="1" hangingPunct="1">
              <a:buFont typeface="+mj-lt"/>
              <a:buAutoNum type="arabicPeriod" startAt="10"/>
            </a:pPr>
            <a:r>
              <a:rPr lang="en-US" kern="0" dirty="0"/>
              <a:t>.</a:t>
            </a:r>
          </a:p>
          <a:p>
            <a:pPr marL="928687" lvl="1" indent="-457200" eaLnBrk="1" hangingPunct="1">
              <a:buFont typeface="+mj-lt"/>
              <a:buAutoNum type="arabicPeriod" startAt="10"/>
            </a:pPr>
            <a:r>
              <a:rPr lang="en-US" kern="0" dirty="0"/>
              <a:t>.</a:t>
            </a:r>
          </a:p>
          <a:p>
            <a:pPr marL="928687" lvl="1" indent="-457200" eaLnBrk="1" hangingPunct="1">
              <a:buFont typeface="+mj-lt"/>
              <a:buAutoNum type="arabicPeriod" startAt="10"/>
            </a:pPr>
            <a:r>
              <a:rPr lang="en-US" kern="0" dirty="0"/>
              <a:t>.</a:t>
            </a:r>
          </a:p>
          <a:p>
            <a:pPr marL="928687" lvl="1" indent="-457200" eaLnBrk="1" hangingPunct="1">
              <a:buFont typeface="+mj-lt"/>
              <a:buAutoNum type="arabicPeriod" startAt="10"/>
            </a:pPr>
            <a:r>
              <a:rPr lang="en-US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644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CCBC-D9C1-9940-8AC6-CF0FC9BC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Survey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BDC5-E850-5F49-827A-F76E227CD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did the team describe:</a:t>
            </a:r>
          </a:p>
          <a:p>
            <a:pPr lvl="1"/>
            <a:r>
              <a:rPr lang="en-US" dirty="0"/>
              <a:t>What its application is about?</a:t>
            </a:r>
          </a:p>
          <a:p>
            <a:pPr lvl="1"/>
            <a:r>
              <a:rPr lang="en-US" dirty="0"/>
              <a:t>Who were its clients?</a:t>
            </a:r>
          </a:p>
          <a:p>
            <a:pPr lvl="1"/>
            <a:r>
              <a:rPr lang="en-US" dirty="0"/>
              <a:t>Its application architecture and technologies?</a:t>
            </a:r>
          </a:p>
          <a:p>
            <a:pPr lvl="1"/>
            <a:r>
              <a:rPr lang="en-US" dirty="0"/>
              <a:t>Its data source and how it was stored?</a:t>
            </a:r>
          </a:p>
          <a:p>
            <a:pPr lvl="5"/>
            <a:endParaRPr lang="en-US" dirty="0"/>
          </a:p>
          <a:p>
            <a:r>
              <a:rPr lang="en-US" dirty="0"/>
              <a:t>GUI design</a:t>
            </a:r>
          </a:p>
          <a:p>
            <a:pPr lvl="1"/>
            <a:r>
              <a:rPr lang="en-US" dirty="0"/>
              <a:t>Organization and navigation design patterns?</a:t>
            </a:r>
          </a:p>
          <a:p>
            <a:pPr lvl="1"/>
            <a:r>
              <a:rPr lang="en-US" dirty="0"/>
              <a:t>Layout and list design patterns?</a:t>
            </a:r>
          </a:p>
          <a:p>
            <a:pPr lvl="1"/>
            <a:r>
              <a:rPr lang="en-US" dirty="0"/>
              <a:t>Action and user input design patterns?</a:t>
            </a:r>
          </a:p>
          <a:p>
            <a:pPr lvl="1"/>
            <a:r>
              <a:rPr lang="en-US" dirty="0"/>
              <a:t>What is the overall quality of the user experience?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8A6C9-E65F-D843-9960-7DB9BBDF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25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B9D6-960C-B04E-B10E-5C998968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Survey Questions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4717C-B5C5-4E47-9E73-3B351E488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a </a:t>
            </a:r>
            <a:r>
              <a:rPr lang="en-US" u="sng" dirty="0"/>
              <a:t>story</a:t>
            </a:r>
            <a:r>
              <a:rPr lang="en-US" dirty="0"/>
              <a:t> about the data</a:t>
            </a:r>
          </a:p>
          <a:p>
            <a:pPr lvl="1"/>
            <a:r>
              <a:rPr lang="en-US" dirty="0"/>
              <a:t>What KPIs were displayed in the dashboard?</a:t>
            </a:r>
          </a:p>
          <a:p>
            <a:pPr lvl="1"/>
            <a:r>
              <a:rPr lang="en-US" dirty="0"/>
              <a:t>What decisions can be made from the dashboard?</a:t>
            </a:r>
          </a:p>
          <a:p>
            <a:pPr lvl="1"/>
            <a:r>
              <a:rPr lang="en-US" dirty="0"/>
              <a:t>How well did the team tell its story about the data?</a:t>
            </a:r>
          </a:p>
          <a:p>
            <a:pPr lvl="1"/>
            <a:r>
              <a:rPr lang="en-US" dirty="0"/>
              <a:t>How well did the data visualizations </a:t>
            </a:r>
            <a:br>
              <a:rPr lang="en-US" dirty="0"/>
            </a:br>
            <a:r>
              <a:rPr lang="en-US" u="sng" dirty="0"/>
              <a:t>support the story</a:t>
            </a:r>
            <a:r>
              <a:rPr lang="en-US" dirty="0"/>
              <a:t>?</a:t>
            </a:r>
          </a:p>
          <a:p>
            <a:pPr lvl="5"/>
            <a:endParaRPr lang="en-US" dirty="0"/>
          </a:p>
          <a:p>
            <a:r>
              <a:rPr lang="en-US" dirty="0"/>
              <a:t>Overall, how well did the team do on its demo?</a:t>
            </a:r>
          </a:p>
          <a:p>
            <a:r>
              <a:rPr lang="en-US" dirty="0"/>
              <a:t>How well did the team handle the Q&amp;A?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C08F4-6743-4844-BF12-F77E742E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69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8D96-071F-F644-80C4-B5D830A8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47941-D917-4D4A-96AD-276DAC9B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from your oral presentation</a:t>
            </a:r>
          </a:p>
          <a:p>
            <a:pPr lvl="4"/>
            <a:endParaRPr lang="en-US" dirty="0"/>
          </a:p>
          <a:p>
            <a:r>
              <a:rPr lang="en-US" dirty="0"/>
              <a:t>Plus:</a:t>
            </a:r>
          </a:p>
          <a:p>
            <a:pPr lvl="1"/>
            <a:r>
              <a:rPr lang="en-US" dirty="0"/>
              <a:t>High-level overview of your application architecture.</a:t>
            </a:r>
          </a:p>
          <a:p>
            <a:pPr lvl="1"/>
            <a:r>
              <a:rPr lang="en-US" dirty="0"/>
              <a:t>What client-side, server-side, and database technologies did you use?</a:t>
            </a:r>
          </a:p>
          <a:p>
            <a:pPr lvl="1"/>
            <a:r>
              <a:rPr lang="en-US" dirty="0"/>
              <a:t>Where did you get your data? How did you store it?</a:t>
            </a:r>
          </a:p>
          <a:p>
            <a:pPr lvl="1"/>
            <a:r>
              <a:rPr lang="en-US" dirty="0"/>
              <a:t>How did you create your data visualizations?</a:t>
            </a:r>
          </a:p>
          <a:p>
            <a:pPr lvl="1"/>
            <a:r>
              <a:rPr lang="en-US" dirty="0"/>
              <a:t>What UI design patterns did you implement?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55B99-37B0-6C48-A22F-46385386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3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Reports,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grader:</a:t>
            </a:r>
          </a:p>
          <a:p>
            <a:pPr lvl="1"/>
            <a:r>
              <a:rPr lang="en-US" dirty="0"/>
              <a:t>Instructions on how to run your application.</a:t>
            </a:r>
          </a:p>
          <a:p>
            <a:pPr lvl="1"/>
            <a:r>
              <a:rPr lang="en-US" dirty="0"/>
              <a:t>Screen shots.</a:t>
            </a:r>
          </a:p>
          <a:p>
            <a:pPr lvl="1"/>
            <a:r>
              <a:rPr lang="en-US" dirty="0"/>
              <a:t>Zip file of source code.</a:t>
            </a:r>
          </a:p>
          <a:p>
            <a:pPr lvl="1"/>
            <a:r>
              <a:rPr lang="en-US" dirty="0"/>
              <a:t>Zip file of your dataset (subset only if large).</a:t>
            </a:r>
          </a:p>
          <a:p>
            <a:pPr lvl="4"/>
            <a:endParaRPr lang="en-US" dirty="0"/>
          </a:p>
          <a:p>
            <a:r>
              <a:rPr lang="en-US" dirty="0"/>
              <a:t>Final project reports </a:t>
            </a:r>
            <a:r>
              <a:rPr lang="en-US" u="sng" dirty="0"/>
              <a:t>due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Monday, May 11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2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Ways to </a:t>
            </a:r>
            <a:r>
              <a:rPr lang="en-US" u="sng" dirty="0"/>
              <a:t>present action</a:t>
            </a:r>
            <a:r>
              <a:rPr lang="en-US" dirty="0"/>
              <a:t>.</a:t>
            </a:r>
          </a:p>
          <a:p>
            <a:r>
              <a:rPr lang="en-US" dirty="0"/>
              <a:t>Indicate </a:t>
            </a:r>
            <a:r>
              <a:rPr lang="en-US" u="sng" dirty="0"/>
              <a:t>progress</a:t>
            </a:r>
            <a:r>
              <a:rPr lang="en-US" dirty="0"/>
              <a:t> of actions.</a:t>
            </a:r>
          </a:p>
          <a:p>
            <a:r>
              <a:rPr lang="en-US" dirty="0"/>
              <a:t>Give users a </a:t>
            </a:r>
            <a:r>
              <a:rPr lang="en-US" u="sng" dirty="0"/>
              <a:t>sense of closure</a:t>
            </a:r>
            <a:r>
              <a:rPr lang="en-US" dirty="0"/>
              <a:t>.</a:t>
            </a:r>
          </a:p>
          <a:p>
            <a:r>
              <a:rPr lang="en-US" dirty="0"/>
              <a:t>Allow users to </a:t>
            </a:r>
            <a:r>
              <a:rPr lang="en-US" u="sng" dirty="0"/>
              <a:t>preview</a:t>
            </a:r>
            <a:r>
              <a:rPr lang="en-US" dirty="0"/>
              <a:t> actions.</a:t>
            </a:r>
          </a:p>
          <a:p>
            <a:r>
              <a:rPr lang="en-US" dirty="0"/>
              <a:t>Allow users to </a:t>
            </a:r>
            <a:r>
              <a:rPr lang="en-US" u="sng" dirty="0"/>
              <a:t>cancel</a:t>
            </a:r>
            <a:r>
              <a:rPr lang="en-US" dirty="0"/>
              <a:t> actions.</a:t>
            </a:r>
          </a:p>
          <a:p>
            <a:r>
              <a:rPr lang="en-US" dirty="0"/>
              <a:t>Allow users to </a:t>
            </a:r>
            <a:r>
              <a:rPr lang="en-US" u="sng" dirty="0"/>
              <a:t>undo</a:t>
            </a:r>
            <a:r>
              <a:rPr lang="en-US" dirty="0"/>
              <a:t> 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Button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4-09-16 at 5.2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0" y="1143025"/>
            <a:ext cx="5486340" cy="393665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320953" cy="4876770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dirty="0"/>
              <a:t>Group related actions.</a:t>
            </a:r>
          </a:p>
          <a:p>
            <a:pPr lvl="1"/>
            <a:r>
              <a:rPr lang="en-US" sz="2000" dirty="0"/>
              <a:t>Multiple groups for </a:t>
            </a:r>
            <a:br>
              <a:rPr lang="en-US" sz="2000" dirty="0"/>
            </a:br>
            <a:r>
              <a:rPr lang="en-US" sz="2000" dirty="0"/>
              <a:t>multiple sets of actions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Many possible actions.</a:t>
            </a:r>
          </a:p>
          <a:p>
            <a:pPr lvl="1"/>
            <a:r>
              <a:rPr lang="en-US" sz="2000" dirty="0"/>
              <a:t>Related sets of actions.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dirty="0"/>
              <a:t>Gestalt principles.</a:t>
            </a:r>
          </a:p>
          <a:p>
            <a:pPr lvl="1"/>
            <a:r>
              <a:rPr lang="en-US" sz="2000" dirty="0"/>
              <a:t>Actions that can take place in a given context.</a:t>
            </a:r>
          </a:p>
          <a:p>
            <a:pPr lvl="1"/>
            <a:r>
              <a:rPr lang="en-US" sz="2000" dirty="0"/>
              <a:t>Button clusters are easy to pick out within in a complex layout.</a:t>
            </a:r>
          </a:p>
        </p:txBody>
      </p:sp>
    </p:spTree>
    <p:extLst>
      <p:ext uri="{BB962C8B-B14F-4D97-AF65-F5344CB8AC3E}">
        <p14:creationId xmlns:p14="http://schemas.microsoft.com/office/powerpoint/2010/main" val="344319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Hover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065" y="1417341"/>
            <a:ext cx="5654447" cy="338324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89" y="1295400"/>
            <a:ext cx="3566121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Place controls next to the item they act upon.</a:t>
            </a:r>
          </a:p>
          <a:p>
            <a:pPr lvl="1"/>
            <a:r>
              <a:rPr lang="en-US" sz="1800" dirty="0"/>
              <a:t>Hide or disable the controls until the user hovers the mouse over the item.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Many possible actions.</a:t>
            </a:r>
          </a:p>
          <a:p>
            <a:pPr lvl="1"/>
            <a:r>
              <a:rPr lang="en-US" sz="1800" dirty="0"/>
              <a:t>Keep user interface as uncluttered as possible.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Show or enable only relevant controls.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309957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Action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2880366"/>
            <a:ext cx="8320952" cy="3291804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dirty="0"/>
              <a:t>A panel of related controls that is </a:t>
            </a:r>
            <a:br>
              <a:rPr lang="en-US" sz="2000" dirty="0"/>
            </a:br>
            <a:r>
              <a:rPr lang="en-US" sz="2000" dirty="0"/>
              <a:t>richly organized and always visible.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The controls need to be visible always.</a:t>
            </a:r>
          </a:p>
          <a:p>
            <a:pPr lvl="1"/>
            <a:r>
              <a:rPr lang="en-US" sz="2000" dirty="0"/>
              <a:t>Sufficient space to display the controls.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dirty="0"/>
              <a:t>Users will always know what actions are available.</a:t>
            </a:r>
          </a:p>
        </p:txBody>
      </p:sp>
      <p:pic>
        <p:nvPicPr>
          <p:cNvPr id="6" name="Picture 5" descr="Screen Shot 2014-09-16 at 6.1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" y="1234464"/>
            <a:ext cx="8955063" cy="15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4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Prominent “Done”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928" y="1295400"/>
            <a:ext cx="5943536" cy="4876770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dirty="0"/>
              <a:t>Place the button that</a:t>
            </a:r>
            <a:br>
              <a:rPr lang="en-US" sz="2000" dirty="0"/>
            </a:br>
            <a:r>
              <a:rPr lang="en-US" sz="2000" dirty="0"/>
              <a:t>completes an action </a:t>
            </a:r>
            <a:br>
              <a:rPr lang="en-US" sz="2000" dirty="0"/>
            </a:br>
            <a:r>
              <a:rPr lang="en-US" sz="2000" dirty="0"/>
              <a:t>prominently at the </a:t>
            </a:r>
            <a:br>
              <a:rPr lang="en-US" sz="2000" dirty="0"/>
            </a:br>
            <a:r>
              <a:rPr lang="en-US" sz="2000" dirty="0"/>
              <a:t>end of the visual flow.</a:t>
            </a:r>
          </a:p>
          <a:p>
            <a:pPr lvl="5"/>
            <a:endParaRPr lang="en-US" sz="7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Whenever you need a </a:t>
            </a:r>
            <a:br>
              <a:rPr lang="en-US" sz="2000" dirty="0"/>
            </a:br>
            <a:r>
              <a:rPr lang="en-US" sz="2000" dirty="0"/>
              <a:t>Done, Submit, OK, or </a:t>
            </a:r>
            <a:br>
              <a:rPr lang="en-US" sz="2000" dirty="0"/>
            </a:br>
            <a:r>
              <a:rPr lang="en-US" sz="2000" dirty="0"/>
              <a:t>Continue button.</a:t>
            </a:r>
          </a:p>
          <a:p>
            <a:pPr lvl="1"/>
            <a:endParaRPr lang="en-US" sz="700" dirty="0"/>
          </a:p>
          <a:p>
            <a:r>
              <a:rPr lang="en-US" sz="2400" dirty="0"/>
              <a:t>Why</a:t>
            </a:r>
          </a:p>
          <a:p>
            <a:pPr lvl="1"/>
            <a:r>
              <a:rPr lang="en-US" sz="2000" dirty="0"/>
              <a:t>Give the user a sense of closure.</a:t>
            </a:r>
          </a:p>
          <a:p>
            <a:pPr lvl="1"/>
            <a:r>
              <a:rPr lang="en-US" sz="2000" dirty="0"/>
              <a:t>The user knows that an action was done.</a:t>
            </a:r>
          </a:p>
        </p:txBody>
      </p:sp>
      <p:pic>
        <p:nvPicPr>
          <p:cNvPr id="6" name="Picture 5" descr="Screen Shot 2014-09-16 at 6.2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33" y="1143025"/>
            <a:ext cx="5669218" cy="42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0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Smart Menu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Screen Shot 2014-09-16 at 6.3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20" y="1234462"/>
            <a:ext cx="3121069" cy="3101723"/>
          </a:xfrm>
          <a:prstGeom prst="rect">
            <a:avLst/>
          </a:prstGeom>
        </p:spPr>
      </p:pic>
      <p:pic>
        <p:nvPicPr>
          <p:cNvPr id="7" name="Picture 6" descr="Screen Shot 2014-09-16 at 6.38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85" y="1256883"/>
            <a:ext cx="3085703" cy="307930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0785" y="1325903"/>
            <a:ext cx="2663874" cy="4876770"/>
          </a:xfrm>
        </p:spPr>
        <p:txBody>
          <a:bodyPr/>
          <a:lstStyle/>
          <a:p>
            <a:r>
              <a:rPr lang="en-US" sz="2400" dirty="0"/>
              <a:t>What</a:t>
            </a:r>
          </a:p>
          <a:p>
            <a:pPr lvl="1"/>
            <a:r>
              <a:rPr lang="en-US" sz="2000" dirty="0"/>
              <a:t>Dynamically</a:t>
            </a:r>
            <a:br>
              <a:rPr lang="en-US" sz="2000" dirty="0"/>
            </a:br>
            <a:r>
              <a:rPr lang="en-US" sz="2000" dirty="0"/>
              <a:t>change or</a:t>
            </a:r>
            <a:br>
              <a:rPr lang="en-US" sz="2000" dirty="0"/>
            </a:br>
            <a:r>
              <a:rPr lang="en-US" sz="2000" dirty="0"/>
              <a:t>disable </a:t>
            </a:r>
            <a:br>
              <a:rPr lang="en-US" sz="2000" dirty="0"/>
            </a:br>
            <a:r>
              <a:rPr lang="en-US" sz="2000" dirty="0"/>
              <a:t>menu items.</a:t>
            </a:r>
          </a:p>
          <a:p>
            <a:pPr lvl="1"/>
            <a:endParaRPr lang="en-US" sz="1900" dirty="0"/>
          </a:p>
          <a:p>
            <a:r>
              <a:rPr lang="en-US" sz="2400" dirty="0"/>
              <a:t>When</a:t>
            </a:r>
            <a:endParaRPr lang="en-US" sz="2000" dirty="0"/>
          </a:p>
          <a:p>
            <a:pPr lvl="1"/>
            <a:r>
              <a:rPr lang="en-US" sz="2000" dirty="0"/>
              <a:t>Different</a:t>
            </a:r>
            <a:br>
              <a:rPr lang="en-US" sz="2000" dirty="0"/>
            </a:br>
            <a:r>
              <a:rPr lang="en-US" sz="2000" dirty="0"/>
              <a:t>actions for</a:t>
            </a:r>
            <a:br>
              <a:rPr lang="en-US" sz="2000" dirty="0"/>
            </a:br>
            <a:r>
              <a:rPr lang="en-US" sz="2000" dirty="0"/>
              <a:t>different </a:t>
            </a:r>
            <a:br>
              <a:rPr lang="en-US" sz="2000" dirty="0"/>
            </a:br>
            <a:r>
              <a:rPr lang="en-US" sz="2000" dirty="0"/>
              <a:t>contexts.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7EACD7-E6FE-1442-A7B8-6299534A30F4}"/>
              </a:ext>
            </a:extLst>
          </p:cNvPr>
          <p:cNvSpPr txBox="1">
            <a:spLocks/>
          </p:cNvSpPr>
          <p:nvPr/>
        </p:nvSpPr>
        <p:spPr bwMode="auto">
          <a:xfrm>
            <a:off x="3749049" y="4526268"/>
            <a:ext cx="5081949" cy="16676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400" kern="0" dirty="0"/>
              <a:t>Why</a:t>
            </a:r>
          </a:p>
          <a:p>
            <a:pPr lvl="1" eaLnBrk="1" hangingPunct="1"/>
            <a:r>
              <a:rPr lang="en-US" sz="2000" kern="0" dirty="0"/>
              <a:t>Only show actions that are </a:t>
            </a:r>
            <a:br>
              <a:rPr lang="en-US" sz="2000" kern="0" dirty="0"/>
            </a:br>
            <a:r>
              <a:rPr lang="en-US" sz="2000" u="sng" kern="0" dirty="0"/>
              <a:t>relevant</a:t>
            </a:r>
            <a:r>
              <a:rPr lang="en-US" sz="2000" kern="0" dirty="0"/>
              <a:t> for a given context, </a:t>
            </a:r>
            <a:br>
              <a:rPr lang="en-US" sz="2000" kern="0" dirty="0"/>
            </a:br>
            <a:r>
              <a:rPr lang="en-US" sz="2000" kern="0" dirty="0"/>
              <a:t>such as a user selection.</a:t>
            </a:r>
          </a:p>
        </p:txBody>
      </p:sp>
    </p:spTree>
    <p:extLst>
      <p:ext uri="{BB962C8B-B14F-4D97-AF65-F5344CB8AC3E}">
        <p14:creationId xmlns:p14="http://schemas.microsoft.com/office/powerpoint/2010/main" val="3762117145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50060</TotalTime>
  <Words>1809</Words>
  <Application>Microsoft Macintosh PowerPoint</Application>
  <PresentationFormat>On-screen Show (4:3)</PresentationFormat>
  <Paragraphs>437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Times New Roman</vt:lpstr>
      <vt:lpstr>Wingdings</vt:lpstr>
      <vt:lpstr>Quadrant</vt:lpstr>
      <vt:lpstr>CMPE 280 Web UI Design and Development April 14 Class Meeting</vt:lpstr>
      <vt:lpstr>User Interface Design Patterns</vt:lpstr>
      <vt:lpstr>Action Controls</vt:lpstr>
      <vt:lpstr>Action Design Patterns</vt:lpstr>
      <vt:lpstr>Action: Button Groups</vt:lpstr>
      <vt:lpstr>Action: Hover Tools</vt:lpstr>
      <vt:lpstr>Action: Action Panel</vt:lpstr>
      <vt:lpstr>Action: Prominent “Done” Button</vt:lpstr>
      <vt:lpstr>Action: Smart Menu Items</vt:lpstr>
      <vt:lpstr>Action: Preview</vt:lpstr>
      <vt:lpstr>Action: Progress Indicator</vt:lpstr>
      <vt:lpstr>Action: Cancelability</vt:lpstr>
      <vt:lpstr>Action: Multilevel Undo</vt:lpstr>
      <vt:lpstr>Actions You Can Generally Undo</vt:lpstr>
      <vt:lpstr>Actions You Generally Cannot Undo</vt:lpstr>
      <vt:lpstr>User Interface Design Patterns</vt:lpstr>
      <vt:lpstr>Principles of Getting Input from Users</vt:lpstr>
      <vt:lpstr>Text Input Controls</vt:lpstr>
      <vt:lpstr>Choice Controls</vt:lpstr>
      <vt:lpstr>Controls for List Item Selection</vt:lpstr>
      <vt:lpstr>Controls for Creating Lists</vt:lpstr>
      <vt:lpstr>Controls for Sorting Lists</vt:lpstr>
      <vt:lpstr>User Input Design Patterns</vt:lpstr>
      <vt:lpstr>Input: Forgiving Format</vt:lpstr>
      <vt:lpstr>Input: Structured Format</vt:lpstr>
      <vt:lpstr>Input: Fill-in-the-Blanks</vt:lpstr>
      <vt:lpstr>Input: Tips and Hints</vt:lpstr>
      <vt:lpstr>Input: Prompting Text Field</vt:lpstr>
      <vt:lpstr>Input: Auto-Completion</vt:lpstr>
      <vt:lpstr>Input: Dropdown Chooser</vt:lpstr>
      <vt:lpstr>Input: Good Defaults</vt:lpstr>
      <vt:lpstr>Input: List Builder</vt:lpstr>
      <vt:lpstr>Input: Same-Page Error Messages</vt:lpstr>
      <vt:lpstr>Project Oral Presentations</vt:lpstr>
      <vt:lpstr>Presentation Schedule</vt:lpstr>
      <vt:lpstr>Example Survey Questions</vt:lpstr>
      <vt:lpstr>Example Survey Questions, cont’d</vt:lpstr>
      <vt:lpstr>Project Reports</vt:lpstr>
      <vt:lpstr>Project Reports,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Ronald Mak</cp:lastModifiedBy>
  <cp:revision>681</cp:revision>
  <dcterms:created xsi:type="dcterms:W3CDTF">2008-01-12T03:52:55Z</dcterms:created>
  <dcterms:modified xsi:type="dcterms:W3CDTF">2020-04-14T06:37:50Z</dcterms:modified>
</cp:coreProperties>
</file>