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56" r:id="rId2"/>
    <p:sldId id="32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324" r:id="rId21"/>
    <p:sldId id="331" r:id="rId22"/>
    <p:sldId id="325" r:id="rId23"/>
    <p:sldId id="375" r:id="rId24"/>
    <p:sldId id="365" r:id="rId25"/>
    <p:sldId id="342" r:id="rId26"/>
    <p:sldId id="343" r:id="rId27"/>
    <p:sldId id="344" r:id="rId28"/>
    <p:sldId id="347" r:id="rId29"/>
    <p:sldId id="333" r:id="rId30"/>
    <p:sldId id="345" r:id="rId31"/>
    <p:sldId id="348" r:id="rId32"/>
    <p:sldId id="346" r:id="rId33"/>
    <p:sldId id="367" r:id="rId34"/>
    <p:sldId id="368" r:id="rId35"/>
    <p:sldId id="369" r:id="rId36"/>
    <p:sldId id="370" r:id="rId37"/>
    <p:sldId id="350" r:id="rId38"/>
    <p:sldId id="351" r:id="rId39"/>
    <p:sldId id="357" r:id="rId40"/>
    <p:sldId id="30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71" r:id="rId51"/>
    <p:sldId id="372" r:id="rId52"/>
    <p:sldId id="373" r:id="rId53"/>
    <p:sldId id="327" r:id="rId54"/>
    <p:sldId id="374" r:id="rId55"/>
    <p:sldId id="329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33CC"/>
    <a:srgbClr val="0432FF"/>
    <a:srgbClr val="008000"/>
    <a:srgbClr val="E2EBFF"/>
    <a:srgbClr val="DEF0F2"/>
    <a:srgbClr val="CC99FF"/>
    <a:srgbClr val="D5FC79"/>
    <a:srgbClr val="8F0000"/>
    <a:srgbClr val="F2E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0" autoAdjust="0"/>
    <p:restoredTop sz="86364" autoAdjust="0"/>
  </p:normalViewPr>
  <p:slideViewPr>
    <p:cSldViewPr>
      <p:cViewPr varScale="1">
        <p:scale>
          <a:sx n="238" d="100"/>
          <a:sy n="238" d="100"/>
        </p:scale>
        <p:origin x="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2020: April 9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8239" y="6263609"/>
            <a:ext cx="2765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280: Web UI Design</a:t>
            </a:r>
            <a:r>
              <a:rPr lang="en-US" sz="1000" baseline="0" dirty="0"/>
              <a:t> and Development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  <p:pic>
        <p:nvPicPr>
          <p:cNvPr id="17" name="Picture 13" descr="SJSU-logo">
            <a:extLst>
              <a:ext uri="{FF2B5EF4-FFF2-40B4-BE49-F238E27FC236}">
                <a16:creationId xmlns:a16="http://schemas.microsoft.com/office/drawing/2014/main" id="{A9D2EACE-F3AC-4E4D-982F-5FB044C4AE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ceptualedge.com/articles/visual_business_intelligence/exploratory_vistas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bostock/d3/releases/download/v3.4.13/d3.zip" TargetMode="External"/><Relationship Id="rId2" Type="http://schemas.openxmlformats.org/officeDocument/2006/relationships/hyperlink" Target="http://www.highcharts.com/products/highchart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leausoftware.com/products/public" TargetMode="External"/><Relationship Id="rId2" Type="http://schemas.openxmlformats.org/officeDocument/2006/relationships/hyperlink" Target="https://developers.google.com/char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arles_Joseph_Minard#mediaviewer/File:Minard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Tips/548592/Android-Alphabetic-IndexBar-Scroller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280</a:t>
            </a:r>
            <a:br>
              <a:rPr lang="en-US" sz="3200" dirty="0"/>
            </a:br>
            <a:r>
              <a:rPr lang="en-US" sz="3200" dirty="0"/>
              <a:t>Web UI Design and Development</a:t>
            </a:r>
            <a:br>
              <a:rPr lang="en-US" sz="3600" dirty="0"/>
            </a:br>
            <a:r>
              <a:rPr lang="en-US" sz="2400" dirty="0"/>
              <a:t>April 9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Visual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4-09-09 at 6.2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25"/>
            <a:ext cx="3336048" cy="2834609"/>
          </a:xfrm>
          <a:prstGeom prst="rect">
            <a:avLst/>
          </a:prstGeom>
        </p:spPr>
      </p:pic>
      <p:pic>
        <p:nvPicPr>
          <p:cNvPr id="6" name="Picture 5" descr="Screen Shot 2014-09-09 at 6.24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3" y="2606049"/>
            <a:ext cx="3291804" cy="2797015"/>
          </a:xfrm>
          <a:prstGeom prst="rect">
            <a:avLst/>
          </a:prstGeom>
        </p:spPr>
      </p:pic>
      <p:pic>
        <p:nvPicPr>
          <p:cNvPr id="7" name="Picture 6" descr="Screen Shot 2014-09-09 at 6.24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46" y="3611878"/>
            <a:ext cx="3228435" cy="274317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4023316" cy="4835525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A </a:t>
            </a:r>
            <a:r>
              <a:rPr lang="en-US" sz="1800" u="sng" dirty="0"/>
              <a:t>common framework</a:t>
            </a:r>
            <a:r>
              <a:rPr lang="en-US" sz="1800" dirty="0"/>
              <a:t> for all application pages but which allows flexibility to handle varying page content.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</a:p>
          <a:p>
            <a:pPr lvl="1"/>
            <a:r>
              <a:rPr lang="en-US" sz="1800" dirty="0"/>
              <a:t>Designing an application with multiple pages</a:t>
            </a:r>
          </a:p>
          <a:p>
            <a:pPr lvl="1"/>
            <a:r>
              <a:rPr lang="en-US" sz="1800" dirty="0"/>
              <a:t>You want the pages to appear to </a:t>
            </a:r>
            <a:r>
              <a:rPr lang="en-US" sz="1800" u="sng" dirty="0"/>
              <a:t>belong together</a:t>
            </a:r>
            <a:r>
              <a:rPr lang="en-US" sz="1800" dirty="0">
                <a:solidFill>
                  <a:srgbClr val="B23C00"/>
                </a:solidFill>
              </a:rPr>
              <a:t>.</a:t>
            </a:r>
          </a:p>
          <a:p>
            <a:pPr lvl="5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Provide consistency.</a:t>
            </a:r>
          </a:p>
          <a:p>
            <a:pPr lvl="1"/>
            <a:r>
              <a:rPr lang="en-US" sz="1800" dirty="0"/>
              <a:t>Help page content stand out.</a:t>
            </a:r>
          </a:p>
        </p:txBody>
      </p:sp>
    </p:spTree>
    <p:extLst>
      <p:ext uri="{BB962C8B-B14F-4D97-AF65-F5344CB8AC3E}">
        <p14:creationId xmlns:p14="http://schemas.microsoft.com/office/powerpoint/2010/main" val="180821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Center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566168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The </a:t>
            </a:r>
            <a:r>
              <a:rPr lang="en-US" sz="1800" u="sng" dirty="0"/>
              <a:t>most important part </a:t>
            </a:r>
            <a:r>
              <a:rPr lang="en-US" sz="1800" dirty="0"/>
              <a:t>of the UI has the largest subsection of the page.</a:t>
            </a:r>
          </a:p>
          <a:p>
            <a:pPr lvl="1"/>
            <a:r>
              <a:rPr lang="en-US" sz="1800" dirty="0"/>
              <a:t>Secondary windows cluster around in smaller subpanels.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</a:p>
          <a:p>
            <a:pPr lvl="1"/>
            <a:r>
              <a:rPr lang="en-US" sz="1800" dirty="0"/>
              <a:t>The page’s primary job is to show </a:t>
            </a:r>
            <a:r>
              <a:rPr lang="en-US" sz="1800" u="sng" dirty="0"/>
              <a:t>a single unit of information</a:t>
            </a:r>
            <a:r>
              <a:rPr lang="en-US" sz="1800" dirty="0"/>
              <a:t> or to </a:t>
            </a:r>
            <a:r>
              <a:rPr lang="en-US" sz="1800" u="sng" dirty="0"/>
              <a:t>permit a single task</a:t>
            </a:r>
            <a:r>
              <a:rPr lang="en-US" sz="1800" dirty="0"/>
              <a:t>.</a:t>
            </a:r>
          </a:p>
          <a:p>
            <a:pPr lvl="5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Guide the user to the most important part.</a:t>
            </a:r>
          </a:p>
        </p:txBody>
      </p:sp>
      <p:pic>
        <p:nvPicPr>
          <p:cNvPr id="7" name="Picture 6" descr="Screen Shot 2014-09-09 at 6.36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53" y="1325828"/>
            <a:ext cx="5183597" cy="46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Grid of Equals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4-09-09 at 6.5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4" y="1097268"/>
            <a:ext cx="4781897" cy="544065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840438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Arrange </a:t>
            </a:r>
            <a:r>
              <a:rPr lang="en-US" sz="1800" u="sng" dirty="0"/>
              <a:t>equally important</a:t>
            </a:r>
            <a:r>
              <a:rPr lang="en-US" sz="1800" dirty="0"/>
              <a:t> items in a grid, each with equal visual weight.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</a:p>
          <a:p>
            <a:pPr lvl="1"/>
            <a:r>
              <a:rPr lang="en-US" sz="1800" dirty="0"/>
              <a:t>Many items have similar style and importance.</a:t>
            </a:r>
          </a:p>
          <a:p>
            <a:pPr lvl="1"/>
            <a:r>
              <a:rPr lang="en-US" sz="1800" dirty="0"/>
              <a:t>Allow the user to preview.</a:t>
            </a:r>
            <a:endParaRPr lang="en-US" sz="200" dirty="0"/>
          </a:p>
          <a:p>
            <a:pPr lvl="4"/>
            <a:endParaRPr lang="en-US" sz="4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Give each item </a:t>
            </a:r>
            <a:br>
              <a:rPr lang="en-US" sz="1800" dirty="0"/>
            </a:br>
            <a:r>
              <a:rPr lang="en-US" sz="1800" dirty="0"/>
              <a:t>equal importance.</a:t>
            </a:r>
          </a:p>
          <a:p>
            <a:pPr lvl="1"/>
            <a:r>
              <a:rPr lang="en-US" sz="1800" dirty="0"/>
              <a:t>Tell the user the </a:t>
            </a:r>
            <a:br>
              <a:rPr lang="en-US" sz="1800" dirty="0"/>
            </a:br>
            <a:r>
              <a:rPr lang="en-US" sz="1800" dirty="0"/>
              <a:t>items are similar.</a:t>
            </a:r>
          </a:p>
          <a:p>
            <a:pPr lvl="1"/>
            <a:r>
              <a:rPr lang="en-US" sz="1800" dirty="0"/>
              <a:t>Neat and orderly.</a:t>
            </a:r>
          </a:p>
        </p:txBody>
      </p:sp>
    </p:spTree>
    <p:extLst>
      <p:ext uri="{BB962C8B-B14F-4D97-AF65-F5344CB8AC3E}">
        <p14:creationId xmlns:p14="http://schemas.microsoft.com/office/powerpoint/2010/main" val="49291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Tiled 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657560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Visually separate </a:t>
            </a:r>
            <a:br>
              <a:rPr lang="en-US" sz="1800" dirty="0"/>
            </a:br>
            <a:r>
              <a:rPr lang="en-US" sz="1800" dirty="0"/>
              <a:t>sections of content.</a:t>
            </a:r>
          </a:p>
          <a:p>
            <a:pPr lvl="1"/>
            <a:r>
              <a:rPr lang="en-US" sz="1800" dirty="0"/>
              <a:t>Each section has </a:t>
            </a:r>
            <a:br>
              <a:rPr lang="en-US" sz="1800" dirty="0"/>
            </a:br>
            <a:r>
              <a:rPr lang="en-US" sz="1800" dirty="0"/>
              <a:t>a strong title.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</a:p>
          <a:p>
            <a:pPr lvl="1"/>
            <a:r>
              <a:rPr lang="en-US" sz="1800" dirty="0"/>
              <a:t>Make the page </a:t>
            </a:r>
            <a:br>
              <a:rPr lang="en-US" sz="1800" dirty="0"/>
            </a:br>
            <a:r>
              <a:rPr lang="en-US" sz="1800" dirty="0"/>
              <a:t>easy to scan </a:t>
            </a:r>
            <a:br>
              <a:rPr lang="en-US" sz="1800" dirty="0"/>
            </a:br>
            <a:r>
              <a:rPr lang="en-US" sz="1800" dirty="0"/>
              <a:t>with grouped content.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Content is structured into </a:t>
            </a:r>
            <a:r>
              <a:rPr lang="en-US" sz="1800" u="sng" dirty="0"/>
              <a:t>easily digestible chunks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Obvious information architecture.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A9D7C-8E0D-E449-AB8C-163B594A4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8" y="1234464"/>
            <a:ext cx="5294477" cy="48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Module Tabs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4-09-09 at 7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12" y="1234464"/>
            <a:ext cx="5793338" cy="52120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928" y="1295400"/>
            <a:ext cx="3474683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Put content modules into separate tabs.</a:t>
            </a:r>
          </a:p>
          <a:p>
            <a:pPr lvl="1"/>
            <a:r>
              <a:rPr lang="en-US" sz="1800" dirty="0"/>
              <a:t>Only one tab is visible at a time.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</a:p>
          <a:p>
            <a:pPr lvl="1"/>
            <a:r>
              <a:rPr lang="en-US" sz="1800" dirty="0"/>
              <a:t>Multiple content types.</a:t>
            </a:r>
          </a:p>
          <a:p>
            <a:pPr lvl="1"/>
            <a:r>
              <a:rPr lang="en-US" sz="1800" dirty="0"/>
              <a:t>Users only need to see one type at a time.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u="sng" dirty="0"/>
              <a:t>Tabs have a familiar physical model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Less cluttered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78704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Collapsible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4-09-09 at 7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1051586"/>
            <a:ext cx="5001280" cy="4499442"/>
          </a:xfrm>
          <a:prstGeom prst="rect">
            <a:avLst/>
          </a:prstGeom>
        </p:spPr>
      </p:pic>
      <p:pic>
        <p:nvPicPr>
          <p:cNvPr id="6" name="Picture 5" descr="Screen Shot 2014-09-09 at 7.57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46" y="2057415"/>
            <a:ext cx="4447054" cy="462892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5" y="1295400"/>
            <a:ext cx="3566122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The user can open and close secondary content panels.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</a:p>
          <a:p>
            <a:pPr lvl="1"/>
            <a:r>
              <a:rPr lang="en-US" sz="1800" dirty="0"/>
              <a:t>Not enough room to show all content panels.</a:t>
            </a:r>
          </a:p>
          <a:p>
            <a:pPr lvl="1"/>
            <a:r>
              <a:rPr lang="en-US" sz="1800" dirty="0"/>
              <a:t>Different users have different needs.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Allow the user to choose what to see.</a:t>
            </a:r>
          </a:p>
        </p:txBody>
      </p:sp>
    </p:spTree>
    <p:extLst>
      <p:ext uri="{BB962C8B-B14F-4D97-AF65-F5344CB8AC3E}">
        <p14:creationId xmlns:p14="http://schemas.microsoft.com/office/powerpoint/2010/main" val="3277643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Movable Panels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4-09-09 at 7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1051586"/>
            <a:ext cx="5001280" cy="4499442"/>
          </a:xfrm>
          <a:prstGeom prst="rect">
            <a:avLst/>
          </a:prstGeom>
        </p:spPr>
      </p:pic>
      <p:pic>
        <p:nvPicPr>
          <p:cNvPr id="6" name="Picture 5" descr="Screen Shot 2014-09-09 at 8.03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2" y="2240293"/>
            <a:ext cx="3748999" cy="436277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5" y="1295400"/>
            <a:ext cx="3474683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The user can rearrange content panels.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Different arrangements for different purposes</a:t>
            </a:r>
          </a:p>
          <a:p>
            <a:pPr lvl="1"/>
            <a:r>
              <a:rPr lang="en-US" sz="1800" dirty="0"/>
              <a:t>Different users have different needs.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Allow the user to </a:t>
            </a:r>
            <a:r>
              <a:rPr lang="en-US" sz="1800" u="sng" dirty="0"/>
              <a:t>arrange the panels </a:t>
            </a:r>
            <a:br>
              <a:rPr lang="en-US" sz="1800" dirty="0"/>
            </a:br>
            <a:r>
              <a:rPr lang="en-US" sz="1800" dirty="0"/>
              <a:t>to suit his or her needs and preferences.</a:t>
            </a:r>
          </a:p>
        </p:txBody>
      </p:sp>
    </p:spTree>
    <p:extLst>
      <p:ext uri="{BB962C8B-B14F-4D97-AF65-F5344CB8AC3E}">
        <p14:creationId xmlns:p14="http://schemas.microsoft.com/office/powerpoint/2010/main" val="188888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Left-Right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4-09-09 at 8.1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1" y="1500245"/>
            <a:ext cx="5628363" cy="439760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5" y="1295400"/>
            <a:ext cx="3383244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A </a:t>
            </a:r>
            <a:r>
              <a:rPr lang="en-US" sz="1800" u="sng" dirty="0"/>
              <a:t>two-column</a:t>
            </a:r>
            <a:r>
              <a:rPr lang="en-US" sz="1800" dirty="0"/>
              <a:t> arrangement.</a:t>
            </a:r>
          </a:p>
          <a:p>
            <a:pPr lvl="1"/>
            <a:r>
              <a:rPr lang="en-US" sz="1800" u="sng" dirty="0"/>
              <a:t>Right-aligned labels </a:t>
            </a:r>
            <a:r>
              <a:rPr lang="en-US" sz="1800" dirty="0"/>
              <a:t>on the left.</a:t>
            </a:r>
          </a:p>
          <a:p>
            <a:pPr lvl="1"/>
            <a:r>
              <a:rPr lang="en-US" sz="1800" u="sng" dirty="0"/>
              <a:t>Left-aligned items </a:t>
            </a:r>
            <a:br>
              <a:rPr lang="en-US" sz="1800" dirty="0"/>
            </a:br>
            <a:r>
              <a:rPr lang="en-US" sz="1800" dirty="0"/>
              <a:t>on the right.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An input form or any other set of labeled items.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Neat with strong perceptual grouping.</a:t>
            </a:r>
          </a:p>
        </p:txBody>
      </p:sp>
    </p:spTree>
    <p:extLst>
      <p:ext uri="{BB962C8B-B14F-4D97-AF65-F5344CB8AC3E}">
        <p14:creationId xmlns:p14="http://schemas.microsoft.com/office/powerpoint/2010/main" val="23395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Responsive Enabling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4-09-09 at 8.1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1083398"/>
            <a:ext cx="4139254" cy="3772828"/>
          </a:xfrm>
          <a:prstGeom prst="rect">
            <a:avLst/>
          </a:prstGeom>
        </p:spPr>
      </p:pic>
      <p:pic>
        <p:nvPicPr>
          <p:cNvPr id="6" name="Picture 5" descr="Screen Shot 2014-09-09 at 8.16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5" y="2981938"/>
            <a:ext cx="4070650" cy="371029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4" y="1295400"/>
            <a:ext cx="3566100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u="sng" dirty="0"/>
              <a:t>Progressively</a:t>
            </a:r>
            <a:r>
              <a:rPr lang="en-US" sz="1800" dirty="0"/>
              <a:t> enable UI components as the user selects options.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u="sng" dirty="0"/>
              <a:t>Lead a user</a:t>
            </a:r>
            <a:r>
              <a:rPr lang="en-US" sz="1800" dirty="0"/>
              <a:t> through </a:t>
            </a:r>
            <a:br>
              <a:rPr lang="en-US" sz="1800" dirty="0"/>
            </a:br>
            <a:r>
              <a:rPr lang="en-US" sz="1800" dirty="0"/>
              <a:t>a complex task </a:t>
            </a:r>
            <a:br>
              <a:rPr lang="en-US" sz="1800" dirty="0"/>
            </a:br>
            <a:r>
              <a:rPr lang="en-US" sz="1800" dirty="0"/>
              <a:t>step by step.</a:t>
            </a:r>
          </a:p>
          <a:p>
            <a:pPr lvl="1"/>
            <a:r>
              <a:rPr lang="en-US" sz="1800" dirty="0"/>
              <a:t>The user can easily change his or her mind.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The user can see </a:t>
            </a:r>
            <a:br>
              <a:rPr lang="en-US" sz="1800" dirty="0"/>
            </a:br>
            <a:r>
              <a:rPr lang="en-US" sz="1800" dirty="0"/>
              <a:t>all the options.</a:t>
            </a:r>
          </a:p>
          <a:p>
            <a:pPr lvl="1"/>
            <a:r>
              <a:rPr lang="en-US" sz="1800" dirty="0"/>
              <a:t>Only the required options are enabled.</a:t>
            </a:r>
          </a:p>
        </p:txBody>
      </p:sp>
    </p:spTree>
    <p:extLst>
      <p:ext uri="{BB962C8B-B14F-4D97-AF65-F5344CB8AC3E}">
        <p14:creationId xmlns:p14="http://schemas.microsoft.com/office/powerpoint/2010/main" val="221612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Self-Adjusting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Screen Shot 2014-09-09 at 7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12" y="1051586"/>
            <a:ext cx="5793338" cy="5212023"/>
          </a:xfrm>
          <a:prstGeom prst="rect">
            <a:avLst/>
          </a:prstGeom>
        </p:spPr>
      </p:pic>
      <p:pic>
        <p:nvPicPr>
          <p:cNvPr id="8" name="Picture 7" descr="Screen Shot 2014-09-09 at 8.32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3429000"/>
            <a:ext cx="4704290" cy="330932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804" y="1295400"/>
            <a:ext cx="3383245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The page contents </a:t>
            </a:r>
            <a:r>
              <a:rPr lang="en-US" sz="1800" u="sng" dirty="0"/>
              <a:t>automatically resize </a:t>
            </a:r>
            <a:br>
              <a:rPr lang="en-US" sz="1800" dirty="0"/>
            </a:br>
            <a:r>
              <a:rPr lang="en-US" sz="1800" dirty="0"/>
              <a:t>to maintain the same arrangement for a different window size and aspect ratio.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u="sng" dirty="0"/>
              <a:t>Users can resize </a:t>
            </a:r>
            <a:r>
              <a:rPr lang="en-US" sz="1800" dirty="0"/>
              <a:t>windows as desired.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Users choose window sizes and aspect ratios unpredictably.</a:t>
            </a:r>
          </a:p>
        </p:txBody>
      </p:sp>
    </p:spTree>
    <p:extLst>
      <p:ext uri="{BB962C8B-B14F-4D97-AF65-F5344CB8AC3E}">
        <p14:creationId xmlns:p14="http://schemas.microsoft.com/office/powerpoint/2010/main" val="6126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91E4-3531-C84A-87B8-95BA70B4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DBDA-2AB0-A742-8FC5-6FEC25C7B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  <a:p>
            <a:r>
              <a:rPr lang="en-US" dirty="0"/>
              <a:t>Navigation</a:t>
            </a:r>
          </a:p>
          <a:p>
            <a:r>
              <a:rPr lang="en-US" dirty="0">
                <a:solidFill>
                  <a:srgbClr val="B23C00"/>
                </a:solidFill>
              </a:rPr>
              <a:t>Page layout</a:t>
            </a:r>
          </a:p>
          <a:p>
            <a:r>
              <a:rPr lang="en-US" dirty="0"/>
              <a:t>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D8BE7-9884-5B4E-A0D1-9CCEC8F0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too much information.</a:t>
            </a:r>
          </a:p>
          <a:p>
            <a:pPr lvl="1"/>
            <a:r>
              <a:rPr lang="en-US" b="1" dirty="0"/>
              <a:t>False!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represents a </a:t>
            </a:r>
            <a:r>
              <a:rPr lang="en-US" u="sng" dirty="0"/>
              <a:t>wealth of potential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We don’t know how to make </a:t>
            </a:r>
            <a:br>
              <a:rPr lang="en-US" dirty="0"/>
            </a:br>
            <a:r>
              <a:rPr lang="en-US" dirty="0"/>
              <a:t>the best use of the data.</a:t>
            </a:r>
          </a:p>
          <a:p>
            <a:pPr lvl="1"/>
            <a:r>
              <a:rPr lang="en-US" b="1" dirty="0"/>
              <a:t>True!</a:t>
            </a:r>
          </a:p>
          <a:p>
            <a:pPr lvl="1"/>
            <a:r>
              <a:rPr lang="en-US" dirty="0"/>
              <a:t>Today’s software tools can assist us </a:t>
            </a:r>
            <a:br>
              <a:rPr lang="en-US" dirty="0"/>
            </a:br>
            <a:r>
              <a:rPr lang="en-US" dirty="0"/>
              <a:t>in doing </a:t>
            </a:r>
            <a:r>
              <a:rPr lang="en-US" u="sng" dirty="0"/>
              <a:t>data analysis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tools’ effectiveness depend on </a:t>
            </a:r>
            <a:br>
              <a:rPr lang="en-US" dirty="0"/>
            </a:br>
            <a:r>
              <a:rPr lang="en-US" dirty="0"/>
              <a:t>how skilled we are in using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Analysis:</a:t>
            </a:r>
            <a:r>
              <a:rPr lang="en-US" dirty="0"/>
              <a:t> Take things apart to understand them.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Data analysis: </a:t>
            </a:r>
            <a:r>
              <a:rPr lang="en-US" dirty="0"/>
              <a:t>Make sense of data.</a:t>
            </a:r>
          </a:p>
          <a:p>
            <a:pPr lvl="1"/>
            <a:r>
              <a:rPr lang="en-US" u="sng" dirty="0"/>
              <a:t>Meanings</a:t>
            </a:r>
            <a:r>
              <a:rPr lang="en-US" dirty="0"/>
              <a:t> reside in data.</a:t>
            </a:r>
          </a:p>
          <a:p>
            <a:pPr lvl="7"/>
            <a:endParaRPr lang="en-US" dirty="0"/>
          </a:p>
          <a:p>
            <a:r>
              <a:rPr lang="en-US" dirty="0"/>
              <a:t>Take the data apart to understand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relationships</a:t>
            </a:r>
            <a:r>
              <a:rPr lang="en-US" dirty="0"/>
              <a:t> among the parts.</a:t>
            </a:r>
          </a:p>
          <a:p>
            <a:pPr lvl="1"/>
            <a:r>
              <a:rPr lang="en-US" dirty="0"/>
              <a:t>How does this part </a:t>
            </a:r>
            <a:r>
              <a:rPr lang="en-US" u="sng" dirty="0"/>
              <a:t>relate</a:t>
            </a:r>
            <a:r>
              <a:rPr lang="en-US" dirty="0"/>
              <a:t> to that part?</a:t>
            </a:r>
          </a:p>
          <a:p>
            <a:pPr lvl="1"/>
            <a:r>
              <a:rPr lang="en-US" dirty="0"/>
              <a:t>Are they </a:t>
            </a:r>
            <a:r>
              <a:rPr lang="en-US" u="sng" dirty="0"/>
              <a:t>similar or different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are they </a:t>
            </a:r>
            <a:r>
              <a:rPr lang="en-US" u="sng" dirty="0"/>
              <a:t>changing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Does one part’s change </a:t>
            </a:r>
            <a:r>
              <a:rPr lang="en-US" u="sng" dirty="0"/>
              <a:t>cause</a:t>
            </a:r>
            <a:r>
              <a:rPr lang="en-US" dirty="0"/>
              <a:t> another part </a:t>
            </a:r>
            <a:br>
              <a:rPr lang="en-US" dirty="0"/>
            </a:br>
            <a:r>
              <a:rPr lang="en-US" dirty="0"/>
              <a:t>to change?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3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47990"/>
          </a:xfrm>
        </p:spPr>
        <p:txBody>
          <a:bodyPr/>
          <a:lstStyle/>
          <a:p>
            <a:r>
              <a:rPr lang="en-US" dirty="0"/>
              <a:t>Wrong: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Correct: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37391" y="2057415"/>
            <a:ext cx="5594132" cy="1097268"/>
            <a:chOff x="1737391" y="1874537"/>
            <a:chExt cx="5594132" cy="109726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474732" y="1874537"/>
              <a:ext cx="1554463" cy="1097268"/>
            </a:xfrm>
            <a:prstGeom prst="roundRect">
              <a:avLst/>
            </a:prstGeom>
            <a:solidFill>
              <a:srgbClr val="FFF1E4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B23C00"/>
                  </a:solidFill>
                  <a:effectLst/>
                </a:rPr>
                <a:t>Data Analysis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B23C00"/>
                  </a:solidFill>
                </a:rPr>
                <a:t>Tool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B23C00"/>
                </a:solidFill>
                <a:effectLst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7391" y="2240293"/>
              <a:ext cx="726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</a:rPr>
                <a:t>Data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3"/>
              <a:endCxn id="5" idx="1"/>
            </p:cNvCxnSpPr>
            <p:nvPr/>
          </p:nvCxnSpPr>
          <p:spPr bwMode="auto">
            <a:xfrm flipV="1">
              <a:off x="2463822" y="2423171"/>
              <a:ext cx="1010910" cy="171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6035024" y="2240293"/>
              <a:ext cx="1296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</a:rPr>
                <a:t>Decisions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029195" y="2423171"/>
              <a:ext cx="1010910" cy="171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457245" y="4617707"/>
            <a:ext cx="8320949" cy="1097268"/>
            <a:chOff x="457245" y="4434829"/>
            <a:chExt cx="8320949" cy="1097268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2194586" y="4434829"/>
              <a:ext cx="1554463" cy="1097268"/>
            </a:xfrm>
            <a:prstGeom prst="roundRect">
              <a:avLst/>
            </a:prstGeom>
            <a:solidFill>
              <a:srgbClr val="FFF1E4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B23C00"/>
                  </a:solidFill>
                  <a:effectLst/>
                </a:rPr>
                <a:t>Data Analysis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B23C00"/>
                  </a:solidFill>
                </a:rPr>
                <a:t>Tool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B23C00"/>
                </a:solidFill>
                <a:effectLst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45" y="4800585"/>
              <a:ext cx="726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</a:rPr>
                <a:t>Data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3"/>
              <a:endCxn id="12" idx="1"/>
            </p:cNvCxnSpPr>
            <p:nvPr/>
          </p:nvCxnSpPr>
          <p:spPr bwMode="auto">
            <a:xfrm flipV="1">
              <a:off x="1183676" y="4983463"/>
              <a:ext cx="1010910" cy="171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7481695" y="4800585"/>
              <a:ext cx="1296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</a:rPr>
                <a:t>Decisions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6492219" y="4983463"/>
              <a:ext cx="1010910" cy="171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Rounded Rectangle 17"/>
            <p:cNvSpPr/>
            <p:nvPr/>
          </p:nvSpPr>
          <p:spPr bwMode="auto">
            <a:xfrm>
              <a:off x="4754878" y="4617707"/>
              <a:ext cx="1737341" cy="731512"/>
            </a:xfrm>
            <a:prstGeom prst="roundRect">
              <a:avLst/>
            </a:prstGeom>
            <a:solidFill>
              <a:srgbClr val="A6F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</a:rPr>
                <a:t>Data Visualization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3749049" y="4983463"/>
              <a:ext cx="1010910" cy="171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5879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Data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767"/>
            <a:ext cx="8320994" cy="5109842"/>
          </a:xfrm>
        </p:spPr>
        <p:txBody>
          <a:bodyPr/>
          <a:lstStyle/>
          <a:p>
            <a:r>
              <a:rPr lang="en-US" dirty="0"/>
              <a:t>See what’s happening now.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Descriptive analytics</a:t>
            </a:r>
          </a:p>
          <a:p>
            <a:r>
              <a:rPr lang="en-US" dirty="0"/>
              <a:t>Understand why it’s happening.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Diagnostic analytics</a:t>
            </a:r>
            <a:endParaRPr lang="en-US" dirty="0"/>
          </a:p>
          <a:p>
            <a:r>
              <a:rPr lang="en-US" dirty="0"/>
              <a:t>Predict what is likely to happen in the future.</a:t>
            </a:r>
          </a:p>
          <a:p>
            <a:pPr lvl="1"/>
            <a:r>
              <a:rPr lang="en-US" dirty="0"/>
              <a:t>Create opportunities </a:t>
            </a:r>
          </a:p>
          <a:p>
            <a:pPr lvl="1"/>
            <a:r>
              <a:rPr lang="en-US" dirty="0"/>
              <a:t>Prevent problems</a:t>
            </a:r>
          </a:p>
          <a:p>
            <a:pPr lvl="1"/>
            <a:r>
              <a:rPr lang="en-US" dirty="0"/>
              <a:t>Determine what actions will cause this future.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Predictive analytics</a:t>
            </a:r>
          </a:p>
          <a:p>
            <a:r>
              <a:rPr lang="en-US" dirty="0"/>
              <a:t>Help with decision-making.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Prescriptive 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6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Acquainted with a Data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Ways to become acquainted with a data set </a:t>
            </a:r>
            <a:br>
              <a:rPr lang="en-US" dirty="0"/>
            </a:br>
            <a:r>
              <a:rPr lang="en-US" dirty="0"/>
              <a:t>for the first time.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See the paper:</a:t>
            </a:r>
            <a:br>
              <a:rPr lang="en-US" dirty="0"/>
            </a:br>
            <a:r>
              <a:rPr lang="en-US" dirty="0">
                <a:hlinkClick r:id="rId2"/>
              </a:rPr>
              <a:t>http://www.perceptualedge.com/articles/visual_business_intelligence/exploratory_vistas.pdf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06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Meaningful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volume</a:t>
            </a:r>
          </a:p>
          <a:p>
            <a:pPr lvl="1"/>
            <a:r>
              <a:rPr lang="en-US" dirty="0"/>
              <a:t>More data increases the chance we’ll find </a:t>
            </a:r>
            <a:br>
              <a:rPr lang="en-US" dirty="0"/>
            </a:br>
            <a:r>
              <a:rPr lang="en-US" dirty="0"/>
              <a:t>what we need or see something interesting.</a:t>
            </a:r>
          </a:p>
          <a:p>
            <a:pPr lvl="5"/>
            <a:endParaRPr lang="en-US" dirty="0"/>
          </a:p>
          <a:p>
            <a:r>
              <a:rPr lang="en-US" dirty="0"/>
              <a:t>Historical</a:t>
            </a:r>
          </a:p>
          <a:p>
            <a:pPr lvl="1"/>
            <a:r>
              <a:rPr lang="en-US" dirty="0"/>
              <a:t>Make sense of the present by seeing </a:t>
            </a:r>
            <a:br>
              <a:rPr lang="en-US" dirty="0"/>
            </a:br>
            <a:r>
              <a:rPr lang="en-US" dirty="0"/>
              <a:t>patterns from the past.</a:t>
            </a:r>
          </a:p>
          <a:p>
            <a:pPr lvl="5"/>
            <a:endParaRPr lang="en-US" dirty="0"/>
          </a:p>
          <a:p>
            <a:r>
              <a:rPr lang="en-US" dirty="0"/>
              <a:t>Consistent</a:t>
            </a:r>
          </a:p>
          <a:p>
            <a:pPr lvl="1"/>
            <a:r>
              <a:rPr lang="en-US" dirty="0"/>
              <a:t>Keep the data consistent despite changes over time.</a:t>
            </a:r>
          </a:p>
          <a:p>
            <a:pPr lvl="1"/>
            <a:r>
              <a:rPr lang="en-US" dirty="0"/>
              <a:t>Adjust the data as necessary to current definitions.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60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Meaningful Data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Multivariate</a:t>
            </a:r>
          </a:p>
          <a:p>
            <a:pPr lvl="1"/>
            <a:r>
              <a:rPr lang="en-US" dirty="0"/>
              <a:t>The more variables we have when trying </a:t>
            </a:r>
            <a:br>
              <a:rPr lang="en-US" dirty="0"/>
            </a:br>
            <a:r>
              <a:rPr lang="en-US" dirty="0"/>
              <a:t>to make sense of data, the richer the </a:t>
            </a:r>
            <a:br>
              <a:rPr lang="en-US" dirty="0"/>
            </a:br>
            <a:r>
              <a:rPr lang="en-US" dirty="0"/>
              <a:t>opportunities for discovery.</a:t>
            </a:r>
          </a:p>
          <a:p>
            <a:pPr lvl="5"/>
            <a:endParaRPr lang="en-US" dirty="0"/>
          </a:p>
          <a:p>
            <a:r>
              <a:rPr lang="en-US" dirty="0"/>
              <a:t>Atomic</a:t>
            </a:r>
          </a:p>
          <a:p>
            <a:pPr lvl="1"/>
            <a:r>
              <a:rPr lang="en-US" dirty="0"/>
              <a:t>Able to drill down to the lowest level of detail.</a:t>
            </a:r>
          </a:p>
          <a:p>
            <a:pPr lvl="1"/>
            <a:r>
              <a:rPr lang="en-US" dirty="0"/>
              <a:t>Don’t omit details when storing data.</a:t>
            </a:r>
          </a:p>
          <a:p>
            <a:pPr lvl="5"/>
            <a:endParaRPr lang="en-US" dirty="0"/>
          </a:p>
          <a:p>
            <a:r>
              <a:rPr lang="en-US" dirty="0"/>
              <a:t>Clean</a:t>
            </a:r>
          </a:p>
          <a:p>
            <a:pPr lvl="1"/>
            <a:r>
              <a:rPr lang="en-US" dirty="0"/>
              <a:t>“Garbage in, garbage out”.</a:t>
            </a:r>
          </a:p>
          <a:p>
            <a:pPr lvl="1"/>
            <a:r>
              <a:rPr lang="en-US" dirty="0"/>
              <a:t>Information that is accurate, complete, and error-free.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7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Meaningful Data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</a:t>
            </a:r>
          </a:p>
          <a:p>
            <a:pPr lvl="1"/>
            <a:r>
              <a:rPr lang="en-US" dirty="0"/>
              <a:t>Not cryptic.</a:t>
            </a:r>
          </a:p>
          <a:p>
            <a:pPr lvl="1"/>
            <a:r>
              <a:rPr lang="en-US" dirty="0"/>
              <a:t>Expressed in familiar terms.</a:t>
            </a:r>
          </a:p>
          <a:p>
            <a:pPr lvl="6"/>
            <a:endParaRPr lang="en-US" dirty="0"/>
          </a:p>
          <a:p>
            <a:r>
              <a:rPr lang="en-US" dirty="0"/>
              <a:t>Dimensionally structured</a:t>
            </a:r>
          </a:p>
          <a:p>
            <a:pPr lvl="1"/>
            <a:r>
              <a:rPr lang="en-US" dirty="0"/>
              <a:t>Dimensions and measures (facts).</a:t>
            </a:r>
          </a:p>
          <a:p>
            <a:pPr lvl="1"/>
            <a:r>
              <a:rPr lang="en-US" dirty="0"/>
              <a:t>Dimensions are categorical data.</a:t>
            </a:r>
          </a:p>
          <a:p>
            <a:pPr lvl="2"/>
            <a:r>
              <a:rPr lang="en-US" dirty="0"/>
              <a:t>Examples: departments, regions, products, time</a:t>
            </a:r>
          </a:p>
          <a:p>
            <a:pPr lvl="1"/>
            <a:r>
              <a:rPr lang="en-US" dirty="0"/>
              <a:t>Measures are quantitative data.</a:t>
            </a:r>
          </a:p>
          <a:p>
            <a:pPr lvl="2"/>
            <a:r>
              <a:rPr lang="en-US" dirty="0"/>
              <a:t>Examples: sales, profits, revenue, expenses</a:t>
            </a:r>
          </a:p>
          <a:p>
            <a:pPr lvl="2"/>
            <a:r>
              <a:rPr lang="en-US" dirty="0"/>
              <a:t>In other words, facts.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Meaningful Data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Richly segmented</a:t>
            </a:r>
          </a:p>
          <a:p>
            <a:pPr lvl="1"/>
            <a:r>
              <a:rPr lang="en-US" dirty="0"/>
              <a:t>Segmented into meaningful groups.</a:t>
            </a:r>
          </a:p>
          <a:p>
            <a:pPr lvl="2"/>
            <a:r>
              <a:rPr lang="en-US" dirty="0"/>
              <a:t>Examples: geographic regions, product categories</a:t>
            </a:r>
          </a:p>
          <a:p>
            <a:pPr lvl="6"/>
            <a:endParaRPr lang="en-US" dirty="0"/>
          </a:p>
          <a:p>
            <a:r>
              <a:rPr lang="en-US" dirty="0"/>
              <a:t>Known pedigree</a:t>
            </a:r>
          </a:p>
          <a:p>
            <a:pPr lvl="1"/>
            <a:r>
              <a:rPr lang="en-US" dirty="0"/>
              <a:t>How did the data come to be.</a:t>
            </a:r>
          </a:p>
          <a:p>
            <a:pPr lvl="1"/>
            <a:r>
              <a:rPr lang="en-US" dirty="0"/>
              <a:t>Where did it came from.</a:t>
            </a:r>
          </a:p>
          <a:p>
            <a:pPr lvl="1"/>
            <a:r>
              <a:rPr lang="en-US" dirty="0"/>
              <a:t>How was it calculated.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94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40" y="1508781"/>
          <a:ext cx="7223681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 Visualization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Exploration</a:t>
                      </a:r>
                    </a:p>
                    <a:p>
                      <a:r>
                        <a:rPr lang="en-US" dirty="0"/>
                        <a:t>Sense-making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Communication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Technologies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visualization</a:t>
                      </a:r>
                    </a:p>
                    <a:p>
                      <a:r>
                        <a:rPr lang="en-US" dirty="0"/>
                        <a:t>Scientific visualization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Graphical presentation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Immediate goal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Understanding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 goal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decisions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5303512" y="2148854"/>
            <a:ext cx="274317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303512" y="2697488"/>
            <a:ext cx="274317" cy="274317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2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Manipulate </a:t>
            </a:r>
            <a:r>
              <a:rPr lang="en-US" u="sng" dirty="0"/>
              <a:t>page attention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to convey: </a:t>
            </a:r>
          </a:p>
          <a:p>
            <a:pPr lvl="1"/>
            <a:r>
              <a:rPr lang="en-US" dirty="0"/>
              <a:t>meaning</a:t>
            </a:r>
          </a:p>
          <a:p>
            <a:pPr lvl="1"/>
            <a:r>
              <a:rPr lang="en-US" dirty="0"/>
              <a:t>sequence</a:t>
            </a:r>
          </a:p>
          <a:p>
            <a:pPr lvl="1"/>
            <a:r>
              <a:rPr lang="en-US" dirty="0"/>
              <a:t>points of interaction</a:t>
            </a:r>
          </a:p>
          <a:p>
            <a:pPr lvl="5"/>
            <a:endParaRPr lang="en-US" dirty="0"/>
          </a:p>
          <a:p>
            <a:r>
              <a:rPr lang="en-US" dirty="0"/>
              <a:t>Visual hierarchy:</a:t>
            </a:r>
          </a:p>
          <a:p>
            <a:pPr lvl="1"/>
            <a:r>
              <a:rPr lang="en-US" dirty="0"/>
              <a:t>What’s important?</a:t>
            </a:r>
          </a:p>
          <a:p>
            <a:pPr lvl="1"/>
            <a:r>
              <a:rPr lang="en-US" dirty="0"/>
              <a:t>What’s related?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6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Creating Data Visualizations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/>
              <a:t>Highcharts</a:t>
            </a:r>
          </a:p>
          <a:p>
            <a:pPr lvl="1"/>
            <a:r>
              <a:rPr lang="en-US" dirty="0"/>
              <a:t>JavaScript library to create interactive web charts.</a:t>
            </a:r>
          </a:p>
          <a:p>
            <a:pPr lvl="1"/>
            <a:r>
              <a:rPr lang="en-US" dirty="0"/>
              <a:t>Free: </a:t>
            </a:r>
            <a:r>
              <a:rPr lang="en-US" dirty="0">
                <a:hlinkClick r:id="rId2"/>
              </a:rPr>
              <a:t>http://www.highcharts.com/products/highcharts</a:t>
            </a:r>
            <a:r>
              <a:rPr lang="en-US" dirty="0"/>
              <a:t> </a:t>
            </a:r>
          </a:p>
          <a:p>
            <a:pPr lvl="5"/>
            <a:endParaRPr lang="en-US" dirty="0"/>
          </a:p>
          <a:p>
            <a:r>
              <a:rPr lang="en-US" dirty="0"/>
              <a:t>D3.js</a:t>
            </a:r>
          </a:p>
          <a:p>
            <a:pPr lvl="1"/>
            <a:r>
              <a:rPr lang="en-US" dirty="0"/>
              <a:t>JavaScript library for manipulating documents </a:t>
            </a:r>
            <a:br>
              <a:rPr lang="en-US" dirty="0"/>
            </a:br>
            <a:r>
              <a:rPr lang="en-US" dirty="0"/>
              <a:t>based on data.</a:t>
            </a:r>
          </a:p>
          <a:p>
            <a:pPr lvl="1"/>
            <a:r>
              <a:rPr lang="en-US" dirty="0"/>
              <a:t>HTML, SVG, and CSS</a:t>
            </a:r>
          </a:p>
          <a:p>
            <a:pPr lvl="1"/>
            <a:r>
              <a:rPr lang="en-US" dirty="0"/>
              <a:t>Allows great control over the visual result.</a:t>
            </a:r>
          </a:p>
          <a:p>
            <a:pPr lvl="1"/>
            <a:r>
              <a:rPr lang="en-US" dirty="0"/>
              <a:t>Free: </a:t>
            </a:r>
            <a:r>
              <a:rPr lang="en-US" sz="1800" dirty="0">
                <a:hlinkClick r:id="rId3"/>
              </a:rPr>
              <a:t>https://github.com/mbostock/d3/releases/download/v3.4.13/d3.zip</a:t>
            </a:r>
            <a:r>
              <a:rPr lang="en-US" sz="1800" dirty="0"/>
              <a:t>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38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11163"/>
            <a:ext cx="8412433" cy="655637"/>
          </a:xfrm>
        </p:spPr>
        <p:txBody>
          <a:bodyPr/>
          <a:lstStyle/>
          <a:p>
            <a:r>
              <a:rPr lang="en-US" dirty="0"/>
              <a:t>Tools for Creating Data Visualizations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Charts</a:t>
            </a:r>
          </a:p>
          <a:p>
            <a:pPr lvl="1"/>
            <a:r>
              <a:rPr lang="en-US" dirty="0"/>
              <a:t>Rich gallery of interactive charts and data tools.</a:t>
            </a:r>
          </a:p>
          <a:p>
            <a:pPr lvl="1"/>
            <a:r>
              <a:rPr lang="en-US" dirty="0"/>
              <a:t>Free: </a:t>
            </a:r>
            <a:r>
              <a:rPr lang="en-US" dirty="0">
                <a:hlinkClick r:id="rId2"/>
              </a:rPr>
              <a:t>https://developers.google.com/chart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Tableau Public</a:t>
            </a:r>
          </a:p>
          <a:p>
            <a:pPr lvl="1"/>
            <a:r>
              <a:rPr lang="en-US" dirty="0"/>
              <a:t>Create data visualizations for the web.</a:t>
            </a:r>
          </a:p>
          <a:p>
            <a:pPr lvl="1"/>
            <a:r>
              <a:rPr lang="en-US" dirty="0"/>
              <a:t>Choose from a palette of visual widgets.</a:t>
            </a:r>
          </a:p>
          <a:p>
            <a:pPr lvl="1"/>
            <a:r>
              <a:rPr lang="en-US" dirty="0"/>
              <a:t>Free: </a:t>
            </a:r>
            <a:r>
              <a:rPr lang="en-US" dirty="0">
                <a:hlinkClick r:id="rId3"/>
              </a:rPr>
              <a:t>http://www.tableausoftware.com/products/public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96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 Data Visualization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7" y="1303024"/>
            <a:ext cx="8922126" cy="4251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9543" y="6606736"/>
            <a:ext cx="3891210" cy="21544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3"/>
              </a:rPr>
              <a:t>http://en.wikipedia.org/wiki/Charles_Joseph_Minard#mediaviewer/File:Minard.png</a:t>
            </a:r>
            <a:r>
              <a:rPr lang="en-US" sz="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9539F-431C-B647-89EE-CA3E1A02496C}"/>
              </a:ext>
            </a:extLst>
          </p:cNvPr>
          <p:cNvSpPr txBox="1"/>
          <p:nvPr/>
        </p:nvSpPr>
        <p:spPr>
          <a:xfrm>
            <a:off x="1644756" y="5563729"/>
            <a:ext cx="585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Chart by </a:t>
            </a:r>
            <a:r>
              <a:rPr lang="en-US" u="sng" dirty="0"/>
              <a:t>Charles </a:t>
            </a:r>
            <a:r>
              <a:rPr lang="en-US" u="sng" dirty="0" err="1"/>
              <a:t>Minard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made in 1869 of the French troops </a:t>
            </a:r>
            <a:br>
              <a:rPr lang="en-US" dirty="0"/>
            </a:br>
            <a:r>
              <a:rPr lang="en-US" dirty="0"/>
              <a:t>during Napoleon’s disastrous Russian Campaign, 1812-1813</a:t>
            </a:r>
          </a:p>
        </p:txBody>
      </p:sp>
    </p:spTree>
    <p:extLst>
      <p:ext uri="{BB962C8B-B14F-4D97-AF65-F5344CB8AC3E}">
        <p14:creationId xmlns:p14="http://schemas.microsoft.com/office/powerpoint/2010/main" val="7258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for a Successful Data Analyst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Interested</a:t>
            </a:r>
          </a:p>
          <a:p>
            <a:pPr lvl="1"/>
            <a:r>
              <a:rPr lang="en-US" dirty="0"/>
              <a:t>You must care about the data.</a:t>
            </a:r>
          </a:p>
          <a:p>
            <a:pPr lvl="1"/>
            <a:r>
              <a:rPr lang="en-US" dirty="0"/>
              <a:t>Sense that what you do is important and valuable.</a:t>
            </a:r>
          </a:p>
          <a:p>
            <a:pPr lvl="5"/>
            <a:endParaRPr lang="en-US" dirty="0"/>
          </a:p>
          <a:p>
            <a:r>
              <a:rPr lang="en-US" dirty="0"/>
              <a:t>Curious</a:t>
            </a:r>
          </a:p>
          <a:p>
            <a:pPr lvl="1"/>
            <a:r>
              <a:rPr lang="en-US" dirty="0"/>
              <a:t>Enjoy figuring things out.</a:t>
            </a:r>
          </a:p>
          <a:p>
            <a:pPr lvl="1"/>
            <a:r>
              <a:rPr lang="en-US" dirty="0"/>
              <a:t>Wonder how things work or why they happen.</a:t>
            </a:r>
          </a:p>
          <a:p>
            <a:pPr lvl="1"/>
            <a:r>
              <a:rPr lang="en-US" dirty="0"/>
              <a:t>Crave information.</a:t>
            </a:r>
          </a:p>
          <a:p>
            <a:pPr lvl="5"/>
            <a:endParaRPr lang="en-US" dirty="0"/>
          </a:p>
          <a:p>
            <a:r>
              <a:rPr lang="en-US" dirty="0"/>
              <a:t>Self-motivated</a:t>
            </a:r>
          </a:p>
          <a:p>
            <a:pPr lvl="1"/>
            <a:r>
              <a:rPr lang="en-US" dirty="0"/>
              <a:t>Don’t need to be told what to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44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Open-minded and flexible</a:t>
            </a:r>
          </a:p>
          <a:p>
            <a:pPr lvl="1"/>
            <a:r>
              <a:rPr lang="en-US" dirty="0"/>
              <a:t>Willingness to accept what you find.</a:t>
            </a:r>
          </a:p>
          <a:p>
            <a:pPr lvl="1"/>
            <a:r>
              <a:rPr lang="en-US" dirty="0"/>
              <a:t>Willingness to discover that you are wrong.</a:t>
            </a:r>
          </a:p>
          <a:p>
            <a:pPr lvl="5"/>
            <a:endParaRPr lang="en-US" dirty="0"/>
          </a:p>
          <a:p>
            <a:r>
              <a:rPr lang="en-US" dirty="0"/>
              <a:t>Imaginative</a:t>
            </a:r>
          </a:p>
          <a:p>
            <a:pPr lvl="1"/>
            <a:r>
              <a:rPr lang="en-US" dirty="0"/>
              <a:t>Creativity to navigate unknown territories.</a:t>
            </a:r>
          </a:p>
          <a:p>
            <a:pPr lvl="1"/>
            <a:r>
              <a:rPr lang="en-US" dirty="0"/>
              <a:t>Repeatedly ask “what if I try this?”</a:t>
            </a:r>
          </a:p>
          <a:p>
            <a:pPr lvl="5"/>
            <a:endParaRPr lang="en-US" dirty="0"/>
          </a:p>
          <a:p>
            <a:r>
              <a:rPr lang="en-US" dirty="0"/>
              <a:t>Skeptical</a:t>
            </a:r>
          </a:p>
          <a:p>
            <a:pPr lvl="1"/>
            <a:r>
              <a:rPr lang="en-US" dirty="0"/>
              <a:t>Never be entirely sure of the data or the methods.</a:t>
            </a:r>
          </a:p>
          <a:p>
            <a:pPr lvl="1"/>
            <a:r>
              <a:rPr lang="en-US" dirty="0"/>
              <a:t>Be willing to look from a different perspective.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50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Aware of what’s worthwhile</a:t>
            </a:r>
          </a:p>
          <a:p>
            <a:pPr lvl="1"/>
            <a:r>
              <a:rPr lang="en-US" dirty="0"/>
              <a:t>Have priorities.</a:t>
            </a:r>
          </a:p>
          <a:p>
            <a:pPr lvl="1"/>
            <a:r>
              <a:rPr lang="en-US" dirty="0"/>
              <a:t>Not all data is equally valuable.</a:t>
            </a:r>
          </a:p>
          <a:p>
            <a:pPr lvl="5"/>
            <a:endParaRPr lang="en-US" dirty="0"/>
          </a:p>
          <a:p>
            <a:r>
              <a:rPr lang="en-US" dirty="0"/>
              <a:t>Methodical</a:t>
            </a:r>
          </a:p>
          <a:p>
            <a:pPr lvl="1"/>
            <a:r>
              <a:rPr lang="en-US" dirty="0"/>
              <a:t>Repeat known successful processes </a:t>
            </a:r>
            <a:br>
              <a:rPr lang="en-US" dirty="0"/>
            </a:br>
            <a:r>
              <a:rPr lang="en-US" dirty="0"/>
              <a:t>until the goal is reached.</a:t>
            </a:r>
          </a:p>
          <a:p>
            <a:pPr lvl="5"/>
            <a:endParaRPr lang="en-US" dirty="0"/>
          </a:p>
          <a:p>
            <a:r>
              <a:rPr lang="en-US" dirty="0"/>
              <a:t>Capable of spotting patterns</a:t>
            </a:r>
          </a:p>
          <a:p>
            <a:pPr lvl="1"/>
            <a:r>
              <a:rPr lang="en-US" dirty="0"/>
              <a:t>Discern patterns of meaning within </a:t>
            </a:r>
            <a:br>
              <a:rPr lang="en-US" dirty="0"/>
            </a:br>
            <a:r>
              <a:rPr lang="en-US" dirty="0"/>
              <a:t>visual representations of data.</a:t>
            </a:r>
          </a:p>
          <a:p>
            <a:pPr lvl="1"/>
            <a:r>
              <a:rPr lang="en-US" dirty="0"/>
              <a:t>Spot meaningful patterns and ignore the 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69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Analytical</a:t>
            </a:r>
          </a:p>
          <a:p>
            <a:pPr lvl="1"/>
            <a:r>
              <a:rPr lang="en-US" dirty="0"/>
              <a:t>Recognize the individual parts of something complex and how the parts relate to one another.</a:t>
            </a:r>
          </a:p>
          <a:p>
            <a:pPr lvl="5"/>
            <a:endParaRPr lang="en-US" dirty="0"/>
          </a:p>
          <a:p>
            <a:r>
              <a:rPr lang="en-US" dirty="0"/>
              <a:t>Synthetical</a:t>
            </a:r>
          </a:p>
          <a:p>
            <a:pPr lvl="1"/>
            <a:r>
              <a:rPr lang="en-US" dirty="0"/>
              <a:t>Look at pieces and see how they may fit together.</a:t>
            </a:r>
          </a:p>
          <a:p>
            <a:pPr lvl="1"/>
            <a:r>
              <a:rPr lang="en-US" dirty="0"/>
              <a:t>See the big picture.</a:t>
            </a:r>
          </a:p>
          <a:p>
            <a:pPr lvl="5"/>
            <a:endParaRPr lang="en-US" dirty="0"/>
          </a:p>
          <a:p>
            <a:r>
              <a:rPr lang="en-US" dirty="0"/>
              <a:t>Familiar with data</a:t>
            </a:r>
          </a:p>
          <a:p>
            <a:pPr lvl="1"/>
            <a:r>
              <a:rPr lang="en-US" dirty="0"/>
              <a:t>Understand the rules and meanings of data.</a:t>
            </a:r>
          </a:p>
          <a:p>
            <a:pPr lvl="5"/>
            <a:endParaRPr lang="en-US" dirty="0"/>
          </a:p>
          <a:p>
            <a:r>
              <a:rPr lang="en-US" dirty="0"/>
              <a:t>Skilled in the practices of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94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Perception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Our eyes are drawn to </a:t>
            </a:r>
            <a:r>
              <a:rPr lang="en-US" dirty="0">
                <a:solidFill>
                  <a:srgbClr val="B23C00"/>
                </a:solidFill>
              </a:rPr>
              <a:t>familiar patterns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see what we know and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Screen Shot 2014-11-09 at 10.2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5" y="2240293"/>
            <a:ext cx="5903189" cy="4480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0250" y="3063875"/>
            <a:ext cx="162473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C00"/>
                </a:solidFill>
              </a:rPr>
              <a:t>Can you see</a:t>
            </a:r>
          </a:p>
          <a:p>
            <a:r>
              <a:rPr lang="en-US" sz="2000" dirty="0">
                <a:solidFill>
                  <a:srgbClr val="B23C00"/>
                </a:solidFill>
              </a:rPr>
              <a:t>the dolphin?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</a:p>
        </p:txBody>
      </p:sp>
    </p:spTree>
    <p:extLst>
      <p:ext uri="{BB962C8B-B14F-4D97-AF65-F5344CB8AC3E}">
        <p14:creationId xmlns:p14="http://schemas.microsoft.com/office/powerpoint/2010/main" val="42850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Perception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u="sng" dirty="0"/>
              <a:t>Memory</a:t>
            </a:r>
            <a:r>
              <a:rPr lang="en-US" dirty="0"/>
              <a:t> plays an important role in cognition.</a:t>
            </a:r>
          </a:p>
          <a:p>
            <a:pPr lvl="1"/>
            <a:r>
              <a:rPr lang="en-US" dirty="0"/>
              <a:t>Working memory is extremely limited.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Screen Shot 2014-11-09 at 10.2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2313904"/>
            <a:ext cx="5829300" cy="440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</a:p>
        </p:txBody>
      </p:sp>
    </p:spTree>
    <p:extLst>
      <p:ext uri="{BB962C8B-B14F-4D97-AF65-F5344CB8AC3E}">
        <p14:creationId xmlns:p14="http://schemas.microsoft.com/office/powerpoint/2010/main" val="813787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Perception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pPr lvl="1"/>
            <a:r>
              <a:rPr lang="en-US" dirty="0"/>
              <a:t>Working memory is extremely limited, </a:t>
            </a:r>
            <a:r>
              <a:rPr lang="en-US" i="1" dirty="0"/>
              <a:t>cont’d.</a:t>
            </a:r>
          </a:p>
          <a:p>
            <a:pPr lvl="1"/>
            <a:r>
              <a:rPr lang="en-US" dirty="0"/>
              <a:t>What changed?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Screen Shot 2014-11-09 at 10.2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0" y="2313904"/>
            <a:ext cx="5842000" cy="440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</a:p>
        </p:txBody>
      </p:sp>
    </p:spTree>
    <p:extLst>
      <p:ext uri="{BB962C8B-B14F-4D97-AF65-F5344CB8AC3E}">
        <p14:creationId xmlns:p14="http://schemas.microsoft.com/office/powerpoint/2010/main" val="38843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Show Importance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5" y="1627422"/>
            <a:ext cx="2743169" cy="1981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08" y="1601935"/>
            <a:ext cx="5040408" cy="2951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45" y="1234464"/>
            <a:ext cx="2750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 sizes to show hierarchy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6244" y="1236179"/>
            <a:ext cx="1268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 density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9542" y="1236179"/>
            <a:ext cx="1781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Background color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5" y="4553470"/>
            <a:ext cx="1423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 rhythm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58" y="4553470"/>
            <a:ext cx="1735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and size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45" y="3794756"/>
            <a:ext cx="2743170" cy="18519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562" y="5623536"/>
            <a:ext cx="2282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Emphasize small items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780" y="6232888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3011084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91E4-3531-C84A-87B8-95BA70B4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DBDA-2AB0-A742-8FC5-6FEC25C7B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  <a:p>
            <a:r>
              <a:rPr lang="en-US" dirty="0"/>
              <a:t>Navigation</a:t>
            </a:r>
          </a:p>
          <a:p>
            <a:r>
              <a:rPr lang="en-US" dirty="0"/>
              <a:t>Page layout</a:t>
            </a:r>
          </a:p>
          <a:p>
            <a:r>
              <a:rPr lang="en-US" dirty="0">
                <a:solidFill>
                  <a:srgbClr val="B23C00"/>
                </a:solidFill>
              </a:rPr>
              <a:t>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D8BE7-9884-5B4E-A0D1-9CCEC8F0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46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Display Lists of Items?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an overview of all items</a:t>
            </a:r>
          </a:p>
          <a:p>
            <a:r>
              <a:rPr lang="en-US" dirty="0"/>
              <a:t>Browse item by item</a:t>
            </a:r>
          </a:p>
          <a:p>
            <a:r>
              <a:rPr lang="en-US" dirty="0"/>
              <a:t>Search for a specific item</a:t>
            </a:r>
          </a:p>
          <a:p>
            <a:r>
              <a:rPr lang="en-US" dirty="0"/>
              <a:t>Sort and filter items</a:t>
            </a:r>
          </a:p>
          <a:p>
            <a:r>
              <a:rPr lang="en-US" dirty="0"/>
              <a:t>Rearrange, add, delete, or re-categorize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7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Architecture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of the list</a:t>
            </a:r>
          </a:p>
          <a:p>
            <a:r>
              <a:rPr lang="en-US" dirty="0"/>
              <a:t>Order of the items</a:t>
            </a:r>
          </a:p>
          <a:p>
            <a:r>
              <a:rPr lang="en-US" dirty="0"/>
              <a:t>Item grouping</a:t>
            </a:r>
          </a:p>
          <a:p>
            <a:r>
              <a:rPr lang="en-US" dirty="0"/>
              <a:t>Item types</a:t>
            </a:r>
          </a:p>
          <a:p>
            <a:r>
              <a:rPr lang="en-US" dirty="0"/>
              <a:t>User interaction with the list</a:t>
            </a:r>
          </a:p>
          <a:p>
            <a:r>
              <a:rPr lang="en-US" dirty="0"/>
              <a:t>Dynamic behavior of the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3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Displaying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show the </a:t>
            </a:r>
            <a:r>
              <a:rPr lang="en-US" u="sng" dirty="0"/>
              <a:t>details of an item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the user selected from a list?</a:t>
            </a:r>
          </a:p>
          <a:p>
            <a:pPr lvl="5"/>
            <a:endParaRPr lang="en-US" dirty="0"/>
          </a:p>
          <a:p>
            <a:r>
              <a:rPr lang="en-US" dirty="0"/>
              <a:t>How to display a list that has </a:t>
            </a:r>
            <a:r>
              <a:rPr lang="en-US" u="sng" dirty="0"/>
              <a:t>graphical items</a:t>
            </a:r>
            <a:r>
              <a:rPr lang="en-US" dirty="0"/>
              <a:t>?</a:t>
            </a:r>
          </a:p>
          <a:p>
            <a:pPr lvl="5"/>
            <a:endParaRPr lang="en-US" dirty="0"/>
          </a:p>
          <a:p>
            <a:r>
              <a:rPr lang="en-US" dirty="0"/>
              <a:t>How to manage a </a:t>
            </a:r>
            <a:r>
              <a:rPr lang="en-US" u="sng" dirty="0"/>
              <a:t>very long list</a:t>
            </a:r>
            <a:r>
              <a:rPr lang="en-US" dirty="0"/>
              <a:t>?</a:t>
            </a:r>
          </a:p>
          <a:p>
            <a:pPr lvl="5"/>
            <a:endParaRPr lang="en-US" dirty="0"/>
          </a:p>
          <a:p>
            <a:r>
              <a:rPr lang="en-US" dirty="0"/>
              <a:t>How to display list that is organized </a:t>
            </a:r>
            <a:br>
              <a:rPr lang="en-US" dirty="0"/>
            </a:br>
            <a:r>
              <a:rPr lang="en-US" dirty="0"/>
              <a:t>into </a:t>
            </a:r>
            <a:r>
              <a:rPr lang="en-US" u="sng" dirty="0"/>
              <a:t>categories or hierarchies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68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Two-Panel Selector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Screen Shot 2014-09-14 at 9.2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40" y="1143025"/>
            <a:ext cx="5417110" cy="480058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2" y="1295400"/>
            <a:ext cx="4206197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Two panels side-by-side.</a:t>
            </a:r>
          </a:p>
          <a:p>
            <a:pPr lvl="1"/>
            <a:r>
              <a:rPr lang="en-US" sz="1800" dirty="0"/>
              <a:t>First panel show a list </a:t>
            </a:r>
            <a:br>
              <a:rPr lang="en-US" sz="1800" dirty="0"/>
            </a:br>
            <a:r>
              <a:rPr lang="en-US" sz="1800" dirty="0"/>
              <a:t>of </a:t>
            </a:r>
            <a:r>
              <a:rPr lang="en-US" sz="1800" u="sng" dirty="0"/>
              <a:t>selectable items.</a:t>
            </a:r>
          </a:p>
          <a:p>
            <a:pPr lvl="1"/>
            <a:r>
              <a:rPr lang="en-US" sz="1800" dirty="0"/>
              <a:t>Second panel shows the </a:t>
            </a:r>
            <a:r>
              <a:rPr lang="en-US" sz="1800" u="sng" dirty="0"/>
              <a:t>selected item’s content.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Show the entire </a:t>
            </a:r>
            <a:br>
              <a:rPr lang="en-US" sz="1800" dirty="0"/>
            </a:br>
            <a:r>
              <a:rPr lang="en-US" sz="1800" dirty="0"/>
              <a:t>list of items.</a:t>
            </a:r>
          </a:p>
          <a:p>
            <a:pPr lvl="1"/>
            <a:r>
              <a:rPr lang="en-US" sz="1800" dirty="0"/>
              <a:t>Each item has content.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Reduced physical effort.</a:t>
            </a:r>
          </a:p>
          <a:p>
            <a:pPr lvl="1"/>
            <a:r>
              <a:rPr lang="en-US" sz="1800" dirty="0"/>
              <a:t>Reduced visual cognitive load.</a:t>
            </a:r>
          </a:p>
          <a:p>
            <a:pPr lvl="1"/>
            <a:r>
              <a:rPr lang="en-US" sz="1800" dirty="0"/>
              <a:t>Less user memory burden.</a:t>
            </a:r>
          </a:p>
        </p:txBody>
      </p:sp>
    </p:spTree>
    <p:extLst>
      <p:ext uri="{BB962C8B-B14F-4D97-AF65-F5344CB8AC3E}">
        <p14:creationId xmlns:p14="http://schemas.microsoft.com/office/powerpoint/2010/main" val="2411492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One-Window Drilldown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295400"/>
            <a:ext cx="3931880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A list of selectable items </a:t>
            </a:r>
            <a:br>
              <a:rPr lang="en-US" sz="1800" dirty="0"/>
            </a:br>
            <a:r>
              <a:rPr lang="en-US" sz="1800" dirty="0"/>
              <a:t>in a single window.</a:t>
            </a:r>
          </a:p>
          <a:p>
            <a:pPr lvl="1"/>
            <a:r>
              <a:rPr lang="en-US" sz="1800" dirty="0"/>
              <a:t>When the user selects an item, </a:t>
            </a:r>
            <a:r>
              <a:rPr lang="en-US" sz="1800" u="sng" dirty="0"/>
              <a:t>replace the list with the item details</a:t>
            </a:r>
            <a:r>
              <a:rPr lang="en-US" sz="1800" dirty="0">
                <a:solidFill>
                  <a:srgbClr val="B23C00"/>
                </a:solidFill>
              </a:rPr>
              <a:t>.</a:t>
            </a:r>
            <a:endParaRPr lang="en-US" sz="600" dirty="0">
              <a:solidFill>
                <a:srgbClr val="B23C00"/>
              </a:solidFill>
            </a:endParaRPr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Each item has content.</a:t>
            </a:r>
          </a:p>
          <a:p>
            <a:pPr lvl="1"/>
            <a:r>
              <a:rPr lang="en-US" sz="1800" dirty="0"/>
              <a:t>Limited available space.</a:t>
            </a:r>
          </a:p>
          <a:p>
            <a:pPr lvl="1"/>
            <a:r>
              <a:rPr lang="en-US" sz="1800" dirty="0"/>
              <a:t>Large list and large content.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Only option when space </a:t>
            </a:r>
            <a:br>
              <a:rPr lang="en-US" sz="1800" dirty="0"/>
            </a:br>
            <a:r>
              <a:rPr lang="en-US" sz="1800" dirty="0"/>
              <a:t>is tight.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A10D5D-8AF7-584A-80E4-184867647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7" y="1071413"/>
            <a:ext cx="4206194" cy="4192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E8B786-DEE6-874D-BE90-D15C4DBA5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120" y="1999029"/>
            <a:ext cx="3931880" cy="47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List Inlay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295399"/>
            <a:ext cx="4206197" cy="4968209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Display a list of items as a column.</a:t>
            </a:r>
          </a:p>
          <a:p>
            <a:pPr lvl="1"/>
            <a:r>
              <a:rPr lang="en-US" sz="1800" dirty="0"/>
              <a:t>When the user selects an </a:t>
            </a:r>
            <a:br>
              <a:rPr lang="en-US" sz="1800" dirty="0"/>
            </a:br>
            <a:r>
              <a:rPr lang="en-US" sz="1800" dirty="0"/>
              <a:t>item, </a:t>
            </a:r>
            <a:r>
              <a:rPr lang="en-US" sz="1800" u="sng" dirty="0"/>
              <a:t>show the item details </a:t>
            </a:r>
            <a:br>
              <a:rPr lang="en-US" sz="1800" u="sng" dirty="0"/>
            </a:br>
            <a:r>
              <a:rPr lang="en-US" sz="1800" u="sng" dirty="0"/>
              <a:t>in place</a:t>
            </a:r>
            <a:r>
              <a:rPr lang="en-US" sz="1800" dirty="0"/>
              <a:t> within the list.</a:t>
            </a:r>
          </a:p>
          <a:p>
            <a:pPr lvl="1"/>
            <a:r>
              <a:rPr lang="en-US" sz="1800" dirty="0"/>
              <a:t>The user can independently open and close item details.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Each item has a small </a:t>
            </a:r>
            <a:br>
              <a:rPr lang="en-US" sz="1800" dirty="0"/>
            </a:br>
            <a:r>
              <a:rPr lang="en-US" sz="1800" dirty="0"/>
              <a:t>amount of content.</a:t>
            </a:r>
          </a:p>
          <a:p>
            <a:pPr lvl="1"/>
            <a:r>
              <a:rPr lang="en-US" sz="1800" dirty="0"/>
              <a:t>Insufficient space to show </a:t>
            </a:r>
            <a:br>
              <a:rPr lang="en-US" sz="1800" dirty="0"/>
            </a:br>
            <a:r>
              <a:rPr lang="en-US" sz="1800" dirty="0"/>
              <a:t>all the items’ contents.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User can choose what to view.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11" y="1325903"/>
            <a:ext cx="4647833" cy="3200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780" y="6232888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210871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Thumbnail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804" y="1295399"/>
            <a:ext cx="4206196" cy="4968209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Arrange a list of items as </a:t>
            </a:r>
            <a:br>
              <a:rPr lang="en-US" sz="1800" dirty="0"/>
            </a:br>
            <a:r>
              <a:rPr lang="en-US" sz="1800" dirty="0"/>
              <a:t>a grid of </a:t>
            </a:r>
            <a:r>
              <a:rPr lang="en-US" sz="1800" u="sng" dirty="0"/>
              <a:t>thumbnail images</a:t>
            </a:r>
            <a:r>
              <a:rPr lang="en-US" sz="1800" dirty="0">
                <a:solidFill>
                  <a:srgbClr val="B23C00"/>
                </a:solidFill>
              </a:rPr>
              <a:t>.</a:t>
            </a:r>
          </a:p>
          <a:p>
            <a:pPr lvl="1"/>
            <a:r>
              <a:rPr lang="en-US" sz="1800" dirty="0"/>
              <a:t>Each thumbnail is labeled.</a:t>
            </a:r>
          </a:p>
          <a:p>
            <a:pPr lvl="1"/>
            <a:r>
              <a:rPr lang="en-US" sz="1800" dirty="0"/>
              <a:t>Show the larger sized </a:t>
            </a:r>
            <a:br>
              <a:rPr lang="en-US" sz="1800" dirty="0"/>
            </a:br>
            <a:r>
              <a:rPr lang="en-US" sz="1800" dirty="0"/>
              <a:t>content of a selected item.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Items have content representable and recognizable in a smaller format.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Attractive way to display a large list of items.</a:t>
            </a:r>
          </a:p>
          <a:p>
            <a:pPr lvl="1"/>
            <a:r>
              <a:rPr lang="en-US" sz="1800" dirty="0"/>
              <a:t>Thumbnails are easy targets.</a:t>
            </a:r>
          </a:p>
        </p:txBody>
      </p:sp>
      <p:pic>
        <p:nvPicPr>
          <p:cNvPr id="10" name="Picture 9" descr="Screen Shot 2014-09-14 at 9.5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38" y="1325903"/>
            <a:ext cx="5169912" cy="45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79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Carousel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3886195"/>
            <a:ext cx="8320952" cy="2285976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List items arranged in a scrollable horizontal strip.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Insufficient space for a thumbnail grid.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Encourage users to scroll and browse.</a:t>
            </a:r>
          </a:p>
        </p:txBody>
      </p:sp>
      <p:pic>
        <p:nvPicPr>
          <p:cNvPr id="6" name="Picture 5" descr="Screen Shot 2014-09-14 at 10.0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14" y="1051586"/>
            <a:ext cx="7765336" cy="3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40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Striped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4" y="1295400"/>
            <a:ext cx="3749002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Table rows are striped with alternating colors.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Need to group rows.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Easy to see groups.</a:t>
            </a:r>
          </a:p>
          <a:p>
            <a:pPr lvl="1"/>
            <a:r>
              <a:rPr lang="en-US" sz="1800" dirty="0"/>
              <a:t>Easy for a user’s eyes </a:t>
            </a:r>
            <a:br>
              <a:rPr lang="en-US" sz="1800" dirty="0"/>
            </a:br>
            <a:r>
              <a:rPr lang="en-US" sz="1800" dirty="0"/>
              <a:t>to track row contents </a:t>
            </a:r>
            <a:br>
              <a:rPr lang="en-US" sz="1800" dirty="0"/>
            </a:br>
            <a:r>
              <a:rPr lang="en-US" sz="1800" dirty="0"/>
              <a:t>from left to right.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E0144-0ED9-F545-B02A-9C8AD63C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2" y="1051586"/>
            <a:ext cx="4114809" cy="57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4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Show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417342"/>
            <a:ext cx="2743170" cy="1851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5" y="1417342"/>
            <a:ext cx="2743170" cy="1851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06" y="3886195"/>
            <a:ext cx="2743170" cy="1851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15" y="3886195"/>
            <a:ext cx="2743170" cy="1851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757" y="5714975"/>
            <a:ext cx="1165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Peer items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4732" y="5714975"/>
            <a:ext cx="2271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distinguished item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679" y="3246122"/>
            <a:ext cx="2214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Grouped related items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3366" y="3246122"/>
            <a:ext cx="127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 of items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023" y="3886195"/>
            <a:ext cx="2715601" cy="18287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024" y="1417342"/>
            <a:ext cx="2743170" cy="18473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09341" y="3246122"/>
            <a:ext cx="2442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Captions and comments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0076" y="5714975"/>
            <a:ext cx="134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780" y="6232888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42916889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Pagination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234464"/>
            <a:ext cx="4023320" cy="4968209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Break a long list into pages.</a:t>
            </a:r>
          </a:p>
          <a:p>
            <a:pPr lvl="1"/>
            <a:r>
              <a:rPr lang="en-US" sz="1800" dirty="0"/>
              <a:t>Display one page at a time.</a:t>
            </a:r>
          </a:p>
          <a:p>
            <a:pPr lvl="1"/>
            <a:r>
              <a:rPr lang="en-US" sz="1800" u="sng" dirty="0"/>
              <a:t>Navigation controls</a:t>
            </a:r>
            <a:r>
              <a:rPr lang="en-US" sz="1800" dirty="0"/>
              <a:t>: first, last, next, previous.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A very long list of items.</a:t>
            </a:r>
          </a:p>
          <a:p>
            <a:pPr lvl="1"/>
            <a:r>
              <a:rPr lang="en-US" sz="1800" u="sng" dirty="0"/>
              <a:t>Too much time</a:t>
            </a:r>
            <a:r>
              <a:rPr lang="en-US" sz="1800" dirty="0"/>
              <a:t> to load and render the entire list all at once.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Break the list into manageable chunks.</a:t>
            </a:r>
          </a:p>
          <a:p>
            <a:pPr lvl="1"/>
            <a:r>
              <a:rPr lang="en-US" sz="1800" dirty="0"/>
              <a:t>The </a:t>
            </a:r>
            <a:r>
              <a:rPr lang="en-US" sz="1800" u="sng" dirty="0"/>
              <a:t>paging metaphor </a:t>
            </a:r>
            <a:br>
              <a:rPr lang="en-US" sz="1800" dirty="0"/>
            </a:br>
            <a:r>
              <a:rPr lang="en-US" sz="1800" dirty="0"/>
              <a:t>is well known.</a:t>
            </a:r>
          </a:p>
        </p:txBody>
      </p:sp>
      <p:pic>
        <p:nvPicPr>
          <p:cNvPr id="7" name="Picture 6" descr="Screen Shot 2014-09-14 at 10.2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7" y="1143024"/>
            <a:ext cx="4297633" cy="55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3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Jump to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4" y="1295400"/>
            <a:ext cx="4846270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A scrollable list of text items.</a:t>
            </a:r>
          </a:p>
          <a:p>
            <a:pPr lvl="1"/>
            <a:r>
              <a:rPr lang="en-US" sz="1800" dirty="0"/>
              <a:t>When the user starts to type the text content of an item, </a:t>
            </a:r>
            <a:r>
              <a:rPr lang="en-US" sz="1800" u="sng" dirty="0"/>
              <a:t>jump to that item</a:t>
            </a:r>
            <a:r>
              <a:rPr lang="en-US" sz="1800" dirty="0"/>
              <a:t> and select it.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A long list of text items.</a:t>
            </a:r>
          </a:p>
          <a:p>
            <a:pPr lvl="1"/>
            <a:r>
              <a:rPr lang="en-US" sz="1800" dirty="0"/>
              <a:t>Only a portion of the list is visible.</a:t>
            </a:r>
          </a:p>
          <a:p>
            <a:pPr lvl="1"/>
            <a:r>
              <a:rPr lang="en-US" sz="1800" dirty="0"/>
              <a:t>Scrolling may be tedious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User already knows what to look for.</a:t>
            </a:r>
          </a:p>
          <a:p>
            <a:pPr lvl="1"/>
            <a:r>
              <a:rPr lang="en-US" sz="1800" dirty="0"/>
              <a:t>Quick and direct access by the user.</a:t>
            </a:r>
          </a:p>
          <a:p>
            <a:pPr lvl="1"/>
            <a:r>
              <a:rPr lang="en-US" sz="1800" dirty="0"/>
              <a:t>Takes advantage of the computer’s </a:t>
            </a:r>
            <a:br>
              <a:rPr lang="en-US" sz="1800" dirty="0"/>
            </a:br>
            <a:r>
              <a:rPr lang="en-US" sz="1800" dirty="0"/>
              <a:t>fast searching.</a:t>
            </a:r>
          </a:p>
        </p:txBody>
      </p:sp>
      <p:pic>
        <p:nvPicPr>
          <p:cNvPr id="3" name="Picture 2" descr="Screen Shot 2014-09-14 at 10.3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07" y="1258278"/>
            <a:ext cx="2011658" cy="5486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5243" y="3429000"/>
            <a:ext cx="73638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User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types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“Bas”</a:t>
            </a:r>
          </a:p>
        </p:txBody>
      </p:sp>
    </p:spTree>
    <p:extLst>
      <p:ext uri="{BB962C8B-B14F-4D97-AF65-F5344CB8AC3E}">
        <p14:creationId xmlns:p14="http://schemas.microsoft.com/office/powerpoint/2010/main" val="82738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Alphabet </a:t>
            </a:r>
            <a:r>
              <a:rPr lang="en-US" dirty="0" err="1"/>
              <a:t>Scroller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4" y="1295400"/>
            <a:ext cx="5029148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An </a:t>
            </a:r>
            <a:r>
              <a:rPr lang="en-US" sz="1800" u="sng" dirty="0"/>
              <a:t>alphabetized list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Display the letters of the alphabet.</a:t>
            </a:r>
          </a:p>
          <a:p>
            <a:pPr lvl="1"/>
            <a:r>
              <a:rPr lang="en-US" sz="1800" dirty="0"/>
              <a:t>Users can select a letter to </a:t>
            </a:r>
            <a:r>
              <a:rPr lang="en-US" sz="1800" u="sng" dirty="0"/>
              <a:t>jump-scroll</a:t>
            </a:r>
            <a:r>
              <a:rPr lang="en-US" sz="1800" dirty="0"/>
              <a:t> to the part of the list that begins with the selected letter.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Users are searching for an item </a:t>
            </a:r>
            <a:br>
              <a:rPr lang="en-US" sz="1800" dirty="0"/>
            </a:br>
            <a:r>
              <a:rPr lang="en-US" sz="1800" dirty="0"/>
              <a:t>in an alphabetized list.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Users don’t have to scroll sequentially through the list from the beginning.</a:t>
            </a:r>
          </a:p>
          <a:p>
            <a:pPr lvl="1"/>
            <a:r>
              <a:rPr lang="en-US" sz="1800" dirty="0"/>
              <a:t>Selecting a letter takes a user close to where the desired item is located.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558" y="1234464"/>
            <a:ext cx="2944776" cy="4937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5" y="6576825"/>
            <a:ext cx="466338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http://www.codeproject.com/Tips/548592/Android-Alphabetic-IndexBar-Scroller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9607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Cascading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928" y="1295400"/>
            <a:ext cx="8412391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Display a </a:t>
            </a:r>
            <a:r>
              <a:rPr lang="en-US" sz="1800" u="sng" dirty="0"/>
              <a:t>hierarchy </a:t>
            </a:r>
            <a:br>
              <a:rPr lang="en-US" sz="1800" dirty="0"/>
            </a:br>
            <a:r>
              <a:rPr lang="en-US" sz="1800" dirty="0"/>
              <a:t>of selectable lists</a:t>
            </a:r>
            <a:br>
              <a:rPr lang="en-US" sz="1800" dirty="0"/>
            </a:br>
            <a:r>
              <a:rPr lang="en-US" sz="1800" dirty="0"/>
              <a:t>at each level.</a:t>
            </a:r>
          </a:p>
          <a:p>
            <a:pPr lvl="1"/>
            <a:r>
              <a:rPr lang="en-US" sz="1800" dirty="0"/>
              <a:t>Select an item to</a:t>
            </a:r>
            <a:br>
              <a:rPr lang="en-US" sz="1800" dirty="0"/>
            </a:br>
            <a:r>
              <a:rPr lang="en-US" sz="1800" dirty="0"/>
              <a:t>display that item’s</a:t>
            </a:r>
            <a:br>
              <a:rPr lang="en-US" sz="1800" dirty="0"/>
            </a:br>
            <a:r>
              <a:rPr lang="en-US" sz="1800" u="sng" dirty="0"/>
              <a:t>children</a:t>
            </a:r>
            <a:r>
              <a:rPr lang="en-US" sz="1800" dirty="0"/>
              <a:t> in the </a:t>
            </a:r>
            <a:br>
              <a:rPr lang="en-US" sz="1800" dirty="0"/>
            </a:br>
            <a:r>
              <a:rPr lang="en-US" sz="1800" dirty="0"/>
              <a:t>next list.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A list of items arranged in a possibly deep hierarchy.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Display more of the hierarchy be spreading it out over several lists.</a:t>
            </a:r>
          </a:p>
          <a:p>
            <a:pPr lvl="1"/>
            <a:r>
              <a:rPr lang="en-US" sz="1800" dirty="0"/>
              <a:t>The user can more easily keep track of which level she’s on.</a:t>
            </a:r>
          </a:p>
        </p:txBody>
      </p:sp>
      <p:pic>
        <p:nvPicPr>
          <p:cNvPr id="3" name="Picture 2" descr="Screen Shot 2014-09-14 at 10.4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7" y="1219565"/>
            <a:ext cx="6093896" cy="29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403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Tree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295400"/>
            <a:ext cx="8320952" cy="4876770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Display items in a </a:t>
            </a:r>
            <a:br>
              <a:rPr lang="en-US" sz="1800" dirty="0"/>
            </a:br>
            <a:r>
              <a:rPr lang="en-US" sz="1800" dirty="0"/>
              <a:t>single column.</a:t>
            </a:r>
          </a:p>
          <a:p>
            <a:pPr lvl="1"/>
            <a:r>
              <a:rPr lang="en-US" sz="1800" dirty="0"/>
              <a:t>Use an </a:t>
            </a:r>
            <a:r>
              <a:rPr lang="en-US" sz="1800" u="sng" dirty="0"/>
              <a:t>outline structure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to show hierarchy.</a:t>
            </a:r>
          </a:p>
          <a:p>
            <a:pPr lvl="1"/>
            <a:r>
              <a:rPr lang="en-US" sz="1800" dirty="0"/>
              <a:t>Users can </a:t>
            </a:r>
            <a:r>
              <a:rPr lang="en-US" sz="1800" u="sng" dirty="0"/>
              <a:t>expand </a:t>
            </a:r>
            <a:br>
              <a:rPr lang="en-US" sz="1800" u="sng" dirty="0"/>
            </a:br>
            <a:r>
              <a:rPr lang="en-US" sz="1800" u="sng" dirty="0"/>
              <a:t>or collapse</a:t>
            </a:r>
            <a:r>
              <a:rPr lang="en-US" sz="1800" dirty="0"/>
              <a:t> items </a:t>
            </a:r>
            <a:br>
              <a:rPr lang="en-US" sz="1800" dirty="0"/>
            </a:br>
            <a:r>
              <a:rPr lang="en-US" sz="1800" dirty="0"/>
              <a:t>independently.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A list of items arranged in </a:t>
            </a:r>
            <a:br>
              <a:rPr lang="en-US" sz="1800" dirty="0"/>
            </a:br>
            <a:r>
              <a:rPr lang="en-US" sz="1800" dirty="0"/>
              <a:t>a possibly </a:t>
            </a:r>
            <a:r>
              <a:rPr lang="en-US" sz="1800" u="sng" dirty="0"/>
              <a:t>deep hierarchy</a:t>
            </a:r>
            <a:r>
              <a:rPr lang="en-US" sz="1800" dirty="0"/>
              <a:t>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Users can choose whether or not to view </a:t>
            </a:r>
            <a:br>
              <a:rPr lang="en-US" sz="1800" dirty="0"/>
            </a:br>
            <a:r>
              <a:rPr lang="en-US" sz="1800" dirty="0"/>
              <a:t>an item’s descendants and to what level.</a:t>
            </a:r>
          </a:p>
        </p:txBody>
      </p:sp>
      <p:pic>
        <p:nvPicPr>
          <p:cNvPr id="3" name="Picture 2" descr="Screen Shot 2014-09-14 at 10.5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62" y="1280146"/>
            <a:ext cx="5320557" cy="40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40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Lists: New-Item 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8" y="3886195"/>
            <a:ext cx="8229601" cy="2285976"/>
          </a:xfrm>
        </p:spPr>
        <p:txBody>
          <a:bodyPr/>
          <a:lstStyle/>
          <a:p>
            <a:r>
              <a:rPr lang="en-US" sz="2000" dirty="0"/>
              <a:t>What</a:t>
            </a:r>
          </a:p>
          <a:p>
            <a:pPr lvl="1"/>
            <a:r>
              <a:rPr lang="en-US" sz="1800" dirty="0"/>
              <a:t>Use the last item of a list to </a:t>
            </a:r>
            <a:r>
              <a:rPr lang="en-US" sz="1800" u="sng" dirty="0"/>
              <a:t>create a new item in place</a:t>
            </a:r>
            <a:r>
              <a:rPr lang="en-US" sz="1800" dirty="0"/>
              <a:t>.</a:t>
            </a:r>
          </a:p>
          <a:p>
            <a:pPr lvl="5"/>
            <a:endParaRPr lang="en-US" sz="600" dirty="0"/>
          </a:p>
          <a:p>
            <a:r>
              <a:rPr lang="en-US" sz="2000" dirty="0"/>
              <a:t>When</a:t>
            </a:r>
            <a:endParaRPr lang="en-US" sz="1800" dirty="0"/>
          </a:p>
          <a:p>
            <a:pPr lvl="1"/>
            <a:r>
              <a:rPr lang="en-US" sz="1800" dirty="0"/>
              <a:t>Users need to create new items at the end of a list.</a:t>
            </a:r>
          </a:p>
          <a:p>
            <a:pPr lvl="1"/>
            <a:endParaRPr lang="en-US" sz="600" dirty="0"/>
          </a:p>
          <a:p>
            <a:r>
              <a:rPr lang="en-US" sz="2000" dirty="0"/>
              <a:t>Why</a:t>
            </a:r>
          </a:p>
          <a:p>
            <a:pPr lvl="1"/>
            <a:r>
              <a:rPr lang="en-US" sz="1800" dirty="0"/>
              <a:t>Add the new item at its final position in the list..</a:t>
            </a:r>
          </a:p>
        </p:txBody>
      </p:sp>
      <p:pic>
        <p:nvPicPr>
          <p:cNvPr id="3" name="Picture 2" descr="Screen Shot 2014-09-14 at 11.0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1234464"/>
            <a:ext cx="7315120" cy="25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1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Gestalt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1732"/>
            <a:ext cx="8229600" cy="3799193"/>
          </a:xfrm>
        </p:spPr>
        <p:txBody>
          <a:bodyPr/>
          <a:lstStyle/>
          <a:p>
            <a:r>
              <a:rPr lang="en-US" dirty="0"/>
              <a:t>Proximity</a:t>
            </a:r>
            <a:endParaRPr lang="en-US" dirty="0">
              <a:solidFill>
                <a:srgbClr val="B23C00"/>
              </a:solidFill>
            </a:endParaRPr>
          </a:p>
          <a:p>
            <a:pPr lvl="4"/>
            <a:endParaRPr lang="en-US" dirty="0"/>
          </a:p>
          <a:p>
            <a:pPr lvl="1"/>
            <a:r>
              <a:rPr lang="en-US" dirty="0"/>
              <a:t>Viewers will </a:t>
            </a:r>
            <a:r>
              <a:rPr lang="en-US" u="sng" dirty="0"/>
              <a:t>associate together</a:t>
            </a:r>
            <a:r>
              <a:rPr lang="en-US" dirty="0"/>
              <a:t> items </a:t>
            </a:r>
            <a:br>
              <a:rPr lang="en-US" dirty="0"/>
            </a:br>
            <a:r>
              <a:rPr lang="en-US" dirty="0"/>
              <a:t>that are placed close together.</a:t>
            </a:r>
          </a:p>
          <a:p>
            <a:pPr lvl="5"/>
            <a:endParaRPr lang="en-US" dirty="0"/>
          </a:p>
          <a:p>
            <a:r>
              <a:rPr lang="en-US" dirty="0"/>
              <a:t>Similarity</a:t>
            </a:r>
            <a:endParaRPr lang="en-US" dirty="0">
              <a:solidFill>
                <a:srgbClr val="B23C00"/>
              </a:solidFill>
            </a:endParaRPr>
          </a:p>
          <a:p>
            <a:pPr lvl="4"/>
            <a:endParaRPr lang="en-US" dirty="0"/>
          </a:p>
          <a:p>
            <a:pPr lvl="1"/>
            <a:r>
              <a:rPr lang="en-US" dirty="0"/>
              <a:t>Viewers will </a:t>
            </a:r>
            <a:r>
              <a:rPr lang="en-US" u="sng" dirty="0"/>
              <a:t>associate two things</a:t>
            </a:r>
            <a:r>
              <a:rPr lang="en-US" dirty="0"/>
              <a:t> that have </a:t>
            </a:r>
            <a:br>
              <a:rPr lang="en-US" dirty="0"/>
            </a:br>
            <a:r>
              <a:rPr lang="en-US" dirty="0"/>
              <a:t>the same shape, size, orientation,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0269" y="1417342"/>
            <a:ext cx="53978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C00"/>
                </a:solidFill>
              </a:rPr>
              <a:t>gestalt</a:t>
            </a:r>
            <a:r>
              <a:rPr lang="en-US" sz="2000" dirty="0">
                <a:solidFill>
                  <a:srgbClr val="0033CC"/>
                </a:solidFill>
              </a:rPr>
              <a:t>: An </a:t>
            </a:r>
            <a:r>
              <a:rPr lang="en-US" sz="2000" u="sng" dirty="0">
                <a:solidFill>
                  <a:srgbClr val="0033CC"/>
                </a:solidFill>
              </a:rPr>
              <a:t>organized whole</a:t>
            </a:r>
            <a:r>
              <a:rPr lang="en-US" sz="2000" dirty="0">
                <a:solidFill>
                  <a:srgbClr val="0033CC"/>
                </a:solidFill>
              </a:rPr>
              <a:t> that is perceived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as </a:t>
            </a:r>
            <a:r>
              <a:rPr lang="en-US" sz="2000" u="sng" dirty="0">
                <a:solidFill>
                  <a:srgbClr val="0033CC"/>
                </a:solidFill>
              </a:rPr>
              <a:t>more than the sum of its parts</a:t>
            </a:r>
            <a:r>
              <a:rPr lang="en-US" sz="20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19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Gestalt Principles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1732"/>
            <a:ext cx="8229600" cy="3799193"/>
          </a:xfrm>
        </p:spPr>
        <p:txBody>
          <a:bodyPr/>
          <a:lstStyle/>
          <a:p>
            <a:r>
              <a:rPr lang="en-US" dirty="0"/>
              <a:t>Continuity</a:t>
            </a:r>
            <a:endParaRPr lang="en-US" dirty="0">
              <a:solidFill>
                <a:srgbClr val="B23C00"/>
              </a:solidFill>
            </a:endParaRPr>
          </a:p>
          <a:p>
            <a:pPr lvl="4"/>
            <a:endParaRPr lang="en-US" dirty="0"/>
          </a:p>
          <a:p>
            <a:pPr lvl="1"/>
            <a:r>
              <a:rPr lang="en-US" dirty="0"/>
              <a:t>Viewers’ eyes want to see </a:t>
            </a:r>
            <a:r>
              <a:rPr lang="en-US" u="sng" dirty="0"/>
              <a:t>continuous lines</a:t>
            </a:r>
            <a:r>
              <a:rPr lang="en-US" dirty="0"/>
              <a:t> </a:t>
            </a:r>
            <a:br>
              <a:rPr lang="en-US" dirty="0"/>
            </a:br>
            <a:r>
              <a:rPr lang="en-US" u="sng" dirty="0"/>
              <a:t>and curves</a:t>
            </a:r>
            <a:r>
              <a:rPr lang="en-US" dirty="0"/>
              <a:t> formed by the alignment of items.</a:t>
            </a:r>
          </a:p>
          <a:p>
            <a:pPr lvl="5"/>
            <a:endParaRPr lang="en-US" dirty="0"/>
          </a:p>
          <a:p>
            <a:r>
              <a:rPr lang="en-US" dirty="0"/>
              <a:t>Closure</a:t>
            </a:r>
            <a:endParaRPr lang="en-US" dirty="0">
              <a:solidFill>
                <a:srgbClr val="B23C00"/>
              </a:solidFill>
            </a:endParaRPr>
          </a:p>
          <a:p>
            <a:pPr lvl="4"/>
            <a:endParaRPr lang="en-US" dirty="0"/>
          </a:p>
          <a:p>
            <a:pPr lvl="1"/>
            <a:r>
              <a:rPr lang="en-US" dirty="0"/>
              <a:t>Viewers’ eyes want to see implicit </a:t>
            </a:r>
            <a:br>
              <a:rPr lang="en-US" dirty="0"/>
            </a:br>
            <a:r>
              <a:rPr lang="en-US" u="sng" dirty="0"/>
              <a:t>simple closed forms</a:t>
            </a:r>
            <a:r>
              <a:rPr lang="en-US" dirty="0"/>
              <a:t> such as rectangles.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FA48E-131B-B24F-B697-C1FE39123633}"/>
              </a:ext>
            </a:extLst>
          </p:cNvPr>
          <p:cNvSpPr txBox="1"/>
          <p:nvPr/>
        </p:nvSpPr>
        <p:spPr>
          <a:xfrm>
            <a:off x="1920269" y="1417342"/>
            <a:ext cx="55373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C00"/>
                </a:solidFill>
              </a:rPr>
              <a:t>gestalt</a:t>
            </a:r>
            <a:r>
              <a:rPr lang="en-US" sz="2000" dirty="0">
                <a:solidFill>
                  <a:srgbClr val="0033CC"/>
                </a:solidFill>
              </a:rPr>
              <a:t>: An </a:t>
            </a:r>
            <a:r>
              <a:rPr lang="en-US" sz="2000" u="sng" dirty="0">
                <a:solidFill>
                  <a:srgbClr val="0033CC"/>
                </a:solidFill>
              </a:rPr>
              <a:t>organized whole</a:t>
            </a:r>
            <a:r>
              <a:rPr lang="en-US" sz="2000" dirty="0">
                <a:solidFill>
                  <a:srgbClr val="0033CC"/>
                </a:solidFill>
              </a:rPr>
              <a:t> that is perceived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as </a:t>
            </a:r>
            <a:r>
              <a:rPr lang="en-US" sz="2000" u="sng" dirty="0">
                <a:solidFill>
                  <a:srgbClr val="0033CC"/>
                </a:solidFill>
              </a:rPr>
              <a:t>more than the sum of its parts</a:t>
            </a:r>
            <a:r>
              <a:rPr lang="en-US" sz="20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703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Gestalt Principles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creen Shot 2014-09-09 at 2.4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48" y="1280146"/>
            <a:ext cx="5110544" cy="4892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780" y="6232888"/>
            <a:ext cx="1574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</a:p>
        </p:txBody>
      </p:sp>
    </p:spTree>
    <p:extLst>
      <p:ext uri="{BB962C8B-B14F-4D97-AF65-F5344CB8AC3E}">
        <p14:creationId xmlns:p14="http://schemas.microsoft.com/office/powerpoint/2010/main" val="151421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Layout 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layout design patterns provide </a:t>
            </a:r>
            <a:br>
              <a:rPr lang="en-US" dirty="0"/>
            </a:br>
            <a:r>
              <a:rPr lang="en-US" dirty="0"/>
              <a:t>specific ways to incorporate the </a:t>
            </a:r>
            <a:br>
              <a:rPr lang="en-US" dirty="0"/>
            </a:br>
            <a:r>
              <a:rPr lang="en-US" dirty="0"/>
              <a:t>layout concepts and principles.</a:t>
            </a:r>
          </a:p>
          <a:p>
            <a:pPr lvl="5"/>
            <a:endParaRPr lang="en-US" dirty="0"/>
          </a:p>
          <a:p>
            <a:r>
              <a:rPr lang="en-US" dirty="0"/>
              <a:t>Solve layout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81762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47532</TotalTime>
  <Words>2675</Words>
  <Application>Microsoft Macintosh PowerPoint</Application>
  <PresentationFormat>On-screen Show (4:3)</PresentationFormat>
  <Paragraphs>595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Times New Roman</vt:lpstr>
      <vt:lpstr>Wingdings</vt:lpstr>
      <vt:lpstr>Quadrant</vt:lpstr>
      <vt:lpstr>CMPE 280 Web UI Design and Development April 9 Class Meeting</vt:lpstr>
      <vt:lpstr>User Interface Design Patterns</vt:lpstr>
      <vt:lpstr>Page Layout</vt:lpstr>
      <vt:lpstr>How to Show Importance</vt:lpstr>
      <vt:lpstr>How to Show Relationships</vt:lpstr>
      <vt:lpstr>Four Gestalt Principles</vt:lpstr>
      <vt:lpstr>Four Gestalt Principles, cont’d</vt:lpstr>
      <vt:lpstr>Four Gestalt Principles, cont’d</vt:lpstr>
      <vt:lpstr>Page Layout Design Patterns</vt:lpstr>
      <vt:lpstr>Layout: Visual Framework</vt:lpstr>
      <vt:lpstr>Layout: Center Stage</vt:lpstr>
      <vt:lpstr>Layout: Grid of Equals</vt:lpstr>
      <vt:lpstr>Layout: Tiled Sections</vt:lpstr>
      <vt:lpstr>Layout: Module Tabs</vt:lpstr>
      <vt:lpstr>Layout: Collapsible Panel</vt:lpstr>
      <vt:lpstr>Layout: Movable Panels</vt:lpstr>
      <vt:lpstr>Layout: Left-Right Alignment</vt:lpstr>
      <vt:lpstr>Layout: Responsive Enabling</vt:lpstr>
      <vt:lpstr>Layout: Self-Adjusting Layout</vt:lpstr>
      <vt:lpstr>Data Analysis</vt:lpstr>
      <vt:lpstr>Data Analysis, cont’d</vt:lpstr>
      <vt:lpstr>Data Analysis, cont’d</vt:lpstr>
      <vt:lpstr>Stages of Data Analytics</vt:lpstr>
      <vt:lpstr>Become Acquainted with a Data Set</vt:lpstr>
      <vt:lpstr>Traits of Meaningful Data</vt:lpstr>
      <vt:lpstr>Traits of Meaningful Data, cont’d</vt:lpstr>
      <vt:lpstr>Traits of Meaningful Data, cont’d</vt:lpstr>
      <vt:lpstr>Traits of Meaningful Data, cont’d</vt:lpstr>
      <vt:lpstr>Data Visualization</vt:lpstr>
      <vt:lpstr>Tools for Creating Data Visualizations</vt:lpstr>
      <vt:lpstr>Tools for Creating Data Visualizations, cont’d</vt:lpstr>
      <vt:lpstr>The Classic Data Visualization</vt:lpstr>
      <vt:lpstr>Prerequisites for a Successful Data Analyst</vt:lpstr>
      <vt:lpstr>Prerequisites, cont’d</vt:lpstr>
      <vt:lpstr>Prerequisites, cont’d</vt:lpstr>
      <vt:lpstr>Prerequisites, cont’d</vt:lpstr>
      <vt:lpstr>Visual Perception</vt:lpstr>
      <vt:lpstr>Visual Perception, cont’d</vt:lpstr>
      <vt:lpstr>Visual Perception, cont’d</vt:lpstr>
      <vt:lpstr>User Interface Design Patterns</vt:lpstr>
      <vt:lpstr>Why Display Lists of Items?</vt:lpstr>
      <vt:lpstr>Information Architecture for Lists</vt:lpstr>
      <vt:lpstr>Questions about Displaying Lists</vt:lpstr>
      <vt:lpstr>Lists: Two-Panel Selector</vt:lpstr>
      <vt:lpstr>Lists: One-Window Drilldown</vt:lpstr>
      <vt:lpstr>Lists: List Inlay</vt:lpstr>
      <vt:lpstr>Lists: Thumbnail Grid</vt:lpstr>
      <vt:lpstr>Lists: Carousel</vt:lpstr>
      <vt:lpstr>Lists: Striped Rows</vt:lpstr>
      <vt:lpstr>Lists: Pagination</vt:lpstr>
      <vt:lpstr>Lists: Jump to Item</vt:lpstr>
      <vt:lpstr>Lists: Alphabet Scroller</vt:lpstr>
      <vt:lpstr>Lists: Cascading Lists</vt:lpstr>
      <vt:lpstr>Lists: Tree Table</vt:lpstr>
      <vt:lpstr>Lists: New-Item Row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Ronald Mak</cp:lastModifiedBy>
  <cp:revision>583</cp:revision>
  <dcterms:created xsi:type="dcterms:W3CDTF">2008-01-12T03:52:55Z</dcterms:created>
  <dcterms:modified xsi:type="dcterms:W3CDTF">2020-04-09T07:49:40Z</dcterms:modified>
</cp:coreProperties>
</file>