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9" r:id="rId1"/>
  </p:sldMasterIdLst>
  <p:notesMasterIdLst>
    <p:notesMasterId r:id="rId60"/>
  </p:notesMasterIdLst>
  <p:handoutMasterIdLst>
    <p:handoutMasterId r:id="rId61"/>
  </p:handoutMasterIdLst>
  <p:sldIdLst>
    <p:sldId id="256" r:id="rId2"/>
    <p:sldId id="379" r:id="rId3"/>
    <p:sldId id="380" r:id="rId4"/>
    <p:sldId id="378" r:id="rId5"/>
    <p:sldId id="381" r:id="rId6"/>
    <p:sldId id="382" r:id="rId7"/>
    <p:sldId id="383" r:id="rId8"/>
    <p:sldId id="384" r:id="rId9"/>
    <p:sldId id="385" r:id="rId10"/>
    <p:sldId id="386" r:id="rId11"/>
    <p:sldId id="387" r:id="rId12"/>
    <p:sldId id="388" r:id="rId13"/>
    <p:sldId id="389" r:id="rId14"/>
    <p:sldId id="390" r:id="rId15"/>
    <p:sldId id="391" r:id="rId16"/>
    <p:sldId id="392" r:id="rId17"/>
    <p:sldId id="393" r:id="rId18"/>
    <p:sldId id="394" r:id="rId19"/>
    <p:sldId id="396" r:id="rId20"/>
    <p:sldId id="398" r:id="rId21"/>
    <p:sldId id="397" r:id="rId22"/>
    <p:sldId id="399" r:id="rId23"/>
    <p:sldId id="400" r:id="rId24"/>
    <p:sldId id="401" r:id="rId25"/>
    <p:sldId id="402" r:id="rId26"/>
    <p:sldId id="403" r:id="rId27"/>
    <p:sldId id="406" r:id="rId28"/>
    <p:sldId id="404" r:id="rId29"/>
    <p:sldId id="405" r:id="rId30"/>
    <p:sldId id="300" r:id="rId31"/>
    <p:sldId id="301" r:id="rId32"/>
    <p:sldId id="302" r:id="rId33"/>
    <p:sldId id="303" r:id="rId34"/>
    <p:sldId id="304" r:id="rId35"/>
    <p:sldId id="257" r:id="rId36"/>
    <p:sldId id="305" r:id="rId37"/>
    <p:sldId id="306" r:id="rId38"/>
    <p:sldId id="307" r:id="rId39"/>
    <p:sldId id="308" r:id="rId40"/>
    <p:sldId id="309" r:id="rId41"/>
    <p:sldId id="310" r:id="rId42"/>
    <p:sldId id="311" r:id="rId43"/>
    <p:sldId id="312" r:id="rId44"/>
    <p:sldId id="313" r:id="rId45"/>
    <p:sldId id="314" r:id="rId46"/>
    <p:sldId id="315" r:id="rId47"/>
    <p:sldId id="316" r:id="rId48"/>
    <p:sldId id="317" r:id="rId49"/>
    <p:sldId id="318" r:id="rId50"/>
    <p:sldId id="319" r:id="rId51"/>
    <p:sldId id="320" r:id="rId52"/>
    <p:sldId id="321" r:id="rId53"/>
    <p:sldId id="322" r:id="rId54"/>
    <p:sldId id="323" r:id="rId55"/>
    <p:sldId id="324" r:id="rId56"/>
    <p:sldId id="325" r:id="rId57"/>
    <p:sldId id="326" r:id="rId58"/>
    <p:sldId id="327" r:id="rId5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16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432FF"/>
    <a:srgbClr val="B23C00"/>
    <a:srgbClr val="008000"/>
    <a:srgbClr val="E2EBFF"/>
    <a:srgbClr val="DEF0F2"/>
    <a:srgbClr val="CC99FF"/>
    <a:srgbClr val="D5FC79"/>
    <a:srgbClr val="8F0000"/>
    <a:srgbClr val="F2E5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87" autoAdjust="0"/>
    <p:restoredTop sz="86364" autoAdjust="0"/>
  </p:normalViewPr>
  <p:slideViewPr>
    <p:cSldViewPr>
      <p:cViewPr varScale="1">
        <p:scale>
          <a:sx n="181" d="100"/>
          <a:sy n="181" d="100"/>
        </p:scale>
        <p:origin x="176" y="9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91439" cy="91439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handoutMaster" Target="handoutMasters/handout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1BEC4D-AF1D-B244-858F-FC7BB69AC3F2}" type="datetimeFigureOut">
              <a:rPr lang="en-US" smtClean="0"/>
              <a:t>4/6/20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17C8AE-DEBD-E641-93E8-ED065F7FB8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70497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327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7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/>
          </a:p>
        </p:txBody>
      </p:sp>
      <p:sp>
        <p:nvSpPr>
          <p:cNvPr id="327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F5E68D8E-92B9-6647-9C13-3186C5B514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35277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381000" y="990600"/>
            <a:ext cx="76200" cy="51054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lang="en-US" sz="2400">
              <a:latin typeface="Times New Roman" charset="0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ctrTitle"/>
          </p:nvPr>
        </p:nvSpPr>
        <p:spPr>
          <a:xfrm>
            <a:off x="762000" y="1371600"/>
            <a:ext cx="7696200" cy="2057400"/>
          </a:xfrm>
        </p:spPr>
        <p:txBody>
          <a:bodyPr/>
          <a:lstStyle>
            <a:lvl1pPr>
              <a:defRPr sz="4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762000" y="3765550"/>
            <a:ext cx="7696200" cy="2057400"/>
          </a:xfrm>
        </p:spPr>
        <p:txBody>
          <a:bodyPr/>
          <a:lstStyle>
            <a:lvl1pPr marL="0" indent="0">
              <a:buFont typeface="Wingdings" charset="0"/>
              <a:buNone/>
              <a:defRPr sz="2400"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0725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457200" y="6248400"/>
            <a:ext cx="2133600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0727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 sz="1000" b="1"/>
            </a:lvl1pPr>
          </a:lstStyle>
          <a:p>
            <a:fld id="{91E6F249-8D10-7240-A07E-F66CEC252905}" type="slidenum">
              <a:rPr lang="en-US"/>
              <a:pPr/>
              <a:t>‹#›</a:t>
            </a:fld>
            <a:endParaRPr lang="en-US"/>
          </a:p>
        </p:txBody>
      </p:sp>
      <p:grpSp>
        <p:nvGrpSpPr>
          <p:cNvPr id="30728" name="Group 8"/>
          <p:cNvGrpSpPr>
            <a:grpSpLocks/>
          </p:cNvGrpSpPr>
          <p:nvPr/>
        </p:nvGrpSpPr>
        <p:grpSpPr bwMode="auto">
          <a:xfrm>
            <a:off x="381000" y="304800"/>
            <a:ext cx="8391525" cy="5791200"/>
            <a:chOff x="240" y="192"/>
            <a:chExt cx="5286" cy="3648"/>
          </a:xfrm>
        </p:grpSpPr>
        <p:sp>
          <p:nvSpPr>
            <p:cNvPr id="30729" name="Rectangle 9"/>
            <p:cNvSpPr>
              <a:spLocks noChangeArrowheads="1"/>
            </p:cNvSpPr>
            <p:nvPr/>
          </p:nvSpPr>
          <p:spPr bwMode="auto">
            <a:xfrm flipV="1">
              <a:off x="5236" y="192"/>
              <a:ext cx="288" cy="2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0" name="Rectangle 10"/>
            <p:cNvSpPr>
              <a:spLocks noChangeArrowheads="1"/>
            </p:cNvSpPr>
            <p:nvPr/>
          </p:nvSpPr>
          <p:spPr bwMode="auto">
            <a:xfrm flipV="1">
              <a:off x="240" y="192"/>
              <a:ext cx="5004" cy="288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1" name="Rectangle 11"/>
            <p:cNvSpPr>
              <a:spLocks noChangeArrowheads="1"/>
            </p:cNvSpPr>
            <p:nvPr/>
          </p:nvSpPr>
          <p:spPr bwMode="auto">
            <a:xfrm flipV="1">
              <a:off x="240" y="480"/>
              <a:ext cx="500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rot="10800000"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2" name="Rectangle 12"/>
            <p:cNvSpPr>
              <a:spLocks noChangeArrowheads="1"/>
            </p:cNvSpPr>
            <p:nvPr/>
          </p:nvSpPr>
          <p:spPr bwMode="auto">
            <a:xfrm flipV="1">
              <a:off x="5242" y="480"/>
              <a:ext cx="282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30733" name="Line 13"/>
            <p:cNvSpPr>
              <a:spLocks noChangeShapeType="1"/>
            </p:cNvSpPr>
            <p:nvPr/>
          </p:nvSpPr>
          <p:spPr bwMode="auto">
            <a:xfrm flipH="1">
              <a:off x="480" y="2256"/>
              <a:ext cx="484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734" name="Rectangle 14"/>
            <p:cNvSpPr>
              <a:spLocks noChangeArrowheads="1"/>
            </p:cNvSpPr>
            <p:nvPr/>
          </p:nvSpPr>
          <p:spPr bwMode="auto">
            <a:xfrm>
              <a:off x="240" y="192"/>
              <a:ext cx="5286" cy="3648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D62B2D-F854-104A-9535-9A504E5923E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4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411163"/>
            <a:ext cx="8229600" cy="65563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229600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138120" y="6248400"/>
            <a:ext cx="548679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FF516B7F-12E3-114E-9B55-66756E9F7A1D}" type="slidenum">
              <a:rPr lang="en-US"/>
              <a:pPr/>
              <a:t>‹#›</a:t>
            </a:fld>
            <a:endParaRPr lang="en-US" dirty="0"/>
          </a:p>
        </p:txBody>
      </p:sp>
      <p:grpSp>
        <p:nvGrpSpPr>
          <p:cNvPr id="29703" name="Group 7"/>
          <p:cNvGrpSpPr>
            <a:grpSpLocks/>
          </p:cNvGrpSpPr>
          <p:nvPr/>
        </p:nvGrpSpPr>
        <p:grpSpPr bwMode="auto">
          <a:xfrm>
            <a:off x="228600" y="0"/>
            <a:ext cx="8686800" cy="1143000"/>
            <a:chOff x="176" y="96"/>
            <a:chExt cx="5472" cy="1008"/>
          </a:xfrm>
        </p:grpSpPr>
        <p:sp>
          <p:nvSpPr>
            <p:cNvPr id="29704" name="Line 8"/>
            <p:cNvSpPr>
              <a:spLocks noChangeShapeType="1"/>
            </p:cNvSpPr>
            <p:nvPr/>
          </p:nvSpPr>
          <p:spPr bwMode="auto">
            <a:xfrm flipH="1">
              <a:off x="288" y="1104"/>
              <a:ext cx="523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05" name="Rectangle 9"/>
            <p:cNvSpPr>
              <a:spLocks noChangeArrowheads="1"/>
            </p:cNvSpPr>
            <p:nvPr/>
          </p:nvSpPr>
          <p:spPr bwMode="auto">
            <a:xfrm>
              <a:off x="5504" y="96"/>
              <a:ext cx="144" cy="144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6" name="Rectangle 10"/>
            <p:cNvSpPr>
              <a:spLocks noChangeArrowheads="1"/>
            </p:cNvSpPr>
            <p:nvPr/>
          </p:nvSpPr>
          <p:spPr bwMode="auto">
            <a:xfrm>
              <a:off x="176" y="96"/>
              <a:ext cx="5326" cy="144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7" name="Rectangle 11"/>
            <p:cNvSpPr>
              <a:spLocks noChangeArrowheads="1"/>
            </p:cNvSpPr>
            <p:nvPr/>
          </p:nvSpPr>
          <p:spPr bwMode="auto">
            <a:xfrm>
              <a:off x="176" y="240"/>
              <a:ext cx="5326" cy="88"/>
            </a:xfrm>
            <a:prstGeom prst="rect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5504" y="241"/>
              <a:ext cx="144" cy="86"/>
            </a:xfrm>
            <a:prstGeom prst="rect">
              <a:avLst/>
            </a:prstGeom>
            <a:solidFill>
              <a:schemeClr val="accent2"/>
            </a:solidFill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 eaLnBrk="1" hangingPunct="1"/>
              <a:endParaRPr lang="en-US" sz="2400">
                <a:latin typeface="Times New Roman" charset="0"/>
              </a:endParaRPr>
            </a:p>
          </p:txBody>
        </p:sp>
      </p:grpSp>
      <p:pic>
        <p:nvPicPr>
          <p:cNvPr id="29709" name="Picture 13" descr="SJSU-logo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713" y="6172200"/>
            <a:ext cx="639762" cy="60642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 userDrawn="1"/>
        </p:nvSpPr>
        <p:spPr>
          <a:xfrm>
            <a:off x="1097318" y="6263609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Computer</a:t>
            </a:r>
            <a:r>
              <a:rPr lang="en-US" sz="1000" baseline="0" dirty="0"/>
              <a:t> Engineering Dept.</a:t>
            </a:r>
          </a:p>
          <a:p>
            <a:r>
              <a:rPr lang="en-US" sz="1000" baseline="0" dirty="0"/>
              <a:t>Spring 2020: April 7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3328239" y="6263609"/>
            <a:ext cx="27655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000" dirty="0"/>
              <a:t>CMPE 280: Web UI Design</a:t>
            </a:r>
            <a:r>
              <a:rPr lang="en-US" sz="1000" baseline="0" dirty="0"/>
              <a:t> and Development</a:t>
            </a:r>
            <a:br>
              <a:rPr lang="en-US" sz="1000" baseline="0" dirty="0"/>
            </a:br>
            <a:r>
              <a:rPr lang="en-US" sz="1000" baseline="0" dirty="0"/>
              <a:t>© R. Mak</a:t>
            </a:r>
            <a:endParaRPr 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</p:sldLayoutIdLst>
  <p:hf hdr="0" ftr="0" dt="0"/>
  <p:txStyles>
    <p:titleStyle>
      <a:lvl1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2pPr>
      <a:lvl3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3pPr>
      <a:lvl4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4pPr>
      <a:lvl5pPr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469900" indent="-469900" algn="l" rtl="0" fontAlgn="base">
        <a:spcBef>
          <a:spcPct val="20000"/>
        </a:spcBef>
        <a:spcAft>
          <a:spcPct val="0"/>
        </a:spcAft>
        <a:buClr>
          <a:schemeClr val="bg2"/>
        </a:buClr>
        <a:buSzPct val="70000"/>
        <a:buFont typeface="Wingdings" charset="0"/>
        <a:buChar char="o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908050" indent="-436563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2400">
          <a:solidFill>
            <a:schemeClr val="tx1"/>
          </a:solidFill>
          <a:latin typeface="+mn-lt"/>
          <a:ea typeface="+mn-ea"/>
        </a:defRPr>
      </a:lvl2pPr>
      <a:lvl3pPr marL="1377950" indent="-468313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charset="0"/>
        <a:buChar char="o"/>
        <a:defRPr sz="2000">
          <a:solidFill>
            <a:schemeClr val="tx1"/>
          </a:solidFill>
          <a:latin typeface="+mn-lt"/>
          <a:ea typeface="+mn-ea"/>
        </a:defRPr>
      </a:lvl3pPr>
      <a:lvl4pPr marL="1827213" indent="-4381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n"/>
        <a:defRPr sz="1600">
          <a:solidFill>
            <a:schemeClr val="tx1"/>
          </a:solidFill>
          <a:latin typeface="+mn-lt"/>
          <a:ea typeface="+mn-ea"/>
        </a:defRPr>
      </a:lvl4pPr>
      <a:lvl5pPr marL="22971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5pPr>
      <a:lvl6pPr marL="27543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6pPr>
      <a:lvl7pPr marL="32115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7pPr>
      <a:lvl8pPr marL="36687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8pPr>
      <a:lvl9pPr marL="4125913" indent="-468313" algn="l" rtl="0" fontAlgn="base">
        <a:spcBef>
          <a:spcPct val="20000"/>
        </a:spcBef>
        <a:spcAft>
          <a:spcPct val="0"/>
        </a:spcAft>
        <a:buClr>
          <a:schemeClr val="accent1"/>
        </a:buClr>
        <a:buSzPct val="50000"/>
        <a:buFont typeface="Wingdings" charset="0"/>
        <a:buChar char="o"/>
        <a:defRPr sz="1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://www.cs.sjsu.edu/~ma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tiff"/><Relationship Id="rId4" Type="http://schemas.openxmlformats.org/officeDocument/2006/relationships/image" Target="../media/image28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tiff"/><Relationship Id="rId2" Type="http://schemas.openxmlformats.org/officeDocument/2006/relationships/image" Target="../media/image30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tiff"/><Relationship Id="rId4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cgov.org/sites/phd/DiseaseInformation/novel-coronavirus/Pages/dashboard.aspx" TargetMode="Externa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ytimes.com/interactive/2020/04/03/us/coronavirus-county-epidemics.html?action=click&amp;module=Top%20Stories&amp;pgtype=Homepage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CMPE 280</a:t>
            </a:r>
            <a:br>
              <a:rPr lang="en-US" sz="3200" dirty="0"/>
            </a:br>
            <a:r>
              <a:rPr lang="en-US" sz="3200" dirty="0"/>
              <a:t>Web UI Design and Development</a:t>
            </a:r>
            <a:br>
              <a:rPr lang="en-US" sz="3600" dirty="0"/>
            </a:br>
            <a:r>
              <a:rPr lang="en-US" sz="2400" dirty="0"/>
              <a:t>April 7 Class Meeting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</a:pPr>
            <a:r>
              <a:rPr lang="en-US" dirty="0"/>
              <a:t>Department of Computer Engineering</a:t>
            </a:r>
            <a:br>
              <a:rPr lang="en-US" dirty="0"/>
            </a:br>
            <a:r>
              <a:rPr lang="en-US" dirty="0"/>
              <a:t>San Jose State University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Spring 2020</a:t>
            </a:r>
            <a:br>
              <a:rPr lang="en-US" dirty="0"/>
            </a:br>
            <a:r>
              <a:rPr lang="en-US" dirty="0"/>
              <a:t>Instructor: Ron Mak</a:t>
            </a:r>
          </a:p>
          <a:p>
            <a:pPr algn="ctr">
              <a:lnSpc>
                <a:spcPct val="90000"/>
              </a:lnSpc>
            </a:pPr>
            <a:r>
              <a:rPr lang="en-US" dirty="0">
                <a:hlinkClick r:id="rId2"/>
              </a:rPr>
              <a:t>www.cs.sjsu.edu/~mak</a:t>
            </a:r>
            <a:endParaRPr lang="en-US" dirty="0"/>
          </a:p>
        </p:txBody>
      </p:sp>
      <p:pic>
        <p:nvPicPr>
          <p:cNvPr id="2053" name="Picture 5" descr="sjsu_logo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2638" y="4591050"/>
            <a:ext cx="1096962" cy="10318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1E6F249-8D10-7240-A07E-F66CEC252905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7" name="Picture 6" descr="Screen Shot 2015-08-23 at 4.03.0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4440" y="4617707"/>
            <a:ext cx="878610" cy="118870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1688B-80FE-4142-A84D-35397E70A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Highlight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D7C0B2-33D7-7448-AA73-B542B800AB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Make something stand out.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754DC7-BB12-C241-A3C2-FB975C4B79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966D8B-720E-AD43-ACE2-50168D393C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98" y="1874537"/>
            <a:ext cx="3291804" cy="42202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BB4361-B7A1-BF40-88DB-9F58527F1537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620820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EFE5C-97BC-C74B-837D-CC8A3FD8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Alerting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27119A-74F2-E347-9E55-A2D6277917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Draw attention to something very important.</a:t>
            </a:r>
          </a:p>
          <a:p>
            <a:pPr lvl="1"/>
            <a:r>
              <a:rPr lang="en-US" dirty="0"/>
              <a:t>Use bright, alarming colors.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228B6C-5C76-4942-B002-0A462D4E57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F65376-5696-E54D-8876-4438E719A3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2606049"/>
            <a:ext cx="5080000" cy="284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69017D-EC00-6044-BBD1-FBE5C5CAF069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3511057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3C83BA-F69A-7A4E-9120-8F67FC50EE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Vision Deficiency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A7F3E7-9564-4E4D-908F-F3BF18BC54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Three cone cells in the retina are required </a:t>
            </a:r>
            <a:br>
              <a:rPr lang="en-US" dirty="0"/>
            </a:br>
            <a:r>
              <a:rPr lang="en-US" dirty="0"/>
              <a:t>to see all colors well.</a:t>
            </a:r>
          </a:p>
          <a:p>
            <a:pPr lvl="4"/>
            <a:endParaRPr lang="en-US" dirty="0"/>
          </a:p>
          <a:p>
            <a:r>
              <a:rPr lang="en-US" dirty="0"/>
              <a:t>Approximately 8% of males and 0.4% of females have </a:t>
            </a:r>
            <a:r>
              <a:rPr lang="en-US" dirty="0">
                <a:solidFill>
                  <a:srgbClr val="B23C00"/>
                </a:solidFill>
              </a:rPr>
              <a:t>color vision deficiency</a:t>
            </a:r>
            <a:r>
              <a:rPr lang="en-US" dirty="0"/>
              <a:t> (CVD)</a:t>
            </a:r>
          </a:p>
          <a:p>
            <a:pPr lvl="1"/>
            <a:r>
              <a:rPr lang="en-US" dirty="0"/>
              <a:t>AKA </a:t>
            </a:r>
            <a:r>
              <a:rPr lang="en-US" dirty="0">
                <a:solidFill>
                  <a:srgbClr val="B23C00"/>
                </a:solidFill>
              </a:rPr>
              <a:t>“color blindness”</a:t>
            </a:r>
          </a:p>
          <a:p>
            <a:pPr lvl="5"/>
            <a:endParaRPr lang="en-US" dirty="0"/>
          </a:p>
          <a:p>
            <a:r>
              <a:rPr lang="en-US" dirty="0"/>
              <a:t>Depending on which cones are weak: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Protanopia</a:t>
            </a:r>
            <a:r>
              <a:rPr lang="en-US" dirty="0"/>
              <a:t>: long-wave cones (red weak)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Deuteranopia</a:t>
            </a:r>
            <a:r>
              <a:rPr lang="en-US" dirty="0"/>
              <a:t>: medium-wave cones (green weak)</a:t>
            </a:r>
          </a:p>
          <a:p>
            <a:pPr lvl="1"/>
            <a:r>
              <a:rPr lang="en-US" dirty="0">
                <a:solidFill>
                  <a:srgbClr val="B23C00"/>
                </a:solidFill>
              </a:rPr>
              <a:t>Tritanopia</a:t>
            </a:r>
            <a:r>
              <a:rPr lang="en-US" dirty="0"/>
              <a:t>: short-wave cones (blue)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14C189-6475-304B-B71E-5D96A4BB9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E102BE-4B0D-4E44-B0EA-EC028BF4FA4C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7724470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0FEBC-685B-824C-BCB1-220A7CE48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Vision Deficiency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70C282-0D05-1049-A676-8F9A52894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Be wary of the colors you use to accommodate </a:t>
            </a:r>
            <a:r>
              <a:rPr lang="en-US"/>
              <a:t>viewers with </a:t>
            </a:r>
            <a:r>
              <a:rPr lang="en-US" dirty="0"/>
              <a:t>color vision deficiency.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EB37EE-3DC8-DB44-8F1D-83942272A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04FE2F-698F-5545-A874-BFF7D5D54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00" y="2468893"/>
            <a:ext cx="7493000" cy="290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06484F-4215-3A48-96C0-BBCDE9E8577E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8DA564-8042-0C41-8F43-BB94EA4C7D60}"/>
              </a:ext>
            </a:extLst>
          </p:cNvPr>
          <p:cNvSpPr txBox="1"/>
          <p:nvPr/>
        </p:nvSpPr>
        <p:spPr>
          <a:xfrm>
            <a:off x="6217902" y="5474242"/>
            <a:ext cx="101662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red weak</a:t>
            </a:r>
          </a:p>
        </p:txBody>
      </p:sp>
    </p:spTree>
    <p:extLst>
      <p:ext uri="{BB962C8B-B14F-4D97-AF65-F5344CB8AC3E}">
        <p14:creationId xmlns:p14="http://schemas.microsoft.com/office/powerpoint/2010/main" val="7965881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DECED-BFA2-F74B-ACB9-D86C69DBC8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Vision Deficiency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E614BE-F1A4-4A4D-8667-EF1C4B808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03931-DF2D-D34B-8E04-60B42C7D7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41500"/>
            <a:ext cx="8128000" cy="3175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31C8797-0725-374A-A6A6-12C13F492090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15F2BCD-8ADD-9F4A-B2FD-025CA4D7D5E8}"/>
              </a:ext>
            </a:extLst>
          </p:cNvPr>
          <p:cNvSpPr txBox="1"/>
          <p:nvPr/>
        </p:nvSpPr>
        <p:spPr>
          <a:xfrm>
            <a:off x="6217902" y="5166341"/>
            <a:ext cx="101662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red weak</a:t>
            </a:r>
          </a:p>
        </p:txBody>
      </p:sp>
    </p:spTree>
    <p:extLst>
      <p:ext uri="{BB962C8B-B14F-4D97-AF65-F5344CB8AC3E}">
        <p14:creationId xmlns:p14="http://schemas.microsoft.com/office/powerpoint/2010/main" val="298143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416154-C51D-4A49-93AC-024F6B0754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Vision Deficiency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A2CFDB-802F-8741-A824-FC589AF39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4BC6B3-D402-2143-AE70-574F3E965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78" y="1417342"/>
            <a:ext cx="7955243" cy="41864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AE43A90-C33D-5C4C-9C79-72D3DE10B165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4CA414-74C7-3440-A987-EBF28A22C974}"/>
              </a:ext>
            </a:extLst>
          </p:cNvPr>
          <p:cNvSpPr txBox="1"/>
          <p:nvPr/>
        </p:nvSpPr>
        <p:spPr>
          <a:xfrm>
            <a:off x="6481423" y="5623536"/>
            <a:ext cx="1016625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red weak</a:t>
            </a:r>
          </a:p>
        </p:txBody>
      </p:sp>
    </p:spTree>
    <p:extLst>
      <p:ext uri="{BB962C8B-B14F-4D97-AF65-F5344CB8AC3E}">
        <p14:creationId xmlns:p14="http://schemas.microsoft.com/office/powerpoint/2010/main" val="3644542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37B3E-BB76-734C-9C9A-BC798C670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 Vision Deficiency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7A27D6-5A40-4747-AE73-682832BFF7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FD0718-117F-9F4F-83E7-0422ED13C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25903"/>
            <a:ext cx="8229601" cy="43102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394EE4-053A-5345-B334-2B8BA5575FE8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25828E-7CF0-DD41-A816-8E1930D1E734}"/>
              </a:ext>
            </a:extLst>
          </p:cNvPr>
          <p:cNvSpPr txBox="1"/>
          <p:nvPr/>
        </p:nvSpPr>
        <p:spPr>
          <a:xfrm>
            <a:off x="6518423" y="5725983"/>
            <a:ext cx="1244251" cy="3385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432F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green weak</a:t>
            </a:r>
          </a:p>
        </p:txBody>
      </p:sp>
    </p:spTree>
    <p:extLst>
      <p:ext uri="{BB962C8B-B14F-4D97-AF65-F5344CB8AC3E}">
        <p14:creationId xmlns:p14="http://schemas.microsoft.com/office/powerpoint/2010/main" val="30246575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95AF1-53DA-0E48-B97F-32B9CAF732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Design Examples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F9B0C0-E4E2-FA44-A927-43CEB2813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166341"/>
            <a:ext cx="8229600" cy="964584"/>
          </a:xfrm>
        </p:spPr>
        <p:txBody>
          <a:bodyPr/>
          <a:lstStyle/>
          <a:p>
            <a:r>
              <a:rPr lang="en-US" dirty="0"/>
              <a:t>Suppose you want to emphasize the effect of having a bachelor’s degree on marriage.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C47276-EE52-F043-81D3-1BF489841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17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7FBC0E-DC5C-894D-BE32-E4124858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8927" y="1319131"/>
            <a:ext cx="3706146" cy="38472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D3E7BFF-6189-424C-85C4-08EC6F8331B0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4017032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6D4C8-3AA6-9C44-B767-F1018BA62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Design Examples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689BEC-BB03-7942-A3BE-4CA4CF02DE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49219"/>
            <a:ext cx="8229600" cy="781706"/>
          </a:xfrm>
        </p:spPr>
        <p:txBody>
          <a:bodyPr/>
          <a:lstStyle/>
          <a:p>
            <a:r>
              <a:rPr lang="en-US" dirty="0"/>
              <a:t>Highlight what’s important.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86D786-03BB-894B-A5AD-913EDFDA1B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A9D6C77-6119-7446-807A-C2B311735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2189" y="1325903"/>
            <a:ext cx="3699621" cy="38404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983DE0-FEB9-1C44-8CF8-19647CD32119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17553956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09D2BD-ABB7-2943-AF05-49388EB1B9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Design Examples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A2CF2-2D41-2E4E-A709-1DC65B884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1"/>
            <a:ext cx="8229600" cy="487698"/>
          </a:xfrm>
        </p:spPr>
        <p:txBody>
          <a:bodyPr/>
          <a:lstStyle/>
          <a:p>
            <a:r>
              <a:rPr lang="en-US" dirty="0"/>
              <a:t>Eliminate distractions!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E68A49-3619-4A49-B6E6-C5502C0A35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474BD-49CD-1845-8DA2-0C46C58DE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473" y="1965976"/>
            <a:ext cx="3531869" cy="35201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C72D1C3-FB96-234F-99D4-1CB19EA81E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375" y="1965976"/>
            <a:ext cx="3706146" cy="3847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18DDE7-3AC4-B246-90B9-D80DD9EF0F18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84194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67AD6-C342-904B-AF03-7FDF0F6030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Data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6229A-75D3-FC43-8826-7C60D775A2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Categorical data</a:t>
            </a:r>
          </a:p>
          <a:p>
            <a:pPr lvl="1"/>
            <a:r>
              <a:rPr lang="en-US" dirty="0"/>
              <a:t>Represents things</a:t>
            </a:r>
          </a:p>
          <a:p>
            <a:pPr lvl="1"/>
            <a:r>
              <a:rPr lang="en-US" dirty="0"/>
              <a:t>Labeled mutually exclusively</a:t>
            </a:r>
          </a:p>
          <a:p>
            <a:pPr lvl="1"/>
            <a:r>
              <a:rPr lang="en-US" dirty="0"/>
              <a:t>No numerical value</a:t>
            </a:r>
          </a:p>
          <a:p>
            <a:pPr lvl="5"/>
            <a:endParaRPr lang="en-US" dirty="0"/>
          </a:p>
          <a:p>
            <a:r>
              <a:rPr lang="en-US" dirty="0"/>
              <a:t>Ordinal data</a:t>
            </a:r>
          </a:p>
          <a:p>
            <a:pPr lvl="1"/>
            <a:r>
              <a:rPr lang="en-US" dirty="0"/>
              <a:t>Has a clear ordering.</a:t>
            </a:r>
          </a:p>
          <a:p>
            <a:pPr lvl="5"/>
            <a:endParaRPr lang="en-US" dirty="0"/>
          </a:p>
          <a:p>
            <a:r>
              <a:rPr lang="en-US" dirty="0"/>
              <a:t>Quantitative</a:t>
            </a:r>
          </a:p>
          <a:p>
            <a:pPr lvl="1"/>
            <a:r>
              <a:rPr lang="en-US" dirty="0"/>
              <a:t>Numerical data that can be measured </a:t>
            </a:r>
            <a:br>
              <a:rPr lang="en-US" dirty="0"/>
            </a:br>
            <a:r>
              <a:rPr lang="en-US" dirty="0"/>
              <a:t>and aggregated.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F3B0CD-AD4E-6B43-8B8B-16690DFC9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492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6904-C813-B341-8CE2-17625C29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Design Examples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4862-359C-E942-875A-9583829B3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83463"/>
            <a:ext cx="8229600" cy="1147462"/>
          </a:xfrm>
        </p:spPr>
        <p:txBody>
          <a:bodyPr/>
          <a:lstStyle/>
          <a:p>
            <a:r>
              <a:rPr lang="en-US" dirty="0"/>
              <a:t>Unaesthetic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52F89-D50C-D649-8EF6-0EA18CB3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8A4E45-29E0-E94F-B5F9-33E45D5B78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4321" y="1417342"/>
            <a:ext cx="4975358" cy="33832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0F06DE4-4A92-C94A-AFB9-C5014289CE51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1313102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F6904-C813-B341-8CE2-17625C2951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Design Examples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4862-359C-E942-875A-9583829B33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983463"/>
            <a:ext cx="8229600" cy="1147462"/>
          </a:xfrm>
        </p:spPr>
        <p:txBody>
          <a:bodyPr/>
          <a:lstStyle/>
          <a:p>
            <a:r>
              <a:rPr lang="en-US" dirty="0"/>
              <a:t>Aesthetic design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E52F89-D50C-D649-8EF6-0EA18CB3A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E64173-92DE-1245-A120-382FFE7DB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3770" y="1417342"/>
            <a:ext cx="4316459" cy="34032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893BCE-C529-C54F-A17C-1ECC272E28E5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759375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E639BDE-C0A3-F642-8233-497EE453F2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98" y="3899293"/>
            <a:ext cx="3291804" cy="277818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DDA8C9-5C69-1C49-B0EF-D3FA00D1C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Design Examples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DE9030-AF99-5D43-BDDD-580CA291B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E07D12-97AC-BC40-A64C-84EE81B135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123" y="1234464"/>
            <a:ext cx="3880433" cy="2497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7D85FF-2B76-BB45-8FAC-8F7B1F383E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9195" y="1513812"/>
            <a:ext cx="2743170" cy="216566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847C5BD-8F04-154D-BA1C-16B737F1B0E0}"/>
              </a:ext>
            </a:extLst>
          </p:cNvPr>
          <p:cNvSpPr txBox="1"/>
          <p:nvPr/>
        </p:nvSpPr>
        <p:spPr>
          <a:xfrm>
            <a:off x="6400780" y="2423171"/>
            <a:ext cx="2412840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33CC"/>
                </a:solidFill>
              </a:rPr>
              <a:t>Same data shown much</a:t>
            </a:r>
          </a:p>
          <a:p>
            <a:r>
              <a:rPr lang="en-US" dirty="0">
                <a:solidFill>
                  <a:srgbClr val="0033CC"/>
                </a:solidFill>
              </a:rPr>
              <a:t>better than the pie chart.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55ABDE-65C4-1149-BA0C-8CCE9EA8E264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1035581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E8FD1D-8C3A-484F-8F1C-4106933B3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Charts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DE30D-837A-CA4D-8AC4-3DBF2085D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4B73930-B4E4-3249-B0D0-DD68CB600F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562" y="1274272"/>
            <a:ext cx="2203851" cy="19854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B9C5D2B-30A3-4049-960F-9192C1F9C1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905" y="3794756"/>
            <a:ext cx="2347778" cy="1978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C62515-2A81-BA47-9AC5-C777D863D0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582" y="3798636"/>
            <a:ext cx="2548100" cy="201165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32D9B30-C603-7B41-B5CC-F5E8C8031FCA}"/>
              </a:ext>
            </a:extLst>
          </p:cNvPr>
          <p:cNvSpPr txBox="1"/>
          <p:nvPr/>
        </p:nvSpPr>
        <p:spPr>
          <a:xfrm>
            <a:off x="1324373" y="3319046"/>
            <a:ext cx="10182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Bar chart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DB0283C-C700-6F4E-ABC9-4F6A099E91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7683" y="1330733"/>
            <a:ext cx="2347778" cy="195648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BD5A911-511A-6649-A320-26274DE9B376}"/>
              </a:ext>
            </a:extLst>
          </p:cNvPr>
          <p:cNvSpPr txBox="1"/>
          <p:nvPr/>
        </p:nvSpPr>
        <p:spPr>
          <a:xfrm>
            <a:off x="4480561" y="3319046"/>
            <a:ext cx="22849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Time-Series Line Chart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254780-ACEC-2843-A96B-664FBA52BC6D}"/>
              </a:ext>
            </a:extLst>
          </p:cNvPr>
          <p:cNvSpPr txBox="1"/>
          <p:nvPr/>
        </p:nvSpPr>
        <p:spPr>
          <a:xfrm>
            <a:off x="2693905" y="5818402"/>
            <a:ext cx="12458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Scatter Plot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47C4C0E-1013-4048-9993-DCA6C00C1E75}"/>
              </a:ext>
            </a:extLst>
          </p:cNvPr>
          <p:cNvSpPr txBox="1"/>
          <p:nvPr/>
        </p:nvSpPr>
        <p:spPr>
          <a:xfrm>
            <a:off x="6627740" y="5823439"/>
            <a:ext cx="9140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Dot Plot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5430ED6-0FC8-3D46-9F94-A2A447CD9E2D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6004636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91E44-87CB-C549-B880-4BCFB6FC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Charts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6DE5F0-4D32-1B42-8B50-FB70A4BD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6F01B8-5893-FB40-8747-BB0C50592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0196" y="1502025"/>
            <a:ext cx="3324371" cy="20777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5043B5B-58B7-354E-A7B0-8F8ADE53C9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2073" y="1502025"/>
            <a:ext cx="2452878" cy="207773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0735FC3-9FB9-5749-9F92-6F9051504873}"/>
              </a:ext>
            </a:extLst>
          </p:cNvPr>
          <p:cNvSpPr txBox="1"/>
          <p:nvPr/>
        </p:nvSpPr>
        <p:spPr>
          <a:xfrm>
            <a:off x="2120681" y="3639080"/>
            <a:ext cx="16433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Choropleth map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141EA0-976B-4340-AA1B-2E2968C3362A}"/>
              </a:ext>
            </a:extLst>
          </p:cNvPr>
          <p:cNvSpPr txBox="1"/>
          <p:nvPr/>
        </p:nvSpPr>
        <p:spPr>
          <a:xfrm>
            <a:off x="5745156" y="3639080"/>
            <a:ext cx="13244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Symbol map</a:t>
            </a:r>
          </a:p>
        </p:txBody>
      </p:sp>
      <p:pic>
        <p:nvPicPr>
          <p:cNvPr id="34818" name="Picture 2" descr="/var/folders/rd/cx4__bz90cvc2tl90vvnp_bw0000gp/T/com.microsoft.Powerpoint/WebArchiveCopyPasteTempFiles/c01f035.jpg">
            <a:extLst>
              <a:ext uri="{FF2B5EF4-FFF2-40B4-BE49-F238E27FC236}">
                <a16:creationId xmlns:a16="http://schemas.microsoft.com/office/drawing/2014/main" id="{25DCC67A-B945-3346-8617-3B422DF79A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0196" y="4574494"/>
            <a:ext cx="2992454" cy="1024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30CB60F-F333-AB44-91BD-55ECF6CAF1D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756" y="4574494"/>
            <a:ext cx="2992454" cy="102491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C92F4D8-5705-2A41-AA4D-315E44C260F2}"/>
              </a:ext>
            </a:extLst>
          </p:cNvPr>
          <p:cNvSpPr txBox="1"/>
          <p:nvPr/>
        </p:nvSpPr>
        <p:spPr>
          <a:xfrm>
            <a:off x="2605749" y="5650738"/>
            <a:ext cx="6732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Table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C94C9A-887E-9E4B-8795-B57E65B80498}"/>
              </a:ext>
            </a:extLst>
          </p:cNvPr>
          <p:cNvSpPr txBox="1"/>
          <p:nvPr/>
        </p:nvSpPr>
        <p:spPr>
          <a:xfrm>
            <a:off x="5693235" y="5650738"/>
            <a:ext cx="148149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Highlight table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A52DC6-18E5-0C4D-856A-023FD43815F8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8054161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BE9B1-1395-3C4F-B7FD-09E81C251F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Charts</a:t>
            </a:r>
            <a:r>
              <a:rPr lang="en-US" i="1" dirty="0"/>
              <a:t>, cont’d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9287FC-0B1B-7B4B-A307-FCDDB6FA1C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4251950"/>
            <a:ext cx="8229600" cy="1878975"/>
          </a:xfrm>
        </p:spPr>
        <p:txBody>
          <a:bodyPr/>
          <a:lstStyle/>
          <a:p>
            <a:r>
              <a:rPr lang="en-US" dirty="0"/>
              <a:t>One of the best ways to show actual versus target comparisons.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B3E238-7D94-644D-BD19-9084332B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6A014-47B3-BB49-B6C0-7B7543D5F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534156"/>
            <a:ext cx="7112000" cy="2260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C150248-207D-3A44-BD57-EADB81E28200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018051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11EB-2B20-2748-94FB-6D85A14A5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KPI Chart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A154B8-F646-9747-8746-FDF04E54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26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A0DA739-EE6D-7646-97C9-9860C1DCBB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32" y="1234464"/>
            <a:ext cx="6766536" cy="50072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9B4E98-C193-3F4B-8FA3-AEFA99C16ACB}"/>
              </a:ext>
            </a:extLst>
          </p:cNvPr>
          <p:cNvSpPr txBox="1"/>
          <p:nvPr/>
        </p:nvSpPr>
        <p:spPr>
          <a:xfrm>
            <a:off x="3899419" y="1293350"/>
            <a:ext cx="2238113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33CC"/>
                </a:solidFill>
              </a:rPr>
              <a:t>KPI = Key Performance Indicator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A0F6AD6-7FAA-6E47-98FD-E993CBB0CD83}"/>
              </a:ext>
            </a:extLst>
          </p:cNvPr>
          <p:cNvSpPr txBox="1"/>
          <p:nvPr/>
        </p:nvSpPr>
        <p:spPr>
          <a:xfrm>
            <a:off x="5496170" y="3555929"/>
            <a:ext cx="821059" cy="2616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33CC"/>
            </a:solidFill>
          </a:ln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rgbClr val="0033CC"/>
                </a:solidFill>
              </a:rPr>
              <a:t>sparklines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DC5072-31F4-7C4B-90F7-D1F71137CAAD}"/>
              </a:ext>
            </a:extLst>
          </p:cNvPr>
          <p:cNvSpPr txBox="1"/>
          <p:nvPr/>
        </p:nvSpPr>
        <p:spPr>
          <a:xfrm>
            <a:off x="6558284" y="6227468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117997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402D6-C1DB-5D45-9799-9C5FC7C0F2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COVID-19 Dashboard Example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14B1C3-A40D-054A-8B8D-7B42A6A4A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7" name="Picture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950065D-7634-094E-B8E6-5A5EAD75A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976" y="1234464"/>
            <a:ext cx="7498048" cy="47135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E6779E-6966-5144-908F-E68CB66E993F}"/>
              </a:ext>
            </a:extLst>
          </p:cNvPr>
          <p:cNvSpPr txBox="1"/>
          <p:nvPr/>
        </p:nvSpPr>
        <p:spPr>
          <a:xfrm>
            <a:off x="2305995" y="6008000"/>
            <a:ext cx="453201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3"/>
              </a:rPr>
              <a:t>https://www.sccgov.org/sites/phd/DiseaseInformation/novel-coronavirus/Pages/dashboard.aspx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791329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379F09-3D5F-F54D-A7F4-F004BB2705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#6: Information Dashboard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5CFEDE-B304-4347-95AD-1B399F7C42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295400"/>
            <a:ext cx="8412433" cy="4953000"/>
          </a:xfrm>
        </p:spPr>
        <p:txBody>
          <a:bodyPr/>
          <a:lstStyle/>
          <a:p>
            <a:r>
              <a:rPr lang="en-US" dirty="0"/>
              <a:t>Create an information dashboard from your data.</a:t>
            </a:r>
          </a:p>
          <a:p>
            <a:pPr lvl="1"/>
            <a:r>
              <a:rPr lang="en-US" dirty="0"/>
              <a:t>At least four charts.</a:t>
            </a:r>
          </a:p>
          <a:p>
            <a:pPr lvl="1"/>
            <a:r>
              <a:rPr lang="en-US" dirty="0"/>
              <a:t>Must fit on one webpage without scrolling.</a:t>
            </a:r>
          </a:p>
          <a:p>
            <a:pPr lvl="1"/>
            <a:r>
              <a:rPr lang="en-US" dirty="0"/>
              <a:t>Ideally, use the dataset chosen for your project.</a:t>
            </a:r>
          </a:p>
          <a:p>
            <a:pPr lvl="1"/>
            <a:r>
              <a:rPr lang="en-US" dirty="0"/>
              <a:t>The dashboard does not need to update in real time.</a:t>
            </a:r>
          </a:p>
          <a:p>
            <a:pPr lvl="5"/>
            <a:endParaRPr lang="en-US" dirty="0"/>
          </a:p>
          <a:p>
            <a:r>
              <a:rPr lang="en-US" dirty="0"/>
              <a:t>Explain in a short report:</a:t>
            </a:r>
          </a:p>
          <a:p>
            <a:pPr lvl="1"/>
            <a:r>
              <a:rPr lang="en-US" dirty="0"/>
              <a:t>How you used good dashboard design principles.</a:t>
            </a:r>
          </a:p>
          <a:p>
            <a:pPr lvl="1"/>
            <a:r>
              <a:rPr lang="en-US" dirty="0"/>
              <a:t>For each chart, how you used good chart design principles.</a:t>
            </a:r>
          </a:p>
          <a:p>
            <a:pPr lvl="5"/>
            <a:endParaRPr lang="en-US" dirty="0"/>
          </a:p>
          <a:p>
            <a:r>
              <a:rPr lang="en-US" dirty="0"/>
              <a:t>Due Friday, April 17.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DAD23-51F6-5B4E-8684-2389FC06B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1478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593B9-183E-AB47-B409-B958887FB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Assignment #6</a:t>
            </a:r>
            <a:r>
              <a:rPr lang="en-US" i="1" dirty="0"/>
              <a:t>, cont’d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75CF8D-16B6-BA4B-AA79-F8B30B7024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JavaScript chart-generation libraries</a:t>
            </a:r>
          </a:p>
          <a:p>
            <a:pPr lvl="1"/>
            <a:r>
              <a:rPr lang="en-US" dirty="0"/>
              <a:t>D3.js</a:t>
            </a:r>
          </a:p>
          <a:p>
            <a:pPr lvl="1"/>
            <a:r>
              <a:rPr lang="en-US" dirty="0"/>
              <a:t>Google Charts</a:t>
            </a:r>
          </a:p>
          <a:p>
            <a:pPr lvl="1"/>
            <a:r>
              <a:rPr lang="en-US" dirty="0"/>
              <a:t>Highcharts</a:t>
            </a:r>
          </a:p>
          <a:p>
            <a:pPr lvl="5"/>
            <a:endParaRPr lang="en-US" dirty="0"/>
          </a:p>
          <a:p>
            <a:r>
              <a:rPr lang="en-US" dirty="0"/>
              <a:t>Tableau Public</a:t>
            </a:r>
          </a:p>
          <a:p>
            <a:pPr lvl="4"/>
            <a:endParaRPr lang="en-US" dirty="0"/>
          </a:p>
          <a:p>
            <a:r>
              <a:rPr lang="en-US"/>
              <a:t>Google “JavaScript </a:t>
            </a:r>
            <a:r>
              <a:rPr lang="en-US" dirty="0"/>
              <a:t>data visualization”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AB96C1-F9FE-2A4E-A847-925B500A8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051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80A7F7-5DCC-0646-906A-CFB66954F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Types of Data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29ECC7-A742-3F45-8BA4-9F55BF9CF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B5D465-4700-A047-880A-000DDFD6C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15" y="1342161"/>
            <a:ext cx="7365969" cy="2651749"/>
          </a:xfrm>
          <a:prstGeom prst="rect">
            <a:avLst/>
          </a:prstGeom>
        </p:spPr>
      </p:pic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8B281B2-43A1-454D-806B-C48FD7E7EF76}"/>
              </a:ext>
            </a:extLst>
          </p:cNvPr>
          <p:cNvGraphicFramePr>
            <a:graphicFrameLocks noGrp="1"/>
          </p:cNvGraphicFramePr>
          <p:nvPr/>
        </p:nvGraphicFramePr>
        <p:xfrm>
          <a:off x="91489" y="4259188"/>
          <a:ext cx="8961022" cy="133196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54463">
                  <a:extLst>
                    <a:ext uri="{9D8B030D-6E8A-4147-A177-3AD203B41FA5}">
                      <a16:colId xmlns:a16="http://schemas.microsoft.com/office/drawing/2014/main" val="2714552296"/>
                    </a:ext>
                  </a:extLst>
                </a:gridCol>
                <a:gridCol w="914390">
                  <a:extLst>
                    <a:ext uri="{9D8B030D-6E8A-4147-A177-3AD203B41FA5}">
                      <a16:colId xmlns:a16="http://schemas.microsoft.com/office/drawing/2014/main" val="903521226"/>
                    </a:ext>
                  </a:extLst>
                </a:gridCol>
                <a:gridCol w="822951">
                  <a:extLst>
                    <a:ext uri="{9D8B030D-6E8A-4147-A177-3AD203B41FA5}">
                      <a16:colId xmlns:a16="http://schemas.microsoft.com/office/drawing/2014/main" val="1133795952"/>
                    </a:ext>
                  </a:extLst>
                </a:gridCol>
                <a:gridCol w="5669218">
                  <a:extLst>
                    <a:ext uri="{9D8B030D-6E8A-4147-A177-3AD203B41FA5}">
                      <a16:colId xmlns:a16="http://schemas.microsoft.com/office/drawing/2014/main" val="4218938094"/>
                    </a:ext>
                  </a:extLst>
                </a:gridCol>
              </a:tblGrid>
              <a:tr h="190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Data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Data Type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Encoding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1" u="none" strike="noStrike" dirty="0">
                          <a:effectLst/>
                        </a:rPr>
                        <a:t>Note</a:t>
                      </a:r>
                      <a:endParaRPr lang="en-US" sz="1100" b="1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1166237"/>
                  </a:ext>
                </a:extLst>
              </a:tr>
              <a:tr h="190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Episode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Categorical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Position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Each episode is represented by a dot. Each dot has its own position on the canvas.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276085494"/>
                  </a:ext>
                </a:extLst>
              </a:tr>
              <a:tr h="190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Episode Number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Ordinal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Position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The x-axis shows the number of each episode in each season.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extLst>
                  <a:ext uri="{0D108BD9-81ED-4DB2-BD59-A6C34878D82A}">
                    <a16:rowId xmlns:a16="http://schemas.microsoft.com/office/drawing/2014/main" val="3431043277"/>
                  </a:ext>
                </a:extLst>
              </a:tr>
              <a:tr h="190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Season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Ordinal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Color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Each season is represented by a different color (hue).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extLst>
                  <a:ext uri="{0D108BD9-81ED-4DB2-BD59-A6C34878D82A}">
                    <a16:rowId xmlns:a16="http://schemas.microsoft.com/office/drawing/2014/main" val="3107736985"/>
                  </a:ext>
                </a:extLst>
              </a:tr>
              <a:tr h="190280"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Position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Each season also has its own section on the chart.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extLst>
                  <a:ext uri="{0D108BD9-81ED-4DB2-BD59-A6C34878D82A}">
                    <a16:rowId xmlns:a16="http://schemas.microsoft.com/office/drawing/2014/main" val="699193705"/>
                  </a:ext>
                </a:extLst>
              </a:tr>
              <a:tr h="190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IMDB rating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Ordinal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Position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The better the episode, the higher it is on the y-axis. 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extLst>
                  <a:ext uri="{0D108BD9-81ED-4DB2-BD59-A6C34878D82A}">
                    <a16:rowId xmlns:a16="http://schemas.microsoft.com/office/drawing/2014/main" val="2439444030"/>
                  </a:ext>
                </a:extLst>
              </a:tr>
              <a:tr h="190280"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Average season rating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Quantitative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Position</a:t>
                      </a:r>
                      <a:endParaRPr lang="en-US" sz="1100" b="0" i="0" u="none" strike="noStrike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 dirty="0">
                          <a:effectLst/>
                        </a:rPr>
                        <a:t>The horizontal bar in each pane shows the average rating of the episodes in each season.</a:t>
                      </a:r>
                      <a:endParaRPr lang="en-US" sz="1100" b="0" i="0" u="none" strike="noStrike" dirty="0">
                        <a:solidFill>
                          <a:srgbClr val="333333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919" marR="8919" marT="8919" marB="0" anchor="b"/>
                </a:tc>
                <a:extLst>
                  <a:ext uri="{0D108BD9-81ED-4DB2-BD59-A6C34878D82A}">
                    <a16:rowId xmlns:a16="http://schemas.microsoft.com/office/drawing/2014/main" val="3466039460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B651FE96-AEAE-6448-9FF0-23421927D5A1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2755725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22F6-3E06-9B4E-9858-3B67C73074B8}" type="slidenum">
              <a:rPr lang="en-US"/>
              <a:pPr/>
              <a:t>30</a:t>
            </a:fld>
            <a:endParaRPr lang="en-US"/>
          </a:p>
        </p:txBody>
      </p:sp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Patterns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A </a:t>
            </a:r>
            <a:r>
              <a:rPr lang="en-US" dirty="0">
                <a:solidFill>
                  <a:srgbClr val="B23C00"/>
                </a:solidFill>
              </a:rPr>
              <a:t>design pattern </a:t>
            </a:r>
            <a:r>
              <a:rPr lang="en-US" dirty="0"/>
              <a:t>is </a:t>
            </a:r>
          </a:p>
          <a:p>
            <a:pPr lvl="6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A description of a problem.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A solution that you can apply </a:t>
            </a:r>
            <a:br>
              <a:rPr lang="en-US" dirty="0"/>
            </a:br>
            <a:r>
              <a:rPr lang="en-US" dirty="0"/>
              <a:t>to many programming situations.</a:t>
            </a:r>
          </a:p>
          <a:p>
            <a:pPr lvl="4">
              <a:lnSpc>
                <a:spcPct val="90000"/>
              </a:lnSpc>
            </a:pPr>
            <a:endParaRPr lang="en-US" dirty="0"/>
          </a:p>
          <a:p>
            <a:pPr>
              <a:lnSpc>
                <a:spcPct val="90000"/>
              </a:lnSpc>
            </a:pPr>
            <a:r>
              <a:rPr lang="en-US" dirty="0"/>
              <a:t>Design patterns show you how to </a:t>
            </a:r>
            <a:br>
              <a:rPr lang="en-US" dirty="0"/>
            </a:br>
            <a:r>
              <a:rPr lang="en-US" u="sng" dirty="0"/>
              <a:t>build good user interfaces</a:t>
            </a:r>
            <a:r>
              <a:rPr lang="en-US" dirty="0"/>
              <a:t>.</a:t>
            </a:r>
          </a:p>
          <a:p>
            <a:pPr lvl="7">
              <a:lnSpc>
                <a:spcPct val="90000"/>
              </a:lnSpc>
            </a:pP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Design patterns are </a:t>
            </a:r>
            <a:r>
              <a:rPr lang="en-US" u="sng" dirty="0"/>
              <a:t>proven design experience</a:t>
            </a:r>
            <a:r>
              <a:rPr lang="en-US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Design patterns describe </a:t>
            </a:r>
            <a:r>
              <a:rPr lang="en-US" u="sng" dirty="0"/>
              <a:t>best practices</a:t>
            </a:r>
            <a:r>
              <a:rPr lang="en-US" dirty="0"/>
              <a:t>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Design patterns capture structural and behavioral features of an interface.</a:t>
            </a:r>
          </a:p>
          <a:p>
            <a:pPr lvl="1">
              <a:lnSpc>
                <a:spcPct val="90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1831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328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328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328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5328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122F6-3E06-9B4E-9858-3B67C73074B8}" type="slidenum">
              <a:rPr lang="en-US"/>
              <a:pPr/>
              <a:t>31</a:t>
            </a:fld>
            <a:endParaRPr lang="en-US"/>
          </a:p>
        </p:txBody>
      </p:sp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Design Patterns</a:t>
            </a:r>
          </a:p>
        </p:txBody>
      </p:sp>
      <p:sp>
        <p:nvSpPr>
          <p:cNvPr id="3532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Design patterns are </a:t>
            </a:r>
            <a:r>
              <a:rPr lang="en-US" u="sng" dirty="0"/>
              <a:t>not code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but are </a:t>
            </a:r>
            <a:r>
              <a:rPr lang="en-US" u="sng" dirty="0"/>
              <a:t>general solutions</a:t>
            </a:r>
            <a:r>
              <a:rPr lang="en-US" dirty="0">
                <a:solidFill>
                  <a:srgbClr val="B23C00"/>
                </a:solidFill>
              </a:rPr>
              <a:t> </a:t>
            </a:r>
            <a:r>
              <a:rPr lang="en-US" dirty="0"/>
              <a:t>to design problems.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You apply them to your specific application.</a:t>
            </a:r>
          </a:p>
          <a:p>
            <a:pPr lvl="5">
              <a:lnSpc>
                <a:spcPct val="90000"/>
              </a:lnSpc>
            </a:pPr>
            <a:endParaRPr lang="en-US" dirty="0"/>
          </a:p>
          <a:p>
            <a:r>
              <a:rPr lang="en-US" dirty="0"/>
              <a:t>Design patterns give programmers a </a:t>
            </a:r>
            <a:br>
              <a:rPr lang="en-US" dirty="0"/>
            </a:br>
            <a:r>
              <a:rPr lang="en-US" dirty="0"/>
              <a:t>very high-level </a:t>
            </a:r>
            <a:r>
              <a:rPr lang="en-US" dirty="0">
                <a:solidFill>
                  <a:srgbClr val="B23C00"/>
                </a:solidFill>
              </a:rPr>
              <a:t>pattern language </a:t>
            </a:r>
            <a:r>
              <a:rPr lang="en-US" dirty="0"/>
              <a:t>and a </a:t>
            </a:r>
            <a:br>
              <a:rPr lang="en-US" dirty="0"/>
            </a:br>
            <a:r>
              <a:rPr lang="en-US" dirty="0"/>
              <a:t>short-cut </a:t>
            </a:r>
            <a:r>
              <a:rPr lang="en-US" u="sng" dirty="0"/>
              <a:t>vocabulary</a:t>
            </a:r>
            <a:r>
              <a:rPr lang="en-US" dirty="0"/>
              <a:t> to discuss design issues.</a:t>
            </a:r>
          </a:p>
          <a:p>
            <a:pPr lvl="1"/>
            <a:r>
              <a:rPr lang="en-US" dirty="0"/>
              <a:t>Independent of specific implementations.</a:t>
            </a:r>
          </a:p>
          <a:p>
            <a:pPr lvl="6"/>
            <a:endParaRPr lang="en-US" dirty="0"/>
          </a:p>
          <a:p>
            <a:pPr lvl="1"/>
            <a:r>
              <a:rPr lang="ja-JP" altLang="en-US" dirty="0"/>
              <a:t>“</a:t>
            </a:r>
            <a:r>
              <a:rPr lang="en-US" dirty="0"/>
              <a:t>We should use the </a:t>
            </a:r>
            <a:r>
              <a:rPr lang="en-US" dirty="0" err="1"/>
              <a:t>canvas+palette</a:t>
            </a:r>
            <a:r>
              <a:rPr lang="en-US" dirty="0"/>
              <a:t> pattern here.</a:t>
            </a:r>
            <a:r>
              <a:rPr lang="ja-JP" altLang="en-US" dirty="0"/>
              <a:t>”</a:t>
            </a:r>
            <a:endParaRPr lang="en-US" dirty="0"/>
          </a:p>
          <a:p>
            <a:pPr lvl="1"/>
            <a:r>
              <a:rPr lang="ja-JP" altLang="en-US" dirty="0"/>
              <a:t>“</a:t>
            </a:r>
            <a:r>
              <a:rPr lang="en-US" dirty="0"/>
              <a:t>The wizard pattern will simplify this code.</a:t>
            </a:r>
            <a:r>
              <a:rPr lang="ja-JP" altLang="en-US"/>
              <a:t>”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81066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FC735-46EF-D34C-9420-1EA566E1F6F9}" type="slidenum">
              <a:rPr lang="en-US"/>
              <a:pPr/>
              <a:t>32</a:t>
            </a:fld>
            <a:endParaRPr lang="en-US"/>
          </a:p>
        </p:txBody>
      </p:sp>
      <p:sp>
        <p:nvSpPr>
          <p:cNvPr id="354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Each Design Pattern Should Have</a:t>
            </a:r>
            <a:endParaRPr lang="en-US" i="1" dirty="0"/>
          </a:p>
        </p:txBody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 short </a:t>
            </a:r>
            <a:r>
              <a:rPr lang="en-US" u="sng" dirty="0"/>
              <a:t>name</a:t>
            </a:r>
          </a:p>
          <a:p>
            <a:pPr lvl="4"/>
            <a:endParaRPr lang="en-US" u="sng" dirty="0">
              <a:solidFill>
                <a:srgbClr val="B23C00"/>
              </a:solidFill>
            </a:endParaRPr>
          </a:p>
          <a:p>
            <a:r>
              <a:rPr lang="en-US" u="sng" dirty="0"/>
              <a:t>What</a:t>
            </a:r>
            <a:r>
              <a:rPr lang="en-US" dirty="0"/>
              <a:t>: a brief description of the pattern</a:t>
            </a:r>
          </a:p>
          <a:p>
            <a:pPr lvl="4"/>
            <a:endParaRPr lang="en-US" dirty="0"/>
          </a:p>
          <a:p>
            <a:r>
              <a:rPr lang="en-US" u="sng" dirty="0"/>
              <a:t>When</a:t>
            </a:r>
            <a:r>
              <a:rPr lang="en-US" dirty="0"/>
              <a:t> to use: a brief description of the context</a:t>
            </a:r>
          </a:p>
          <a:p>
            <a:pPr lvl="4"/>
            <a:endParaRPr lang="en-US" dirty="0"/>
          </a:p>
          <a:p>
            <a:r>
              <a:rPr lang="en-US" u="sng" dirty="0"/>
              <a:t>Why</a:t>
            </a:r>
            <a:r>
              <a:rPr lang="en-US" dirty="0"/>
              <a:t>: a description of the problem that it solves</a:t>
            </a:r>
          </a:p>
        </p:txBody>
      </p:sp>
    </p:spTree>
    <p:extLst>
      <p:ext uri="{BB962C8B-B14F-4D97-AF65-F5344CB8AC3E}">
        <p14:creationId xmlns:p14="http://schemas.microsoft.com/office/powerpoint/2010/main" val="1710701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8D1280-7ACA-DC41-ADAC-7F7D11A66D87}" type="slidenum">
              <a:rPr lang="en-US"/>
              <a:pPr/>
              <a:t>33</a:t>
            </a:fld>
            <a:endParaRPr lang="en-US"/>
          </a:p>
        </p:txBody>
      </p:sp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Patterns</a:t>
            </a:r>
            <a:r>
              <a:rPr lang="en-US" i="1" dirty="0"/>
              <a:t>, cont’d</a:t>
            </a:r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building architect </a:t>
            </a:r>
            <a:r>
              <a:rPr lang="en-US" dirty="0">
                <a:solidFill>
                  <a:srgbClr val="B23C00"/>
                </a:solidFill>
              </a:rPr>
              <a:t>Christopher Alexander </a:t>
            </a:r>
            <a:r>
              <a:rPr lang="en-US" dirty="0"/>
              <a:t>formulated over 250 patterns for architectural design for physical buildings.</a:t>
            </a:r>
          </a:p>
          <a:p>
            <a:pPr lvl="6"/>
            <a:endParaRPr lang="en-US" dirty="0"/>
          </a:p>
          <a:p>
            <a:r>
              <a:rPr lang="en-US" dirty="0"/>
              <a:t>Co-authored </a:t>
            </a:r>
            <a:r>
              <a:rPr lang="en-US" i="1" dirty="0">
                <a:solidFill>
                  <a:srgbClr val="B23C00"/>
                </a:solidFill>
              </a:rPr>
              <a:t>A Pattern Language:</a:t>
            </a:r>
            <a:br>
              <a:rPr lang="en-US" i="1" dirty="0">
                <a:solidFill>
                  <a:srgbClr val="B23C00"/>
                </a:solidFill>
              </a:rPr>
            </a:br>
            <a:r>
              <a:rPr lang="en-US" i="1" dirty="0">
                <a:solidFill>
                  <a:srgbClr val="B23C00"/>
                </a:solidFill>
              </a:rPr>
              <a:t>Towns, Buildings, Construction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/>
              <a:t>published in 1977.</a:t>
            </a:r>
          </a:p>
        </p:txBody>
      </p:sp>
    </p:spTree>
    <p:extLst>
      <p:ext uri="{BB962C8B-B14F-4D97-AF65-F5344CB8AC3E}">
        <p14:creationId xmlns:p14="http://schemas.microsoft.com/office/powerpoint/2010/main" val="41246963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91E4-3531-C84A-87B8-95BA70B4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 Design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DBDA-2AB0-A742-8FC5-6FEC25C7B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B23C00"/>
                </a:solidFill>
              </a:rPr>
              <a:t>Organization</a:t>
            </a:r>
          </a:p>
          <a:p>
            <a:r>
              <a:rPr lang="en-US" dirty="0"/>
              <a:t>Navigation</a:t>
            </a:r>
          </a:p>
          <a:p>
            <a:r>
              <a:rPr lang="en-US" dirty="0"/>
              <a:t>Page layout</a:t>
            </a:r>
          </a:p>
          <a:p>
            <a:r>
              <a:rPr lang="en-US" dirty="0"/>
              <a:t>List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D8BE7-9884-5B4E-A0D1-9CCEC8F0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20947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25903"/>
            <a:ext cx="3749044" cy="4754828"/>
          </a:xfrm>
        </p:spPr>
        <p:txBody>
          <a:bodyPr/>
          <a:lstStyle/>
          <a:p>
            <a:r>
              <a:rPr lang="en-US" dirty="0"/>
              <a:t>Feature, Search</a:t>
            </a:r>
            <a:r>
              <a:rPr lang="en-US"/>
              <a:t>, </a:t>
            </a:r>
            <a:br>
              <a:rPr lang="en-US"/>
            </a:br>
            <a:r>
              <a:rPr lang="en-US"/>
              <a:t>and </a:t>
            </a:r>
            <a:r>
              <a:rPr lang="en-US" dirty="0"/>
              <a:t>Browse</a:t>
            </a:r>
          </a:p>
          <a:p>
            <a:r>
              <a:rPr lang="en-US" dirty="0"/>
              <a:t>News Stream</a:t>
            </a:r>
          </a:p>
          <a:p>
            <a:r>
              <a:rPr lang="en-US" dirty="0"/>
              <a:t>Picture Manager</a:t>
            </a:r>
          </a:p>
          <a:p>
            <a:r>
              <a:rPr lang="en-US" dirty="0"/>
              <a:t>Dashboard</a:t>
            </a:r>
          </a:p>
          <a:p>
            <a:r>
              <a:rPr lang="en-US" dirty="0"/>
              <a:t>Canvas + Palette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477128" y="1325903"/>
            <a:ext cx="4206194" cy="274317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0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Wizard</a:t>
            </a:r>
          </a:p>
          <a:p>
            <a:r>
              <a:rPr lang="en-US" dirty="0"/>
              <a:t>Settings Editor</a:t>
            </a:r>
          </a:p>
          <a:p>
            <a:r>
              <a:rPr lang="en-US" dirty="0"/>
              <a:t>Alternate Views</a:t>
            </a:r>
          </a:p>
          <a:p>
            <a:r>
              <a:rPr lang="en-US" dirty="0"/>
              <a:t>Multiple Workspaces</a:t>
            </a:r>
          </a:p>
          <a:p>
            <a:r>
              <a:rPr lang="en-US" dirty="0"/>
              <a:t>Multilevel Help</a:t>
            </a:r>
          </a:p>
        </p:txBody>
      </p:sp>
    </p:spTree>
    <p:extLst>
      <p:ext uri="{BB962C8B-B14F-4D97-AF65-F5344CB8AC3E}">
        <p14:creationId xmlns:p14="http://schemas.microsoft.com/office/powerpoint/2010/main" val="5374298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 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Design patterns for the high-level </a:t>
            </a:r>
            <a:r>
              <a:rPr lang="en-US" u="sng" dirty="0"/>
              <a:t>overall layout</a:t>
            </a:r>
            <a:r>
              <a:rPr lang="en-US" dirty="0"/>
              <a:t> of an application’s user interface.</a:t>
            </a:r>
          </a:p>
          <a:p>
            <a:pPr lvl="4"/>
            <a:endParaRPr lang="en-US" dirty="0"/>
          </a:p>
          <a:p>
            <a:r>
              <a:rPr lang="en-US" dirty="0"/>
              <a:t>Information architecture</a:t>
            </a:r>
          </a:p>
          <a:p>
            <a:pPr lvl="1"/>
            <a:r>
              <a:rPr lang="en-US" dirty="0"/>
              <a:t>How to organize an information space.</a:t>
            </a:r>
          </a:p>
          <a:p>
            <a:pPr lvl="6"/>
            <a:endParaRPr lang="en-US" dirty="0"/>
          </a:p>
          <a:p>
            <a:r>
              <a:rPr lang="en-US" dirty="0"/>
              <a:t>Interaction model</a:t>
            </a:r>
          </a:p>
          <a:p>
            <a:pPr lvl="1"/>
            <a:r>
              <a:rPr lang="en-US" dirty="0"/>
              <a:t>Determine how users navigate.</a:t>
            </a:r>
          </a:p>
          <a:p>
            <a:pPr lvl="1"/>
            <a:r>
              <a:rPr lang="en-US" dirty="0"/>
              <a:t>Establish consistency.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647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Feature, Search, and Browse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3566168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A featured item.</a:t>
            </a:r>
          </a:p>
          <a:p>
            <a:pPr lvl="1"/>
            <a:r>
              <a:rPr lang="en-US" sz="1800" dirty="0"/>
              <a:t>A search box.</a:t>
            </a:r>
          </a:p>
          <a:p>
            <a:pPr lvl="1"/>
            <a:r>
              <a:rPr lang="en-US" sz="1800" dirty="0"/>
              <a:t>A list to browse.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Engage the user.</a:t>
            </a:r>
          </a:p>
          <a:p>
            <a:pPr lvl="1"/>
            <a:r>
              <a:rPr lang="en-US" sz="1800" dirty="0"/>
              <a:t>Provide other options.</a:t>
            </a:r>
          </a:p>
          <a:p>
            <a:pPr lvl="1"/>
            <a:r>
              <a:rPr lang="en-US" sz="1800" dirty="0"/>
              <a:t>Enable searching.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Browsing and searching are common.</a:t>
            </a:r>
          </a:p>
          <a:p>
            <a:pPr lvl="1"/>
            <a:r>
              <a:rPr lang="en-US" sz="1800" u="sng" dirty="0"/>
              <a:t>Hook the user</a:t>
            </a:r>
            <a:r>
              <a:rPr lang="en-US" sz="1800" dirty="0"/>
              <a:t> with the featured item.</a:t>
            </a:r>
          </a:p>
        </p:txBody>
      </p:sp>
      <p:pic>
        <p:nvPicPr>
          <p:cNvPr id="11" name="Picture 10" descr="Screen Shot 2014-09-07 at 2.23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9" y="1218076"/>
            <a:ext cx="5303462" cy="501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55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News Stream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38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3566168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u="sng" dirty="0"/>
              <a:t>Time-sensitive</a:t>
            </a:r>
            <a:r>
              <a:rPr lang="en-US" sz="1800" dirty="0"/>
              <a:t> items.</a:t>
            </a:r>
          </a:p>
          <a:p>
            <a:pPr lvl="1"/>
            <a:r>
              <a:rPr lang="en-US" sz="1800" dirty="0"/>
              <a:t>Reverse chronological order.</a:t>
            </a:r>
          </a:p>
          <a:p>
            <a:pPr lvl="1"/>
            <a:r>
              <a:rPr lang="en-US" sz="1800" dirty="0"/>
              <a:t>Frequent updates.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Communications channels.</a:t>
            </a:r>
          </a:p>
          <a:p>
            <a:pPr lvl="1"/>
            <a:r>
              <a:rPr lang="en-US" sz="1800" dirty="0"/>
              <a:t>Timely content.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Allow users to keep up with news streams.</a:t>
            </a:r>
          </a:p>
          <a:p>
            <a:pPr lvl="1"/>
            <a:r>
              <a:rPr lang="en-US" sz="1800" dirty="0"/>
              <a:t>Users can check often.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0A349F2-4FF4-4C42-B2F6-9EA18E477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10" y="1099426"/>
            <a:ext cx="5212023" cy="5529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984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Picture Manager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39</a:t>
            </a:fld>
            <a:endParaRPr lang="en-US"/>
          </a:p>
        </p:txBody>
      </p:sp>
      <p:pic>
        <p:nvPicPr>
          <p:cNvPr id="8" name="Picture 7" descr="Screen Shot 2014-09-07 at 2.38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08" y="1143026"/>
            <a:ext cx="4785669" cy="3750350"/>
          </a:xfrm>
          <a:prstGeom prst="rect">
            <a:avLst/>
          </a:prstGeom>
        </p:spPr>
      </p:pic>
      <p:pic>
        <p:nvPicPr>
          <p:cNvPr id="9" name="Picture 8" descr="Screen Shot 2014-09-07 at 2.39.3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56" y="3246122"/>
            <a:ext cx="4206244" cy="3296276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3566168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u="sng" dirty="0"/>
              <a:t>Thumbnails</a:t>
            </a:r>
            <a:r>
              <a:rPr lang="en-US" sz="1800" dirty="0"/>
              <a:t> of pictures for browsing.</a:t>
            </a:r>
          </a:p>
          <a:p>
            <a:pPr lvl="1"/>
            <a:r>
              <a:rPr lang="en-US" sz="1800" dirty="0"/>
              <a:t>Feature one picture.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A collection of pictures to organize.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A natural way for users to organize and browse a picture collection</a:t>
            </a:r>
          </a:p>
        </p:txBody>
      </p:sp>
    </p:spTree>
    <p:extLst>
      <p:ext uri="{BB962C8B-B14F-4D97-AF65-F5344CB8AC3E}">
        <p14:creationId xmlns:p14="http://schemas.microsoft.com/office/powerpoint/2010/main" val="22455919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84014-38A6-5441-9CDD-2718715B2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7C5D84-5B6A-FC4A-9383-BF7F470250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Use color sparingly.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EDBB72-590B-FD4A-AA9B-F9FE2EC79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320979C-AD20-2548-BC93-87751B754A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726" y="1965976"/>
            <a:ext cx="7708328" cy="38637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57C3A89-000C-6C40-A183-7E127D9E3500}"/>
              </a:ext>
            </a:extLst>
          </p:cNvPr>
          <p:cNvSpPr txBox="1"/>
          <p:nvPr/>
        </p:nvSpPr>
        <p:spPr>
          <a:xfrm>
            <a:off x="6558284" y="6184612"/>
            <a:ext cx="1484702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Storytelling with Data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Cole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Nussbaumer</a:t>
            </a:r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800" dirty="0" err="1">
                <a:solidFill>
                  <a:schemeClr val="bg1">
                    <a:lumMod val="65000"/>
                  </a:schemeClr>
                </a:solidFill>
              </a:rPr>
              <a:t>Knaflic</a:t>
            </a:r>
            <a:endParaRPr lang="en-US" sz="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7454107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Dashboard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40</a:t>
            </a:fld>
            <a:endParaRPr lang="en-US"/>
          </a:p>
        </p:txBody>
      </p:sp>
      <p:pic>
        <p:nvPicPr>
          <p:cNvPr id="6" name="Picture 5" descr="Screen Shot 2014-09-07 at 2.47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646" y="1143025"/>
            <a:ext cx="5514849" cy="5303462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806" y="1325903"/>
            <a:ext cx="3474682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u="sng" dirty="0"/>
              <a:t>Single information-dense page.</a:t>
            </a:r>
          </a:p>
          <a:p>
            <a:pPr lvl="1"/>
            <a:r>
              <a:rPr lang="en-US" sz="1800" dirty="0"/>
              <a:t>Information widgets frequently updated.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An incoming flow of information.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Users need to </a:t>
            </a:r>
            <a:r>
              <a:rPr lang="en-US" sz="1800" u="sng" dirty="0"/>
              <a:t>monitor</a:t>
            </a:r>
            <a:r>
              <a:rPr lang="en-US" sz="1800" dirty="0"/>
              <a:t> the information.</a:t>
            </a:r>
          </a:p>
          <a:p>
            <a:pPr lvl="1"/>
            <a:r>
              <a:rPr lang="en-US" sz="1800" dirty="0"/>
              <a:t>See </a:t>
            </a:r>
            <a:r>
              <a:rPr lang="en-US" sz="1800" u="sng" dirty="0"/>
              <a:t>what’s important </a:t>
            </a:r>
            <a:r>
              <a:rPr lang="en-US" sz="1800" dirty="0"/>
              <a:t>at a glance.</a:t>
            </a:r>
          </a:p>
        </p:txBody>
      </p:sp>
    </p:spTree>
    <p:extLst>
      <p:ext uri="{BB962C8B-B14F-4D97-AF65-F5344CB8AC3E}">
        <p14:creationId xmlns:p14="http://schemas.microsoft.com/office/powerpoint/2010/main" val="22039450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Canvas + Palette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41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7739" y="1325903"/>
            <a:ext cx="5096075" cy="4389072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3566121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Palette of drawing tools.</a:t>
            </a:r>
          </a:p>
          <a:p>
            <a:pPr lvl="1"/>
            <a:r>
              <a:rPr lang="en-US" sz="1800" dirty="0"/>
              <a:t>Canvas for drawing.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A graphics editor.</a:t>
            </a:r>
          </a:p>
          <a:p>
            <a:pPr lvl="1"/>
            <a:r>
              <a:rPr lang="en-US" sz="1800" dirty="0"/>
              <a:t>Create new objects.</a:t>
            </a:r>
          </a:p>
          <a:p>
            <a:pPr lvl="1"/>
            <a:r>
              <a:rPr lang="en-US" sz="1800" dirty="0"/>
              <a:t>Arrange object in </a:t>
            </a:r>
            <a:br>
              <a:rPr lang="en-US" sz="1800" dirty="0"/>
            </a:br>
            <a:r>
              <a:rPr lang="en-US" sz="1800" dirty="0"/>
              <a:t>virtual space.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Closely matches a user’s mental model </a:t>
            </a:r>
            <a:br>
              <a:rPr lang="en-US" sz="1800" dirty="0"/>
            </a:br>
            <a:r>
              <a:rPr lang="en-US" sz="1800" dirty="0"/>
              <a:t>of how to create </a:t>
            </a:r>
            <a:br>
              <a:rPr lang="en-US" sz="1800" dirty="0"/>
            </a:br>
            <a:r>
              <a:rPr lang="en-US" sz="1800" dirty="0"/>
              <a:t>some artwork.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035024" y="6086015"/>
            <a:ext cx="2000433" cy="63478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Designing Interfaces, 2</a:t>
            </a:r>
            <a:r>
              <a:rPr lang="en-US" sz="1050" b="1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US" sz="1050" b="1" dirty="0">
                <a:solidFill>
                  <a:schemeClr val="bg1">
                    <a:lumMod val="50000"/>
                  </a:schemeClr>
                </a:solidFill>
              </a:rPr>
              <a:t> ed.</a:t>
            </a:r>
          </a:p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by Jenifer Tidwell</a:t>
            </a:r>
          </a:p>
          <a:p>
            <a:r>
              <a:rPr lang="en-US" sz="1050" dirty="0">
                <a:solidFill>
                  <a:schemeClr val="bg1">
                    <a:lumMod val="50000"/>
                  </a:schemeClr>
                </a:solidFill>
              </a:rPr>
              <a:t>O’Reilly Media, 2011</a:t>
            </a:r>
          </a:p>
        </p:txBody>
      </p:sp>
    </p:spTree>
    <p:extLst>
      <p:ext uri="{BB962C8B-B14F-4D97-AF65-F5344CB8AC3E}">
        <p14:creationId xmlns:p14="http://schemas.microsoft.com/office/powerpoint/2010/main" val="1704111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Wizard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42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3383243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Steps to accomplish </a:t>
            </a:r>
            <a:br>
              <a:rPr lang="en-US" sz="1800" dirty="0"/>
            </a:br>
            <a:r>
              <a:rPr lang="en-US" sz="1800" dirty="0"/>
              <a:t>a </a:t>
            </a:r>
            <a:r>
              <a:rPr lang="en-US" sz="1800" u="sng" dirty="0"/>
              <a:t>specific task.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A complicated task.</a:t>
            </a:r>
          </a:p>
          <a:p>
            <a:pPr lvl="1"/>
            <a:r>
              <a:rPr lang="en-US" sz="1800" dirty="0"/>
              <a:t>“Don’t make me think. </a:t>
            </a:r>
            <a:r>
              <a:rPr lang="en-US" sz="1800" u="sng" dirty="0"/>
              <a:t>Just tell me what </a:t>
            </a:r>
            <a:br>
              <a:rPr lang="en-US" sz="1800" u="sng" dirty="0"/>
            </a:br>
            <a:r>
              <a:rPr lang="en-US" sz="1800" u="sng" dirty="0"/>
              <a:t>to do next</a:t>
            </a:r>
            <a:r>
              <a:rPr lang="en-US" sz="1800" dirty="0">
                <a:solidFill>
                  <a:srgbClr val="B23C00"/>
                </a:solidFill>
              </a:rPr>
              <a:t>.</a:t>
            </a:r>
            <a:r>
              <a:rPr lang="en-US" sz="1800" dirty="0"/>
              <a:t>”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Handholding for the beginning user.</a:t>
            </a:r>
          </a:p>
          <a:p>
            <a:pPr lvl="1"/>
            <a:r>
              <a:rPr lang="en-US" sz="1800" dirty="0"/>
              <a:t>But can be frustrating for experienced users.</a:t>
            </a:r>
          </a:p>
        </p:txBody>
      </p:sp>
      <p:sp>
        <p:nvSpPr>
          <p:cNvPr id="8" name="Rectangle 7"/>
          <p:cNvSpPr/>
          <p:nvPr/>
        </p:nvSpPr>
        <p:spPr bwMode="auto">
          <a:xfrm>
            <a:off x="5852146" y="4932994"/>
            <a:ext cx="120951" cy="4571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pic>
        <p:nvPicPr>
          <p:cNvPr id="9" name="Picture 8" descr="Screen Shot 2014-09-07 at 4.1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766" y="1230785"/>
            <a:ext cx="4980617" cy="49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036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Settings Editor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43</a:t>
            </a:fld>
            <a:endParaRPr lang="en-US"/>
          </a:p>
        </p:txBody>
      </p:sp>
      <p:pic>
        <p:nvPicPr>
          <p:cNvPr id="7" name="Picture 6" descr="Screen Shot 2014-09-07 at 3.09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10" y="1051586"/>
            <a:ext cx="5029145" cy="4688295"/>
          </a:xfrm>
          <a:prstGeom prst="rect">
            <a:avLst/>
          </a:prstGeom>
        </p:spPr>
      </p:pic>
      <p:pic>
        <p:nvPicPr>
          <p:cNvPr id="8" name="Picture 7" descr="Screen Shot 2014-09-07 at 3.09.4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3" y="2697488"/>
            <a:ext cx="5090851" cy="3977634"/>
          </a:xfrm>
          <a:prstGeom prst="rect">
            <a:avLst/>
          </a:prstGeom>
        </p:spPr>
      </p:pic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3657560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u="sng" dirty="0"/>
              <a:t>One place</a:t>
            </a:r>
            <a:r>
              <a:rPr lang="en-US" sz="1800" dirty="0"/>
              <a:t> to change settings, preferences, </a:t>
            </a:r>
            <a:br>
              <a:rPr lang="en-US" sz="1800" dirty="0"/>
            </a:br>
            <a:r>
              <a:rPr lang="en-US" sz="1800" dirty="0"/>
              <a:t>or properties.</a:t>
            </a:r>
          </a:p>
          <a:p>
            <a:pPr lvl="1"/>
            <a:r>
              <a:rPr lang="en-US" sz="1800" dirty="0"/>
              <a:t>Group content.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Users have many choices to create a profile for an application.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Easy to find and use.</a:t>
            </a:r>
          </a:p>
          <a:p>
            <a:pPr lvl="1"/>
            <a:r>
              <a:rPr lang="en-US" sz="1800" dirty="0"/>
              <a:t>See all choices in </a:t>
            </a:r>
            <a:br>
              <a:rPr lang="en-US" sz="1800" dirty="0"/>
            </a:br>
            <a:r>
              <a:rPr lang="en-US" sz="1800" dirty="0"/>
              <a:t>one place.</a:t>
            </a:r>
          </a:p>
        </p:txBody>
      </p:sp>
    </p:spTree>
    <p:extLst>
      <p:ext uri="{BB962C8B-B14F-4D97-AF65-F5344CB8AC3E}">
        <p14:creationId xmlns:p14="http://schemas.microsoft.com/office/powerpoint/2010/main" val="4047810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Alternative Views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44</a:t>
            </a:fld>
            <a:endParaRPr lang="en-US"/>
          </a:p>
        </p:txBody>
      </p:sp>
      <p:pic>
        <p:nvPicPr>
          <p:cNvPr id="7" name="Picture 6" descr="Screen Shot 2014-09-07 at 3.47.3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9049" y="1224022"/>
            <a:ext cx="4812798" cy="3302246"/>
          </a:xfrm>
          <a:prstGeom prst="rect">
            <a:avLst/>
          </a:prstGeom>
        </p:spPr>
      </p:pic>
      <p:pic>
        <p:nvPicPr>
          <p:cNvPr id="6" name="Picture 5" descr="Screen Shot 2014-09-07 at 3.45.4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7683" y="3246122"/>
            <a:ext cx="4846267" cy="3325211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3657560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Show </a:t>
            </a:r>
            <a:r>
              <a:rPr lang="en-US" sz="1800" u="sng" dirty="0"/>
              <a:t>multiple views</a:t>
            </a:r>
            <a:r>
              <a:rPr lang="en-US" sz="1800" dirty="0"/>
              <a:t> </a:t>
            </a:r>
            <a:br>
              <a:rPr lang="en-US" sz="1800" dirty="0"/>
            </a:br>
            <a:r>
              <a:rPr lang="en-US" sz="1800" dirty="0"/>
              <a:t>of the same data </a:t>
            </a:r>
            <a:br>
              <a:rPr lang="en-US" sz="1800" dirty="0"/>
            </a:br>
            <a:r>
              <a:rPr lang="en-US" sz="1800" dirty="0"/>
              <a:t>in different formats.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A single view is insufficient.</a:t>
            </a:r>
          </a:p>
          <a:p>
            <a:pPr lvl="1"/>
            <a:r>
              <a:rPr lang="en-US" sz="1800" dirty="0"/>
              <a:t>Users can </a:t>
            </a:r>
            <a:r>
              <a:rPr lang="en-US" sz="1800" u="sng" dirty="0"/>
              <a:t>choose views.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Different views show </a:t>
            </a:r>
            <a:r>
              <a:rPr lang="en-US" sz="1800" u="sng" dirty="0"/>
              <a:t>different aspects </a:t>
            </a:r>
            <a:br>
              <a:rPr lang="en-US" sz="1800" dirty="0"/>
            </a:br>
            <a:r>
              <a:rPr lang="en-US" sz="1800" dirty="0"/>
              <a:t>of the data.</a:t>
            </a:r>
          </a:p>
          <a:p>
            <a:pPr lvl="1"/>
            <a:r>
              <a:rPr lang="en-US" sz="1800" dirty="0"/>
              <a:t>Different users may prefer different views.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757677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Multiple Workspaces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45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805" y="1295400"/>
            <a:ext cx="8320949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u="sng" dirty="0"/>
              <a:t>Multiple tabs or windows</a:t>
            </a:r>
            <a:r>
              <a:rPr lang="en-US" sz="1800" dirty="0"/>
              <a:t> to view different pages, one at a time.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An application can manage multiple pages of content</a:t>
            </a:r>
          </a:p>
          <a:p>
            <a:pPr lvl="1"/>
            <a:r>
              <a:rPr lang="en-US" sz="1800" dirty="0"/>
              <a:t>Each page is </a:t>
            </a:r>
            <a:br>
              <a:rPr lang="en-US" sz="1800" dirty="0"/>
            </a:br>
            <a:r>
              <a:rPr lang="en-US" sz="1800" dirty="0"/>
              <a:t>separately </a:t>
            </a:r>
            <a:br>
              <a:rPr lang="en-US" sz="1800" dirty="0"/>
            </a:br>
            <a:r>
              <a:rPr lang="en-US" sz="1800" dirty="0"/>
              <a:t>managed.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Users want to</a:t>
            </a:r>
            <a:br>
              <a:rPr lang="en-US" sz="1800" dirty="0"/>
            </a:br>
            <a:r>
              <a:rPr lang="en-US" sz="1800" dirty="0"/>
              <a:t>multitask.</a:t>
            </a:r>
          </a:p>
          <a:p>
            <a:pPr lvl="1"/>
            <a:r>
              <a:rPr lang="en-US" sz="1800" dirty="0"/>
              <a:t>Don’t want to</a:t>
            </a:r>
            <a:br>
              <a:rPr lang="en-US" sz="1800" dirty="0"/>
            </a:br>
            <a:r>
              <a:rPr lang="en-US" sz="1800" dirty="0"/>
              <a:t>open multiple</a:t>
            </a:r>
            <a:br>
              <a:rPr lang="en-US" sz="1800" dirty="0"/>
            </a:br>
            <a:r>
              <a:rPr lang="en-US" sz="1800" dirty="0"/>
              <a:t>copies of the</a:t>
            </a:r>
            <a:br>
              <a:rPr lang="en-US" sz="1800" dirty="0"/>
            </a:br>
            <a:r>
              <a:rPr lang="en-US" sz="1800" dirty="0"/>
              <a:t>application.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837139-D0F9-6B44-86F0-618593BEF6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5375" y="2788377"/>
            <a:ext cx="5754508" cy="3658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6445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Organization: Multilevel Help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46</a:t>
            </a:fld>
            <a:endParaRPr lang="en-US"/>
          </a:p>
        </p:txBody>
      </p:sp>
      <p:pic>
        <p:nvPicPr>
          <p:cNvPr id="6" name="Picture 5" descr="Screen Shot 2014-09-07 at 4.20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4949" y="1273225"/>
            <a:ext cx="4989641" cy="493748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3566168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A variety of ways to </a:t>
            </a:r>
            <a:r>
              <a:rPr lang="en-US" sz="1800" u="sng" dirty="0"/>
              <a:t>provide help</a:t>
            </a:r>
            <a:r>
              <a:rPr lang="en-US" sz="1800" dirty="0"/>
              <a:t> to the user.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A complex application.</a:t>
            </a:r>
          </a:p>
          <a:p>
            <a:pPr lvl="1"/>
            <a:r>
              <a:rPr lang="en-US" sz="1800" dirty="0"/>
              <a:t>Users need with specific features or tasks.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Provide help when </a:t>
            </a:r>
            <a:br>
              <a:rPr lang="en-US" sz="1800" dirty="0"/>
            </a:br>
            <a:r>
              <a:rPr lang="en-US" sz="1800" dirty="0"/>
              <a:t>and where needed.</a:t>
            </a:r>
          </a:p>
          <a:p>
            <a:pPr lvl="1"/>
            <a:r>
              <a:rPr lang="en-US" sz="1800" dirty="0"/>
              <a:t>Help can be light- </a:t>
            </a:r>
            <a:br>
              <a:rPr lang="en-US" sz="1800" dirty="0"/>
            </a:br>
            <a:r>
              <a:rPr lang="en-US" sz="1800" dirty="0"/>
              <a:t>or heavyweight.</a:t>
            </a:r>
          </a:p>
          <a:p>
            <a:pPr lvl="1"/>
            <a:r>
              <a:rPr lang="en-US" sz="1800" dirty="0"/>
              <a:t>Reminders, tips, or tutorials as necessary.</a:t>
            </a:r>
          </a:p>
        </p:txBody>
      </p:sp>
    </p:spTree>
    <p:extLst>
      <p:ext uri="{BB962C8B-B14F-4D97-AF65-F5344CB8AC3E}">
        <p14:creationId xmlns:p14="http://schemas.microsoft.com/office/powerpoint/2010/main" val="106664216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91E4-3531-C84A-87B8-95BA70B413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 Design Patterns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3EDBDA-2AB0-A742-8FC5-6FEC25C7B9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Organization</a:t>
            </a:r>
          </a:p>
          <a:p>
            <a:r>
              <a:rPr lang="en-US" dirty="0">
                <a:solidFill>
                  <a:srgbClr val="B23C00"/>
                </a:solidFill>
              </a:rPr>
              <a:t>Navigation</a:t>
            </a:r>
          </a:p>
          <a:p>
            <a:r>
              <a:rPr lang="en-US" dirty="0"/>
              <a:t>Page layout</a:t>
            </a:r>
          </a:p>
          <a:p>
            <a:r>
              <a:rPr lang="en-US" dirty="0"/>
              <a:t>List</a:t>
            </a:r>
          </a:p>
          <a:p>
            <a:r>
              <a:rPr lang="en-US" dirty="0"/>
              <a:t>Action</a:t>
            </a:r>
          </a:p>
          <a:p>
            <a:r>
              <a:rPr lang="en-US"/>
              <a:t>User input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FD8BE7-9884-5B4E-A0D1-9CCEC8F00A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02491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Design Patterns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3931922" cy="4835525"/>
          </a:xfrm>
        </p:spPr>
        <p:txBody>
          <a:bodyPr/>
          <a:lstStyle/>
          <a:p>
            <a:r>
              <a:rPr lang="en-US" dirty="0"/>
              <a:t>Clear Entry Points</a:t>
            </a:r>
          </a:p>
          <a:p>
            <a:r>
              <a:rPr lang="en-US" dirty="0"/>
              <a:t>Hub and Spoke</a:t>
            </a:r>
          </a:p>
          <a:p>
            <a:r>
              <a:rPr lang="en-US" dirty="0"/>
              <a:t>Fully Connected</a:t>
            </a:r>
          </a:p>
          <a:p>
            <a:r>
              <a:rPr lang="en-US" dirty="0"/>
              <a:t>Multilevel</a:t>
            </a:r>
          </a:p>
          <a:p>
            <a:r>
              <a:rPr lang="en-US" dirty="0"/>
              <a:t>Sequential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48</a:t>
            </a:fld>
            <a:endParaRPr lang="en-US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754878" y="1295400"/>
            <a:ext cx="3931922" cy="48355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69900" indent="-469900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70000"/>
              <a:buFont typeface="Wingdings" charset="0"/>
              <a:buChar char="o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8050" indent="-436563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2400">
                <a:solidFill>
                  <a:schemeClr val="tx1"/>
                </a:solidFill>
                <a:latin typeface="+mn-lt"/>
                <a:ea typeface="+mn-ea"/>
              </a:defRPr>
            </a:lvl2pPr>
            <a:lvl3pPr marL="1377950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bg2"/>
              </a:buClr>
              <a:buSzPct val="65000"/>
              <a:buFont typeface="Wingdings" charset="0"/>
              <a:buChar char="o"/>
              <a:defRPr sz="2000">
                <a:solidFill>
                  <a:schemeClr val="tx1"/>
                </a:solidFill>
                <a:latin typeface="+mn-lt"/>
                <a:ea typeface="+mn-ea"/>
              </a:defRPr>
            </a:lvl3pPr>
            <a:lvl4pPr marL="1827213" indent="-438150" algn="l" rtl="0" fontAlgn="base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5000"/>
              <a:buFont typeface="Wingdings" charset="0"/>
              <a:buChar char="n"/>
              <a:defRPr sz="1600">
                <a:solidFill>
                  <a:schemeClr val="tx1"/>
                </a:solidFill>
                <a:latin typeface="+mn-lt"/>
                <a:ea typeface="+mn-ea"/>
              </a:defRPr>
            </a:lvl4pPr>
            <a:lvl5pPr marL="22971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5pPr>
            <a:lvl6pPr marL="27543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6pPr>
            <a:lvl7pPr marL="32115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7pPr>
            <a:lvl8pPr marL="36687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8pPr>
            <a:lvl9pPr marL="4125913" indent="-468313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charset="0"/>
              <a:buChar char="o"/>
              <a:defRPr sz="12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dirty="0"/>
              <a:t>Pyramid</a:t>
            </a:r>
          </a:p>
          <a:p>
            <a:r>
              <a:rPr lang="en-US" dirty="0"/>
              <a:t>Pan and Zoom</a:t>
            </a:r>
          </a:p>
          <a:p>
            <a:r>
              <a:rPr lang="en-US" dirty="0"/>
              <a:t>Modal Dialog</a:t>
            </a:r>
          </a:p>
          <a:p>
            <a:r>
              <a:rPr lang="en-US" dirty="0"/>
              <a:t>Escape Hatch</a:t>
            </a:r>
          </a:p>
          <a:p>
            <a:r>
              <a:rPr lang="en-US" dirty="0"/>
              <a:t>Bookmark</a:t>
            </a:r>
          </a:p>
        </p:txBody>
      </p:sp>
    </p:spTree>
    <p:extLst>
      <p:ext uri="{BB962C8B-B14F-4D97-AF65-F5344CB8AC3E}">
        <p14:creationId xmlns:p14="http://schemas.microsoft.com/office/powerpoint/2010/main" val="171410409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Design Patterns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49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91" y="1305231"/>
            <a:ext cx="2233970" cy="176269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064" y="1324078"/>
            <a:ext cx="1880419" cy="17613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9452" y="1299497"/>
            <a:ext cx="1847646" cy="17306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47" y="3660206"/>
            <a:ext cx="3108567" cy="24440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8645" y="4082737"/>
            <a:ext cx="2754671" cy="16257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V="1">
            <a:off x="3736258" y="4408948"/>
            <a:ext cx="2517058" cy="33526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53806" y="2974258"/>
            <a:ext cx="17926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Clear entry points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121355" y="3195484"/>
            <a:ext cx="15649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Hub and spoke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038259" y="3162710"/>
            <a:ext cx="1621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Fully connected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23810" y="5801033"/>
            <a:ext cx="10398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Multilevel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432710" y="4891549"/>
            <a:ext cx="11543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Sequential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972710" y="5776452"/>
            <a:ext cx="9371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Pyramid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400780" y="6232888"/>
            <a:ext cx="157447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Designing Interfaces,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Jenifer Tidwell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 Media, 2011</a:t>
            </a:r>
          </a:p>
        </p:txBody>
      </p:sp>
    </p:spTree>
    <p:extLst>
      <p:ext uri="{BB962C8B-B14F-4D97-AF65-F5344CB8AC3E}">
        <p14:creationId xmlns:p14="http://schemas.microsoft.com/office/powerpoint/2010/main" val="13073066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C57339-72C1-D04C-BDB8-8A5456EF5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Color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57ED9-04CF-9647-8574-D3C4C56E0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4554E6-EFFF-D84F-AFA0-614DC0D01E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7391" y="1487013"/>
            <a:ext cx="5669218" cy="31676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8009F62-C6CF-E348-BD36-41CF357384A9}"/>
              </a:ext>
            </a:extLst>
          </p:cNvPr>
          <p:cNvSpPr txBox="1"/>
          <p:nvPr/>
        </p:nvSpPr>
        <p:spPr>
          <a:xfrm>
            <a:off x="457200" y="5074902"/>
            <a:ext cx="83744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Winning visualization by Shine </a:t>
            </a:r>
            <a:r>
              <a:rPr lang="en-US" dirty="0" err="1"/>
              <a:t>Pulikathara</a:t>
            </a:r>
            <a:r>
              <a:rPr lang="en-US" dirty="0"/>
              <a:t> during the 2015 Tableau Iron Viz competition.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057F62A-223E-1C43-BFD6-08427F16F0FD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984718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 Design Patterns</a:t>
            </a:r>
            <a:r>
              <a:rPr lang="en-US" i="1" dirty="0"/>
              <a:t>, cont’d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1894" y="1364634"/>
            <a:ext cx="1613719" cy="16137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1452" y="1408061"/>
            <a:ext cx="2678517" cy="15661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608" y="3882513"/>
            <a:ext cx="2918133" cy="15342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6059" y="3088968"/>
            <a:ext cx="15078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Pan and zoom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07543" y="3088968"/>
            <a:ext cx="134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Modal dialog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53230" y="5547032"/>
            <a:ext cx="14279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Escape hatch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2694" y="3605154"/>
            <a:ext cx="2557758" cy="181368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91182" y="5547032"/>
            <a:ext cx="1153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Bookmark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780" y="6232888"/>
            <a:ext cx="1574470" cy="4616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Designing Interfaces, 2</a:t>
            </a:r>
            <a:r>
              <a:rPr lang="en-US" sz="800" b="1" baseline="30000" dirty="0">
                <a:solidFill>
                  <a:schemeClr val="bg1">
                    <a:lumMod val="65000"/>
                  </a:schemeClr>
                </a:solidFill>
              </a:rPr>
              <a:t>nd</a:t>
            </a:r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 ed.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Jenifer Tidwell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O’Reilly Media, 2011</a:t>
            </a:r>
          </a:p>
        </p:txBody>
      </p:sp>
    </p:spTree>
    <p:extLst>
      <p:ext uri="{BB962C8B-B14F-4D97-AF65-F5344CB8AC3E}">
        <p14:creationId xmlns:p14="http://schemas.microsoft.com/office/powerpoint/2010/main" val="16418577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Navigation: Clear Entry Points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51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806" y="1295400"/>
            <a:ext cx="8320949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Only a </a:t>
            </a:r>
            <a:r>
              <a:rPr lang="en-US" sz="1800" u="sng" dirty="0"/>
              <a:t>few main entry points</a:t>
            </a:r>
            <a:r>
              <a:rPr lang="en-US" sz="1800" dirty="0"/>
              <a:t> into the interface.</a:t>
            </a:r>
          </a:p>
          <a:p>
            <a:pPr lvl="1"/>
            <a:r>
              <a:rPr lang="en-US" sz="1800" dirty="0"/>
              <a:t>Task oriented, clear calls to action.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Ideal for first-time or infrequent users.</a:t>
            </a:r>
          </a:p>
          <a:p>
            <a:pPr lvl="1"/>
            <a:r>
              <a:rPr lang="en-US" sz="1800" dirty="0"/>
              <a:t>Can be bypassed by experienced users.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Avoid too much</a:t>
            </a:r>
            <a:br>
              <a:rPr lang="en-US" sz="1800" dirty="0"/>
            </a:br>
            <a:r>
              <a:rPr lang="en-US" sz="1800" dirty="0"/>
              <a:t>clutter when an</a:t>
            </a:r>
            <a:br>
              <a:rPr lang="en-US" sz="1800" dirty="0"/>
            </a:br>
            <a:r>
              <a:rPr lang="en-US" sz="1800" dirty="0"/>
              <a:t>application is</a:t>
            </a:r>
            <a:br>
              <a:rPr lang="en-US" sz="1800" dirty="0"/>
            </a:br>
            <a:r>
              <a:rPr lang="en-US" sz="1800" dirty="0"/>
              <a:t>first opened.</a:t>
            </a:r>
          </a:p>
          <a:p>
            <a:pPr lvl="1"/>
            <a:r>
              <a:rPr lang="en-US" sz="1800" u="sng" dirty="0"/>
              <a:t>Do not over-</a:t>
            </a:r>
            <a:br>
              <a:rPr lang="en-US" sz="1800" u="sng" dirty="0"/>
            </a:br>
            <a:r>
              <a:rPr lang="en-US" sz="1800" u="sng" dirty="0"/>
              <a:t>whelm a novice</a:t>
            </a:r>
            <a:br>
              <a:rPr lang="en-US" sz="1800" u="sng" dirty="0"/>
            </a:br>
            <a:r>
              <a:rPr lang="en-US" sz="1800" u="sng" dirty="0"/>
              <a:t>user.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02" y="1417342"/>
            <a:ext cx="1280146" cy="1010088"/>
          </a:xfrm>
          <a:prstGeom prst="rect">
            <a:avLst/>
          </a:prstGeom>
        </p:spPr>
      </p:pic>
      <p:pic>
        <p:nvPicPr>
          <p:cNvPr id="5" name="Picture 4" descr="A car parked on the side of a road&#10;&#10;Description automatically generated">
            <a:extLst>
              <a:ext uri="{FF2B5EF4-FFF2-40B4-BE49-F238E27FC236}">
                <a16:creationId xmlns:a16="http://schemas.microsoft.com/office/drawing/2014/main" id="{8C426121-173C-8249-879E-F62D9F9E36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105" y="3542913"/>
            <a:ext cx="3909626" cy="2816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89970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Navigation: Hub and Spoke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52</a:t>
            </a:fld>
            <a:endParaRPr lang="en-US"/>
          </a:p>
        </p:txBody>
      </p:sp>
      <p:pic>
        <p:nvPicPr>
          <p:cNvPr id="6" name="Picture 5" descr="Screen Shot 2014-09-07 at 5.22.0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488" y="1143024"/>
            <a:ext cx="5303512" cy="5401987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806" y="2057415"/>
            <a:ext cx="3566168" cy="4073510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A page filled with links to other pages.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A table of contents or a portal to show the user where to go from here.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The user can decide where to go.</a:t>
            </a:r>
          </a:p>
          <a:p>
            <a:pPr lvl="1"/>
            <a:r>
              <a:rPr lang="en-US" sz="1800" u="sng" dirty="0"/>
              <a:t>Return to this page to go elsewhere.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08" y="1234465"/>
            <a:ext cx="1188707" cy="1113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5483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Navigation: Pyramid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53</a:t>
            </a:fld>
            <a:endParaRPr lang="en-US"/>
          </a:p>
        </p:txBody>
      </p:sp>
      <p:pic>
        <p:nvPicPr>
          <p:cNvPr id="6" name="Picture 5" descr="Screen Shot 2014-09-07 at 5.30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277" y="1143025"/>
            <a:ext cx="5212023" cy="5503564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365805" y="1783098"/>
            <a:ext cx="3748999" cy="4389072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u="sng" dirty="0"/>
              <a:t>Sequential pages</a:t>
            </a:r>
            <a:r>
              <a:rPr lang="en-US" sz="1800" dirty="0"/>
              <a:t> with back and next links.</a:t>
            </a:r>
          </a:p>
          <a:p>
            <a:pPr lvl="1"/>
            <a:r>
              <a:rPr lang="en-US" sz="1800" dirty="0"/>
              <a:t>A link to return to the top.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Sequential text organized by chapters.</a:t>
            </a:r>
          </a:p>
          <a:p>
            <a:pPr lvl="1"/>
            <a:r>
              <a:rPr lang="en-US" sz="1800" u="sng" dirty="0"/>
              <a:t>Return to the table of contents</a:t>
            </a:r>
            <a:r>
              <a:rPr lang="en-US" sz="1800" dirty="0"/>
              <a:t> at the top to pick another chapter.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Matches a user’s</a:t>
            </a:r>
            <a:r>
              <a:rPr lang="en-US" sz="1800" u="sng" dirty="0"/>
              <a:t> </a:t>
            </a:r>
            <a:br>
              <a:rPr lang="en-US" sz="1800" u="sng" dirty="0"/>
            </a:br>
            <a:r>
              <a:rPr lang="en-US" sz="1800" u="sng" dirty="0"/>
              <a:t>mental model</a:t>
            </a:r>
            <a:r>
              <a:rPr lang="en-US" sz="1800" dirty="0"/>
              <a:t> of a tutorial.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1708" y="1196128"/>
            <a:ext cx="1554463" cy="91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03328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Navigation: Modal Dialog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182928" y="1783098"/>
            <a:ext cx="4114755" cy="4389072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Show only one page with </a:t>
            </a:r>
            <a:br>
              <a:rPr lang="en-US" sz="1800" dirty="0"/>
            </a:br>
            <a:r>
              <a:rPr lang="en-US" sz="1800" dirty="0"/>
              <a:t>no navigation options.</a:t>
            </a:r>
          </a:p>
          <a:p>
            <a:pPr lvl="1"/>
            <a:r>
              <a:rPr lang="en-US" sz="1800" dirty="0"/>
              <a:t>The user must complete </a:t>
            </a:r>
            <a:br>
              <a:rPr lang="en-US" sz="1800" dirty="0"/>
            </a:br>
            <a:r>
              <a:rPr lang="en-US" sz="1800" dirty="0"/>
              <a:t>the page’s task.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The application </a:t>
            </a:r>
            <a:r>
              <a:rPr lang="en-US" sz="1800" u="sng" dirty="0"/>
              <a:t>can’t proceed</a:t>
            </a:r>
            <a:r>
              <a:rPr lang="en-US" sz="1800" dirty="0"/>
              <a:t> without user input.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The user can’t ignore the page and must provide input.</a:t>
            </a:r>
          </a:p>
          <a:p>
            <a:pPr lvl="1"/>
            <a:r>
              <a:rPr lang="en-US" sz="1800" dirty="0"/>
              <a:t>Can be disruptive and annoying to the user.</a:t>
            </a:r>
          </a:p>
          <a:p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64" y="1234464"/>
            <a:ext cx="1645902" cy="962401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F551FC-9E38-8246-922B-07F9E4C4F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45" y="1965976"/>
            <a:ext cx="4768963" cy="357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49798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Navigation: Escape Hatch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5805" y="1965976"/>
            <a:ext cx="3840439" cy="4282424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The user can </a:t>
            </a:r>
            <a:br>
              <a:rPr lang="en-US" sz="1800" dirty="0"/>
            </a:br>
            <a:r>
              <a:rPr lang="en-US" sz="1800" u="sng" dirty="0"/>
              <a:t>abort a task.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The application takes </a:t>
            </a:r>
            <a:br>
              <a:rPr lang="en-US" sz="1800" dirty="0"/>
            </a:br>
            <a:r>
              <a:rPr lang="en-US" sz="1800" dirty="0"/>
              <a:t>the user down a path </a:t>
            </a:r>
            <a:br>
              <a:rPr lang="en-US" sz="1800" dirty="0"/>
            </a:br>
            <a:r>
              <a:rPr lang="en-US" sz="1800" dirty="0"/>
              <a:t>but the user may want </a:t>
            </a:r>
            <a:br>
              <a:rPr lang="en-US" sz="1800" dirty="0"/>
            </a:br>
            <a:r>
              <a:rPr lang="en-US" sz="1800" dirty="0"/>
              <a:t>to back out.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The user changes his </a:t>
            </a:r>
            <a:br>
              <a:rPr lang="en-US" sz="1800" dirty="0"/>
            </a:br>
            <a:r>
              <a:rPr lang="en-US" sz="1800" dirty="0"/>
              <a:t>mind or recognizes </a:t>
            </a:r>
            <a:br>
              <a:rPr lang="en-US" sz="1800" dirty="0"/>
            </a:br>
            <a:r>
              <a:rPr lang="en-US" sz="1800" dirty="0"/>
              <a:t>that he is going down </a:t>
            </a:r>
            <a:br>
              <a:rPr lang="en-US" sz="1800" dirty="0"/>
            </a:br>
            <a:r>
              <a:rPr lang="en-US" sz="1800" dirty="0"/>
              <a:t>the wrong path.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513" y="1273553"/>
            <a:ext cx="2186621" cy="1149618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AE14B069-1539-104F-B1A9-D312499DF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7553" y="2010518"/>
            <a:ext cx="4950642" cy="3709816"/>
          </a:xfrm>
          <a:prstGeom prst="rect">
            <a:avLst/>
          </a:prstGeom>
        </p:spPr>
      </p:pic>
      <p:sp>
        <p:nvSpPr>
          <p:cNvPr id="10" name="Up Arrow 9">
            <a:extLst>
              <a:ext uri="{FF2B5EF4-FFF2-40B4-BE49-F238E27FC236}">
                <a16:creationId xmlns:a16="http://schemas.microsoft.com/office/drawing/2014/main" id="{3652E7C5-024D-E04C-9CD0-6A073ED697DA}"/>
              </a:ext>
            </a:extLst>
          </p:cNvPr>
          <p:cNvSpPr/>
          <p:nvPr/>
        </p:nvSpPr>
        <p:spPr bwMode="auto">
          <a:xfrm>
            <a:off x="7539079" y="5222104"/>
            <a:ext cx="182878" cy="360397"/>
          </a:xfrm>
          <a:prstGeom prst="up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7922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Navigation: Sequence Map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56</a:t>
            </a:fld>
            <a:endParaRPr lang="en-US"/>
          </a:p>
        </p:txBody>
      </p:sp>
      <p:pic>
        <p:nvPicPr>
          <p:cNvPr id="3" name="Picture 2" descr="Screen Shot 2014-09-07 at 7.42.5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280" y="1325903"/>
            <a:ext cx="5451720" cy="5166341"/>
          </a:xfrm>
          <a:prstGeom prst="rect">
            <a:avLst/>
          </a:prstGeom>
        </p:spPr>
      </p:pic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5806" y="1691659"/>
            <a:ext cx="3474682" cy="4480511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Show a map of pages in sequence.</a:t>
            </a:r>
          </a:p>
          <a:p>
            <a:pPr lvl="1"/>
            <a:r>
              <a:rPr lang="en-US" sz="1800" dirty="0"/>
              <a:t>Include “you are here”.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The application takes the user along a linear path.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The map tells the user how far he has gone and how much farther he has to go.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914440" y="1234464"/>
            <a:ext cx="2517058" cy="33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6667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Navigation: Annotated Scrollbar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57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365806" y="1691659"/>
            <a:ext cx="3383243" cy="4480511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The scrollbar says “you are here”.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The application is document-centric or allows pan-and-zoom.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While manipulating the scrollbars, the user needs to know </a:t>
            </a:r>
            <a:r>
              <a:rPr lang="en-US" sz="1800" u="sng" dirty="0"/>
              <a:t>what part of content </a:t>
            </a:r>
            <a:br>
              <a:rPr lang="en-US" sz="1800" dirty="0"/>
            </a:br>
            <a:r>
              <a:rPr lang="en-US" sz="1800" dirty="0"/>
              <a:t>is being displayed.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V="1">
            <a:off x="914440" y="1234464"/>
            <a:ext cx="2517058" cy="3352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E22465-9A85-3E42-9337-64182A97D9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8737" y="1073042"/>
            <a:ext cx="4798062" cy="5595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850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Navigation: Breadcrumbs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F0376-0E54-9843-B673-E00D6670E830}" type="slidenum">
              <a:rPr lang="en-US" smtClean="0"/>
              <a:pPr/>
              <a:t>58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274367" y="1295400"/>
            <a:ext cx="8320949" cy="4835525"/>
          </a:xfrm>
        </p:spPr>
        <p:txBody>
          <a:bodyPr/>
          <a:lstStyle/>
          <a:p>
            <a:r>
              <a:rPr lang="en-US" sz="2000" dirty="0"/>
              <a:t>What</a:t>
            </a:r>
          </a:p>
          <a:p>
            <a:pPr lvl="1"/>
            <a:r>
              <a:rPr lang="en-US" sz="1800" dirty="0"/>
              <a:t>On each page in a deep hierarchy, </a:t>
            </a:r>
            <a:br>
              <a:rPr lang="en-US" sz="1800" dirty="0"/>
            </a:br>
            <a:r>
              <a:rPr lang="en-US" sz="1800" dirty="0"/>
              <a:t>show a list of the parent pages in order.</a:t>
            </a:r>
          </a:p>
          <a:p>
            <a:pPr lvl="5"/>
            <a:endParaRPr lang="en-US" sz="600" dirty="0"/>
          </a:p>
          <a:p>
            <a:r>
              <a:rPr lang="en-US" sz="2000" dirty="0"/>
              <a:t>When</a:t>
            </a:r>
          </a:p>
          <a:p>
            <a:pPr lvl="1"/>
            <a:r>
              <a:rPr lang="en-US" sz="1800" dirty="0"/>
              <a:t>In a deep hierarchy, users need help to </a:t>
            </a:r>
            <a:r>
              <a:rPr lang="en-US" sz="1800" u="sng" dirty="0"/>
              <a:t>keep track of where they are</a:t>
            </a:r>
            <a:endParaRPr lang="en-US" sz="1800" dirty="0"/>
          </a:p>
          <a:p>
            <a:pPr lvl="1"/>
            <a:r>
              <a:rPr lang="en-US" sz="1800" dirty="0"/>
              <a:t>A user can go back up to any point in the hierarchy.</a:t>
            </a:r>
          </a:p>
          <a:p>
            <a:pPr lvl="5"/>
            <a:endParaRPr lang="en-US" sz="600" dirty="0"/>
          </a:p>
          <a:p>
            <a:r>
              <a:rPr lang="en-US" sz="2000" dirty="0"/>
              <a:t>Why</a:t>
            </a:r>
          </a:p>
          <a:p>
            <a:pPr lvl="1"/>
            <a:r>
              <a:rPr lang="en-US" sz="1800" dirty="0"/>
              <a:t>Allow a user to </a:t>
            </a:r>
            <a:br>
              <a:rPr lang="en-US" sz="1800" dirty="0"/>
            </a:br>
            <a:r>
              <a:rPr lang="en-US" sz="1800" dirty="0"/>
              <a:t>move forward and </a:t>
            </a:r>
            <a:br>
              <a:rPr lang="en-US" sz="1800" dirty="0"/>
            </a:br>
            <a:r>
              <a:rPr lang="en-US" sz="1800" dirty="0"/>
              <a:t>back through a </a:t>
            </a:r>
            <a:br>
              <a:rPr lang="en-US" sz="1800" dirty="0"/>
            </a:br>
            <a:r>
              <a:rPr lang="en-US" sz="1800" dirty="0"/>
              <a:t>deep hierarchy.</a:t>
            </a:r>
          </a:p>
          <a:p>
            <a:pPr lvl="1"/>
            <a:r>
              <a:rPr lang="en-US" sz="1800" dirty="0"/>
              <a:t>The user knows </a:t>
            </a:r>
            <a:br>
              <a:rPr lang="en-US" sz="1800" dirty="0"/>
            </a:br>
            <a:r>
              <a:rPr lang="en-US" sz="1800" dirty="0"/>
              <a:t>where he is in the </a:t>
            </a:r>
            <a:br>
              <a:rPr lang="en-US" sz="1800" dirty="0"/>
            </a:br>
            <a:r>
              <a:rPr lang="en-US" sz="1800" dirty="0"/>
              <a:t>hierarchy.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7902" y="1234464"/>
            <a:ext cx="1873601" cy="14730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9673B18-18A9-C44E-B5C2-EDD1B1ACB9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214" y="3429000"/>
            <a:ext cx="5372541" cy="3139736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BFBF8EE3-F8BB-8142-BD03-B5D6F8358FCC}"/>
              </a:ext>
            </a:extLst>
          </p:cNvPr>
          <p:cNvSpPr/>
          <p:nvPr/>
        </p:nvSpPr>
        <p:spPr bwMode="auto">
          <a:xfrm>
            <a:off x="8468706" y="4188648"/>
            <a:ext cx="457245" cy="182878"/>
          </a:xfrm>
          <a:prstGeom prst="leftArrow">
            <a:avLst/>
          </a:prstGeom>
          <a:solidFill>
            <a:srgbClr val="C00000"/>
          </a:solidFill>
          <a:ln w="9525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5534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E2E5E9-9819-A947-A34A-75B9ED18C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of Color in Data Visualization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4FAE4-F15D-694B-B340-C6434628B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054DCB-E88F-DD45-96CE-F7E05EF0D4C0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37AA55-346F-D24B-A21B-1577FD8BBB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9" y="1438462"/>
            <a:ext cx="6217902" cy="4438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635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98A83-4B25-7542-B70E-C16CC060E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Sequential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614B4A-8A1C-6A4B-80B3-5FD72926C0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Use a single color from light to dark.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EF32EB-3E56-C842-8EFA-690A9BCED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6" name="Picture 5" descr="A close up of a map&#10;&#10;Description automatically generated">
            <a:extLst>
              <a:ext uri="{FF2B5EF4-FFF2-40B4-BE49-F238E27FC236}">
                <a16:creationId xmlns:a16="http://schemas.microsoft.com/office/drawing/2014/main" id="{69885B92-DE09-2F4E-95C6-A213EF0C3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708" y="1874537"/>
            <a:ext cx="5120584" cy="42985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FA5B34-BD5D-AA48-965F-7EDE40FBFEEF}"/>
              </a:ext>
            </a:extLst>
          </p:cNvPr>
          <p:cNvSpPr txBox="1"/>
          <p:nvPr/>
        </p:nvSpPr>
        <p:spPr>
          <a:xfrm>
            <a:off x="1155039" y="6597878"/>
            <a:ext cx="683392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3"/>
              </a:rPr>
              <a:t>https://www.nytimes.com/interactive/2020/04/03/us/coronavirus-county-epidemics.html?action=click&amp;module=Top%20Stories&amp;pgtype=Homepage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308509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54E05-1D81-854C-8562-52EF041FB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Diverging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18D2F6-1914-714D-A8CB-AE95061E5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79137"/>
          </a:xfrm>
        </p:spPr>
        <p:txBody>
          <a:bodyPr/>
          <a:lstStyle/>
          <a:p>
            <a:r>
              <a:rPr lang="en-US" dirty="0"/>
              <a:t>Show a range diverging from a midpoint.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D1491BA-B171-244C-ABE1-6B2130BC0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930D4C1-E1F8-5644-915C-B68C35E38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84" y="1874537"/>
            <a:ext cx="3748999" cy="23618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C77F60C-84D1-254D-A082-C98830CF8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5488" y="3611878"/>
            <a:ext cx="4023316" cy="231340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1C130E-ADB3-6943-925E-111AEF3A03C4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3799325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8E5782-A6D2-704B-9209-8345E94E7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Categorical Color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51B8FD-79AA-CD4A-8E78-9DA7C37EA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944893"/>
          </a:xfrm>
        </p:spPr>
        <p:txBody>
          <a:bodyPr/>
          <a:lstStyle/>
          <a:p>
            <a:r>
              <a:rPr lang="en-US" dirty="0"/>
              <a:t>Use different hues to distinguish among different categories.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DA8C40-B06F-5F47-B148-8A5D31ECC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62B2D-F854-104A-9535-9A504E5923E0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AB7B27-2329-D04C-8A9E-31DEED8430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7464" y="2388988"/>
            <a:ext cx="4389072" cy="369174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973429-BED3-D34E-BA12-75972F0E4F61}"/>
              </a:ext>
            </a:extLst>
          </p:cNvPr>
          <p:cNvSpPr txBox="1"/>
          <p:nvPr/>
        </p:nvSpPr>
        <p:spPr>
          <a:xfrm>
            <a:off x="6558284" y="6184612"/>
            <a:ext cx="1595309" cy="5847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800" b="1" dirty="0">
                <a:solidFill>
                  <a:schemeClr val="bg1">
                    <a:lumMod val="65000"/>
                  </a:schemeClr>
                </a:solidFill>
              </a:rPr>
              <a:t>The Big Book of Dashboards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by Steve Wexler, et al.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Wiley, 2017</a:t>
            </a:r>
          </a:p>
          <a:p>
            <a:r>
              <a:rPr lang="en-US" sz="800" dirty="0">
                <a:solidFill>
                  <a:schemeClr val="bg1">
                    <a:lumMod val="65000"/>
                  </a:schemeClr>
                </a:solidFill>
              </a:rPr>
              <a:t>ISBN 978-1-110-28271-6</a:t>
            </a:r>
          </a:p>
        </p:txBody>
      </p:sp>
    </p:spTree>
    <p:extLst>
      <p:ext uri="{BB962C8B-B14F-4D97-AF65-F5344CB8AC3E}">
        <p14:creationId xmlns:p14="http://schemas.microsoft.com/office/powerpoint/2010/main" val="2652180255"/>
      </p:ext>
    </p:extLst>
  </p:cSld>
  <p:clrMapOvr>
    <a:masterClrMapping/>
  </p:clrMapOvr>
</p:sld>
</file>

<file path=ppt/theme/theme1.xml><?xml version="1.0" encoding="utf-8"?>
<a:theme xmlns:a="http://schemas.openxmlformats.org/drawingml/2006/main" name="Quadrant">
  <a:themeElements>
    <a:clrScheme name="Quadrant 2">
      <a:dk1>
        <a:srgbClr val="000000"/>
      </a:dk1>
      <a:lt1>
        <a:srgbClr val="FFFFFF"/>
      </a:lt1>
      <a:dk2>
        <a:srgbClr val="420000"/>
      </a:dk2>
      <a:lt2>
        <a:srgbClr val="660000"/>
      </a:lt2>
      <a:accent1>
        <a:srgbClr val="CCCC00"/>
      </a:accent1>
      <a:accent2>
        <a:srgbClr val="999966"/>
      </a:accent2>
      <a:accent3>
        <a:srgbClr val="FFFFFF"/>
      </a:accent3>
      <a:accent4>
        <a:srgbClr val="000000"/>
      </a:accent4>
      <a:accent5>
        <a:srgbClr val="E2E2AA"/>
      </a:accent5>
      <a:accent6>
        <a:srgbClr val="8A8A5C"/>
      </a:accent6>
      <a:hlink>
        <a:srgbClr val="996633"/>
      </a:hlink>
      <a:folHlink>
        <a:srgbClr val="993300"/>
      </a:folHlink>
    </a:clrScheme>
    <a:fontScheme name="Quadran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Quadrant 1">
        <a:dk1>
          <a:srgbClr val="5C5674"/>
        </a:dk1>
        <a:lt1>
          <a:srgbClr val="FFFFFF"/>
        </a:lt1>
        <a:dk2>
          <a:srgbClr val="85986A"/>
        </a:dk2>
        <a:lt2>
          <a:srgbClr val="FFFFFF"/>
        </a:lt2>
        <a:accent1>
          <a:srgbClr val="666633"/>
        </a:accent1>
        <a:accent2>
          <a:srgbClr val="ADC5B8"/>
        </a:accent2>
        <a:accent3>
          <a:srgbClr val="C2CAB9"/>
        </a:accent3>
        <a:accent4>
          <a:srgbClr val="DADADA"/>
        </a:accent4>
        <a:accent5>
          <a:srgbClr val="B8B8AD"/>
        </a:accent5>
        <a:accent6>
          <a:srgbClr val="9CB2A6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2">
        <a:dk1>
          <a:srgbClr val="000000"/>
        </a:dk1>
        <a:lt1>
          <a:srgbClr val="FFFFFF"/>
        </a:lt1>
        <a:dk2>
          <a:srgbClr val="420000"/>
        </a:dk2>
        <a:lt2>
          <a:srgbClr val="660000"/>
        </a:lt2>
        <a:accent1>
          <a:srgbClr val="CCCC00"/>
        </a:accent1>
        <a:accent2>
          <a:srgbClr val="999966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8A8A5C"/>
        </a:accent6>
        <a:hlink>
          <a:srgbClr val="996633"/>
        </a:hlink>
        <a:folHlink>
          <a:srgbClr val="9933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3">
        <a:dk1>
          <a:srgbClr val="618052"/>
        </a:dk1>
        <a:lt1>
          <a:srgbClr val="FFFFE3"/>
        </a:lt1>
        <a:dk2>
          <a:srgbClr val="162E36"/>
        </a:dk2>
        <a:lt2>
          <a:srgbClr val="FFFFFF"/>
        </a:lt2>
        <a:accent1>
          <a:srgbClr val="336699"/>
        </a:accent1>
        <a:accent2>
          <a:srgbClr val="69888B"/>
        </a:accent2>
        <a:accent3>
          <a:srgbClr val="ABADAE"/>
        </a:accent3>
        <a:accent4>
          <a:srgbClr val="DADAC2"/>
        </a:accent4>
        <a:accent5>
          <a:srgbClr val="ADB8CA"/>
        </a:accent5>
        <a:accent6>
          <a:srgbClr val="5E7B7D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4">
        <a:dk1>
          <a:srgbClr val="000000"/>
        </a:dk1>
        <a:lt1>
          <a:srgbClr val="FFFFFF"/>
        </a:lt1>
        <a:dk2>
          <a:srgbClr val="000000"/>
        </a:dk2>
        <a:lt2>
          <a:srgbClr val="CC0000"/>
        </a:lt2>
        <a:accent1>
          <a:srgbClr val="FFCC00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2D5CB9"/>
        </a:accent6>
        <a:hlink>
          <a:srgbClr val="666699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5">
        <a:dk1>
          <a:srgbClr val="666699"/>
        </a:dk1>
        <a:lt1>
          <a:srgbClr val="FFFFFF"/>
        </a:lt1>
        <a:dk2>
          <a:srgbClr val="000033"/>
        </a:dk2>
        <a:lt2>
          <a:srgbClr val="FFFFFF"/>
        </a:lt2>
        <a:accent1>
          <a:srgbClr val="9966FF"/>
        </a:accent1>
        <a:accent2>
          <a:srgbClr val="CCCCFF"/>
        </a:accent2>
        <a:accent3>
          <a:srgbClr val="AAAAAD"/>
        </a:accent3>
        <a:accent4>
          <a:srgbClr val="DADADA"/>
        </a:accent4>
        <a:accent5>
          <a:srgbClr val="CAB8FF"/>
        </a:accent5>
        <a:accent6>
          <a:srgbClr val="B9B9E7"/>
        </a:accent6>
        <a:hlink>
          <a:srgbClr val="CC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6">
        <a:dk1>
          <a:srgbClr val="000000"/>
        </a:dk1>
        <a:lt1>
          <a:srgbClr val="FFFFFF"/>
        </a:lt1>
        <a:dk2>
          <a:srgbClr val="000000"/>
        </a:dk2>
        <a:lt2>
          <a:srgbClr val="669966"/>
        </a:lt2>
        <a:accent1>
          <a:srgbClr val="CCCC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8A8AB9"/>
        </a:accent6>
        <a:hlink>
          <a:srgbClr val="000066"/>
        </a:hlink>
        <a:folHlink>
          <a:srgbClr val="3333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7">
        <a:dk1>
          <a:srgbClr val="0099CC"/>
        </a:dk1>
        <a:lt1>
          <a:srgbClr val="FFFFFF"/>
        </a:lt1>
        <a:dk2>
          <a:srgbClr val="000099"/>
        </a:dk2>
        <a:lt2>
          <a:srgbClr val="FFFFFF"/>
        </a:lt2>
        <a:accent1>
          <a:srgbClr val="0099CC"/>
        </a:accent1>
        <a:accent2>
          <a:srgbClr val="6600FF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5C00E7"/>
        </a:accent6>
        <a:hlink>
          <a:srgbClr val="FFCC00"/>
        </a:hlink>
        <a:folHlink>
          <a:srgbClr val="00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Quadrant 8">
        <a:dk1>
          <a:srgbClr val="000033"/>
        </a:dk1>
        <a:lt1>
          <a:srgbClr val="FFFFFF"/>
        </a:lt1>
        <a:dk2>
          <a:srgbClr val="003366"/>
        </a:dk2>
        <a:lt2>
          <a:srgbClr val="275C6D"/>
        </a:lt2>
        <a:accent1>
          <a:srgbClr val="A7D2DF"/>
        </a:accent1>
        <a:accent2>
          <a:srgbClr val="108DA6"/>
        </a:accent2>
        <a:accent3>
          <a:srgbClr val="FFFFFF"/>
        </a:accent3>
        <a:accent4>
          <a:srgbClr val="00002A"/>
        </a:accent4>
        <a:accent5>
          <a:srgbClr val="D0E5EC"/>
        </a:accent5>
        <a:accent6>
          <a:srgbClr val="0D7F96"/>
        </a:accent6>
        <a:hlink>
          <a:srgbClr val="666699"/>
        </a:hlink>
        <a:folHlink>
          <a:srgbClr val="99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Quadrant 9">
        <a:dk1>
          <a:srgbClr val="CC3300"/>
        </a:dk1>
        <a:lt1>
          <a:srgbClr val="FFFFFF"/>
        </a:lt1>
        <a:dk2>
          <a:srgbClr val="000000"/>
        </a:dk2>
        <a:lt2>
          <a:srgbClr val="FFFFCC"/>
        </a:lt2>
        <a:accent1>
          <a:srgbClr val="FF9900"/>
        </a:accent1>
        <a:accent2>
          <a:srgbClr val="9933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8A2D00"/>
        </a:accent6>
        <a:hlink>
          <a:srgbClr val="CEC5A2"/>
        </a:hlink>
        <a:folHlink>
          <a:srgbClr val="DDDDDD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Quadrant</Template>
  <TotalTime>46700</TotalTime>
  <Words>2352</Words>
  <Application>Microsoft Macintosh PowerPoint</Application>
  <PresentationFormat>On-screen Show (4:3)</PresentationFormat>
  <Paragraphs>573</Paragraphs>
  <Slides>58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3" baseType="lpstr">
      <vt:lpstr>Arial</vt:lpstr>
      <vt:lpstr>Calibri</vt:lpstr>
      <vt:lpstr>Times New Roman</vt:lpstr>
      <vt:lpstr>Wingdings</vt:lpstr>
      <vt:lpstr>Quadrant</vt:lpstr>
      <vt:lpstr>CMPE 280 Web UI Design and Development April 7 Class Meeting</vt:lpstr>
      <vt:lpstr>Types of Data</vt:lpstr>
      <vt:lpstr>Types of Data, cont’d</vt:lpstr>
      <vt:lpstr>Use of Color</vt:lpstr>
      <vt:lpstr>Use of Color, cont’d</vt:lpstr>
      <vt:lpstr>Use of Color in Data Visualization</vt:lpstr>
      <vt:lpstr>Sequential Color</vt:lpstr>
      <vt:lpstr>Diverging Color</vt:lpstr>
      <vt:lpstr>Categorical Color</vt:lpstr>
      <vt:lpstr>Highlight Color</vt:lpstr>
      <vt:lpstr>Alerting Color</vt:lpstr>
      <vt:lpstr>Color Vision Deficiency</vt:lpstr>
      <vt:lpstr>Color Vision Deficiency, cont’d</vt:lpstr>
      <vt:lpstr>Color Vision Deficiency, cont’d</vt:lpstr>
      <vt:lpstr>Color Vision Deficiency, cont’d</vt:lpstr>
      <vt:lpstr>Color Vision Deficiency, cont’d</vt:lpstr>
      <vt:lpstr>Good Design Examples</vt:lpstr>
      <vt:lpstr>Good Design Examples, cont’d</vt:lpstr>
      <vt:lpstr>Good Design Examples, cont’d</vt:lpstr>
      <vt:lpstr>Good Design Examples, cont’d</vt:lpstr>
      <vt:lpstr>Good Design Examples, cont’d</vt:lpstr>
      <vt:lpstr>Good Design Examples, cont’d</vt:lpstr>
      <vt:lpstr>Types of Charts</vt:lpstr>
      <vt:lpstr>Types of Charts, cont’d</vt:lpstr>
      <vt:lpstr>Types of Charts, cont’d</vt:lpstr>
      <vt:lpstr>KPI Chart Example</vt:lpstr>
      <vt:lpstr>COVID-19 Dashboard Example</vt:lpstr>
      <vt:lpstr>Assignment #6: Information Dashboard</vt:lpstr>
      <vt:lpstr>Assignment #6, cont’d</vt:lpstr>
      <vt:lpstr>Design Patterns</vt:lpstr>
      <vt:lpstr>Design Patterns</vt:lpstr>
      <vt:lpstr>What Each Design Pattern Should Have</vt:lpstr>
      <vt:lpstr>Design Patterns, cont’d</vt:lpstr>
      <vt:lpstr>User Interface Design Patterns</vt:lpstr>
      <vt:lpstr>Organization Design Patterns</vt:lpstr>
      <vt:lpstr>Organization Design Patterns</vt:lpstr>
      <vt:lpstr>Organization: Feature, Search, and Browse</vt:lpstr>
      <vt:lpstr>Organization: News Stream</vt:lpstr>
      <vt:lpstr>Organization: Picture Manager</vt:lpstr>
      <vt:lpstr>Organization: Dashboard</vt:lpstr>
      <vt:lpstr>Organization: Canvas + Palette</vt:lpstr>
      <vt:lpstr>Organization: Wizard</vt:lpstr>
      <vt:lpstr>Organization: Settings Editor</vt:lpstr>
      <vt:lpstr>Organization: Alternative Views</vt:lpstr>
      <vt:lpstr>Organization: Multiple Workspaces</vt:lpstr>
      <vt:lpstr>Organization: Multilevel Help</vt:lpstr>
      <vt:lpstr>User Interface Design Patterns</vt:lpstr>
      <vt:lpstr>Navigation Design Patterns</vt:lpstr>
      <vt:lpstr>Navigation Design Patterns</vt:lpstr>
      <vt:lpstr>Navigation Design Patterns, cont’d</vt:lpstr>
      <vt:lpstr>Navigation: Clear Entry Points</vt:lpstr>
      <vt:lpstr>Navigation: Hub and Spoke</vt:lpstr>
      <vt:lpstr>Navigation: Pyramid</vt:lpstr>
      <vt:lpstr>Navigation: Modal Dialog</vt:lpstr>
      <vt:lpstr>Navigation: Escape Hatch</vt:lpstr>
      <vt:lpstr>Navigation: Sequence Map</vt:lpstr>
      <vt:lpstr>Navigation: Annotated Scrollbar</vt:lpstr>
      <vt:lpstr>Navigation: Breadcrumbs</vt:lpstr>
    </vt:vector>
  </TitlesOfParts>
  <Company>Apropos Logic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153: Concepts of Compiler Design</dc:title>
  <dc:creator>Ronald Mak</dc:creator>
  <cp:lastModifiedBy>Ronald Mak</cp:lastModifiedBy>
  <cp:revision>580</cp:revision>
  <dcterms:created xsi:type="dcterms:W3CDTF">2008-01-12T03:52:55Z</dcterms:created>
  <dcterms:modified xsi:type="dcterms:W3CDTF">2020-04-07T03:20:55Z</dcterms:modified>
</cp:coreProperties>
</file>