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404" r:id="rId3"/>
    <p:sldId id="405" r:id="rId4"/>
    <p:sldId id="300" r:id="rId5"/>
    <p:sldId id="285" r:id="rId6"/>
    <p:sldId id="286" r:id="rId7"/>
    <p:sldId id="288" r:id="rId8"/>
    <p:sldId id="287" r:id="rId9"/>
    <p:sldId id="289" r:id="rId10"/>
    <p:sldId id="291" r:id="rId11"/>
    <p:sldId id="290" r:id="rId12"/>
    <p:sldId id="297" r:id="rId13"/>
    <p:sldId id="298" r:id="rId14"/>
    <p:sldId id="299" r:id="rId15"/>
    <p:sldId id="258" r:id="rId16"/>
    <p:sldId id="259" r:id="rId17"/>
    <p:sldId id="257" r:id="rId18"/>
    <p:sldId id="260" r:id="rId19"/>
    <p:sldId id="261" r:id="rId20"/>
    <p:sldId id="262" r:id="rId21"/>
    <p:sldId id="275" r:id="rId22"/>
    <p:sldId id="29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95" r:id="rId45"/>
    <p:sldId id="296" r:id="rId46"/>
    <p:sldId id="293" r:id="rId47"/>
    <p:sldId id="294" r:id="rId48"/>
    <p:sldId id="302" r:id="rId49"/>
    <p:sldId id="301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EF0F2"/>
    <a:srgbClr val="B23C00"/>
    <a:srgbClr val="0033CC"/>
    <a:srgbClr val="008000"/>
    <a:srgbClr val="E2EBFF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02" autoAdjust="0"/>
    <p:restoredTop sz="86364" autoAdjust="0"/>
  </p:normalViewPr>
  <p:slideViewPr>
    <p:cSldViewPr>
      <p:cViewPr varScale="1">
        <p:scale>
          <a:sx n="227" d="100"/>
          <a:sy n="227" d="100"/>
        </p:scale>
        <p:origin x="20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March 26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doo.org/wp/excel-sparklines-tutorial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ielpradilla.info/blog/sparklines-datawords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graphics/2018/national/california-snow/?utm_term=.1caebac8be65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rytellingwithdata.com/blog/2018/5/15/may-swdchallenge-recap-the-waterfall-chart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yvette#!/vizhome/GenderEthnicDisparitiesinTechCompanies/GenderEthnicdisparitiesinTechCompanies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omaspueyo/coronavirus-the-hammer-and-the-dance-be9337092b56" TargetMode="External"/><Relationship Id="rId2" Type="http://schemas.openxmlformats.org/officeDocument/2006/relationships/hyperlink" Target="https://medium.com/@tomaspueyo/coronavirus-act-today-or-people-will-die-f4d3d9cd99c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shingtonpost.com/graphics/2020/world/corona-simulator/?itid=hp_hp-top-table-main_virus-simulator520pm%3Ahomepage%2Fstory-ans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sjsu.edu/~mak/CS235Projec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March 26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65EA-AAC2-A842-ACE1-247E0F84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BE94-3137-6640-B65C-68ABA47D2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Combined approach with vertical separation.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1644-8595-4849-8ACD-CA543F88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129DC-7B06-0749-8565-B320684C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85" y="1874537"/>
            <a:ext cx="4754829" cy="4296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7FBD0-A966-9E49-8BBD-88CF3F6CCAB3}"/>
              </a:ext>
            </a:extLst>
          </p:cNvPr>
          <p:cNvSpPr txBox="1"/>
          <p:nvPr/>
        </p:nvSpPr>
        <p:spPr>
          <a:xfrm>
            <a:off x="7213639" y="3853526"/>
            <a:ext cx="14731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Too cluttered?</a:t>
            </a:r>
          </a:p>
        </p:txBody>
      </p:sp>
    </p:spTree>
    <p:extLst>
      <p:ext uri="{BB962C8B-B14F-4D97-AF65-F5344CB8AC3E}">
        <p14:creationId xmlns:p14="http://schemas.microsoft.com/office/powerpoint/2010/main" val="29448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65EA-AAC2-A842-ACE1-247E0F84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BE94-3137-6640-B65C-68ABA47D2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Combined approach with horizontal separation.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1644-8595-4849-8ACD-CA543F88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4081A-46E8-DC48-9A63-673114D05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2" y="1965976"/>
            <a:ext cx="8595316" cy="3846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B1E27-68C4-6C4A-8CAB-337AB58B8B46}"/>
              </a:ext>
            </a:extLst>
          </p:cNvPr>
          <p:cNvSpPr txBox="1"/>
          <p:nvPr/>
        </p:nvSpPr>
        <p:spPr>
          <a:xfrm>
            <a:off x="6636911" y="1965976"/>
            <a:ext cx="14731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Too cluttered?</a:t>
            </a:r>
          </a:p>
        </p:txBody>
      </p:sp>
    </p:spTree>
    <p:extLst>
      <p:ext uri="{BB962C8B-B14F-4D97-AF65-F5344CB8AC3E}">
        <p14:creationId xmlns:p14="http://schemas.microsoft.com/office/powerpoint/2010/main" val="1362692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09D8-F4A5-D247-87A5-B16D659C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9CB4-782F-0F44-93D8-4B1D50DB4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sparkline</a:t>
            </a:r>
            <a:r>
              <a:rPr lang="en-US" dirty="0"/>
              <a:t> is a very small line chart.</a:t>
            </a:r>
          </a:p>
          <a:p>
            <a:pPr lvl="1"/>
            <a:r>
              <a:rPr lang="en-US" dirty="0"/>
              <a:t>Typically drawn without axes or coordinates.</a:t>
            </a:r>
          </a:p>
          <a:p>
            <a:pPr lvl="5"/>
            <a:endParaRPr lang="en-US" dirty="0"/>
          </a:p>
          <a:p>
            <a:r>
              <a:rPr lang="en-US" dirty="0"/>
              <a:t>Present the </a:t>
            </a:r>
            <a:r>
              <a:rPr lang="en-US" u="sng" dirty="0"/>
              <a:t>general shape of the variation</a:t>
            </a:r>
            <a:r>
              <a:rPr lang="en-US" dirty="0"/>
              <a:t> (typically over time) in some measurement.</a:t>
            </a:r>
          </a:p>
          <a:p>
            <a:pPr lvl="1"/>
            <a:r>
              <a:rPr lang="en-US" dirty="0"/>
              <a:t>Examples: temperature, stock price, etc.</a:t>
            </a:r>
          </a:p>
          <a:p>
            <a:pPr lvl="5"/>
            <a:endParaRPr lang="en-US" dirty="0"/>
          </a:p>
          <a:p>
            <a:r>
              <a:rPr lang="en-US" dirty="0"/>
              <a:t>Small enough to be </a:t>
            </a:r>
            <a:r>
              <a:rPr lang="en-US" u="sng" dirty="0"/>
              <a:t>embedded in text</a:t>
            </a:r>
            <a:r>
              <a:rPr lang="en-US" dirty="0"/>
              <a:t>, or several sparklines may be grouped together.</a:t>
            </a:r>
          </a:p>
          <a:p>
            <a:pPr lvl="4"/>
            <a:endParaRPr lang="en-US" dirty="0"/>
          </a:p>
          <a:p>
            <a:r>
              <a:rPr lang="en-US" dirty="0"/>
              <a:t>Intended to be </a:t>
            </a:r>
            <a:r>
              <a:rPr lang="en-US" u="sng" dirty="0"/>
              <a:t>succinct and memorable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Located where they are discussed.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0192F-9078-7D4B-A573-79A0934E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7018-88D3-9148-8A81-25B91377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Sparklines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22042-E6CD-CC43-B0AD-571AEABB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DEF4A-D00F-E241-8A89-1CC67900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99" y="1595515"/>
            <a:ext cx="5689600" cy="256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D7F9E-17AD-3C49-84D2-ED547EB2E783}"/>
              </a:ext>
            </a:extLst>
          </p:cNvPr>
          <p:cNvSpPr txBox="1"/>
          <p:nvPr/>
        </p:nvSpPr>
        <p:spPr>
          <a:xfrm>
            <a:off x="2277942" y="4709146"/>
            <a:ext cx="458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https://chandoo.org/wp/excel-sparklines-tutorial/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79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F1A5-A456-4F48-A4EE-B9B740BD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63609-CFA3-3749-B9C3-643A549A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776FE-0B9D-7741-93CA-58D1A202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9" y="1508781"/>
            <a:ext cx="5547341" cy="3235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83DCE-7B57-5F46-8D12-BB9E19623769}"/>
              </a:ext>
            </a:extLst>
          </p:cNvPr>
          <p:cNvSpPr txBox="1"/>
          <p:nvPr/>
        </p:nvSpPr>
        <p:spPr>
          <a:xfrm>
            <a:off x="1853209" y="4848157"/>
            <a:ext cx="5437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https://www.danielpradilla.info/blog/sparklines-datawords/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715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A7C7-DF99-D447-8DEF-A1CA085D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vs. Explanatory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9B92-85A7-234D-A880-78D49C82A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Exploratory analysis</a:t>
            </a:r>
          </a:p>
          <a:p>
            <a:pPr lvl="4"/>
            <a:endParaRPr lang="en-US" dirty="0"/>
          </a:p>
          <a:p>
            <a:pPr lvl="1"/>
            <a:r>
              <a:rPr lang="en-US" u="sng" dirty="0"/>
              <a:t>Understand</a:t>
            </a:r>
            <a:r>
              <a:rPr lang="en-US" dirty="0"/>
              <a:t> the data.</a:t>
            </a:r>
          </a:p>
          <a:p>
            <a:pPr lvl="1"/>
            <a:r>
              <a:rPr lang="en-US" u="sng" dirty="0"/>
              <a:t>Highlight</a:t>
            </a:r>
            <a:r>
              <a:rPr lang="en-US" dirty="0"/>
              <a:t> what’s noteworthy or important.</a:t>
            </a:r>
          </a:p>
          <a:p>
            <a:pPr lvl="1"/>
            <a:endParaRPr lang="en-US" dirty="0"/>
          </a:p>
          <a:p>
            <a:r>
              <a:rPr lang="en-US" dirty="0"/>
              <a:t>Explanatory analysis</a:t>
            </a:r>
          </a:p>
          <a:p>
            <a:pPr lvl="4"/>
            <a:endParaRPr lang="en-US" dirty="0"/>
          </a:p>
          <a:p>
            <a:pPr lvl="1"/>
            <a:r>
              <a:rPr lang="en-US" u="sng" dirty="0"/>
              <a:t>Communicate</a:t>
            </a:r>
            <a:r>
              <a:rPr lang="en-US" dirty="0"/>
              <a:t> the results of the analysis.</a:t>
            </a:r>
          </a:p>
          <a:p>
            <a:pPr lvl="1"/>
            <a:r>
              <a:rPr lang="en-US" dirty="0"/>
              <a:t>Tell a specific </a:t>
            </a:r>
            <a:r>
              <a:rPr lang="en-US" u="sng" dirty="0"/>
              <a:t>story</a:t>
            </a:r>
            <a:r>
              <a:rPr lang="en-US" dirty="0"/>
              <a:t> about the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B90B2-2DF0-AA40-AC4D-A2C4EFC8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EFF0-1059-994B-B1E3-741BB73A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Explanatory Analysis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6B988-12BC-3A4B-BCFA-A450B66D2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Who</a:t>
            </a:r>
            <a:r>
              <a:rPr lang="en-US" dirty="0"/>
              <a:t> is your audience?</a:t>
            </a:r>
          </a:p>
          <a:p>
            <a:pPr lvl="4"/>
            <a:endParaRPr lang="en-US" dirty="0"/>
          </a:p>
          <a:p>
            <a:r>
              <a:rPr lang="en-US" u="sng" dirty="0"/>
              <a:t>What</a:t>
            </a:r>
            <a:r>
              <a:rPr lang="en-US" dirty="0"/>
              <a:t> do you want your audience </a:t>
            </a:r>
            <a:br>
              <a:rPr lang="en-US" dirty="0"/>
            </a:br>
            <a:r>
              <a:rPr lang="en-US" dirty="0"/>
              <a:t>to know or to do?</a:t>
            </a:r>
          </a:p>
          <a:p>
            <a:pPr lvl="1"/>
            <a:r>
              <a:rPr lang="en-US" dirty="0"/>
              <a:t>What decision should they make?</a:t>
            </a:r>
          </a:p>
          <a:p>
            <a:pPr lvl="1"/>
            <a:r>
              <a:rPr lang="en-US" dirty="0"/>
              <a:t>What action should they take?</a:t>
            </a:r>
          </a:p>
          <a:p>
            <a:pPr lvl="4"/>
            <a:endParaRPr lang="en-US" dirty="0"/>
          </a:p>
          <a:p>
            <a:r>
              <a:rPr lang="en-US" u="sng" dirty="0"/>
              <a:t>How</a:t>
            </a:r>
            <a:r>
              <a:rPr lang="en-US" dirty="0"/>
              <a:t> can you use your data to make your point?</a:t>
            </a:r>
          </a:p>
          <a:p>
            <a:pPr lvl="1"/>
            <a:r>
              <a:rPr lang="en-US" dirty="0"/>
              <a:t>What mechanism will you use to communicate?</a:t>
            </a:r>
          </a:p>
          <a:p>
            <a:pPr lvl="1"/>
            <a:r>
              <a:rPr lang="en-US" dirty="0"/>
              <a:t>How will your audience consume the information?</a:t>
            </a:r>
          </a:p>
          <a:p>
            <a:pPr lvl="1"/>
            <a:r>
              <a:rPr lang="en-US" dirty="0"/>
              <a:t>How much detail will be needed?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58C73-F9C5-934F-A43F-7809EE16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74BE-28CF-8247-876B-F8DD62C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2B2CD-FB92-F742-A687-6691AF73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data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028E5-2376-AB47-BAEC-4F9822F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887D2-29C5-AA4D-8CA6-72618A8D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9" y="1906590"/>
            <a:ext cx="6309341" cy="38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27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2528-C49E-3F47-B847-FE0FB31B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1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181FD-EBFA-0B40-B4EC-0970BEEA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story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88F5C-9D14-E44E-A563-A1A660E0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1C1B3-1D34-4445-9DE0-B6064125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80" y="1417342"/>
            <a:ext cx="5547297" cy="466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D98F-9761-6C47-BEB8-19DB1CC0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28F2-4A79-5245-9C9D-D5D1C0095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data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04D7C-6320-854D-9AC1-71B4E584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2A27F-AA0D-364E-A947-1443E1FE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874537"/>
            <a:ext cx="8260627" cy="3830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3D5B7D-F5CA-ED4C-8A3C-225F2124D28B}"/>
              </a:ext>
            </a:extLst>
          </p:cNvPr>
          <p:cNvSpPr txBox="1"/>
          <p:nvPr/>
        </p:nvSpPr>
        <p:spPr>
          <a:xfrm>
            <a:off x="3907792" y="5289904"/>
            <a:ext cx="15424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3C00"/>
                </a:solidFill>
              </a:rPr>
              <a:t>Remember the</a:t>
            </a:r>
          </a:p>
          <a:p>
            <a:r>
              <a:rPr lang="en-US" dirty="0">
                <a:solidFill>
                  <a:srgbClr val="B23C00"/>
                </a:solidFill>
              </a:rPr>
              <a:t>warning about</a:t>
            </a:r>
          </a:p>
          <a:p>
            <a:r>
              <a:rPr lang="en-US" dirty="0">
                <a:solidFill>
                  <a:srgbClr val="B23C00"/>
                </a:solidFill>
              </a:rPr>
              <a:t>pie charts!</a:t>
            </a:r>
          </a:p>
        </p:txBody>
      </p:sp>
    </p:spTree>
    <p:extLst>
      <p:ext uri="{BB962C8B-B14F-4D97-AF65-F5344CB8AC3E}">
        <p14:creationId xmlns:p14="http://schemas.microsoft.com/office/powerpoint/2010/main" val="4352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9F09-3D5F-F54D-A7F4-F004BB27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#6: Information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FEDE-B304-4347-95AD-1B399F7C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5400"/>
            <a:ext cx="8412433" cy="4953000"/>
          </a:xfrm>
        </p:spPr>
        <p:txBody>
          <a:bodyPr/>
          <a:lstStyle/>
          <a:p>
            <a:r>
              <a:rPr lang="en-US" dirty="0"/>
              <a:t>Create an information dashboard from your data.</a:t>
            </a:r>
          </a:p>
          <a:p>
            <a:pPr lvl="1"/>
            <a:r>
              <a:rPr lang="en-US" dirty="0"/>
              <a:t>At least four charts.</a:t>
            </a:r>
          </a:p>
          <a:p>
            <a:pPr lvl="1"/>
            <a:r>
              <a:rPr lang="en-US" dirty="0"/>
              <a:t>Must fit on one webpage without scrolling.</a:t>
            </a:r>
          </a:p>
          <a:p>
            <a:pPr lvl="1"/>
            <a:r>
              <a:rPr lang="en-US" dirty="0"/>
              <a:t>Ideally, use the dataset chosen for your project.</a:t>
            </a:r>
          </a:p>
          <a:p>
            <a:pPr lvl="1"/>
            <a:r>
              <a:rPr lang="en-US" dirty="0"/>
              <a:t>The dashboard does not need to update in real time.</a:t>
            </a:r>
          </a:p>
          <a:p>
            <a:pPr lvl="5"/>
            <a:endParaRPr lang="en-US" dirty="0"/>
          </a:p>
          <a:p>
            <a:r>
              <a:rPr lang="en-US" dirty="0"/>
              <a:t>Explain in a short report:</a:t>
            </a:r>
          </a:p>
          <a:p>
            <a:pPr lvl="1"/>
            <a:r>
              <a:rPr lang="en-US" dirty="0"/>
              <a:t>How you used good dashboard design principles.</a:t>
            </a:r>
          </a:p>
          <a:p>
            <a:pPr lvl="1"/>
            <a:r>
              <a:rPr lang="en-US" dirty="0"/>
              <a:t>For each chart, how you used good chart design principles.</a:t>
            </a:r>
          </a:p>
          <a:p>
            <a:pPr lvl="5"/>
            <a:endParaRPr lang="en-US" dirty="0"/>
          </a:p>
          <a:p>
            <a:r>
              <a:rPr lang="en-US" dirty="0"/>
              <a:t>Due Friday, </a:t>
            </a:r>
            <a:r>
              <a:rPr lang="en-US"/>
              <a:t>April 17.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DAD23-51F6-5B4E-8684-2389FC06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1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9209-2374-8741-A007-89ECF3AB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2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BED29-60BD-4C43-9693-24545AD2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story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226A8-FE7C-EF47-B2B8-32B30042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86E95-D0B9-2744-8881-F54C45FA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2" y="1851201"/>
            <a:ext cx="6857975" cy="43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6ECB-DF23-4F4F-AA56-F3976914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2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528-73A7-934E-B633-E5E70382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33DED-C857-A54F-ABA6-6F990A37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53" y="1892653"/>
            <a:ext cx="6080694" cy="41880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91B073-980A-1646-B114-BE3056563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u="sng" dirty="0"/>
              <a:t>What</a:t>
            </a:r>
            <a:r>
              <a:rPr lang="en-US" dirty="0"/>
              <a:t> is the point you’re trying to get across?</a:t>
            </a:r>
          </a:p>
        </p:txBody>
      </p:sp>
    </p:spTree>
    <p:extLst>
      <p:ext uri="{BB962C8B-B14F-4D97-AF65-F5344CB8AC3E}">
        <p14:creationId xmlns:p14="http://schemas.microsoft.com/office/powerpoint/2010/main" val="1081370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DA45-4FA4-CD48-B72F-FBC4A288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2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730DD-C48A-4044-B4FE-3C51826CD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Or simply show the numbers directly.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0ACF7-233E-1844-9E19-42FFA793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12E84-E689-6148-97D4-D60492F5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95" y="2011700"/>
            <a:ext cx="7406609" cy="38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9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F7AF-A06D-7944-8150-FA37D76A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8772A-3AC0-6E4A-A613-1A34391C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data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6D46A-A85C-D848-B97C-81ED91C5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B77EE-EE18-934B-8D46-9C6C3907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28" y="1874537"/>
            <a:ext cx="7132292" cy="39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87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B00A-91AF-2E40-B734-39E55211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with Data: Example 3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0CCDE-3FCF-AE4A-B123-4828C4DDF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story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4731-679E-324B-ADCE-5C3AC7EF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8E3E6-7EE8-7845-9CD2-93B85CF8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8" y="1874537"/>
            <a:ext cx="6126464" cy="40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92BD-85C2-EB4C-814D-E22FF209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D00B5-D5DA-BC45-A041-3DFFD0C1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047990"/>
          </a:xfrm>
        </p:spPr>
        <p:txBody>
          <a:bodyPr/>
          <a:lstStyle/>
          <a:p>
            <a:r>
              <a:rPr lang="en-US" dirty="0"/>
              <a:t>Storytelling:</a:t>
            </a:r>
            <a:br>
              <a:rPr lang="en-US" dirty="0"/>
            </a:br>
            <a:r>
              <a:rPr lang="en-US" u="sng" dirty="0"/>
              <a:t>How</a:t>
            </a:r>
            <a:r>
              <a:rPr lang="en-US" dirty="0"/>
              <a:t> did we </a:t>
            </a:r>
            <a:br>
              <a:rPr lang="en-US" dirty="0"/>
            </a:br>
            <a:r>
              <a:rPr lang="en-US" dirty="0"/>
              <a:t>go from here: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4BF2-3880-5844-87FD-21266E8A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3CEB1-6434-B440-8379-9BF8C04B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32" y="1302586"/>
            <a:ext cx="4023316" cy="2217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14F91-9453-944E-8DFB-E9CC324D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59" y="3759763"/>
            <a:ext cx="3566121" cy="23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6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5ED7-35FC-5E40-B58A-4329ABBA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ED88-5BBD-1243-A707-9488F23E4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goal:</a:t>
            </a:r>
          </a:p>
          <a:p>
            <a:pPr lvl="4"/>
            <a:endParaRPr lang="en-US" dirty="0"/>
          </a:p>
          <a:p>
            <a:pPr lvl="1"/>
            <a:r>
              <a:rPr lang="en-US" u="sng" dirty="0"/>
              <a:t>Understand</a:t>
            </a:r>
            <a:r>
              <a:rPr lang="en-US" dirty="0"/>
              <a:t> how prices have </a:t>
            </a:r>
            <a:br>
              <a:rPr lang="en-US" dirty="0"/>
            </a:br>
            <a:r>
              <a:rPr lang="en-US" dirty="0"/>
              <a:t>changed over time in the </a:t>
            </a:r>
            <a:br>
              <a:rPr lang="en-US" dirty="0"/>
            </a:br>
            <a:r>
              <a:rPr lang="en-US" dirty="0"/>
              <a:t>competitive landscape.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Use this knowledge to </a:t>
            </a:r>
            <a:r>
              <a:rPr lang="en-US" u="sng" dirty="0"/>
              <a:t>inform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pricing of our product.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Make a specific </a:t>
            </a:r>
            <a:r>
              <a:rPr lang="en-US" u="sng" dirty="0"/>
              <a:t>recommendation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35167-AD99-AB48-B802-808AFB37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12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98F1-DEB1-704F-B791-ECF9A41A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F9D0-97C6-7445-9362-69667F6E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3F7F0-1CDD-2049-9C63-A50799BF1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06" y="1325903"/>
            <a:ext cx="7172125" cy="45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8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85C2-7CE6-ED43-B247-70F725E7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4B19A-B99A-FD4A-A774-C93E7248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224F5-441A-7648-A622-E6FD96EF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85" y="1325903"/>
            <a:ext cx="6966029" cy="46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0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B5D1-5EC9-7C47-BE52-1805FB24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8EADD-1A76-7C42-B408-1C20E82D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44FBC-442C-FE4E-B04F-5DEB73CB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19" y="1368481"/>
            <a:ext cx="6845962" cy="45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93B9-183E-AB47-B409-B958887F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#6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5CF8D-16B6-BA4B-AA79-F8B30B702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JavaScript chart-generation libraries</a:t>
            </a:r>
          </a:p>
          <a:p>
            <a:pPr lvl="1"/>
            <a:r>
              <a:rPr lang="en-US" dirty="0"/>
              <a:t>D3.js</a:t>
            </a:r>
          </a:p>
          <a:p>
            <a:pPr lvl="1"/>
            <a:r>
              <a:rPr lang="en-US" dirty="0"/>
              <a:t>Google Charts</a:t>
            </a:r>
          </a:p>
          <a:p>
            <a:pPr lvl="1"/>
            <a:r>
              <a:rPr lang="en-US" dirty="0"/>
              <a:t>Highcharts</a:t>
            </a:r>
          </a:p>
          <a:p>
            <a:pPr lvl="5"/>
            <a:endParaRPr lang="en-US" dirty="0"/>
          </a:p>
          <a:p>
            <a:r>
              <a:rPr lang="en-US" dirty="0"/>
              <a:t>Tableau Public</a:t>
            </a:r>
          </a:p>
          <a:p>
            <a:pPr lvl="4"/>
            <a:endParaRPr lang="en-US" dirty="0"/>
          </a:p>
          <a:p>
            <a:r>
              <a:rPr lang="en-US"/>
              <a:t>Google “JavaScript </a:t>
            </a:r>
            <a:r>
              <a:rPr lang="en-US" dirty="0"/>
              <a:t>data visualization”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B96C1-F9FE-2A4E-A847-925B500A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19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3210-B801-A24E-BBCA-53D18FEC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5ACCF-3E8E-BE4F-9B56-79DD4EF4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AA85B-B72C-CA4B-A680-F5694FFD0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36" y="1325945"/>
            <a:ext cx="6912927" cy="45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77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5677-40B6-6645-8FB6-E6810BA4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B4232-04D2-154B-840D-72EB8C04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74BF7-B69B-4A4E-9966-9A7DEF10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20" y="1325903"/>
            <a:ext cx="7323760" cy="46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70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A334-FDB4-DF45-A0FC-FD6B67FF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D16D9-CED6-5A4D-A02D-1612D5B8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C06D-918E-F343-89EE-94405B062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22" y="1324305"/>
            <a:ext cx="6887956" cy="46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8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CA92-7807-3841-ADC0-4149AC30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FA800-D416-EF41-A28F-19B1B02D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16DD2-F98F-8B4C-A80A-5503E6ECE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336251"/>
            <a:ext cx="6949364" cy="46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54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A702-48B0-1548-BB86-5670C08C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5-Minute Narrative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11AC1-352A-1B44-8166-127BCB2A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0F1AB-F119-844E-A778-9AC718485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3" y="1325903"/>
            <a:ext cx="7066733" cy="47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8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ECA4-0270-C347-B7F7-15B8F7BB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CCCD-7A9A-D545-BBD1-BDF929E42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</a:t>
            </a:r>
            <a:r>
              <a:rPr lang="en-US" u="sng" dirty="0"/>
              <a:t>logical order</a:t>
            </a:r>
            <a:r>
              <a:rPr lang="en-US" dirty="0"/>
              <a:t> to present your information.</a:t>
            </a:r>
          </a:p>
          <a:p>
            <a:pPr marL="2286000" lvl="5" indent="0">
              <a:buNone/>
            </a:pPr>
            <a:endParaRPr lang="en-US" dirty="0"/>
          </a:p>
          <a:p>
            <a:r>
              <a:rPr lang="en-US" dirty="0"/>
              <a:t>Example: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Your company’s product has many features.</a:t>
            </a:r>
          </a:p>
          <a:p>
            <a:pPr lvl="1"/>
            <a:r>
              <a:rPr lang="en-US" dirty="0"/>
              <a:t>You survey your customers to understand </a:t>
            </a:r>
            <a:br>
              <a:rPr lang="en-US" dirty="0"/>
            </a:br>
            <a:r>
              <a:rPr lang="en-US" dirty="0"/>
              <a:t>whether they are using each of the features </a:t>
            </a:r>
            <a:br>
              <a:rPr lang="en-US" dirty="0"/>
            </a:br>
            <a:r>
              <a:rPr lang="en-US" dirty="0"/>
              <a:t>and how satisfied they are.</a:t>
            </a:r>
          </a:p>
          <a:p>
            <a:pPr lvl="1"/>
            <a:r>
              <a:rPr lang="en-US" dirty="0"/>
              <a:t>You want to put your data analysis to good use.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74F86-D3B5-D340-9852-BBDD1B4E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66F7C-C9E6-A549-B984-20463A91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37CE-430B-B342-841D-6FA2ECF8C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The initial chart: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E72E4-65F5-6942-AA3C-9E97C4B4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DFE24-7C7A-BF4C-BB88-9DC0D3BA0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34" y="1929140"/>
            <a:ext cx="7223731" cy="4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87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32C2-643C-BC4C-8554-6B1746D8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BA37B-1647-8948-A598-528E11F83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Highlight the positive story: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A8184-9CFF-2F4B-8F85-F2A7C64F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92750-8EA9-CC43-9BD0-845CB057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1" y="1861394"/>
            <a:ext cx="5669217" cy="42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34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6D19-2D13-214F-A0DB-5061D113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3650-C764-184B-95E2-943F09F10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Highlight dissatisfaction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5F952-7B94-D244-A112-C7845289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B4991-4665-EF41-A825-5FBC55BC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110" y="1973089"/>
            <a:ext cx="5577779" cy="41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9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A1474-8107-4540-9B4B-C62E52D8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0874-315D-2B4F-A17F-61E78D6EE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Focus on unused features.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E2D3B-9CE0-8B41-B837-4A9A1A5A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2ADCB-FCB2-8445-B794-6596E054F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1" y="1855502"/>
            <a:ext cx="5760658" cy="43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7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7EA2-28CF-0741-ABD8-094D9C24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8594-A105-4148-B2CC-92112B28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Unless otherwise credited, the examples and illustrations in the following slides are from: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5D1BC-5138-7E47-B3C8-7199E635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0500A-6F99-9449-BCEC-0ABEE731D6D5}"/>
              </a:ext>
            </a:extLst>
          </p:cNvPr>
          <p:cNvSpPr txBox="1"/>
          <p:nvPr/>
        </p:nvSpPr>
        <p:spPr>
          <a:xfrm>
            <a:off x="2495950" y="2526632"/>
            <a:ext cx="41520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Storytelling with Data</a:t>
            </a:r>
            <a:br>
              <a:rPr lang="en-US" sz="2400" b="1" dirty="0">
                <a:solidFill>
                  <a:srgbClr val="0033CC"/>
                </a:solidFill>
              </a:rPr>
            </a:br>
            <a:r>
              <a:rPr lang="en-US" sz="2400" b="1" dirty="0">
                <a:solidFill>
                  <a:srgbClr val="0033CC"/>
                </a:solidFill>
              </a:rPr>
              <a:t>A Data Visualization Guide </a:t>
            </a:r>
            <a:br>
              <a:rPr lang="en-US" sz="2400" b="1" dirty="0">
                <a:solidFill>
                  <a:srgbClr val="0033CC"/>
                </a:solidFill>
              </a:rPr>
            </a:br>
            <a:r>
              <a:rPr lang="en-US" sz="2400" b="1" dirty="0">
                <a:solidFill>
                  <a:srgbClr val="0033CC"/>
                </a:solidFill>
              </a:rPr>
              <a:t>for Business Professionals</a:t>
            </a:r>
          </a:p>
          <a:p>
            <a:r>
              <a:rPr lang="en-US" sz="2400" dirty="0">
                <a:solidFill>
                  <a:srgbClr val="0033CC"/>
                </a:solidFill>
              </a:rPr>
              <a:t>by Cole </a:t>
            </a:r>
            <a:r>
              <a:rPr lang="en-US" sz="2400" dirty="0" err="1">
                <a:solidFill>
                  <a:srgbClr val="0033CC"/>
                </a:solidFill>
              </a:rPr>
              <a:t>Nussbaumer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Knaflic</a:t>
            </a:r>
            <a:endParaRPr lang="en-US" sz="2400" dirty="0">
              <a:solidFill>
                <a:srgbClr val="0033CC"/>
              </a:solidFill>
            </a:endParaRPr>
          </a:p>
          <a:p>
            <a:r>
              <a:rPr lang="en-US" sz="2400" dirty="0">
                <a:solidFill>
                  <a:srgbClr val="0033CC"/>
                </a:solidFill>
              </a:rPr>
              <a:t>Wiley, 2017</a:t>
            </a:r>
          </a:p>
          <a:p>
            <a:r>
              <a:rPr lang="en-US" sz="2400" dirty="0">
                <a:solidFill>
                  <a:srgbClr val="0033CC"/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352309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78AE-AB33-2941-8E3B-72DD53EB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EA9D-7B79-5546-A138-FC1DE137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Satisfaction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34C7D-3D3E-BD43-A9CE-D5DAB5AB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CB931-E038-2341-8868-26396956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93" y="1866654"/>
            <a:ext cx="6126413" cy="42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2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CF9B-7A7F-9842-A242-2503E317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A558D-A56D-2C46-9D84-9BBBEE17A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Dissatisfaction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BFF4-6521-BA4D-BBDC-1B961BA4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529B8-95A7-D84A-A607-E24B73B4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808363"/>
            <a:ext cx="6766486" cy="43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14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C2D5-1CF1-CB4F-B1A9-E055C29A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DE08-7FD9-ED47-9A21-92DB3C22D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Unused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8893E-2E68-434A-B158-EC5D7CAB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C5039-7A79-3740-ADA9-92335726D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6" y="1874537"/>
            <a:ext cx="6766487" cy="42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0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25CB-8EA5-7747-AA88-53F53E3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Order of Presentation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4983C-B212-1D44-B38D-F521AA832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Comprehensive visual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4B222-B002-194F-8B18-41C443D7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B8204-4CF4-1E49-853D-1CAA5484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1" y="1854028"/>
            <a:ext cx="7007757" cy="42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0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02FA-BE62-9C40-B949-1DF04C13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Examples from the Web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99341-9C7E-FD49-9ABB-354457F1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8B439-70E0-F14A-A87D-15104148C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608"/>
            <a:ext cx="9144000" cy="2599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D4CA8-53FA-FE44-AB9E-46EFAF8042EE}"/>
              </a:ext>
            </a:extLst>
          </p:cNvPr>
          <p:cNvSpPr txBox="1"/>
          <p:nvPr/>
        </p:nvSpPr>
        <p:spPr>
          <a:xfrm>
            <a:off x="517973" y="4343390"/>
            <a:ext cx="8108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https://www.washingtonpost.com/graphics/2018/national/california-snow/?utm_term=.1caebac8be65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828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DE35-DDC5-1A4E-847B-4380084C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Examples from the Web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9A18-D78B-BE49-BC28-AD5B451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D95C4-FFAF-F649-A2CE-7A1AEBED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40" y="1209772"/>
            <a:ext cx="6618120" cy="5053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B2A9B-F97D-1A43-BA0B-9CE71CF12178}"/>
              </a:ext>
            </a:extLst>
          </p:cNvPr>
          <p:cNvSpPr txBox="1"/>
          <p:nvPr/>
        </p:nvSpPr>
        <p:spPr>
          <a:xfrm>
            <a:off x="1627925" y="6604084"/>
            <a:ext cx="58881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http://www.storytellingwithdata.com/blog/2018/5/15/may-swdchallenge-recap-the-waterfall-chart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84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28A4-97A7-CA46-987D-7BE7F3E7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1CAFC-0B5C-7640-9539-CCB89AA4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513"/>
            <a:ext cx="9144000" cy="63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49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F785-D117-FB40-9AC1-B975D3BF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9AACF-E3D7-2843-BC64-3F7911BB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E5B8A-FE21-F543-9120-ED47444E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500"/>
            <a:ext cx="9144000" cy="4713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1DB99-72C4-0049-B5D8-DB331587A881}"/>
              </a:ext>
            </a:extLst>
          </p:cNvPr>
          <p:cNvSpPr txBox="1"/>
          <p:nvPr/>
        </p:nvSpPr>
        <p:spPr>
          <a:xfrm>
            <a:off x="233312" y="5400041"/>
            <a:ext cx="86773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https://public.tableau.com/profile/yvette#!/vizhome/GenderEthnicDisparitiesinTechCompanies/GenderEthnicdisparitiesinTechCompanies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6171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0E4F-CF52-B34D-8B85-E8ABB1AD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about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B183A-C9FE-574D-8202-7AC32520B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story-telling.</a:t>
            </a:r>
          </a:p>
          <a:p>
            <a:pPr lvl="1"/>
            <a:r>
              <a:rPr lang="en-US" dirty="0"/>
              <a:t>Data visualizations </a:t>
            </a:r>
            <a:r>
              <a:rPr lang="en-US" u="sng" dirty="0"/>
              <a:t>illustrate</a:t>
            </a:r>
            <a:r>
              <a:rPr lang="en-US" dirty="0"/>
              <a:t> the stories.</a:t>
            </a:r>
          </a:p>
          <a:p>
            <a:pPr lvl="4"/>
            <a:endParaRPr lang="en-US" dirty="0"/>
          </a:p>
          <a:p>
            <a:r>
              <a:rPr lang="en-US" dirty="0"/>
              <a:t>The coronavirus and a call to action now.</a:t>
            </a:r>
          </a:p>
          <a:p>
            <a:pPr lvl="1"/>
            <a:r>
              <a:rPr lang="en-US" sz="2000" dirty="0">
                <a:hlinkClick r:id="rId2"/>
              </a:rPr>
              <a:t>https://medium.com/@tomaspueyo/coronavirus-act-today-or-people-will-die-f4d3d9cd99ca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https://medium.com/@tomaspueyo/coronavirus-the-hammer-and-the-dance-be9337092b56</a:t>
            </a:r>
            <a:endParaRPr lang="en-US" sz="2000" dirty="0"/>
          </a:p>
          <a:p>
            <a:pPr lvl="4"/>
            <a:endParaRPr lang="en-US" dirty="0"/>
          </a:p>
          <a:p>
            <a:r>
              <a:rPr lang="en-US" dirty="0"/>
              <a:t>Why social distancing is important.</a:t>
            </a:r>
          </a:p>
          <a:p>
            <a:pPr lvl="1"/>
            <a:r>
              <a:rPr lang="en-US" sz="2000" dirty="0">
                <a:hlinkClick r:id="rId4"/>
              </a:rPr>
              <a:t>https://www.washingtonpost.com/graphics/2020/world/corona-simulator/?itid=hp_hp-top-table-main_virus-simulator520pm%3Ahomepage%2Fstory-ans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5978F-68A0-964A-90F9-9C1CAEEA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9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8194-7A13-6C46-8A34-397AC914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Student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6135-C0F4-654F-B506-3D283699E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years ago, I taught the</a:t>
            </a:r>
            <a:br>
              <a:rPr lang="en-US" dirty="0"/>
            </a:br>
            <a:r>
              <a:rPr lang="en-US" dirty="0"/>
              <a:t>graduate Computer Science course</a:t>
            </a:r>
            <a:br>
              <a:rPr lang="en-US" dirty="0"/>
            </a:br>
            <a:r>
              <a:rPr lang="en-US" dirty="0">
                <a:solidFill>
                  <a:srgbClr val="B23C00"/>
                </a:solidFill>
              </a:rPr>
              <a:t>CS 235 User Interface Design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semester projects were also to </a:t>
            </a:r>
            <a:br>
              <a:rPr lang="en-US" dirty="0"/>
            </a:br>
            <a:r>
              <a:rPr lang="en-US" dirty="0"/>
              <a:t>use data visualizations to tell a story.</a:t>
            </a:r>
          </a:p>
          <a:p>
            <a:pPr lvl="4"/>
            <a:endParaRPr lang="en-US" dirty="0"/>
          </a:p>
          <a:p>
            <a:r>
              <a:rPr lang="en-US" dirty="0"/>
              <a:t>See some example projects at</a:t>
            </a:r>
            <a:br>
              <a:rPr lang="en-US" dirty="0"/>
            </a:br>
            <a:r>
              <a:rPr lang="en-US" dirty="0">
                <a:hlinkClick r:id="rId2"/>
              </a:rPr>
              <a:t>http://www.cs.sjsu.edu/~mak/CS235Projects/</a:t>
            </a:r>
            <a:r>
              <a:rPr lang="en-US" dirty="0"/>
              <a:t> </a:t>
            </a:r>
          </a:p>
          <a:p>
            <a:pPr lvl="4"/>
            <a:endParaRPr lang="en-US" dirty="0"/>
          </a:p>
          <a:p>
            <a:r>
              <a:rPr lang="en-US" dirty="0"/>
              <a:t>I expect you to do even better projects.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E86D6-231E-A54A-860F-BF7CD1B1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9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1A0D-53ED-F04E-8D71-13C8FD5B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A708D-C97E-8F4B-A872-5E9926BC5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Too many lines overlapping.</a:t>
            </a:r>
          </a:p>
          <a:p>
            <a:pPr lvl="1"/>
            <a:r>
              <a:rPr lang="en-US" dirty="0"/>
              <a:t>Difficult to focus on a single series at a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89588-DD3D-4E4A-BDD5-C8CB39D1D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46914-0F79-8743-B28B-523394F0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32" y="2390595"/>
            <a:ext cx="5943536" cy="37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1582-0760-F348-9009-040F4B83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EC4F-C970-0240-BCEA-94917C8C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Emphasize one line at a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9A6E3-1274-094E-BE7F-4A50955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D8441-E739-6F47-BC93-AC6A6782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920195"/>
            <a:ext cx="6949364" cy="42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C908-8398-934B-B339-B11D4DD1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C80F-34FD-4748-BDD5-AB3F74B8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Emphasize one line at a time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9E6C8-C028-F64E-86C3-0F7A2E59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2AF1E-415B-7D47-A39E-6B5E8635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96" y="1874537"/>
            <a:ext cx="6583608" cy="41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36CE-34E2-B746-94F4-0768210A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88C0F-B110-7D4C-9FC9-FC4C60570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Spatial separation: Pull the lines apart vertically.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8D10F-62AB-1A4A-AD48-0E174C67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F1EC2-0846-134A-94B7-B843047E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3" y="1883570"/>
            <a:ext cx="4663389" cy="4213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A751A-2DFC-6544-A74C-CA994F5C1285}"/>
              </a:ext>
            </a:extLst>
          </p:cNvPr>
          <p:cNvSpPr txBox="1"/>
          <p:nvPr/>
        </p:nvSpPr>
        <p:spPr>
          <a:xfrm>
            <a:off x="6510207" y="3328803"/>
            <a:ext cx="214513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These are </a:t>
            </a:r>
            <a:r>
              <a:rPr lang="en-US" dirty="0">
                <a:solidFill>
                  <a:srgbClr val="C00000"/>
                </a:solidFill>
              </a:rPr>
              <a:t>sparklines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r>
              <a:rPr lang="en-US" dirty="0">
                <a:solidFill>
                  <a:srgbClr val="0033CC"/>
                </a:solidFill>
              </a:rPr>
              <a:t>There are no axes,</a:t>
            </a:r>
          </a:p>
          <a:p>
            <a:r>
              <a:rPr lang="en-US" dirty="0">
                <a:solidFill>
                  <a:srgbClr val="0033CC"/>
                </a:solidFill>
              </a:rPr>
              <a:t>so they’re designed</a:t>
            </a:r>
          </a:p>
          <a:p>
            <a:r>
              <a:rPr lang="en-US" dirty="0">
                <a:solidFill>
                  <a:srgbClr val="0033CC"/>
                </a:solidFill>
              </a:rPr>
              <a:t>only to show </a:t>
            </a:r>
            <a:r>
              <a:rPr lang="en-US" u="sng" dirty="0">
                <a:solidFill>
                  <a:srgbClr val="0033CC"/>
                </a:solidFill>
              </a:rPr>
              <a:t>trend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14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FFB5-935A-074F-88B8-0E8F3013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Spaghetti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1BF36-463A-9944-A6A3-8F9E97237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Pull the lines apart horizontally.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AA7FD-E031-544B-A806-1B53F0D3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D7737-D516-5145-8F31-2F93B56C8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54" y="1864538"/>
            <a:ext cx="7132292" cy="42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18073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48053</TotalTime>
  <Words>1063</Words>
  <Application>Microsoft Macintosh PowerPoint</Application>
  <PresentationFormat>On-screen Show (4:3)</PresentationFormat>
  <Paragraphs>224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Times New Roman</vt:lpstr>
      <vt:lpstr>Wingdings</vt:lpstr>
      <vt:lpstr>Quadrant</vt:lpstr>
      <vt:lpstr>CMPE 280 Web UI Design and Development March 26 Class Meeting</vt:lpstr>
      <vt:lpstr>Assignment #6: Information Dashboard</vt:lpstr>
      <vt:lpstr>Assignment #6, cont’d</vt:lpstr>
      <vt:lpstr>Credits</vt:lpstr>
      <vt:lpstr>Avoid Spaghetti Graphs</vt:lpstr>
      <vt:lpstr>Avoid Spaghetti Graphs, cont’d</vt:lpstr>
      <vt:lpstr>Avoid Spaghetti Graphs, cont’d</vt:lpstr>
      <vt:lpstr>Avoid Spaghetti Graphs, cont’d</vt:lpstr>
      <vt:lpstr>Avoid Spaghetti Graphs, cont’d</vt:lpstr>
      <vt:lpstr>Avoid Spaghetti Graphs, cont’d</vt:lpstr>
      <vt:lpstr>Avoid Spaghetti Graphs, cont’d</vt:lpstr>
      <vt:lpstr>Sparklines</vt:lpstr>
      <vt:lpstr>Sparklines, cont’d</vt:lpstr>
      <vt:lpstr>Sparklines, cont’d</vt:lpstr>
      <vt:lpstr>Exploratory vs. Explanatory Analysis</vt:lpstr>
      <vt:lpstr>Explanatory Analysis and Communication</vt:lpstr>
      <vt:lpstr>Storytelling with Data: Example 1</vt:lpstr>
      <vt:lpstr>Storytelling with Data: Example 1, cont’d</vt:lpstr>
      <vt:lpstr>Storytelling with Data: Example 2</vt:lpstr>
      <vt:lpstr>Storytelling with Data: Example 2, cont’d</vt:lpstr>
      <vt:lpstr>Storytelling with Data: Example 2, cont’d</vt:lpstr>
      <vt:lpstr>Storytelling with Data: Example 2, cont’d</vt:lpstr>
      <vt:lpstr>Storytelling with Data: Example 3</vt:lpstr>
      <vt:lpstr>Storytelling with Data: Example 3, cont’d</vt:lpstr>
      <vt:lpstr>The 5-Minute Narrative</vt:lpstr>
      <vt:lpstr>The 5-Minute Narrative, cont’d</vt:lpstr>
      <vt:lpstr>The 5-Minute Narrative, cont’d</vt:lpstr>
      <vt:lpstr>The 5-Minute Narrative, cont’d</vt:lpstr>
      <vt:lpstr>The 5-Minute Narrative, cont’d</vt:lpstr>
      <vt:lpstr>The 5-Minute Narrative, cont’d</vt:lpstr>
      <vt:lpstr>The 5-Minute Narrative, cont’d</vt:lpstr>
      <vt:lpstr>The 5-Minute Narrative, cont’d</vt:lpstr>
      <vt:lpstr>The 5-Minute Narrative, cont’d</vt:lpstr>
      <vt:lpstr>The 5-Minute Narrative, cont’d</vt:lpstr>
      <vt:lpstr>Logical Order of Presentation</vt:lpstr>
      <vt:lpstr>Logical Order of Presentation</vt:lpstr>
      <vt:lpstr>Logical Order of Presentation, cont’d</vt:lpstr>
      <vt:lpstr>Logical Order of Presentation, cont’d</vt:lpstr>
      <vt:lpstr>Logical Order of Presentation, cont’d</vt:lpstr>
      <vt:lpstr>Logical Order of Presentation, cont’d</vt:lpstr>
      <vt:lpstr>Logical Order of Presentation, cont’d</vt:lpstr>
      <vt:lpstr>Logical Order of Presentation, cont’d</vt:lpstr>
      <vt:lpstr>Logical Order of Presentation, cont’d</vt:lpstr>
      <vt:lpstr>Data Visualization Examples from the Web</vt:lpstr>
      <vt:lpstr>Data Visualization Examples from the Web</vt:lpstr>
      <vt:lpstr>PowerPoint Presentation</vt:lpstr>
      <vt:lpstr>PowerPoint Presentation</vt:lpstr>
      <vt:lpstr>Stories about COVID-19</vt:lpstr>
      <vt:lpstr>Past Student Projects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651</cp:revision>
  <dcterms:created xsi:type="dcterms:W3CDTF">2008-01-12T03:52:55Z</dcterms:created>
  <dcterms:modified xsi:type="dcterms:W3CDTF">2020-03-26T17:02:54Z</dcterms:modified>
</cp:coreProperties>
</file>