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256" r:id="rId2"/>
    <p:sldId id="331" r:id="rId3"/>
    <p:sldId id="332" r:id="rId4"/>
    <p:sldId id="328" r:id="rId5"/>
    <p:sldId id="313" r:id="rId6"/>
    <p:sldId id="316" r:id="rId7"/>
    <p:sldId id="342" r:id="rId8"/>
    <p:sldId id="308" r:id="rId9"/>
    <p:sldId id="309" r:id="rId10"/>
    <p:sldId id="310" r:id="rId11"/>
    <p:sldId id="311" r:id="rId12"/>
    <p:sldId id="312" r:id="rId13"/>
    <p:sldId id="314" r:id="rId14"/>
    <p:sldId id="315" r:id="rId15"/>
    <p:sldId id="317" r:id="rId16"/>
    <p:sldId id="318" r:id="rId17"/>
    <p:sldId id="319" r:id="rId18"/>
    <p:sldId id="321" r:id="rId19"/>
    <p:sldId id="323" r:id="rId20"/>
    <p:sldId id="325" r:id="rId21"/>
    <p:sldId id="333" r:id="rId22"/>
    <p:sldId id="326" r:id="rId23"/>
    <p:sldId id="327" r:id="rId24"/>
    <p:sldId id="343" r:id="rId25"/>
    <p:sldId id="344" r:id="rId26"/>
    <p:sldId id="337" r:id="rId27"/>
    <p:sldId id="338" r:id="rId28"/>
    <p:sldId id="339" r:id="rId29"/>
    <p:sldId id="361" r:id="rId30"/>
    <p:sldId id="362" r:id="rId31"/>
    <p:sldId id="363" r:id="rId32"/>
    <p:sldId id="257" r:id="rId33"/>
    <p:sldId id="354" r:id="rId34"/>
    <p:sldId id="369" r:id="rId35"/>
    <p:sldId id="364" r:id="rId36"/>
    <p:sldId id="365" r:id="rId37"/>
    <p:sldId id="366" r:id="rId38"/>
    <p:sldId id="367" r:id="rId39"/>
    <p:sldId id="368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70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432FF"/>
    <a:srgbClr val="008000"/>
    <a:srgbClr val="B23C00"/>
    <a:srgbClr val="E2EBFF"/>
    <a:srgbClr val="DEF0F2"/>
    <a:srgbClr val="CC99FF"/>
    <a:srgbClr val="D5FC79"/>
    <a:srgbClr val="8F0000"/>
    <a:srgbClr val="F2E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6" autoAdjust="0"/>
    <p:restoredTop sz="86364" autoAdjust="0"/>
  </p:normalViewPr>
  <p:slideViewPr>
    <p:cSldViewPr>
      <p:cViewPr varScale="1">
        <p:scale>
          <a:sx n="209" d="100"/>
          <a:sy n="209" d="100"/>
        </p:scale>
        <p:origin x="14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EC4D-AF1D-B244-858F-FC7BB69AC3F2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C8AE-DEBD-E641-93E8-ED065F7F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5E68D8E-92B9-6647-9C13-3186C5B5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 b="1"/>
            </a:lvl1pPr>
          </a:lstStyle>
          <a:p>
            <a:fld id="{91E6F249-8D10-7240-A07E-F66CEC252905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2B2D-F854-104A-9535-9A504E592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8120" y="6248400"/>
            <a:ext cx="548679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516B7F-12E3-114E-9B55-66756E9F7A1D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097318" y="6263609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Computer</a:t>
            </a:r>
            <a:r>
              <a:rPr lang="en-US" sz="1000" baseline="0" dirty="0"/>
              <a:t> Engineering Dept.</a:t>
            </a:r>
          </a:p>
          <a:p>
            <a:r>
              <a:rPr lang="en-US" sz="1000" baseline="0" dirty="0"/>
              <a:t>Spring 2020: March 24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328239" y="6263609"/>
            <a:ext cx="2765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CMPE 280: Web UI Design</a:t>
            </a:r>
            <a:r>
              <a:rPr lang="en-US" sz="1000" baseline="0" dirty="0"/>
              <a:t> and Development</a:t>
            </a:r>
            <a:br>
              <a:rPr lang="en-US" sz="1000" baseline="0" dirty="0"/>
            </a:br>
            <a:r>
              <a:rPr lang="en-US" sz="1000" baseline="0" dirty="0"/>
              <a:t>© R. Mak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.sjsu.edu/~ma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fovis-wiki.net/index.php/Data-Ink_Ratio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rceptualedge.com/articles/Whitepapers/Common_Pitfalls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learning-ux/chart-junk-consistent-data-presentation-serious-nerd-love-e1de5edd48cb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eagereyes/status/768827027558322176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gratedots.com/key-design-considerations-for-dashboard/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ceptualedge.com/articles/Whitepapers/Common_Pitfalls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CMPE 280</a:t>
            </a:r>
            <a:br>
              <a:rPr lang="en-US" sz="3200" dirty="0"/>
            </a:br>
            <a:r>
              <a:rPr lang="en-US" sz="3200" dirty="0"/>
              <a:t>Web UI Design and Development</a:t>
            </a:r>
            <a:br>
              <a:rPr lang="en-US" sz="3600" dirty="0"/>
            </a:br>
            <a:r>
              <a:rPr lang="en-US" sz="2400" dirty="0"/>
              <a:t>March 24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Engineering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Spring 2020</a:t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E6F249-8D10-7240-A07E-F66CEC25290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617707"/>
            <a:ext cx="878610" cy="11887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the </a:t>
            </a:r>
            <a:r>
              <a:rPr lang="en-US" dirty="0">
                <a:solidFill>
                  <a:srgbClr val="B23C00"/>
                </a:solidFill>
              </a:rPr>
              <a:t>non-data pixels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Eliminate all unnecessary non-data pixels.</a:t>
            </a:r>
          </a:p>
          <a:p>
            <a:pPr lvl="1"/>
            <a:r>
              <a:rPr lang="en-US" dirty="0"/>
              <a:t>De-emphasize and regularize </a:t>
            </a:r>
            <a:br>
              <a:rPr lang="en-US" dirty="0"/>
            </a:br>
            <a:r>
              <a:rPr lang="en-US" dirty="0"/>
              <a:t>the non-data pixels that remain.</a:t>
            </a:r>
          </a:p>
          <a:p>
            <a:pPr lvl="5"/>
            <a:endParaRPr lang="en-US" dirty="0"/>
          </a:p>
          <a:p>
            <a:r>
              <a:rPr lang="en-US" dirty="0"/>
              <a:t>Enhance the </a:t>
            </a:r>
            <a:r>
              <a:rPr lang="en-US" dirty="0">
                <a:solidFill>
                  <a:srgbClr val="B23C00"/>
                </a:solidFill>
              </a:rPr>
              <a:t>data pixels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Eliminate all unnecessary data pixels.</a:t>
            </a:r>
          </a:p>
          <a:p>
            <a:pPr lvl="1"/>
            <a:r>
              <a:rPr lang="en-US" dirty="0"/>
              <a:t>Highlight the most important data pixels that remain.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2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7A285-B06D-F942-AC5A-6D677D693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Low data-ink ratio vs. high data-ink ratio.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652CA1-8662-C346-922A-F987A44B3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33" y="2240293"/>
            <a:ext cx="3866850" cy="2885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945977-D4D9-AC4F-8065-D71BFE1E4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39" y="2158446"/>
            <a:ext cx="3840483" cy="2861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84000C-0C6F-8347-83AF-8594581E81EC}"/>
              </a:ext>
            </a:extLst>
          </p:cNvPr>
          <p:cNvSpPr txBox="1"/>
          <p:nvPr/>
        </p:nvSpPr>
        <p:spPr>
          <a:xfrm>
            <a:off x="3136350" y="5487587"/>
            <a:ext cx="28712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4"/>
              </a:rPr>
              <a:t>http://www.infovis-wiki.net/index.php/Data-Ink_Ratio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5554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579137"/>
          </a:xfrm>
        </p:spPr>
        <p:txBody>
          <a:bodyPr/>
          <a:lstStyle/>
          <a:p>
            <a:r>
              <a:rPr lang="en-US" dirty="0"/>
              <a:t>Too high percentage of non-data pixels: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17902" y="6305467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27" y="1831778"/>
            <a:ext cx="5029145" cy="441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59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u="sng" dirty="0"/>
              <a:t>Unnecessary borders</a:t>
            </a:r>
            <a:r>
              <a:rPr lang="en-US" dirty="0"/>
              <a:t> fragment the display.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965936"/>
            <a:ext cx="8255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98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Unnecessary and </a:t>
            </a:r>
            <a:r>
              <a:rPr lang="en-US" u="sng" dirty="0"/>
              <a:t>distracting fill colors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90" y="1966287"/>
            <a:ext cx="6492219" cy="411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7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u="sng" dirty="0"/>
              <a:t>Unnecessary grid lines</a:t>
            </a:r>
            <a:r>
              <a:rPr lang="en-US" dirty="0"/>
              <a:t> in graphs.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057415"/>
            <a:ext cx="67056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4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u="sng" dirty="0"/>
              <a:t>Unnecessary grid lines</a:t>
            </a:r>
            <a:r>
              <a:rPr lang="en-US" dirty="0"/>
              <a:t> in tables.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14878"/>
            <a:ext cx="7315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67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Complete borders instead of x- and y-axes.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08195"/>
            <a:ext cx="73152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89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Make separator lines lighter.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976"/>
            <a:ext cx="9144000" cy="20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2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/>
              <a:t>Make grid lines lighter.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35" y="1783099"/>
            <a:ext cx="6400730" cy="43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6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Misuse or Overuse 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4937706"/>
          </a:xfrm>
        </p:spPr>
        <p:txBody>
          <a:bodyPr/>
          <a:lstStyle/>
          <a:p>
            <a:r>
              <a:rPr lang="en-US" dirty="0"/>
              <a:t>Color can be used in powerful ways: </a:t>
            </a:r>
          </a:p>
          <a:p>
            <a:pPr lvl="1"/>
            <a:r>
              <a:rPr lang="en-US" dirty="0"/>
              <a:t>highlight data</a:t>
            </a:r>
          </a:p>
          <a:p>
            <a:pPr lvl="1"/>
            <a:r>
              <a:rPr lang="en-US" dirty="0"/>
              <a:t>encode data</a:t>
            </a:r>
          </a:p>
          <a:p>
            <a:pPr lvl="1"/>
            <a:r>
              <a:rPr lang="en-US" dirty="0"/>
              <a:t>create a relationship between individual items</a:t>
            </a:r>
          </a:p>
          <a:p>
            <a:pPr lvl="5"/>
            <a:endParaRPr lang="en-US" dirty="0"/>
          </a:p>
          <a:p>
            <a:r>
              <a:rPr lang="en-US" dirty="0"/>
              <a:t>Make color choices thoughtfully. </a:t>
            </a:r>
          </a:p>
          <a:p>
            <a:pPr lvl="4"/>
            <a:endParaRPr lang="en-US" dirty="0"/>
          </a:p>
          <a:p>
            <a:r>
              <a:rPr lang="en-US" dirty="0"/>
              <a:t>A common problem is the use of </a:t>
            </a:r>
            <a:br>
              <a:rPr lang="en-US" dirty="0"/>
            </a:br>
            <a:r>
              <a:rPr lang="en-US" u="sng" dirty="0"/>
              <a:t>too many colors</a:t>
            </a:r>
            <a:r>
              <a:rPr lang="en-US" dirty="0"/>
              <a:t>, especially bright colors. </a:t>
            </a:r>
          </a:p>
          <a:p>
            <a:pPr lvl="1"/>
            <a:r>
              <a:rPr lang="en-US" dirty="0"/>
              <a:t>The use of too many colors can assault visually. </a:t>
            </a:r>
          </a:p>
          <a:p>
            <a:pPr lvl="1"/>
            <a:r>
              <a:rPr lang="en-US" dirty="0"/>
              <a:t>When overused, color loses its power to </a:t>
            </a:r>
            <a:br>
              <a:rPr lang="en-US" dirty="0"/>
            </a:br>
            <a:r>
              <a:rPr lang="en-US" dirty="0"/>
              <a:t>highlight what’s most important.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4805" y="6574795"/>
            <a:ext cx="49231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https://www.perceptualedge.com/articles/Whitepapers/Common_Pitfalls.pdf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0230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u="sng" dirty="0"/>
              <a:t>Mute the shading</a:t>
            </a:r>
            <a:r>
              <a:rPr lang="en-US" dirty="0"/>
              <a:t> used to delineate table rows.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25650"/>
            <a:ext cx="73152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66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u="sng" dirty="0"/>
              <a:t>Mute the shading</a:t>
            </a:r>
            <a:r>
              <a:rPr lang="en-US" dirty="0"/>
              <a:t> used to delineate table rows.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65936"/>
            <a:ext cx="8534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69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Dashboards Should Not Need Instructions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17902" y="6259276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124" y="1325903"/>
            <a:ext cx="4367752" cy="433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55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Chart Junk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08781"/>
            <a:ext cx="70104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16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D437F-DCAA-E24F-9292-E9DC707D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Chart Junk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3BD30-085B-C84A-89A6-CC399A58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4116D-6BAD-6849-AEC1-69AF770A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06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5021C-2F9C-5B4F-B3A8-649827DBC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Chart Junk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C1FB4-7C29-0740-A3AB-580AAA99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2D1E0-5498-914F-BD9E-F9119A30F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968" y="1325905"/>
            <a:ext cx="6686063" cy="4663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265AFD-EF6C-BF41-8F46-65A9F4735240}"/>
              </a:ext>
            </a:extLst>
          </p:cNvPr>
          <p:cNvSpPr txBox="1"/>
          <p:nvPr/>
        </p:nvSpPr>
        <p:spPr>
          <a:xfrm>
            <a:off x="1490867" y="6582489"/>
            <a:ext cx="61622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https://medium.com/learning-ux/chart-junk-consistent-data-presentation-serious-nerd-love-e1de5edd48cb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889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Levels of Situational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90537" indent="-457200">
              <a:buFont typeface="+mj-lt"/>
              <a:buAutoNum type="arabicPeriod"/>
            </a:pPr>
            <a:r>
              <a:rPr lang="en-US" u="sng" dirty="0"/>
              <a:t>Perception</a:t>
            </a:r>
            <a:r>
              <a:rPr lang="en-US" dirty="0"/>
              <a:t> of the elements of the environment.</a:t>
            </a:r>
          </a:p>
          <a:p>
            <a:pPr marL="490537" indent="-457200">
              <a:buFont typeface="+mj-lt"/>
              <a:buAutoNum type="arabicPeriod"/>
            </a:pPr>
            <a:r>
              <a:rPr lang="en-US" u="sng" dirty="0"/>
              <a:t>Comprehension</a:t>
            </a:r>
            <a:r>
              <a:rPr lang="en-US" dirty="0"/>
              <a:t> of the current situation.</a:t>
            </a:r>
          </a:p>
          <a:p>
            <a:pPr marL="490537" indent="-457200">
              <a:buFont typeface="+mj-lt"/>
              <a:buAutoNum type="arabicPeriod"/>
            </a:pPr>
            <a:r>
              <a:rPr lang="en-US" u="sng" dirty="0"/>
              <a:t>Projection</a:t>
            </a:r>
            <a:r>
              <a:rPr lang="en-US" dirty="0"/>
              <a:t> of future status.</a:t>
            </a:r>
          </a:p>
          <a:p>
            <a:pPr marL="2774950" lvl="5" indent="-457200">
              <a:buFont typeface="+mj-lt"/>
              <a:buAutoNum type="arabicPeriod"/>
            </a:pPr>
            <a:endParaRPr lang="en-US" dirty="0"/>
          </a:p>
          <a:p>
            <a:pPr marL="490537" indent="-457200"/>
            <a:r>
              <a:rPr lang="en-US" dirty="0"/>
              <a:t>Knowledge in a vacuum is meaningless.</a:t>
            </a:r>
          </a:p>
          <a:p>
            <a:pPr marL="2774950" lvl="5" indent="-457200"/>
            <a:endParaRPr lang="en-US" dirty="0"/>
          </a:p>
          <a:p>
            <a:pPr marL="490537" indent="-457200"/>
            <a:r>
              <a:rPr lang="en-US" dirty="0"/>
              <a:t>Achieving objectives requires </a:t>
            </a:r>
            <a:br>
              <a:rPr lang="en-US" dirty="0"/>
            </a:br>
            <a:r>
              <a:rPr lang="en-US" dirty="0"/>
              <a:t>the successful application of knowledge </a:t>
            </a:r>
            <a:br>
              <a:rPr lang="en-US" dirty="0"/>
            </a:br>
            <a:r>
              <a:rPr lang="en-US" dirty="0"/>
              <a:t>in </a:t>
            </a:r>
            <a:r>
              <a:rPr lang="en-US" u="sng" dirty="0"/>
              <a:t>contextually appropriate</a:t>
            </a:r>
            <a:r>
              <a:rPr lang="en-US" dirty="0"/>
              <a:t> ways.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3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Stages of Performance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u="sng" dirty="0"/>
              <a:t>Update</a:t>
            </a:r>
            <a:r>
              <a:rPr lang="en-US" dirty="0"/>
              <a:t> high-level situational awareness.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Identify and focus</a:t>
            </a:r>
            <a:r>
              <a:rPr lang="en-US" dirty="0"/>
              <a:t> on particular items </a:t>
            </a:r>
            <a:br>
              <a:rPr lang="en-US" dirty="0"/>
            </a:br>
            <a:r>
              <a:rPr lang="en-US" dirty="0"/>
              <a:t>that need attention.</a:t>
            </a:r>
          </a:p>
          <a:p>
            <a:pPr lvl="1"/>
            <a:r>
              <a:rPr lang="en-US" dirty="0"/>
              <a:t>Update awareness of this item in greater detail.</a:t>
            </a:r>
          </a:p>
          <a:p>
            <a:pPr lvl="1"/>
            <a:r>
              <a:rPr lang="en-US" dirty="0"/>
              <a:t>Determine whether action is required.</a:t>
            </a:r>
          </a:p>
          <a:p>
            <a:pPr lvl="5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Access</a:t>
            </a:r>
            <a:r>
              <a:rPr lang="en-US" dirty="0"/>
              <a:t> any additional information required to act, to determine an appropriate response.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Respond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11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Stages of Decision 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u="sng" dirty="0"/>
              <a:t>Frame</a:t>
            </a:r>
            <a:r>
              <a:rPr lang="en-US" dirty="0"/>
              <a:t> the problem to be solved.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Collect</a:t>
            </a:r>
            <a:r>
              <a:rPr lang="en-US" dirty="0"/>
              <a:t> relevant information </a:t>
            </a:r>
            <a:br>
              <a:rPr lang="en-US" dirty="0"/>
            </a:br>
            <a:r>
              <a:rPr lang="en-US" dirty="0"/>
              <a:t>leading to a decision.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Reflect and review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6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33269-6EFF-7543-B4C4-870B2DFF1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Data Visualization?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BE361-E45E-3440-99AD-34799F32C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/>
              <a:t>What do the following four groups of numbers tell you?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43E04-26DB-2E42-B8D3-9B840D51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6D56249-EA6C-E74C-AC2B-BCE57D064368}"/>
              </a:ext>
            </a:extLst>
          </p:cNvPr>
          <p:cNvGraphicFramePr>
            <a:graphicFrameLocks noGrp="1"/>
          </p:cNvGraphicFramePr>
          <p:nvPr/>
        </p:nvGraphicFramePr>
        <p:xfrm>
          <a:off x="1965989" y="2454183"/>
          <a:ext cx="5212022" cy="3322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8443">
                  <a:extLst>
                    <a:ext uri="{9D8B030D-6E8A-4147-A177-3AD203B41FA5}">
                      <a16:colId xmlns:a16="http://schemas.microsoft.com/office/drawing/2014/main" val="3496477024"/>
                    </a:ext>
                  </a:extLst>
                </a:gridCol>
                <a:gridCol w="663347">
                  <a:extLst>
                    <a:ext uri="{9D8B030D-6E8A-4147-A177-3AD203B41FA5}">
                      <a16:colId xmlns:a16="http://schemas.microsoft.com/office/drawing/2014/main" val="3081113441"/>
                    </a:ext>
                  </a:extLst>
                </a:gridCol>
                <a:gridCol w="473820">
                  <a:extLst>
                    <a:ext uri="{9D8B030D-6E8A-4147-A177-3AD203B41FA5}">
                      <a16:colId xmlns:a16="http://schemas.microsoft.com/office/drawing/2014/main" val="1668353522"/>
                    </a:ext>
                  </a:extLst>
                </a:gridCol>
                <a:gridCol w="338443">
                  <a:extLst>
                    <a:ext uri="{9D8B030D-6E8A-4147-A177-3AD203B41FA5}">
                      <a16:colId xmlns:a16="http://schemas.microsoft.com/office/drawing/2014/main" val="3505578457"/>
                    </a:ext>
                  </a:extLst>
                </a:gridCol>
                <a:gridCol w="555048">
                  <a:extLst>
                    <a:ext uri="{9D8B030D-6E8A-4147-A177-3AD203B41FA5}">
                      <a16:colId xmlns:a16="http://schemas.microsoft.com/office/drawing/2014/main" val="512559086"/>
                    </a:ext>
                  </a:extLst>
                </a:gridCol>
                <a:gridCol w="473820">
                  <a:extLst>
                    <a:ext uri="{9D8B030D-6E8A-4147-A177-3AD203B41FA5}">
                      <a16:colId xmlns:a16="http://schemas.microsoft.com/office/drawing/2014/main" val="313188465"/>
                    </a:ext>
                  </a:extLst>
                </a:gridCol>
                <a:gridCol w="338443">
                  <a:extLst>
                    <a:ext uri="{9D8B030D-6E8A-4147-A177-3AD203B41FA5}">
                      <a16:colId xmlns:a16="http://schemas.microsoft.com/office/drawing/2014/main" val="2802054907"/>
                    </a:ext>
                  </a:extLst>
                </a:gridCol>
                <a:gridCol w="663347">
                  <a:extLst>
                    <a:ext uri="{9D8B030D-6E8A-4147-A177-3AD203B41FA5}">
                      <a16:colId xmlns:a16="http://schemas.microsoft.com/office/drawing/2014/main" val="2149784539"/>
                    </a:ext>
                  </a:extLst>
                </a:gridCol>
                <a:gridCol w="473820">
                  <a:extLst>
                    <a:ext uri="{9D8B030D-6E8A-4147-A177-3AD203B41FA5}">
                      <a16:colId xmlns:a16="http://schemas.microsoft.com/office/drawing/2014/main" val="3392951383"/>
                    </a:ext>
                  </a:extLst>
                </a:gridCol>
                <a:gridCol w="338443">
                  <a:extLst>
                    <a:ext uri="{9D8B030D-6E8A-4147-A177-3AD203B41FA5}">
                      <a16:colId xmlns:a16="http://schemas.microsoft.com/office/drawing/2014/main" val="2945772222"/>
                    </a:ext>
                  </a:extLst>
                </a:gridCol>
                <a:gridCol w="555048">
                  <a:extLst>
                    <a:ext uri="{9D8B030D-6E8A-4147-A177-3AD203B41FA5}">
                      <a16:colId xmlns:a16="http://schemas.microsoft.com/office/drawing/2014/main" val="554277527"/>
                    </a:ext>
                  </a:extLst>
                </a:gridCol>
              </a:tblGrid>
              <a:tr h="2429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Group 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Group B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Group 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Group 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508224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x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63889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8.04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9.14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7.46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6.58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64754301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6.95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6.77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9505451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7.58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12.74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7.71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656664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8143958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9.26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7.81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3663993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9.96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7.04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3275609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7.24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6.13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6.08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1372711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460573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10.84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9.13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0692545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7.26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7.91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1351848"/>
                  </a:ext>
                </a:extLst>
              </a:tr>
              <a:tr h="25661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5.68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4.74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5.73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6.89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46565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37FFBAC-ACF4-AF48-B637-E62B9E9E6049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187325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Misuse or Overuse Color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2495B-6E91-D44C-ABB2-C1E4420B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5" y="1417342"/>
            <a:ext cx="7754790" cy="3809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89AF0A-0F30-4843-B551-7051D50FEE50}"/>
              </a:ext>
            </a:extLst>
          </p:cNvPr>
          <p:cNvSpPr txBox="1"/>
          <p:nvPr/>
        </p:nvSpPr>
        <p:spPr>
          <a:xfrm>
            <a:off x="2806933" y="5491268"/>
            <a:ext cx="35301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https://twitter.com/eagereyes/status/768827027558322176</a:t>
            </a:r>
            <a:r>
              <a:rPr lang="en-US" sz="1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7357E-8AD9-5445-B1B1-8E369ACCC936}"/>
              </a:ext>
            </a:extLst>
          </p:cNvPr>
          <p:cNvSpPr txBox="1"/>
          <p:nvPr/>
        </p:nvSpPr>
        <p:spPr>
          <a:xfrm>
            <a:off x="5770257" y="1234464"/>
            <a:ext cx="2448106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33CC"/>
                </a:solidFill>
              </a:rPr>
              <a:t>Unemployment Figures</a:t>
            </a:r>
          </a:p>
          <a:p>
            <a:pPr algn="ctr"/>
            <a:r>
              <a:rPr lang="en-US" sz="1100" dirty="0">
                <a:solidFill>
                  <a:srgbClr val="0033CC"/>
                </a:solidFill>
              </a:rPr>
              <a:t>Government Districts in Comparison</a:t>
            </a:r>
          </a:p>
        </p:txBody>
      </p:sp>
    </p:spTree>
    <p:extLst>
      <p:ext uri="{BB962C8B-B14F-4D97-AF65-F5344CB8AC3E}">
        <p14:creationId xmlns:p14="http://schemas.microsoft.com/office/powerpoint/2010/main" val="321780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3EB73-84BD-694C-8769-9CB94BF94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Data Visualization? </a:t>
            </a:r>
            <a:r>
              <a:rPr lang="en-US" i="1" dirty="0"/>
              <a:t>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66BB5-C546-C44B-A8C1-F21F4F64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8DEDC-DD30-714F-98B9-4DA96B90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54" y="1325903"/>
            <a:ext cx="6309291" cy="4731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92C773-5887-B148-BC96-40AC5FD86C4A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1762726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1D7C5-E7CC-2C42-A3EE-C5907F57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Data Visualization? </a:t>
            </a:r>
            <a:r>
              <a:rPr lang="en-US" i="1" dirty="0"/>
              <a:t>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16CAC-5012-424A-B4DC-8DF86949C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What are the trends in sales?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0CD5F-DBED-B347-A23C-6C7B764E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5C8924-A1AA-4A41-AAB3-90AA12D691DD}"/>
              </a:ext>
            </a:extLst>
          </p:cNvPr>
          <p:cNvGraphicFramePr>
            <a:graphicFrameLocks noGrp="1"/>
          </p:cNvGraphicFramePr>
          <p:nvPr/>
        </p:nvGraphicFramePr>
        <p:xfrm>
          <a:off x="548684" y="1874535"/>
          <a:ext cx="7955194" cy="1645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0722">
                  <a:extLst>
                    <a:ext uri="{9D8B030D-6E8A-4147-A177-3AD203B41FA5}">
                      <a16:colId xmlns:a16="http://schemas.microsoft.com/office/drawing/2014/main" val="3978780503"/>
                    </a:ext>
                  </a:extLst>
                </a:gridCol>
                <a:gridCol w="849309">
                  <a:extLst>
                    <a:ext uri="{9D8B030D-6E8A-4147-A177-3AD203B41FA5}">
                      <a16:colId xmlns:a16="http://schemas.microsoft.com/office/drawing/2014/main" val="26894087"/>
                    </a:ext>
                  </a:extLst>
                </a:gridCol>
                <a:gridCol w="849309">
                  <a:extLst>
                    <a:ext uri="{9D8B030D-6E8A-4147-A177-3AD203B41FA5}">
                      <a16:colId xmlns:a16="http://schemas.microsoft.com/office/drawing/2014/main" val="3074142074"/>
                    </a:ext>
                  </a:extLst>
                </a:gridCol>
                <a:gridCol w="849309">
                  <a:extLst>
                    <a:ext uri="{9D8B030D-6E8A-4147-A177-3AD203B41FA5}">
                      <a16:colId xmlns:a16="http://schemas.microsoft.com/office/drawing/2014/main" val="1419725327"/>
                    </a:ext>
                  </a:extLst>
                </a:gridCol>
                <a:gridCol w="849309">
                  <a:extLst>
                    <a:ext uri="{9D8B030D-6E8A-4147-A177-3AD203B41FA5}">
                      <a16:colId xmlns:a16="http://schemas.microsoft.com/office/drawing/2014/main" val="276484777"/>
                    </a:ext>
                  </a:extLst>
                </a:gridCol>
                <a:gridCol w="849309">
                  <a:extLst>
                    <a:ext uri="{9D8B030D-6E8A-4147-A177-3AD203B41FA5}">
                      <a16:colId xmlns:a16="http://schemas.microsoft.com/office/drawing/2014/main" val="527045653"/>
                    </a:ext>
                  </a:extLst>
                </a:gridCol>
                <a:gridCol w="849309">
                  <a:extLst>
                    <a:ext uri="{9D8B030D-6E8A-4147-A177-3AD203B41FA5}">
                      <a16:colId xmlns:a16="http://schemas.microsoft.com/office/drawing/2014/main" val="1896828243"/>
                    </a:ext>
                  </a:extLst>
                </a:gridCol>
                <a:gridCol w="849309">
                  <a:extLst>
                    <a:ext uri="{9D8B030D-6E8A-4147-A177-3AD203B41FA5}">
                      <a16:colId xmlns:a16="http://schemas.microsoft.com/office/drawing/2014/main" val="599486360"/>
                    </a:ext>
                  </a:extLst>
                </a:gridCol>
                <a:gridCol w="849309">
                  <a:extLst>
                    <a:ext uri="{9D8B030D-6E8A-4147-A177-3AD203B41FA5}">
                      <a16:colId xmlns:a16="http://schemas.microsoft.com/office/drawing/2014/main" val="849624968"/>
                    </a:ext>
                  </a:extLst>
                </a:gridCol>
              </a:tblGrid>
              <a:tr h="20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Category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2013 Q1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2013 Q2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2013 Q3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2013 Q4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2014 Q1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2014 Q2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2014 Q3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2014 Q4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712742"/>
                  </a:ext>
                </a:extLst>
              </a:tr>
              <a:tr h="20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Furniture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$463,988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$352,779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$338,169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$317,735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$320,875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$287,934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$319,537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$324,319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72031309"/>
                  </a:ext>
                </a:extLst>
              </a:tr>
              <a:tr h="20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Office Supplies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$232,558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$290,055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$265,083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$246,946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$219,514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$202,412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$198,268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$279,679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extLst>
                  <a:ext uri="{0D108BD9-81ED-4DB2-BD59-A6C34878D82A}">
                    <a16:rowId xmlns:a16="http://schemas.microsoft.com/office/drawing/2014/main" val="397640034"/>
                  </a:ext>
                </a:extLst>
              </a:tr>
              <a:tr h="20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Technology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$563,866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$244,045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$432,299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$461,616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$285,527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$353,237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$338,360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$420,018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88359"/>
                  </a:ext>
                </a:extLst>
              </a:tr>
              <a:tr h="20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Category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2015 Q1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2015 Q2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2015 Q3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2015 Q4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2016 Q1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2016 Q2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2016 Q3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2016 Q4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44751"/>
                  </a:ext>
                </a:extLst>
              </a:tr>
              <a:tr h="20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Furniture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$307,028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$273,836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$290,886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$397,912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$337,299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$245,445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$286,972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$313,878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05289191"/>
                  </a:ext>
                </a:extLst>
              </a:tr>
              <a:tr h="20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Office Supplies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$207,363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$183,631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$191,405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$217,950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$241,281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$286,548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$217,198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$272,870 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/>
                </a:tc>
                <a:extLst>
                  <a:ext uri="{0D108BD9-81ED-4DB2-BD59-A6C34878D82A}">
                    <a16:rowId xmlns:a16="http://schemas.microsoft.com/office/drawing/2014/main" val="2310851493"/>
                  </a:ext>
                </a:extLst>
              </a:tr>
              <a:tr h="20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Technology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$333,002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$291,116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$356,243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$386,445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$386,387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$397,201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$359,656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$375,229 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22" marR="7322" marT="7322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34357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C587D56-1433-A644-BA22-E428BDF0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513" y="3794756"/>
            <a:ext cx="4452973" cy="2337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9D2B34-E096-6042-BBE3-B70AEB0D458D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341616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1F516-CFA0-6E4E-A234-140B47E65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Preattentive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0E6C0-D938-AA4C-B27A-5F1BEC480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770"/>
          </a:xfrm>
        </p:spPr>
        <p:txBody>
          <a:bodyPr/>
          <a:lstStyle/>
          <a:p>
            <a:r>
              <a:rPr lang="en-US" u="sng" dirty="0"/>
              <a:t>Direct the viewer’s attention</a:t>
            </a:r>
            <a:r>
              <a:rPr lang="en-US" dirty="0"/>
              <a:t> to what’s </a:t>
            </a:r>
            <a:br>
              <a:rPr lang="en-US" dirty="0"/>
            </a:br>
            <a:r>
              <a:rPr lang="en-US" dirty="0"/>
              <a:t>most important on a webpage.</a:t>
            </a:r>
          </a:p>
          <a:p>
            <a:pPr lvl="1"/>
            <a:r>
              <a:rPr lang="en-US" dirty="0"/>
              <a:t>Especially for an information dashboard.</a:t>
            </a:r>
          </a:p>
          <a:p>
            <a:pPr lvl="5"/>
            <a:endParaRPr lang="en-US" dirty="0"/>
          </a:p>
          <a:p>
            <a:r>
              <a:rPr lang="en-US" dirty="0"/>
              <a:t>Our ancient predators helped our brains develop greater efficiency in sight and </a:t>
            </a:r>
            <a:br>
              <a:rPr lang="en-US" dirty="0"/>
            </a:br>
            <a:r>
              <a:rPr lang="en-US" dirty="0"/>
              <a:t>speed of recognition and response.</a:t>
            </a:r>
          </a:p>
          <a:p>
            <a:pPr lvl="4"/>
            <a:endParaRPr lang="en-US" dirty="0"/>
          </a:p>
          <a:p>
            <a:r>
              <a:rPr lang="en-US" dirty="0"/>
              <a:t>Our brains notice </a:t>
            </a:r>
            <a:r>
              <a:rPr lang="en-US" dirty="0">
                <a:solidFill>
                  <a:srgbClr val="B23C00"/>
                </a:solidFill>
              </a:rPr>
              <a:t>preattentive attributes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before we realize that happened.</a:t>
            </a:r>
          </a:p>
          <a:p>
            <a:pPr lvl="1"/>
            <a:r>
              <a:rPr lang="en-US" dirty="0"/>
              <a:t>We can use preattentive attributes to direct </a:t>
            </a:r>
            <a:br>
              <a:rPr lang="en-US" dirty="0"/>
            </a:br>
            <a:r>
              <a:rPr lang="en-US" dirty="0"/>
              <a:t>the viewer’s attention on a webpage.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9225F-05D8-9D4D-A300-2D4E48F99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96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Preattentive Attributes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perceive the following visual attributes</a:t>
            </a:r>
            <a:br>
              <a:rPr lang="en-US" dirty="0"/>
            </a:br>
            <a:r>
              <a:rPr lang="en-US" dirty="0"/>
              <a:t>preattentively—</a:t>
            </a:r>
            <a:r>
              <a:rPr lang="en-US" u="sng" dirty="0"/>
              <a:t>prior to conscious awareness</a:t>
            </a:r>
            <a:r>
              <a:rPr lang="en-US" dirty="0"/>
              <a:t>.</a:t>
            </a:r>
          </a:p>
          <a:p>
            <a:pPr lvl="5"/>
            <a:endParaRPr lang="en-US" dirty="0"/>
          </a:p>
          <a:p>
            <a:pPr lvl="1"/>
            <a:r>
              <a:rPr lang="en-US" dirty="0"/>
              <a:t>length</a:t>
            </a:r>
          </a:p>
          <a:p>
            <a:pPr lvl="1"/>
            <a:r>
              <a:rPr lang="en-US" dirty="0"/>
              <a:t>width</a:t>
            </a:r>
          </a:p>
          <a:p>
            <a:pPr lvl="1"/>
            <a:r>
              <a:rPr lang="en-US" dirty="0"/>
              <a:t>orientation</a:t>
            </a:r>
          </a:p>
          <a:p>
            <a:pPr lvl="1"/>
            <a:r>
              <a:rPr lang="en-US" dirty="0"/>
              <a:t>size</a:t>
            </a:r>
          </a:p>
          <a:p>
            <a:pPr lvl="1"/>
            <a:r>
              <a:rPr lang="en-US" dirty="0"/>
              <a:t>shape</a:t>
            </a:r>
          </a:p>
          <a:p>
            <a:pPr lvl="1"/>
            <a:r>
              <a:rPr lang="en-US" dirty="0"/>
              <a:t>curvature</a:t>
            </a:r>
          </a:p>
          <a:p>
            <a:pPr lvl="1"/>
            <a:r>
              <a:rPr lang="en-US" dirty="0"/>
              <a:t>enclosure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206244" y="2423171"/>
            <a:ext cx="3840528" cy="273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0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377950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827213" indent="-4381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2971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dirty="0"/>
              <a:t>spatial grouping</a:t>
            </a:r>
          </a:p>
          <a:p>
            <a:pPr lvl="1"/>
            <a:r>
              <a:rPr lang="en-US" dirty="0"/>
              <a:t>blur</a:t>
            </a:r>
          </a:p>
          <a:p>
            <a:pPr lvl="1"/>
            <a:r>
              <a:rPr lang="en-US" dirty="0"/>
              <a:t>hue</a:t>
            </a:r>
          </a:p>
          <a:p>
            <a:pPr lvl="1"/>
            <a:r>
              <a:rPr lang="en-US" dirty="0"/>
              <a:t>color intensity</a:t>
            </a:r>
          </a:p>
          <a:p>
            <a:pPr lvl="1"/>
            <a:r>
              <a:rPr lang="en-US" dirty="0"/>
              <a:t>2-D position</a:t>
            </a:r>
          </a:p>
          <a:p>
            <a:pPr lvl="1"/>
            <a:r>
              <a:rPr lang="en-US" dirty="0"/>
              <a:t>direction of motion</a:t>
            </a:r>
          </a:p>
        </p:txBody>
      </p:sp>
    </p:spTree>
    <p:extLst>
      <p:ext uri="{BB962C8B-B14F-4D97-AF65-F5344CB8AC3E}">
        <p14:creationId xmlns:p14="http://schemas.microsoft.com/office/powerpoint/2010/main" val="2594370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8052C-4B05-3647-9F1D-3A36B6527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Preattentive Attributes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40D41-C8F9-FF47-A26E-BBA4F4A0A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EEB18-DEF6-DD4F-A190-3632051CA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98" y="1391841"/>
            <a:ext cx="7863804" cy="4531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E71EE-79A7-A648-8AD5-D66452FCB73E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3109312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3AF0-E5DB-E14A-855A-C9EB0F68B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Preattentive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59182-2537-D249-BF24-870A2FFEA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/>
              <a:t>Where are the 9’s?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6720A-3CD5-8247-93FF-F51EC8B78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1645DA-9CB9-9744-893C-99F7C3E0E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48" y="1874537"/>
            <a:ext cx="381000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E7271-2E32-6147-BB95-2DEB5475D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654" y="1900103"/>
            <a:ext cx="3797300" cy="38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A5EF7-AE78-0349-9DC6-0A4E3B063964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14038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BA1FF-1C5A-D949-8C57-DC9C4E61E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Preattentive Attributes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352FA-6F37-0948-8ABC-76C55A5E6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Do these images help?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0741C-416F-534A-B317-E12738E2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04BF1-1C30-684E-8BEC-CF944100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4975"/>
            <a:ext cx="372110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805251-7E64-0E43-8529-F8879EA40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499" y="1904975"/>
            <a:ext cx="3797300" cy="38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4FD200-030E-4B4D-AB35-AAC29C6F3841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2015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978-1-110-00225-3</a:t>
            </a:r>
          </a:p>
        </p:txBody>
      </p:sp>
    </p:spTree>
    <p:extLst>
      <p:ext uri="{BB962C8B-B14F-4D97-AF65-F5344CB8AC3E}">
        <p14:creationId xmlns:p14="http://schemas.microsoft.com/office/powerpoint/2010/main" val="371978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CAAE-E084-144E-B35E-A145CE17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Preattentive Attributes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85AE3-52DF-CA4D-B54F-0EAA1FDE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05A08-1A44-0C48-A89A-265E0EAE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575" y="1234464"/>
            <a:ext cx="5222850" cy="5013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2310ED-0B97-3A4B-9BB2-067BF35DD3EE}"/>
              </a:ext>
            </a:extLst>
          </p:cNvPr>
          <p:cNvSpPr txBox="1"/>
          <p:nvPr/>
        </p:nvSpPr>
        <p:spPr>
          <a:xfrm>
            <a:off x="7340465" y="5653625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823905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21959-F8DD-B644-A954-6B5DCB850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Preattentive Attributes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4188C-AB5B-B44B-B455-DA381D034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How many 9’s are there?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A4577-784E-6648-9C19-17392843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48DDE-1671-7843-AA69-1FF4D40B1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7" y="1842767"/>
            <a:ext cx="379730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14DD2B-DFD3-6A48-8664-B9F51EB56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449" y="1785547"/>
            <a:ext cx="4020867" cy="4020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24B5C9-B25D-F847-893E-3D00AEFCD412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26488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3BC6-CD90-C242-89B7-03CB18C2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Preattentive Attributes in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5A083-EC1C-5249-9DAF-75AB19270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/>
              <a:t>How does the number of 9’s rank with the numbers of the other digits?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C61B2-8FF7-6E42-A1A0-2A0D5C84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760E0-093A-F84C-8C67-B025C8B56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91293"/>
            <a:ext cx="4020867" cy="4020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CABE0-ECBE-5840-8A72-A324B525F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16" y="2240292"/>
            <a:ext cx="3931877" cy="3931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A85FDB-B806-3C4B-95A5-9A98DA15C10E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220839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Misuse or Overuse Color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Screen Shot 2014-12-02 at 11.08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7" y="1325902"/>
            <a:ext cx="4285411" cy="23850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27" y="3963636"/>
            <a:ext cx="3779532" cy="2047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4170" y="4892024"/>
            <a:ext cx="1850186" cy="584775"/>
          </a:xfrm>
          <a:prstGeom prst="rect">
            <a:avLst/>
          </a:prstGeom>
          <a:solidFill>
            <a:srgbClr val="FFFFC2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Now the important</a:t>
            </a:r>
          </a:p>
          <a:p>
            <a:r>
              <a:rPr lang="en-US" dirty="0">
                <a:solidFill>
                  <a:srgbClr val="0033CC"/>
                </a:solidFill>
              </a:rPr>
              <a:t>items stand out.</a:t>
            </a:r>
          </a:p>
        </p:txBody>
      </p:sp>
    </p:spTree>
    <p:extLst>
      <p:ext uri="{BB962C8B-B14F-4D97-AF65-F5344CB8AC3E}">
        <p14:creationId xmlns:p14="http://schemas.microsoft.com/office/powerpoint/2010/main" val="229452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1C3ED-E609-1C42-A5B5-4CBF07CD1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Preattentive Attributes in Graphs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BF8E7-3649-9641-A273-30D4F8A3E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66341"/>
            <a:ext cx="8229600" cy="964584"/>
          </a:xfrm>
        </p:spPr>
        <p:txBody>
          <a:bodyPr/>
          <a:lstStyle/>
          <a:p>
            <a:r>
              <a:rPr lang="en-US" dirty="0"/>
              <a:t>No preattentive attributes to provide </a:t>
            </a:r>
            <a:r>
              <a:rPr lang="en-US" u="sng" dirty="0"/>
              <a:t>visual cues </a:t>
            </a:r>
            <a:r>
              <a:rPr lang="en-US" dirty="0"/>
              <a:t>for how to process this graph.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F2861-E0D3-AC46-9092-002B2F6E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78DD6E-015A-2543-AC3F-1D8756827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71" y="1508781"/>
            <a:ext cx="5760657" cy="3211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13D98-4C93-104E-8BCE-FC66CF053F1C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3635471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D29F-05C1-3A45-BAD8-7B61D652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Preattentive Attributes in Graphs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91AAA-1BA5-8D47-B555-CA569C597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u="sng" dirty="0"/>
              <a:t>Tell a story</a:t>
            </a:r>
            <a:r>
              <a:rPr lang="en-US" dirty="0"/>
              <a:t> with the data!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F1ABD-D8C3-8E4C-85EA-6C934698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5287A-5F59-274F-BB81-C05FC51DF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69" y="1967157"/>
            <a:ext cx="5861462" cy="38392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988B3-434B-644D-ABC3-0AEA3621B6BE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2782364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DA492-81BC-8D46-B305-2647A4BC2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Preattentive Attributes in Graphs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EB717-A3FD-5740-B5EA-E241B6D22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493526"/>
          </a:xfrm>
        </p:spPr>
        <p:txBody>
          <a:bodyPr/>
          <a:lstStyle/>
          <a:p>
            <a:r>
              <a:rPr lang="en-US" u="sng" dirty="0"/>
              <a:t>Lead your viewers</a:t>
            </a:r>
            <a:r>
              <a:rPr lang="en-US" dirty="0"/>
              <a:t> from the macro to the micro parts of your story.</a:t>
            </a:r>
          </a:p>
          <a:p>
            <a:pPr lvl="1"/>
            <a:r>
              <a:rPr lang="en-US" dirty="0"/>
              <a:t>Create a visual hierarchy.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1FD38-1222-B743-BFC7-81DCD253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1ACEA-25C4-AF40-A31D-90297C8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71" y="2880366"/>
            <a:ext cx="6583658" cy="325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78FA89-BCB8-A04D-9E7D-B41850EC4732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386860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31CE9-B7A3-8348-8D19-41E126273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Highlighting in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BAFC-0C8C-8C46-A86C-32600B60C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399"/>
            <a:ext cx="8229600" cy="4785331"/>
          </a:xfrm>
        </p:spPr>
        <p:txBody>
          <a:bodyPr/>
          <a:lstStyle/>
          <a:p>
            <a:r>
              <a:rPr lang="en-US" dirty="0"/>
              <a:t>What is important in the following graph?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4"/>
            <a:endParaRPr lang="en-US" dirty="0"/>
          </a:p>
          <a:p>
            <a:r>
              <a:rPr lang="en-US" dirty="0"/>
              <a:t>Can we emphasize that the volume of incoming tickets exceeds our ability to process them?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8CE75-382A-DD49-9B2C-BF6BCD11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0D6BF-D2A2-184F-A75D-4C9F58DA9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976" y="2051458"/>
            <a:ext cx="5212048" cy="2840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236343-770B-EA4F-AB45-2286B8C0BA7A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381910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432AA-0AE6-434A-B24D-382795E41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Highlighting in Graphs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AF3A1-A9AC-944C-98B0-033B84D7A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85331"/>
          </a:xfrm>
        </p:spPr>
        <p:txBody>
          <a:bodyPr/>
          <a:lstStyle/>
          <a:p>
            <a:r>
              <a:rPr lang="en-US" dirty="0"/>
              <a:t>Make the Processed line stand out better.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if it’s important to convey actual amounts?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4A75C-B1C7-F14D-9D08-1284E42F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F5EE9-F029-BB47-A28C-0DE435CE2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7" y="2025956"/>
            <a:ext cx="5943585" cy="3231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3323C-560A-664E-97E9-299901E7DCB7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38097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65019-198B-0D4B-A3E6-94BD5B33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Highlighting in Graphs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E3A51-C663-8442-8D56-CD2AB1900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44" y="4526268"/>
            <a:ext cx="8595311" cy="1554463"/>
          </a:xfrm>
        </p:spPr>
        <p:txBody>
          <a:bodyPr/>
          <a:lstStyle/>
          <a:p>
            <a:r>
              <a:rPr lang="en-US" dirty="0"/>
              <a:t>Does this look cluttered?</a:t>
            </a:r>
          </a:p>
          <a:p>
            <a:r>
              <a:rPr lang="en-US" dirty="0"/>
              <a:t>Can we emphasize the gap between the Received and Processed amounts on the right side?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4B6BA-5CF2-4041-A32A-BBDAFBE4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6D49E-0C7B-4948-BFA8-F29D040C2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7" y="1353321"/>
            <a:ext cx="5486365" cy="2990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74107-2508-7F48-B0F0-1C4631F3B192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345893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AF03C-9EF4-4542-A2AF-27A418AAB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Highlighting in Graphs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C1511-67B7-5F4D-9287-FF5F96DE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17708"/>
            <a:ext cx="8229600" cy="1463024"/>
          </a:xfrm>
        </p:spPr>
        <p:txBody>
          <a:bodyPr/>
          <a:lstStyle/>
          <a:p>
            <a:r>
              <a:rPr lang="en-US" dirty="0"/>
              <a:t>Use data labels sparingly to help draw attention to what’s important.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B630B-0839-D844-8FA3-1F96ACDD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9779C-26BD-9544-9F73-54CE5D7E1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4" y="1494581"/>
            <a:ext cx="5394951" cy="2940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747AB5-B88F-744A-BB8A-90A1D6C70785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725698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53391-4D84-A543-83E3-28AA48B4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Preattentive Attributes in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44609-9B70-D44F-9024-155B93840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4AEEF-643D-0A45-95CD-A70D6129D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98" y="1262663"/>
            <a:ext cx="4297633" cy="5474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94E443-38B2-1541-ACC4-2CB4662C067F}"/>
              </a:ext>
            </a:extLst>
          </p:cNvPr>
          <p:cNvSpPr txBox="1"/>
          <p:nvPr/>
        </p:nvSpPr>
        <p:spPr>
          <a:xfrm>
            <a:off x="460267" y="5532097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312609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Misuse or Overuse Color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670576"/>
          </a:xfrm>
        </p:spPr>
        <p:txBody>
          <a:bodyPr/>
          <a:lstStyle/>
          <a:p>
            <a:r>
              <a:rPr lang="en-US" dirty="0"/>
              <a:t>Colors that don’t encode any meaning: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73300"/>
            <a:ext cx="73152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5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Misuse or Overuse Color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Distracting use of color gradients.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965976"/>
            <a:ext cx="67056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03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63C46-09F4-4047-9EDC-60099FFA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Misuse or Overuse Color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F608A-08D6-E442-9793-608D5E5B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1436E-8ED4-3246-9966-17D896706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99" y="2148854"/>
            <a:ext cx="4445000" cy="25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CCF508-59B7-6B4A-B2FA-F30CEA374B59}"/>
              </a:ext>
            </a:extLst>
          </p:cNvPr>
          <p:cNvSpPr txBox="1"/>
          <p:nvPr/>
        </p:nvSpPr>
        <p:spPr>
          <a:xfrm>
            <a:off x="2444654" y="5074902"/>
            <a:ext cx="4254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http://www.integratedots.com/key-design-considerations-for-dashboard/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4466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Unattractive Visual Display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make ugly dashboards!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90" y="1894533"/>
            <a:ext cx="6492219" cy="42951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5" y="6574795"/>
            <a:ext cx="49231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https://www.perceptualedge.com/articles/Whitepapers/Common_Pitfalls.pdf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7169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Maximize the </a:t>
            </a:r>
            <a:r>
              <a:rPr lang="en-US" dirty="0">
                <a:solidFill>
                  <a:srgbClr val="B23C00"/>
                </a:solidFill>
              </a:rPr>
              <a:t>data-ink ratio </a:t>
            </a:r>
            <a:r>
              <a:rPr lang="en-US" dirty="0"/>
              <a:t>(within reason).</a:t>
            </a:r>
          </a:p>
          <a:p>
            <a:pPr lvl="5"/>
            <a:endParaRPr lang="en-US" dirty="0"/>
          </a:p>
          <a:p>
            <a:pPr lvl="1"/>
            <a:r>
              <a:rPr lang="en-US" dirty="0"/>
              <a:t>Every bit of ink on a graphic </a:t>
            </a:r>
            <a:r>
              <a:rPr lang="en-US" u="sng" dirty="0"/>
              <a:t>requires a reason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Nearly always, the reason should be that </a:t>
            </a:r>
            <a:br>
              <a:rPr lang="en-US" dirty="0"/>
            </a:br>
            <a:r>
              <a:rPr lang="en-US" dirty="0"/>
              <a:t>the ink presents new information.</a:t>
            </a:r>
          </a:p>
          <a:p>
            <a:pPr lvl="6"/>
            <a:endParaRPr lang="en-US" dirty="0"/>
          </a:p>
          <a:p>
            <a:r>
              <a:rPr lang="en-US" dirty="0"/>
              <a:t>Keep it simple!</a:t>
            </a:r>
          </a:p>
          <a:p>
            <a:r>
              <a:rPr lang="en-US" dirty="0"/>
              <a:t>Eliminate </a:t>
            </a:r>
            <a:r>
              <a:rPr lang="en-US" dirty="0">
                <a:solidFill>
                  <a:srgbClr val="B23C00"/>
                </a:solidFill>
              </a:rPr>
              <a:t>chart junk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91540"/>
      </p:ext>
    </p:extLst>
  </p:cSld>
  <p:clrMapOvr>
    <a:masterClrMapping/>
  </p:clrMapOvr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51025</TotalTime>
  <Words>1702</Words>
  <Application>Microsoft Macintosh PowerPoint</Application>
  <PresentationFormat>On-screen Show (4:3)</PresentationFormat>
  <Paragraphs>515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Times New Roman</vt:lpstr>
      <vt:lpstr>Wingdings</vt:lpstr>
      <vt:lpstr>Quadrant</vt:lpstr>
      <vt:lpstr>CMPE 280 Web UI Design and Development March 24 Class Meeting</vt:lpstr>
      <vt:lpstr>Misuse or Overuse Color</vt:lpstr>
      <vt:lpstr>Misuse or Overuse Color, cont’d</vt:lpstr>
      <vt:lpstr>Misuse or Overuse Color, cont’d</vt:lpstr>
      <vt:lpstr>Misuse or Overuse Color, cont’d</vt:lpstr>
      <vt:lpstr>Misuse or Overuse Color, cont’d</vt:lpstr>
      <vt:lpstr>Misuse or Overuse Color, cont’d</vt:lpstr>
      <vt:lpstr>Unattractive Visual Display</vt:lpstr>
      <vt:lpstr>Data-Ink Ratio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Dashboards Should Not Need Instructions</vt:lpstr>
      <vt:lpstr>Avoid Chart Junk</vt:lpstr>
      <vt:lpstr>Avoid Chart Junk, cont’d</vt:lpstr>
      <vt:lpstr>Avoid Chart Junk, cont’d</vt:lpstr>
      <vt:lpstr>Three Levels of Situational Awareness</vt:lpstr>
      <vt:lpstr>Four Stages of Performance Monitoring</vt:lpstr>
      <vt:lpstr>Three Stages of Decision Making</vt:lpstr>
      <vt:lpstr>Why Data Visualization?</vt:lpstr>
      <vt:lpstr>Why Data Visualization? cont’d</vt:lpstr>
      <vt:lpstr>Why Data Visualization? cont’d</vt:lpstr>
      <vt:lpstr>Preattentive Attributes</vt:lpstr>
      <vt:lpstr>Preattentive Attributes, cont’d</vt:lpstr>
      <vt:lpstr>Preattentive Attributes, cont’d</vt:lpstr>
      <vt:lpstr>Uses of Preattentive Attributes</vt:lpstr>
      <vt:lpstr>Uses of Preattentive Attributes, cont’d</vt:lpstr>
      <vt:lpstr>Uses of Preattentive Attributes, cont’d</vt:lpstr>
      <vt:lpstr>Uses of Preattentive Attributes, cont’d</vt:lpstr>
      <vt:lpstr>Preattentive Attributes in Graphs</vt:lpstr>
      <vt:lpstr>Preattentive Attributes in Graphs, cont’d</vt:lpstr>
      <vt:lpstr>Preattentive Attributes in Graphs, cont’d</vt:lpstr>
      <vt:lpstr>Preattentive Attributes in Graphs, cont’d</vt:lpstr>
      <vt:lpstr>Highlighting in Graphs</vt:lpstr>
      <vt:lpstr>Highlighting in Graphs, cont’d</vt:lpstr>
      <vt:lpstr>Highlighting in Graphs, cont’d</vt:lpstr>
      <vt:lpstr>Highlighting in Graphs, cont’d</vt:lpstr>
      <vt:lpstr>Preattentive Attributes in Text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153: Concepts of Compiler Design</dc:title>
  <dc:creator>Ronald Mak</dc:creator>
  <cp:lastModifiedBy>Ronald Mak</cp:lastModifiedBy>
  <cp:revision>618</cp:revision>
  <dcterms:created xsi:type="dcterms:W3CDTF">2008-01-12T03:52:55Z</dcterms:created>
  <dcterms:modified xsi:type="dcterms:W3CDTF">2020-03-24T16:58:09Z</dcterms:modified>
</cp:coreProperties>
</file>