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33"/>
  </p:notesMasterIdLst>
  <p:handoutMasterIdLst>
    <p:handoutMasterId r:id="rId34"/>
  </p:handoutMasterIdLst>
  <p:sldIdLst>
    <p:sldId id="256" r:id="rId2"/>
    <p:sldId id="307" r:id="rId3"/>
    <p:sldId id="308" r:id="rId4"/>
    <p:sldId id="309" r:id="rId5"/>
    <p:sldId id="310" r:id="rId6"/>
    <p:sldId id="293" r:id="rId7"/>
    <p:sldId id="294" r:id="rId8"/>
    <p:sldId id="295" r:id="rId9"/>
    <p:sldId id="296" r:id="rId10"/>
    <p:sldId id="297" r:id="rId11"/>
    <p:sldId id="298" r:id="rId12"/>
    <p:sldId id="299" r:id="rId13"/>
    <p:sldId id="300" r:id="rId14"/>
    <p:sldId id="257" r:id="rId15"/>
    <p:sldId id="265" r:id="rId16"/>
    <p:sldId id="268" r:id="rId17"/>
    <p:sldId id="269" r:id="rId18"/>
    <p:sldId id="270" r:id="rId19"/>
    <p:sldId id="271" r:id="rId20"/>
    <p:sldId id="305" r:id="rId21"/>
    <p:sldId id="272" r:id="rId22"/>
    <p:sldId id="273" r:id="rId23"/>
    <p:sldId id="301" r:id="rId24"/>
    <p:sldId id="302" r:id="rId25"/>
    <p:sldId id="303" r:id="rId26"/>
    <p:sldId id="275" r:id="rId27"/>
    <p:sldId id="278" r:id="rId28"/>
    <p:sldId id="277" r:id="rId29"/>
    <p:sldId id="306" r:id="rId30"/>
    <p:sldId id="304" r:id="rId31"/>
    <p:sldId id="280" r:id="rId32"/>
  </p:sldIdLst>
  <p:sldSz cx="9144000" cy="6858000" type="screen4x3"/>
  <p:notesSz cx="6858000" cy="9144000"/>
  <p:defaultTextStyle>
    <a:defPPr>
      <a:defRPr lang="en-US"/>
    </a:defPPr>
    <a:lvl1pPr algn="l" rtl="0" eaLnBrk="0" fontAlgn="base" hangingPunct="0">
      <a:spcBef>
        <a:spcPct val="0"/>
      </a:spcBef>
      <a:spcAft>
        <a:spcPct val="0"/>
      </a:spcAft>
      <a:defRPr sz="1600" kern="1200">
        <a:solidFill>
          <a:schemeClr val="tx1"/>
        </a:solidFill>
        <a:latin typeface="Arial" charset="0"/>
        <a:ea typeface="ＭＳ Ｐゴシック" charset="0"/>
        <a:cs typeface="+mn-cs"/>
      </a:defRPr>
    </a:lvl1pPr>
    <a:lvl2pPr marL="457200" algn="l" rtl="0" eaLnBrk="0" fontAlgn="base" hangingPunct="0">
      <a:spcBef>
        <a:spcPct val="0"/>
      </a:spcBef>
      <a:spcAft>
        <a:spcPct val="0"/>
      </a:spcAft>
      <a:defRPr sz="1600" kern="1200">
        <a:solidFill>
          <a:schemeClr val="tx1"/>
        </a:solidFill>
        <a:latin typeface="Arial" charset="0"/>
        <a:ea typeface="ＭＳ Ｐゴシック" charset="0"/>
        <a:cs typeface="+mn-cs"/>
      </a:defRPr>
    </a:lvl2pPr>
    <a:lvl3pPr marL="914400" algn="l" rtl="0" eaLnBrk="0" fontAlgn="base" hangingPunct="0">
      <a:spcBef>
        <a:spcPct val="0"/>
      </a:spcBef>
      <a:spcAft>
        <a:spcPct val="0"/>
      </a:spcAft>
      <a:defRPr sz="1600" kern="1200">
        <a:solidFill>
          <a:schemeClr val="tx1"/>
        </a:solidFill>
        <a:latin typeface="Arial" charset="0"/>
        <a:ea typeface="ＭＳ Ｐゴシック" charset="0"/>
        <a:cs typeface="+mn-cs"/>
      </a:defRPr>
    </a:lvl3pPr>
    <a:lvl4pPr marL="1371600" algn="l" rtl="0" eaLnBrk="0" fontAlgn="base" hangingPunct="0">
      <a:spcBef>
        <a:spcPct val="0"/>
      </a:spcBef>
      <a:spcAft>
        <a:spcPct val="0"/>
      </a:spcAft>
      <a:defRPr sz="1600" kern="1200">
        <a:solidFill>
          <a:schemeClr val="tx1"/>
        </a:solidFill>
        <a:latin typeface="Arial" charset="0"/>
        <a:ea typeface="ＭＳ Ｐゴシック" charset="0"/>
        <a:cs typeface="+mn-cs"/>
      </a:defRPr>
    </a:lvl4pPr>
    <a:lvl5pPr marL="1828800" algn="l" rtl="0" eaLnBrk="0" fontAlgn="base" hangingPunct="0">
      <a:spcBef>
        <a:spcPct val="0"/>
      </a:spcBef>
      <a:spcAft>
        <a:spcPct val="0"/>
      </a:spcAft>
      <a:defRPr sz="1600" kern="1200">
        <a:solidFill>
          <a:schemeClr val="tx1"/>
        </a:solidFill>
        <a:latin typeface="Arial" charset="0"/>
        <a:ea typeface="ＭＳ Ｐゴシック" charset="0"/>
        <a:cs typeface="+mn-cs"/>
      </a:defRPr>
    </a:lvl5pPr>
    <a:lvl6pPr marL="2286000" algn="l" defTabSz="457200" rtl="0" eaLnBrk="1" latinLnBrk="0" hangingPunct="1">
      <a:defRPr sz="1600" kern="1200">
        <a:solidFill>
          <a:schemeClr val="tx1"/>
        </a:solidFill>
        <a:latin typeface="Arial" charset="0"/>
        <a:ea typeface="ＭＳ Ｐゴシック" charset="0"/>
        <a:cs typeface="+mn-cs"/>
      </a:defRPr>
    </a:lvl6pPr>
    <a:lvl7pPr marL="2743200" algn="l" defTabSz="457200" rtl="0" eaLnBrk="1" latinLnBrk="0" hangingPunct="1">
      <a:defRPr sz="1600" kern="1200">
        <a:solidFill>
          <a:schemeClr val="tx1"/>
        </a:solidFill>
        <a:latin typeface="Arial" charset="0"/>
        <a:ea typeface="ＭＳ Ｐゴシック" charset="0"/>
        <a:cs typeface="+mn-cs"/>
      </a:defRPr>
    </a:lvl7pPr>
    <a:lvl8pPr marL="3200400" algn="l" defTabSz="457200" rtl="0" eaLnBrk="1" latinLnBrk="0" hangingPunct="1">
      <a:defRPr sz="1600" kern="1200">
        <a:solidFill>
          <a:schemeClr val="tx1"/>
        </a:solidFill>
        <a:latin typeface="Arial" charset="0"/>
        <a:ea typeface="ＭＳ Ｐゴシック" charset="0"/>
        <a:cs typeface="+mn-cs"/>
      </a:defRPr>
    </a:lvl8pPr>
    <a:lvl9pPr marL="3657600" algn="l" defTabSz="457200" rtl="0" eaLnBrk="1" latinLnBrk="0" hangingPunct="1">
      <a:defRPr sz="1600" kern="1200">
        <a:solidFill>
          <a:schemeClr val="tx1"/>
        </a:solidFill>
        <a:latin typeface="Arial"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DEF0F2"/>
    <a:srgbClr val="B23C00"/>
    <a:srgbClr val="0432FF"/>
    <a:srgbClr val="008000"/>
    <a:srgbClr val="E2EBFF"/>
    <a:srgbClr val="CC99FF"/>
    <a:srgbClr val="D5FC79"/>
    <a:srgbClr val="8F0000"/>
    <a:srgbClr val="F2E5D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1160" autoAdjust="0"/>
    <p:restoredTop sz="86364" autoAdjust="0"/>
  </p:normalViewPr>
  <p:slideViewPr>
    <p:cSldViewPr>
      <p:cViewPr varScale="1">
        <p:scale>
          <a:sx n="148" d="100"/>
          <a:sy n="148" d="100"/>
        </p:scale>
        <p:origin x="192" y="2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0"/>
    </p:cViewPr>
  </p:sorterViewPr>
  <p:gridSpacing cx="91439" cy="91439"/>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81BEC4D-AF1D-B244-858F-FC7BB69AC3F2}" type="datetimeFigureOut">
              <a:rPr lang="en-US" smtClean="0"/>
              <a:t>3/17/20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617C8AE-DEBD-E641-93E8-ED065F7FB8AC}" type="slidenum">
              <a:rPr lang="en-US" smtClean="0"/>
              <a:t>‹#›</a:t>
            </a:fld>
            <a:endParaRPr lang="en-US"/>
          </a:p>
        </p:txBody>
      </p:sp>
    </p:spTree>
    <p:extLst>
      <p:ext uri="{BB962C8B-B14F-4D97-AF65-F5344CB8AC3E}">
        <p14:creationId xmlns:p14="http://schemas.microsoft.com/office/powerpoint/2010/main" val="139170497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2971800" cy="4572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32771" name="Rectangle 3"/>
          <p:cNvSpPr>
            <a:spLocks noGrp="1" noChangeArrowheads="1"/>
          </p:cNvSpPr>
          <p:nvPr>
            <p:ph type="dt" idx="1"/>
          </p:nvPr>
        </p:nvSpPr>
        <p:spPr bwMode="auto">
          <a:xfrm>
            <a:off x="3884613" y="0"/>
            <a:ext cx="2971800" cy="4572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3277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8685213"/>
            <a:ext cx="2971800" cy="4572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3277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F5E68D8E-92B9-6647-9C13-3186C5B51462}" type="slidenum">
              <a:rPr lang="en-US"/>
              <a:pPr/>
              <a:t>‹#›</a:t>
            </a:fld>
            <a:endParaRPr lang="en-US"/>
          </a:p>
        </p:txBody>
      </p:sp>
    </p:spTree>
    <p:extLst>
      <p:ext uri="{BB962C8B-B14F-4D97-AF65-F5344CB8AC3E}">
        <p14:creationId xmlns:p14="http://schemas.microsoft.com/office/powerpoint/2010/main" val="2080352777"/>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200" kern="1200">
        <a:solidFill>
          <a:schemeClr val="tx1"/>
        </a:solidFill>
        <a:latin typeface="Arial" charset="0"/>
        <a:ea typeface="ＭＳ Ｐゴシック" charset="0"/>
        <a:cs typeface="+mn-cs"/>
      </a:defRPr>
    </a:lvl1pPr>
    <a:lvl2pPr marL="457200" algn="l" rtl="0" fontAlgn="base">
      <a:spcBef>
        <a:spcPct val="30000"/>
      </a:spcBef>
      <a:spcAft>
        <a:spcPct val="0"/>
      </a:spcAft>
      <a:defRPr sz="1200" kern="1200">
        <a:solidFill>
          <a:schemeClr val="tx1"/>
        </a:solidFill>
        <a:latin typeface="Arial" charset="0"/>
        <a:ea typeface="ＭＳ Ｐゴシック" charset="0"/>
        <a:cs typeface="+mn-cs"/>
      </a:defRPr>
    </a:lvl2pPr>
    <a:lvl3pPr marL="914400" algn="l" rtl="0" fontAlgn="base">
      <a:spcBef>
        <a:spcPct val="30000"/>
      </a:spcBef>
      <a:spcAft>
        <a:spcPct val="0"/>
      </a:spcAft>
      <a:defRPr sz="1200" kern="1200">
        <a:solidFill>
          <a:schemeClr val="tx1"/>
        </a:solidFill>
        <a:latin typeface="Arial" charset="0"/>
        <a:ea typeface="ＭＳ Ｐゴシック" charset="0"/>
        <a:cs typeface="+mn-cs"/>
      </a:defRPr>
    </a:lvl3pPr>
    <a:lvl4pPr marL="1371600" algn="l" rtl="0" fontAlgn="base">
      <a:spcBef>
        <a:spcPct val="30000"/>
      </a:spcBef>
      <a:spcAft>
        <a:spcPct val="0"/>
      </a:spcAft>
      <a:defRPr sz="1200" kern="1200">
        <a:solidFill>
          <a:schemeClr val="tx1"/>
        </a:solidFill>
        <a:latin typeface="Arial" charset="0"/>
        <a:ea typeface="ＭＳ Ｐゴシック" charset="0"/>
        <a:cs typeface="+mn-cs"/>
      </a:defRPr>
    </a:lvl4pPr>
    <a:lvl5pPr marL="1828800" algn="l" rtl="0" fontAlgn="base">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81000" y="990600"/>
            <a:ext cx="76200" cy="5105400"/>
          </a:xfrm>
          <a:prstGeom prst="rect">
            <a:avLst/>
          </a:prstGeom>
          <a:solidFill>
            <a:schemeClr val="bg2"/>
          </a:solidFill>
          <a:ln>
            <a:noFill/>
          </a:ln>
          <a:effectLst/>
          <a:extLst>
            <a:ext uri="{91240B29-F687-4f45-9708-019B960494DF}">
              <a14:hiddenLine xmlns="" xmlns:a14="http://schemas.microsoft.com/office/drawing/2010/main" w="12700">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23" name="Rectangle 3"/>
          <p:cNvSpPr>
            <a:spLocks noGrp="1" noChangeArrowheads="1"/>
          </p:cNvSpPr>
          <p:nvPr>
            <p:ph type="ctrTitle"/>
          </p:nvPr>
        </p:nvSpPr>
        <p:spPr>
          <a:xfrm>
            <a:off x="762000" y="1371600"/>
            <a:ext cx="7696200" cy="2057400"/>
          </a:xfrm>
        </p:spPr>
        <p:txBody>
          <a:bodyPr/>
          <a:lstStyle>
            <a:lvl1pPr>
              <a:defRPr sz="4000"/>
            </a:lvl1pPr>
          </a:lstStyle>
          <a:p>
            <a:pPr lvl="0"/>
            <a:r>
              <a:rPr lang="en-US" noProof="0"/>
              <a:t>Click to edit Master title style</a:t>
            </a:r>
          </a:p>
        </p:txBody>
      </p:sp>
      <p:sp>
        <p:nvSpPr>
          <p:cNvPr id="30724" name="Rectangle 4"/>
          <p:cNvSpPr>
            <a:spLocks noGrp="1" noChangeArrowheads="1"/>
          </p:cNvSpPr>
          <p:nvPr>
            <p:ph type="subTitle" idx="1"/>
          </p:nvPr>
        </p:nvSpPr>
        <p:spPr>
          <a:xfrm>
            <a:off x="762000" y="3765550"/>
            <a:ext cx="7696200" cy="2057400"/>
          </a:xfrm>
        </p:spPr>
        <p:txBody>
          <a:bodyPr/>
          <a:lstStyle>
            <a:lvl1pPr marL="0" indent="0">
              <a:buFont typeface="Wingdings" charset="0"/>
              <a:buNone/>
              <a:defRPr sz="2400"/>
            </a:lvl1pPr>
          </a:lstStyle>
          <a:p>
            <a:pPr lvl="0"/>
            <a:r>
              <a:rPr lang="en-US" noProof="0"/>
              <a:t>Click to edit Master subtitle style</a:t>
            </a:r>
          </a:p>
        </p:txBody>
      </p:sp>
      <p:sp>
        <p:nvSpPr>
          <p:cNvPr id="30725" name="Rectangle 5"/>
          <p:cNvSpPr>
            <a:spLocks noGrp="1" noChangeArrowheads="1"/>
          </p:cNvSpPr>
          <p:nvPr>
            <p:ph type="dt" sz="half" idx="2"/>
          </p:nvPr>
        </p:nvSpPr>
        <p:spPr>
          <a:xfrm>
            <a:off x="457200" y="6248400"/>
            <a:ext cx="2133600" cy="457200"/>
          </a:xfrm>
          <a:prstGeom prst="rect">
            <a:avLst/>
          </a:prstGeom>
        </p:spPr>
        <p:txBody>
          <a:bodyPr/>
          <a:lstStyle>
            <a:lvl1pPr>
              <a:defRPr/>
            </a:lvl1pPr>
          </a:lstStyle>
          <a:p>
            <a:endParaRPr lang="en-US"/>
          </a:p>
        </p:txBody>
      </p:sp>
      <p:sp>
        <p:nvSpPr>
          <p:cNvPr id="30727" name="Rectangle 7"/>
          <p:cNvSpPr>
            <a:spLocks noGrp="1" noChangeArrowheads="1"/>
          </p:cNvSpPr>
          <p:nvPr>
            <p:ph type="sldNum" sz="quarter" idx="4"/>
          </p:nvPr>
        </p:nvSpPr>
        <p:spPr>
          <a:xfrm>
            <a:off x="6553200" y="6248400"/>
            <a:ext cx="2133600" cy="457200"/>
          </a:xfrm>
        </p:spPr>
        <p:txBody>
          <a:bodyPr/>
          <a:lstStyle>
            <a:lvl1pPr>
              <a:defRPr sz="1000" b="1"/>
            </a:lvl1pPr>
          </a:lstStyle>
          <a:p>
            <a:fld id="{91E6F249-8D10-7240-A07E-F66CEC252905}" type="slidenum">
              <a:rPr lang="en-US"/>
              <a:pPr/>
              <a:t>‹#›</a:t>
            </a:fld>
            <a:endParaRPr lang="en-US"/>
          </a:p>
        </p:txBody>
      </p:sp>
      <p:grpSp>
        <p:nvGrpSpPr>
          <p:cNvPr id="30728" name="Group 8"/>
          <p:cNvGrpSpPr>
            <a:grpSpLocks/>
          </p:cNvGrpSpPr>
          <p:nvPr/>
        </p:nvGrpSpPr>
        <p:grpSpPr bwMode="auto">
          <a:xfrm>
            <a:off x="381000" y="304800"/>
            <a:ext cx="8391525" cy="5791200"/>
            <a:chOff x="240" y="192"/>
            <a:chExt cx="5286" cy="3648"/>
          </a:xfrm>
        </p:grpSpPr>
        <p:sp>
          <p:nvSpPr>
            <p:cNvPr id="30729" name="Rectangle 9"/>
            <p:cNvSpPr>
              <a:spLocks noChangeArrowheads="1"/>
            </p:cNvSpPr>
            <p:nvPr/>
          </p:nvSpPr>
          <p:spPr bwMode="auto">
            <a:xfrm flipV="1">
              <a:off x="5236" y="192"/>
              <a:ext cx="288" cy="288"/>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0" name="Rectangle 10"/>
            <p:cNvSpPr>
              <a:spLocks noChangeArrowheads="1"/>
            </p:cNvSpPr>
            <p:nvPr/>
          </p:nvSpPr>
          <p:spPr bwMode="auto">
            <a:xfrm flipV="1">
              <a:off x="240" y="192"/>
              <a:ext cx="5004" cy="288"/>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1" name="Rectangle 11"/>
            <p:cNvSpPr>
              <a:spLocks noChangeArrowheads="1"/>
            </p:cNvSpPr>
            <p:nvPr/>
          </p:nvSpPr>
          <p:spPr bwMode="auto">
            <a:xfrm flipV="1">
              <a:off x="240" y="480"/>
              <a:ext cx="5004" cy="144"/>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rot="10800000" wrap="none" anchor="ctr"/>
            <a:lstStyle/>
            <a:p>
              <a:pPr algn="ctr" eaLnBrk="1" hangingPunct="1"/>
              <a:endParaRPr lang="en-US" sz="2400">
                <a:latin typeface="Times New Roman" charset="0"/>
              </a:endParaRPr>
            </a:p>
          </p:txBody>
        </p:sp>
        <p:sp>
          <p:nvSpPr>
            <p:cNvPr id="30732" name="Rectangle 12"/>
            <p:cNvSpPr>
              <a:spLocks noChangeArrowheads="1"/>
            </p:cNvSpPr>
            <p:nvPr/>
          </p:nvSpPr>
          <p:spPr bwMode="auto">
            <a:xfrm flipV="1">
              <a:off x="5242" y="480"/>
              <a:ext cx="282" cy="144"/>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30733" name="Line 13"/>
            <p:cNvSpPr>
              <a:spLocks noChangeShapeType="1"/>
            </p:cNvSpPr>
            <p:nvPr/>
          </p:nvSpPr>
          <p:spPr bwMode="auto">
            <a:xfrm flipH="1">
              <a:off x="480" y="2256"/>
              <a:ext cx="4848"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30734" name="Rectangle 14"/>
            <p:cNvSpPr>
              <a:spLocks noChangeArrowheads="1"/>
            </p:cNvSpPr>
            <p:nvPr/>
          </p:nvSpPr>
          <p:spPr bwMode="auto">
            <a:xfrm>
              <a:off x="240" y="192"/>
              <a:ext cx="5286" cy="3648"/>
            </a:xfrm>
            <a:prstGeom prst="rect">
              <a:avLst/>
            </a:prstGeom>
            <a:noFill/>
            <a:ln w="12700">
              <a:solidFill>
                <a:schemeClr val="tx1"/>
              </a:solidFill>
              <a:miter lim="800000"/>
              <a:headEnd/>
              <a:tailEnd/>
            </a:ln>
            <a:effectLst/>
            <a:extLst>
              <a:ext uri="{909E8E84-426E-40dd-AFC4-6F175D3DCCD1}">
                <a14:hiddenFill xmlns="" xmlns:a14="http://schemas.microsoft.com/office/drawing/2010/main">
                  <a:solidFill>
                    <a:schemeClr val="accent1"/>
                  </a:solid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FED62B2D-F854-104A-9535-9A504E5923E0}" type="slidenum">
              <a:rPr lang="en-US"/>
              <a:pPr/>
              <a:t>‹#›</a:t>
            </a:fld>
            <a:endParaRPr lang="en-US"/>
          </a:p>
        </p:txBody>
      </p:sp>
    </p:spTree>
    <p:extLst>
      <p:ext uri="{BB962C8B-B14F-4D97-AF65-F5344CB8AC3E}">
        <p14:creationId xmlns:p14="http://schemas.microsoft.com/office/powerpoint/2010/main" val="38840453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bwMode="auto">
          <a:xfrm>
            <a:off x="457200" y="411163"/>
            <a:ext cx="8229600" cy="655637"/>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29699" name="Rectangle 3"/>
          <p:cNvSpPr>
            <a:spLocks noGrp="1" noChangeArrowheads="1"/>
          </p:cNvSpPr>
          <p:nvPr>
            <p:ph type="body" idx="1"/>
          </p:nvPr>
        </p:nvSpPr>
        <p:spPr bwMode="auto">
          <a:xfrm>
            <a:off x="457200" y="1295400"/>
            <a:ext cx="8229600" cy="4835525"/>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702" name="Rectangle 6"/>
          <p:cNvSpPr>
            <a:spLocks noGrp="1" noChangeArrowheads="1"/>
          </p:cNvSpPr>
          <p:nvPr>
            <p:ph type="sldNum" sz="quarter" idx="4"/>
          </p:nvPr>
        </p:nvSpPr>
        <p:spPr bwMode="auto">
          <a:xfrm>
            <a:off x="8138120" y="6248400"/>
            <a:ext cx="548679" cy="4572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FF516B7F-12E3-114E-9B55-66756E9F7A1D}" type="slidenum">
              <a:rPr lang="en-US"/>
              <a:pPr/>
              <a:t>‹#›</a:t>
            </a:fld>
            <a:endParaRPr lang="en-US" dirty="0"/>
          </a:p>
        </p:txBody>
      </p:sp>
      <p:grpSp>
        <p:nvGrpSpPr>
          <p:cNvPr id="29703" name="Group 7"/>
          <p:cNvGrpSpPr>
            <a:grpSpLocks/>
          </p:cNvGrpSpPr>
          <p:nvPr/>
        </p:nvGrpSpPr>
        <p:grpSpPr bwMode="auto">
          <a:xfrm>
            <a:off x="228600" y="0"/>
            <a:ext cx="8686800" cy="1143000"/>
            <a:chOff x="176" y="96"/>
            <a:chExt cx="5472" cy="1008"/>
          </a:xfrm>
        </p:grpSpPr>
        <p:sp>
          <p:nvSpPr>
            <p:cNvPr id="29704" name="Line 8"/>
            <p:cNvSpPr>
              <a:spLocks noChangeShapeType="1"/>
            </p:cNvSpPr>
            <p:nvPr/>
          </p:nvSpPr>
          <p:spPr bwMode="auto">
            <a:xfrm flipH="1">
              <a:off x="288" y="1104"/>
              <a:ext cx="5232" cy="0"/>
            </a:xfrm>
            <a:prstGeom prst="line">
              <a:avLst/>
            </a:prstGeom>
            <a:noFill/>
            <a:ln w="12700">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endParaRPr lang="en-US"/>
            </a:p>
          </p:txBody>
        </p:sp>
        <p:sp>
          <p:nvSpPr>
            <p:cNvPr id="29705" name="Rectangle 9"/>
            <p:cNvSpPr>
              <a:spLocks noChangeArrowheads="1"/>
            </p:cNvSpPr>
            <p:nvPr/>
          </p:nvSpPr>
          <p:spPr bwMode="auto">
            <a:xfrm>
              <a:off x="5504" y="96"/>
              <a:ext cx="144" cy="144"/>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6" name="Rectangle 10"/>
            <p:cNvSpPr>
              <a:spLocks noChangeArrowheads="1"/>
            </p:cNvSpPr>
            <p:nvPr/>
          </p:nvSpPr>
          <p:spPr bwMode="auto">
            <a:xfrm>
              <a:off x="176" y="96"/>
              <a:ext cx="5326" cy="144"/>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7" name="Rectangle 11"/>
            <p:cNvSpPr>
              <a:spLocks noChangeArrowheads="1"/>
            </p:cNvSpPr>
            <p:nvPr/>
          </p:nvSpPr>
          <p:spPr bwMode="auto">
            <a:xfrm>
              <a:off x="176" y="240"/>
              <a:ext cx="5326" cy="88"/>
            </a:xfrm>
            <a:prstGeom prst="rect">
              <a:avLst/>
            </a:prstGeom>
            <a:solidFill>
              <a:schemeClr val="bg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sp>
          <p:nvSpPr>
            <p:cNvPr id="29708" name="Rectangle 12"/>
            <p:cNvSpPr>
              <a:spLocks noChangeArrowheads="1"/>
            </p:cNvSpPr>
            <p:nvPr/>
          </p:nvSpPr>
          <p:spPr bwMode="auto">
            <a:xfrm>
              <a:off x="5504" y="241"/>
              <a:ext cx="144" cy="86"/>
            </a:xfrm>
            <a:prstGeom prst="rect">
              <a:avLst/>
            </a:prstGeom>
            <a:solidFill>
              <a:schemeClr val="accent2"/>
            </a:solidFill>
            <a:ln w="12700">
              <a:solidFill>
                <a:schemeClr val="tx1"/>
              </a:solidFill>
              <a:miter lim="800000"/>
              <a:headEnd/>
              <a:tailEn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sz="2400">
                <a:latin typeface="Times New Roman" charset="0"/>
              </a:endParaRPr>
            </a:p>
          </p:txBody>
        </p:sp>
      </p:grpSp>
      <p:pic>
        <p:nvPicPr>
          <p:cNvPr id="29709" name="Picture 13" descr="SJSU-logo"/>
          <p:cNvPicPr>
            <a:picLocks noChangeAspect="1" noChangeArrowheads="1"/>
          </p:cNvPicPr>
          <p:nvPr userDrawn="1"/>
        </p:nvPicPr>
        <p:blipFill>
          <a:blip r:embed="rId4">
            <a:extLst>
              <a:ext uri="{28A0092B-C50C-407E-A947-70E740481C1C}">
                <a14:useLocalDpi xmlns:a14="http://schemas.microsoft.com/office/drawing/2010/main"/>
              </a:ext>
            </a:extLst>
          </a:blip>
          <a:srcRect/>
          <a:stretch>
            <a:fillRect/>
          </a:stretch>
        </p:blipFill>
        <p:spPr bwMode="auto">
          <a:xfrm>
            <a:off x="366713" y="6172200"/>
            <a:ext cx="639762" cy="606425"/>
          </a:xfrm>
          <a:prstGeom prst="rect">
            <a:avLst/>
          </a:prstGeom>
          <a:noFill/>
          <a:extLst>
            <a:ext uri="{909E8E84-426E-40dd-AFC4-6F175D3DCCD1}">
              <a14:hiddenFill xmlns="" xmlns:a14="http://schemas.microsoft.com/office/drawing/2010/main">
                <a:solidFill>
                  <a:srgbClr val="FFFFFF"/>
                </a:solidFill>
              </a14:hiddenFill>
            </a:ext>
          </a:extLst>
        </p:spPr>
      </p:pic>
      <p:sp>
        <p:nvSpPr>
          <p:cNvPr id="14" name="TextBox 13"/>
          <p:cNvSpPr txBox="1"/>
          <p:nvPr userDrawn="1"/>
        </p:nvSpPr>
        <p:spPr>
          <a:xfrm>
            <a:off x="1097318" y="6263609"/>
            <a:ext cx="1800493" cy="400110"/>
          </a:xfrm>
          <a:prstGeom prst="rect">
            <a:avLst/>
          </a:prstGeom>
          <a:noFill/>
        </p:spPr>
        <p:txBody>
          <a:bodyPr wrap="none" rtlCol="0">
            <a:spAutoFit/>
          </a:bodyPr>
          <a:lstStyle/>
          <a:p>
            <a:r>
              <a:rPr lang="en-US" sz="1000" dirty="0"/>
              <a:t>Computer</a:t>
            </a:r>
            <a:r>
              <a:rPr lang="en-US" sz="1000" baseline="0" dirty="0"/>
              <a:t> Engineering Dept.</a:t>
            </a:r>
          </a:p>
          <a:p>
            <a:r>
              <a:rPr lang="en-US" sz="1000" baseline="0" dirty="0"/>
              <a:t>Spring 2020: March 17</a:t>
            </a:r>
          </a:p>
        </p:txBody>
      </p:sp>
      <p:sp>
        <p:nvSpPr>
          <p:cNvPr id="15" name="TextBox 14"/>
          <p:cNvSpPr txBox="1"/>
          <p:nvPr userDrawn="1"/>
        </p:nvSpPr>
        <p:spPr>
          <a:xfrm>
            <a:off x="3328239" y="6263609"/>
            <a:ext cx="2765502" cy="400110"/>
          </a:xfrm>
          <a:prstGeom prst="rect">
            <a:avLst/>
          </a:prstGeom>
          <a:noFill/>
        </p:spPr>
        <p:txBody>
          <a:bodyPr wrap="none" rtlCol="0">
            <a:spAutoFit/>
          </a:bodyPr>
          <a:lstStyle/>
          <a:p>
            <a:pPr algn="ctr"/>
            <a:r>
              <a:rPr lang="en-US" sz="1000" dirty="0"/>
              <a:t>CMPE 280: Web UI Design</a:t>
            </a:r>
            <a:r>
              <a:rPr lang="en-US" sz="1000" baseline="0" dirty="0"/>
              <a:t> and Development</a:t>
            </a:r>
            <a:br>
              <a:rPr lang="en-US" sz="1000" baseline="0" dirty="0"/>
            </a:br>
            <a:r>
              <a:rPr lang="en-US" sz="1000" baseline="0" dirty="0"/>
              <a:t>© R. Mak</a:t>
            </a:r>
            <a:endParaRPr lang="en-US" sz="1000" dirty="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Lst>
  <p:hf hdr="0" ftr="0" dt="0"/>
  <p:txStyles>
    <p:titleStyle>
      <a:lvl1pPr algn="ctr" rtl="0" fontAlgn="base">
        <a:spcBef>
          <a:spcPct val="0"/>
        </a:spcBef>
        <a:spcAft>
          <a:spcPct val="0"/>
        </a:spcAft>
        <a:defRPr sz="3200">
          <a:solidFill>
            <a:schemeClr val="tx2"/>
          </a:solidFill>
          <a:latin typeface="+mj-lt"/>
          <a:ea typeface="+mj-ea"/>
          <a:cs typeface="+mj-cs"/>
        </a:defRPr>
      </a:lvl1pPr>
      <a:lvl2pPr algn="ctr" rtl="0" fontAlgn="base">
        <a:spcBef>
          <a:spcPct val="0"/>
        </a:spcBef>
        <a:spcAft>
          <a:spcPct val="0"/>
        </a:spcAft>
        <a:defRPr sz="3200">
          <a:solidFill>
            <a:schemeClr val="tx2"/>
          </a:solidFill>
          <a:latin typeface="Arial" charset="0"/>
          <a:ea typeface="ＭＳ Ｐゴシック" charset="0"/>
        </a:defRPr>
      </a:lvl2pPr>
      <a:lvl3pPr algn="ctr" rtl="0" fontAlgn="base">
        <a:spcBef>
          <a:spcPct val="0"/>
        </a:spcBef>
        <a:spcAft>
          <a:spcPct val="0"/>
        </a:spcAft>
        <a:defRPr sz="3200">
          <a:solidFill>
            <a:schemeClr val="tx2"/>
          </a:solidFill>
          <a:latin typeface="Arial" charset="0"/>
          <a:ea typeface="ＭＳ Ｐゴシック" charset="0"/>
        </a:defRPr>
      </a:lvl3pPr>
      <a:lvl4pPr algn="ctr" rtl="0" fontAlgn="base">
        <a:spcBef>
          <a:spcPct val="0"/>
        </a:spcBef>
        <a:spcAft>
          <a:spcPct val="0"/>
        </a:spcAft>
        <a:defRPr sz="3200">
          <a:solidFill>
            <a:schemeClr val="tx2"/>
          </a:solidFill>
          <a:latin typeface="Arial" charset="0"/>
          <a:ea typeface="ＭＳ Ｐゴシック" charset="0"/>
        </a:defRPr>
      </a:lvl4pPr>
      <a:lvl5pPr algn="ctr" rtl="0" fontAlgn="base">
        <a:spcBef>
          <a:spcPct val="0"/>
        </a:spcBef>
        <a:spcAft>
          <a:spcPct val="0"/>
        </a:spcAft>
        <a:defRPr sz="3200">
          <a:solidFill>
            <a:schemeClr val="tx2"/>
          </a:solidFill>
          <a:latin typeface="Arial" charset="0"/>
          <a:ea typeface="ＭＳ Ｐゴシック" charset="0"/>
        </a:defRPr>
      </a:lvl5pPr>
      <a:lvl6pPr marL="457200" algn="ctr" rtl="0" fontAlgn="base">
        <a:spcBef>
          <a:spcPct val="0"/>
        </a:spcBef>
        <a:spcAft>
          <a:spcPct val="0"/>
        </a:spcAft>
        <a:defRPr sz="3200">
          <a:solidFill>
            <a:schemeClr val="tx2"/>
          </a:solidFill>
          <a:latin typeface="Arial" charset="0"/>
          <a:ea typeface="ＭＳ Ｐゴシック" charset="0"/>
        </a:defRPr>
      </a:lvl6pPr>
      <a:lvl7pPr marL="914400" algn="ctr" rtl="0" fontAlgn="base">
        <a:spcBef>
          <a:spcPct val="0"/>
        </a:spcBef>
        <a:spcAft>
          <a:spcPct val="0"/>
        </a:spcAft>
        <a:defRPr sz="3200">
          <a:solidFill>
            <a:schemeClr val="tx2"/>
          </a:solidFill>
          <a:latin typeface="Arial" charset="0"/>
          <a:ea typeface="ＭＳ Ｐゴシック" charset="0"/>
        </a:defRPr>
      </a:lvl7pPr>
      <a:lvl8pPr marL="1371600" algn="ctr" rtl="0" fontAlgn="base">
        <a:spcBef>
          <a:spcPct val="0"/>
        </a:spcBef>
        <a:spcAft>
          <a:spcPct val="0"/>
        </a:spcAft>
        <a:defRPr sz="3200">
          <a:solidFill>
            <a:schemeClr val="tx2"/>
          </a:solidFill>
          <a:latin typeface="Arial" charset="0"/>
          <a:ea typeface="ＭＳ Ｐゴシック" charset="0"/>
        </a:defRPr>
      </a:lvl8pPr>
      <a:lvl9pPr marL="1828800" algn="ctr" rtl="0" fontAlgn="base">
        <a:spcBef>
          <a:spcPct val="0"/>
        </a:spcBef>
        <a:spcAft>
          <a:spcPct val="0"/>
        </a:spcAft>
        <a:defRPr sz="3200">
          <a:solidFill>
            <a:schemeClr val="tx2"/>
          </a:solidFill>
          <a:latin typeface="Arial" charset="0"/>
          <a:ea typeface="ＭＳ Ｐゴシック" charset="0"/>
        </a:defRPr>
      </a:lvl9pPr>
    </p:titleStyle>
    <p:bodyStyle>
      <a:lvl1pPr marL="469900" indent="-469900" algn="l" rtl="0" fontAlgn="base">
        <a:spcBef>
          <a:spcPct val="20000"/>
        </a:spcBef>
        <a:spcAft>
          <a:spcPct val="0"/>
        </a:spcAft>
        <a:buClr>
          <a:schemeClr val="bg2"/>
        </a:buClr>
        <a:buSzPct val="70000"/>
        <a:buFont typeface="Wingdings" charset="0"/>
        <a:buChar char="o"/>
        <a:defRPr sz="2800">
          <a:solidFill>
            <a:schemeClr val="tx1"/>
          </a:solidFill>
          <a:latin typeface="+mn-lt"/>
          <a:ea typeface="+mn-ea"/>
          <a:cs typeface="+mn-cs"/>
        </a:defRPr>
      </a:lvl1pPr>
      <a:lvl2pPr marL="908050" indent="-436563" algn="l" rtl="0" fontAlgn="base">
        <a:spcBef>
          <a:spcPct val="20000"/>
        </a:spcBef>
        <a:spcAft>
          <a:spcPct val="0"/>
        </a:spcAft>
        <a:buClr>
          <a:schemeClr val="accent2"/>
        </a:buClr>
        <a:buSzPct val="75000"/>
        <a:buFont typeface="Wingdings" charset="0"/>
        <a:buChar char="n"/>
        <a:defRPr sz="2400">
          <a:solidFill>
            <a:schemeClr val="tx1"/>
          </a:solidFill>
          <a:latin typeface="+mn-lt"/>
          <a:ea typeface="+mn-ea"/>
        </a:defRPr>
      </a:lvl2pPr>
      <a:lvl3pPr marL="1377950" indent="-468313" algn="l" rtl="0" fontAlgn="base">
        <a:spcBef>
          <a:spcPct val="20000"/>
        </a:spcBef>
        <a:spcAft>
          <a:spcPct val="0"/>
        </a:spcAft>
        <a:buClr>
          <a:schemeClr val="bg2"/>
        </a:buClr>
        <a:buSzPct val="65000"/>
        <a:buFont typeface="Wingdings" charset="0"/>
        <a:buChar char="o"/>
        <a:defRPr sz="2000">
          <a:solidFill>
            <a:schemeClr val="tx1"/>
          </a:solidFill>
          <a:latin typeface="+mn-lt"/>
          <a:ea typeface="+mn-ea"/>
        </a:defRPr>
      </a:lvl3pPr>
      <a:lvl4pPr marL="1827213" indent="-438150" algn="l" rtl="0" fontAlgn="base">
        <a:spcBef>
          <a:spcPct val="20000"/>
        </a:spcBef>
        <a:spcAft>
          <a:spcPct val="0"/>
        </a:spcAft>
        <a:buClr>
          <a:schemeClr val="accent2"/>
        </a:buClr>
        <a:buSzPct val="75000"/>
        <a:buFont typeface="Wingdings" charset="0"/>
        <a:buChar char="n"/>
        <a:defRPr sz="1600">
          <a:solidFill>
            <a:schemeClr val="tx1"/>
          </a:solidFill>
          <a:latin typeface="+mn-lt"/>
          <a:ea typeface="+mn-ea"/>
        </a:defRPr>
      </a:lvl4pPr>
      <a:lvl5pPr marL="22971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5pPr>
      <a:lvl6pPr marL="27543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6pPr>
      <a:lvl7pPr marL="32115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7pPr>
      <a:lvl8pPr marL="36687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8pPr>
      <a:lvl9pPr marL="4125913" indent="-468313" algn="l" rtl="0" fontAlgn="base">
        <a:spcBef>
          <a:spcPct val="20000"/>
        </a:spcBef>
        <a:spcAft>
          <a:spcPct val="0"/>
        </a:spcAft>
        <a:buClr>
          <a:schemeClr val="accent1"/>
        </a:buClr>
        <a:buSzPct val="50000"/>
        <a:buFont typeface="Wingdings" charset="0"/>
        <a:buChar char="o"/>
        <a:defRPr sz="12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cs.sjsu.edu/~mak"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npmjs.com/package/monk"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npmjs.com/package/express-mongoose" TargetMode="External"/><Relationship Id="rId2" Type="http://schemas.openxmlformats.org/officeDocument/2006/relationships/hyperlink" Target="https://www.npmjs.com/package/mon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docs.mongodb.com/master/administration/install-community/"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3200" dirty="0"/>
              <a:t>CMPE 280</a:t>
            </a:r>
            <a:br>
              <a:rPr lang="en-US" sz="3200" dirty="0"/>
            </a:br>
            <a:r>
              <a:rPr lang="en-US" sz="3200" dirty="0"/>
              <a:t>Web UI Design and Development</a:t>
            </a:r>
            <a:br>
              <a:rPr lang="en-US" sz="3600" dirty="0"/>
            </a:br>
            <a:r>
              <a:rPr lang="en-US" sz="2400" dirty="0"/>
              <a:t>March 17 Class Meeting</a:t>
            </a:r>
          </a:p>
        </p:txBody>
      </p:sp>
      <p:sp>
        <p:nvSpPr>
          <p:cNvPr id="2051" name="Rectangle 3"/>
          <p:cNvSpPr>
            <a:spLocks noGrp="1" noChangeArrowheads="1"/>
          </p:cNvSpPr>
          <p:nvPr>
            <p:ph type="subTitle" idx="1"/>
          </p:nvPr>
        </p:nvSpPr>
        <p:spPr/>
        <p:txBody>
          <a:bodyPr/>
          <a:lstStyle/>
          <a:p>
            <a:pPr algn="ctr">
              <a:lnSpc>
                <a:spcPct val="90000"/>
              </a:lnSpc>
            </a:pPr>
            <a:r>
              <a:rPr lang="en-US" dirty="0"/>
              <a:t>Department of Computer Engineering</a:t>
            </a:r>
            <a:br>
              <a:rPr lang="en-US" dirty="0"/>
            </a:br>
            <a:r>
              <a:rPr lang="en-US" dirty="0"/>
              <a:t>San Jose State University</a:t>
            </a:r>
            <a:br>
              <a:rPr lang="en-US" dirty="0"/>
            </a:br>
            <a:br>
              <a:rPr lang="en-US" sz="1200" dirty="0"/>
            </a:br>
            <a:r>
              <a:rPr lang="en-US" dirty="0"/>
              <a:t>Spring 2020</a:t>
            </a:r>
            <a:br>
              <a:rPr lang="en-US" dirty="0"/>
            </a:br>
            <a:r>
              <a:rPr lang="en-US" dirty="0"/>
              <a:t>Instructor: Ron Mak</a:t>
            </a:r>
          </a:p>
          <a:p>
            <a:pPr algn="ctr">
              <a:lnSpc>
                <a:spcPct val="90000"/>
              </a:lnSpc>
            </a:pPr>
            <a:r>
              <a:rPr lang="en-US" dirty="0">
                <a:hlinkClick r:id="rId2"/>
              </a:rPr>
              <a:t>www.cs.sjsu.edu/~mak</a:t>
            </a:r>
            <a:endParaRPr lang="en-US" dirty="0"/>
          </a:p>
        </p:txBody>
      </p:sp>
      <p:pic>
        <p:nvPicPr>
          <p:cNvPr id="2053" name="Picture 5" descr="sjsu_logo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7132638" y="4591050"/>
            <a:ext cx="1096962" cy="1031875"/>
          </a:xfrm>
          <a:prstGeom prst="rect">
            <a:avLst/>
          </a:prstGeom>
          <a:noFill/>
          <a:extLst>
            <a:ext uri="{909E8E84-426E-40dd-AFC4-6F175D3DCCD1}">
              <a14:hiddenFill xmlns="" xmlns:a14="http://schemas.microsoft.com/office/drawing/2010/main">
                <a:solidFill>
                  <a:srgbClr val="FFFFFF"/>
                </a:solidFill>
              </a14:hiddenFill>
            </a:ext>
          </a:extLst>
        </p:spPr>
      </p:pic>
      <p:sp>
        <p:nvSpPr>
          <p:cNvPr id="2" name="Slide Number Placeholder 1"/>
          <p:cNvSpPr>
            <a:spLocks noGrp="1"/>
          </p:cNvSpPr>
          <p:nvPr>
            <p:ph type="sldNum" sz="quarter" idx="4"/>
          </p:nvPr>
        </p:nvSpPr>
        <p:spPr/>
        <p:txBody>
          <a:bodyPr/>
          <a:lstStyle/>
          <a:p>
            <a:fld id="{91E6F249-8D10-7240-A07E-F66CEC252905}" type="slidenum">
              <a:rPr lang="en-US" smtClean="0"/>
              <a:pPr/>
              <a:t>1</a:t>
            </a:fld>
            <a:endParaRPr lang="en-US"/>
          </a:p>
        </p:txBody>
      </p:sp>
      <p:pic>
        <p:nvPicPr>
          <p:cNvPr id="7" name="Picture 6" descr="Screen Shot 2015-08-23 at 4.03.00 PM.png"/>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914440" y="4617707"/>
            <a:ext cx="878610" cy="118870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MongoDB Demo</a:t>
            </a:r>
            <a:r>
              <a:rPr lang="en-US" i="1" dirty="0"/>
              <a:t>, cont’d</a:t>
            </a:r>
            <a:endParaRPr lang="en-US" dirty="0"/>
          </a:p>
        </p:txBody>
      </p:sp>
      <p:sp>
        <p:nvSpPr>
          <p:cNvPr id="3" name="Content Placeholder 2"/>
          <p:cNvSpPr>
            <a:spLocks noGrp="1"/>
          </p:cNvSpPr>
          <p:nvPr>
            <p:ph idx="1"/>
          </p:nvPr>
        </p:nvSpPr>
        <p:spPr/>
        <p:txBody>
          <a:bodyPr/>
          <a:lstStyle/>
          <a:p>
            <a:r>
              <a:rPr lang="en-US" dirty="0"/>
              <a:t>A simple </a:t>
            </a:r>
            <a:r>
              <a:rPr lang="en-US" u="sng" dirty="0"/>
              <a:t>query</a:t>
            </a:r>
            <a:r>
              <a:rPr lang="en-US" dirty="0"/>
              <a:t> with </a:t>
            </a:r>
            <a:r>
              <a:rPr lang="en-US" b="1" dirty="0">
                <a:solidFill>
                  <a:srgbClr val="0033CC"/>
                </a:solidFill>
                <a:latin typeface="Courier New" charset="0"/>
                <a:ea typeface="Courier New" charset="0"/>
                <a:cs typeface="Courier New" charset="0"/>
              </a:rPr>
              <a:t>$or</a:t>
            </a:r>
            <a:r>
              <a:rPr lang="en-US" dirty="0"/>
              <a: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10</a:t>
            </a:fld>
            <a:endParaRPr lang="en-US"/>
          </a:p>
        </p:txBody>
      </p:sp>
      <p:sp>
        <p:nvSpPr>
          <p:cNvPr id="5" name="TextBox 4"/>
          <p:cNvSpPr txBox="1"/>
          <p:nvPr/>
        </p:nvSpPr>
        <p:spPr>
          <a:xfrm>
            <a:off x="916191" y="1883608"/>
            <a:ext cx="7311617" cy="4247317"/>
          </a:xfrm>
          <a:prstGeom prst="rect">
            <a:avLst/>
          </a:prstGeom>
          <a:solidFill>
            <a:srgbClr val="DEF0F2"/>
          </a:solidFill>
          <a:ln>
            <a:solidFill>
              <a:srgbClr val="0033CC"/>
            </a:solidFill>
          </a:ln>
        </p:spPr>
        <p:txBody>
          <a:bodyPr wrap="none" rtlCol="0">
            <a:spAutoFit/>
          </a:bodyPr>
          <a:lstStyle/>
          <a:p>
            <a:r>
              <a:rPr lang="en-US" sz="1800" b="1" dirty="0">
                <a:latin typeface="Courier New" charset="0"/>
                <a:ea typeface="Courier New" charset="0"/>
                <a:cs typeface="Courier New" charset="0"/>
              </a:rPr>
              <a:t>&gt; </a:t>
            </a:r>
            <a:r>
              <a:rPr lang="en-US" sz="1800" b="1" dirty="0" err="1">
                <a:solidFill>
                  <a:srgbClr val="B23C00"/>
                </a:solidFill>
                <a:latin typeface="Courier New" charset="0"/>
                <a:ea typeface="Courier New" charset="0"/>
                <a:cs typeface="Courier New" charset="0"/>
              </a:rPr>
              <a:t>db.teacher.find</a:t>
            </a:r>
            <a:r>
              <a:rPr lang="en-US" sz="1800" b="1" dirty="0">
                <a:solidFill>
                  <a:srgbClr val="B23C00"/>
                </a:solidFill>
                <a:latin typeface="Courier New" charset="0"/>
                <a:ea typeface="Courier New" charset="0"/>
                <a:cs typeface="Courier New" charset="0"/>
              </a:rPr>
              <a:t>(</a:t>
            </a:r>
          </a:p>
          <a:p>
            <a:r>
              <a:rPr lang="en-US" sz="1800" b="1" dirty="0">
                <a:latin typeface="Courier New" charset="0"/>
                <a:ea typeface="Courier New" charset="0"/>
                <a:cs typeface="Courier New" charset="0"/>
              </a:rPr>
              <a:t>... </a:t>
            </a:r>
            <a:r>
              <a:rPr lang="en-US" sz="1800" b="1" dirty="0">
                <a:solidFill>
                  <a:srgbClr val="B23C00"/>
                </a:solidFill>
                <a:latin typeface="Courier New" charset="0"/>
                <a:ea typeface="Courier New" charset="0"/>
                <a:cs typeface="Courier New" charset="0"/>
              </a:rPr>
              <a:t>{ $or: [ {id: 7008}, {first: "John"} ] }</a:t>
            </a:r>
          </a:p>
          <a:p>
            <a:r>
              <a:rPr lang="mr-IN" sz="1800" b="1" dirty="0">
                <a:latin typeface="Courier New" charset="0"/>
                <a:ea typeface="Courier New" charset="0"/>
                <a:cs typeface="Courier New" charset="0"/>
              </a:rPr>
              <a:t>... </a:t>
            </a:r>
            <a:r>
              <a:rPr lang="mr-IN" sz="1800" b="1" dirty="0">
                <a:solidFill>
                  <a:srgbClr val="B23C00"/>
                </a:solidFill>
                <a:latin typeface="Courier New" charset="0"/>
                <a:ea typeface="Courier New" charset="0"/>
                <a:cs typeface="Courier New" charset="0"/>
              </a:rPr>
              <a:t>).</a:t>
            </a:r>
            <a:r>
              <a:rPr lang="mr-IN" sz="1800" b="1" dirty="0" err="1">
                <a:solidFill>
                  <a:srgbClr val="B23C00"/>
                </a:solidFill>
                <a:latin typeface="Courier New" charset="0"/>
                <a:ea typeface="Courier New" charset="0"/>
                <a:cs typeface="Courier New" charset="0"/>
              </a:rPr>
              <a:t>pretty</a:t>
            </a:r>
            <a:r>
              <a:rPr lang="mr-IN" sz="1800" b="1" dirty="0">
                <a:solidFill>
                  <a:srgbClr val="B23C00"/>
                </a:solidFill>
                <a:latin typeface="Courier New" charset="0"/>
                <a:ea typeface="Courier New" charset="0"/>
                <a:cs typeface="Courier New" charset="0"/>
              </a:rPr>
              <a:t>()</a:t>
            </a:r>
          </a:p>
          <a:p>
            <a:r>
              <a:rPr lang="mr-IN" sz="1800" b="1" dirty="0">
                <a:latin typeface="Courier New" charset="0"/>
                <a:ea typeface="Courier New" charset="0"/>
                <a:cs typeface="Courier New" charset="0"/>
              </a:rPr>
              <a:t>{</a:t>
            </a:r>
          </a:p>
          <a:p>
            <a:r>
              <a:rPr lang="mr-IN" sz="1800" b="1" dirty="0">
                <a:latin typeface="Courier New" charset="0"/>
                <a:ea typeface="Courier New" charset="0"/>
                <a:cs typeface="Courier New" charset="0"/>
              </a:rPr>
              <a:t>	"_</a:t>
            </a:r>
            <a:r>
              <a:rPr lang="mr-IN" sz="1800" b="1" dirty="0" err="1">
                <a:latin typeface="Courier New" charset="0"/>
                <a:ea typeface="Courier New" charset="0"/>
                <a:cs typeface="Courier New" charset="0"/>
              </a:rPr>
              <a:t>id</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ObjectId</a:t>
            </a:r>
            <a:r>
              <a:rPr lang="mr-IN" sz="1800" b="1" dirty="0">
                <a:latin typeface="Courier New" charset="0"/>
                <a:ea typeface="Courier New" charset="0"/>
                <a:cs typeface="Courier New" charset="0"/>
              </a:rPr>
              <a:t>("582a7808f22e3c2f12d899ad"),</a:t>
            </a:r>
          </a:p>
          <a:p>
            <a:r>
              <a:rPr lang="fr-FR" sz="1800" b="1" dirty="0">
                <a:latin typeface="Courier New" charset="0"/>
                <a:ea typeface="Courier New" charset="0"/>
                <a:cs typeface="Courier New" charset="0"/>
              </a:rPr>
              <a:t>	"id" : 7008,</a:t>
            </a:r>
          </a:p>
          <a:p>
            <a:r>
              <a:rPr lang="fr-FR" sz="1800" b="1" dirty="0">
                <a:latin typeface="Courier New" charset="0"/>
                <a:ea typeface="Courier New" charset="0"/>
                <a:cs typeface="Courier New" charset="0"/>
              </a:rPr>
              <a:t>	"last" : "Thompson",</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first</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Art</a:t>
            </a:r>
            <a:r>
              <a:rPr lang="mr-IN" sz="1800" b="1" dirty="0">
                <a:latin typeface="Courier New" charset="0"/>
                <a:ea typeface="Courier New" charset="0"/>
                <a:cs typeface="Courier New" charset="0"/>
              </a:rPr>
              <a:t>"</a:t>
            </a:r>
          </a:p>
          <a:p>
            <a:r>
              <a:rPr lang="mr-IN" sz="1800" b="1" dirty="0">
                <a:latin typeface="Courier New" charset="0"/>
                <a:ea typeface="Courier New" charset="0"/>
                <a:cs typeface="Courier New" charset="0"/>
              </a:rPr>
              <a:t>}</a:t>
            </a:r>
          </a:p>
          <a:p>
            <a:r>
              <a:rPr lang="mr-IN" sz="1800" b="1" dirty="0">
                <a:latin typeface="Courier New" charset="0"/>
                <a:ea typeface="Courier New" charset="0"/>
                <a:cs typeface="Courier New" charset="0"/>
              </a:rPr>
              <a:t>{</a:t>
            </a:r>
          </a:p>
          <a:p>
            <a:r>
              <a:rPr lang="mr-IN" sz="1800" b="1" dirty="0">
                <a:latin typeface="Courier New" charset="0"/>
                <a:ea typeface="Courier New" charset="0"/>
                <a:cs typeface="Courier New" charset="0"/>
              </a:rPr>
              <a:t>	"_</a:t>
            </a:r>
            <a:r>
              <a:rPr lang="mr-IN" sz="1800" b="1" dirty="0" err="1">
                <a:latin typeface="Courier New" charset="0"/>
                <a:ea typeface="Courier New" charset="0"/>
                <a:cs typeface="Courier New" charset="0"/>
              </a:rPr>
              <a:t>id</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ObjectId</a:t>
            </a:r>
            <a:r>
              <a:rPr lang="mr-IN" sz="1800" b="1" dirty="0">
                <a:latin typeface="Courier New" charset="0"/>
                <a:ea typeface="Courier New" charset="0"/>
                <a:cs typeface="Courier New" charset="0"/>
              </a:rPr>
              <a:t>("582a7808f22e3c2f12d899ae"),</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id</a:t>
            </a:r>
            <a:r>
              <a:rPr lang="mr-IN" sz="1800" b="1" dirty="0">
                <a:latin typeface="Courier New" charset="0"/>
                <a:ea typeface="Courier New" charset="0"/>
                <a:cs typeface="Courier New" charset="0"/>
              </a:rPr>
              <a:t>" : 7012,</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last</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Lane</a:t>
            </a:r>
            <a:r>
              <a:rPr lang="mr-IN" sz="1800" b="1" dirty="0">
                <a:latin typeface="Courier New" charset="0"/>
                <a:ea typeface="Courier New" charset="0"/>
                <a:cs typeface="Courier New" charset="0"/>
              </a:rPr>
              <a:t>",</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first</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John</a:t>
            </a:r>
            <a:r>
              <a:rPr lang="mr-IN" sz="1800" b="1" dirty="0">
                <a:latin typeface="Courier New" charset="0"/>
                <a:ea typeface="Courier New" charset="0"/>
                <a:cs typeface="Courier New" charset="0"/>
              </a:rPr>
              <a:t>"</a:t>
            </a:r>
          </a:p>
          <a:p>
            <a:r>
              <a:rPr lang="mr-IN" sz="1800" b="1" dirty="0">
                <a:latin typeface="Courier New" charset="0"/>
                <a:ea typeface="Courier New" charset="0"/>
                <a:cs typeface="Courier New" charset="0"/>
              </a:rPr>
              <a:t>}</a:t>
            </a:r>
            <a:endParaRPr lang="en-US" sz="1800" b="1" dirty="0">
              <a:latin typeface="Courier New" charset="0"/>
              <a:ea typeface="Courier New" charset="0"/>
              <a:cs typeface="Courier New" charset="0"/>
            </a:endParaRPr>
          </a:p>
        </p:txBody>
      </p:sp>
    </p:spTree>
    <p:extLst>
      <p:ext uri="{BB962C8B-B14F-4D97-AF65-F5344CB8AC3E}">
        <p14:creationId xmlns:p14="http://schemas.microsoft.com/office/powerpoint/2010/main" val="3807703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MongoDB Demo</a:t>
            </a:r>
            <a:r>
              <a:rPr lang="en-US" i="1" dirty="0"/>
              <a:t>, cont’d</a:t>
            </a:r>
            <a:endParaRPr lang="en-US" dirty="0"/>
          </a:p>
        </p:txBody>
      </p:sp>
      <p:sp>
        <p:nvSpPr>
          <p:cNvPr id="3" name="Content Placeholder 2"/>
          <p:cNvSpPr>
            <a:spLocks noGrp="1"/>
          </p:cNvSpPr>
          <p:nvPr>
            <p:ph idx="1"/>
          </p:nvPr>
        </p:nvSpPr>
        <p:spPr>
          <a:xfrm>
            <a:off x="457200" y="1295400"/>
            <a:ext cx="8229600" cy="579137"/>
          </a:xfrm>
        </p:spPr>
        <p:txBody>
          <a:bodyPr/>
          <a:lstStyle/>
          <a:p>
            <a:r>
              <a:rPr lang="en-US" u="sng" dirty="0"/>
              <a:t>Update</a:t>
            </a:r>
            <a:r>
              <a:rPr lang="en-US" dirty="0"/>
              <a:t> a document: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11</a:t>
            </a:fld>
            <a:endParaRPr lang="en-US"/>
          </a:p>
        </p:txBody>
      </p:sp>
      <p:sp>
        <p:nvSpPr>
          <p:cNvPr id="5" name="TextBox 4"/>
          <p:cNvSpPr txBox="1"/>
          <p:nvPr/>
        </p:nvSpPr>
        <p:spPr>
          <a:xfrm>
            <a:off x="274188" y="1874537"/>
            <a:ext cx="8595623" cy="938719"/>
          </a:xfrm>
          <a:prstGeom prst="rect">
            <a:avLst/>
          </a:prstGeom>
          <a:solidFill>
            <a:srgbClr val="DEF0F2"/>
          </a:solidFill>
          <a:ln>
            <a:solidFill>
              <a:srgbClr val="0033CC"/>
            </a:solidFill>
          </a:ln>
        </p:spPr>
        <p:txBody>
          <a:bodyPr wrap="none" rtlCol="0">
            <a:spAutoFit/>
          </a:bodyPr>
          <a:lstStyle/>
          <a:p>
            <a:r>
              <a:rPr lang="en-US" sz="1100" b="1" dirty="0">
                <a:latin typeface="Courier New" charset="0"/>
                <a:ea typeface="Courier New" charset="0"/>
                <a:cs typeface="Courier New" charset="0"/>
              </a:rPr>
              <a:t>&gt;</a:t>
            </a:r>
            <a:r>
              <a:rPr lang="mr-IN" sz="1100" b="1" dirty="0">
                <a:latin typeface="Courier New" charset="0"/>
                <a:ea typeface="Courier New" charset="0"/>
                <a:cs typeface="Courier New" charset="0"/>
              </a:rPr>
              <a:t>"</a:t>
            </a:r>
            <a:r>
              <a:rPr lang="en-US" sz="1100" b="1" dirty="0">
                <a:latin typeface="Courier New" charset="0"/>
                <a:ea typeface="Courier New" charset="0"/>
                <a:cs typeface="Courier New" charset="0"/>
              </a:rPr>
              <a:t> </a:t>
            </a:r>
            <a:r>
              <a:rPr lang="en-US" sz="1100" b="1" dirty="0" err="1">
                <a:solidFill>
                  <a:srgbClr val="B23C00"/>
                </a:solidFill>
                <a:latin typeface="Courier New" charset="0"/>
                <a:ea typeface="Courier New" charset="0"/>
                <a:cs typeface="Courier New" charset="0"/>
              </a:rPr>
              <a:t>db.teacher.find</a:t>
            </a:r>
            <a:r>
              <a:rPr lang="en-US" sz="1100" b="1" dirty="0">
                <a:solidFill>
                  <a:srgbClr val="B23C00"/>
                </a:solidFill>
                <a:latin typeface="Courier New" charset="0"/>
                <a:ea typeface="Courier New" charset="0"/>
                <a:cs typeface="Courier New" charset="0"/>
              </a:rPr>
              <a:t>()</a:t>
            </a:r>
          </a:p>
          <a:p>
            <a:r>
              <a:rPr lang="mr-IN" sz="1100" b="1" dirty="0">
                <a:latin typeface="Courier New" charset="0"/>
                <a:ea typeface="Courier New" charset="0"/>
                <a:cs typeface="Courier New" charset="0"/>
              </a:rPr>
              <a:t>{ "_</a:t>
            </a:r>
            <a:r>
              <a:rPr lang="mr-IN" sz="1100" b="1" dirty="0" err="1">
                <a:latin typeface="Courier New" charset="0"/>
                <a:ea typeface="Courier New" charset="0"/>
                <a:cs typeface="Courier New" charset="0"/>
              </a:rPr>
              <a:t>id</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ObjectId</a:t>
            </a:r>
            <a:r>
              <a:rPr lang="mr-IN" sz="1100" b="1" dirty="0">
                <a:latin typeface="Courier New" charset="0"/>
                <a:ea typeface="Courier New" charset="0"/>
                <a:cs typeface="Courier New" charset="0"/>
              </a:rPr>
              <a:t>(582a7630f22e3c2f12d899ac"), "</a:t>
            </a:r>
            <a:r>
              <a:rPr lang="mr-IN" sz="1100" b="1" dirty="0" err="1">
                <a:latin typeface="Courier New" charset="0"/>
                <a:ea typeface="Courier New" charset="0"/>
                <a:cs typeface="Courier New" charset="0"/>
              </a:rPr>
              <a:t>id</a:t>
            </a:r>
            <a:r>
              <a:rPr lang="mr-IN" sz="1100" b="1" dirty="0">
                <a:latin typeface="Courier New" charset="0"/>
                <a:ea typeface="Courier New" charset="0"/>
                <a:cs typeface="Courier New" charset="0"/>
              </a:rPr>
              <a:t>" : 7003, "</a:t>
            </a:r>
            <a:r>
              <a:rPr lang="mr-IN" sz="1100" b="1" dirty="0" err="1">
                <a:latin typeface="Courier New" charset="0"/>
                <a:ea typeface="Courier New" charset="0"/>
                <a:cs typeface="Courier New" charset="0"/>
              </a:rPr>
              <a:t>last</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Rogers</a:t>
            </a:r>
            <a:r>
              <a:rPr lang="mr-IN" sz="1100" b="1" dirty="0">
                <a:latin typeface="Courier New" charset="0"/>
                <a:ea typeface="Courier New" charset="0"/>
                <a:cs typeface="Courier New" charset="0"/>
              </a:rPr>
              <a:t>", "</a:t>
            </a:r>
            <a:r>
              <a:rPr lang="mr-IN" sz="1100" b="1" dirty="0" err="1">
                <a:latin typeface="Courier New" charset="0"/>
                <a:ea typeface="Courier New" charset="0"/>
                <a:cs typeface="Courier New" charset="0"/>
              </a:rPr>
              <a:t>first</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Tom</a:t>
            </a:r>
            <a:r>
              <a:rPr lang="mr-IN" sz="1100" b="1" dirty="0">
                <a:latin typeface="Courier New" charset="0"/>
                <a:ea typeface="Courier New" charset="0"/>
                <a:cs typeface="Courier New" charset="0"/>
              </a:rPr>
              <a:t>" }</a:t>
            </a:r>
          </a:p>
          <a:p>
            <a:r>
              <a:rPr lang="mr-IN" sz="1100" b="1" dirty="0">
                <a:latin typeface="Courier New" charset="0"/>
                <a:ea typeface="Courier New" charset="0"/>
                <a:cs typeface="Courier New" charset="0"/>
              </a:rPr>
              <a:t>{ "_</a:t>
            </a:r>
            <a:r>
              <a:rPr lang="mr-IN" sz="1100" b="1" dirty="0" err="1">
                <a:latin typeface="Courier New" charset="0"/>
                <a:ea typeface="Courier New" charset="0"/>
                <a:cs typeface="Courier New" charset="0"/>
              </a:rPr>
              <a:t>id</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ObjectId</a:t>
            </a:r>
            <a:r>
              <a:rPr lang="mr-IN" sz="1100" b="1" dirty="0">
                <a:latin typeface="Courier New" charset="0"/>
                <a:ea typeface="Courier New" charset="0"/>
                <a:cs typeface="Courier New" charset="0"/>
              </a:rPr>
              <a:t>("582a7808f22e3c2f12d899ad"), "</a:t>
            </a:r>
            <a:r>
              <a:rPr lang="mr-IN" sz="1100" b="1" dirty="0" err="1">
                <a:latin typeface="Courier New" charset="0"/>
                <a:ea typeface="Courier New" charset="0"/>
                <a:cs typeface="Courier New" charset="0"/>
              </a:rPr>
              <a:t>id</a:t>
            </a:r>
            <a:r>
              <a:rPr lang="mr-IN" sz="1100" b="1" dirty="0">
                <a:latin typeface="Courier New" charset="0"/>
                <a:ea typeface="Courier New" charset="0"/>
                <a:cs typeface="Courier New" charset="0"/>
              </a:rPr>
              <a:t>" : 7008, "</a:t>
            </a:r>
            <a:r>
              <a:rPr lang="mr-IN" sz="1100" b="1" dirty="0" err="1">
                <a:latin typeface="Courier New" charset="0"/>
                <a:ea typeface="Courier New" charset="0"/>
                <a:cs typeface="Courier New" charset="0"/>
              </a:rPr>
              <a:t>last</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Thompson</a:t>
            </a:r>
            <a:r>
              <a:rPr lang="mr-IN" sz="1100" b="1" dirty="0">
                <a:latin typeface="Courier New" charset="0"/>
                <a:ea typeface="Courier New" charset="0"/>
                <a:cs typeface="Courier New" charset="0"/>
              </a:rPr>
              <a:t>", "</a:t>
            </a:r>
            <a:r>
              <a:rPr lang="mr-IN" sz="1100" b="1" dirty="0" err="1">
                <a:latin typeface="Courier New" charset="0"/>
                <a:ea typeface="Courier New" charset="0"/>
                <a:cs typeface="Courier New" charset="0"/>
              </a:rPr>
              <a:t>first</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Art</a:t>
            </a:r>
            <a:r>
              <a:rPr lang="mr-IN" sz="1100" b="1" dirty="0">
                <a:latin typeface="Courier New" charset="0"/>
                <a:ea typeface="Courier New" charset="0"/>
                <a:cs typeface="Courier New" charset="0"/>
              </a:rPr>
              <a:t>" }</a:t>
            </a:r>
          </a:p>
          <a:p>
            <a:r>
              <a:rPr lang="mr-IN" sz="1100" b="1" dirty="0">
                <a:latin typeface="Courier New" charset="0"/>
                <a:ea typeface="Courier New" charset="0"/>
                <a:cs typeface="Courier New" charset="0"/>
              </a:rPr>
              <a:t>{ "_</a:t>
            </a:r>
            <a:r>
              <a:rPr lang="mr-IN" sz="1100" b="1" dirty="0" err="1">
                <a:latin typeface="Courier New" charset="0"/>
                <a:ea typeface="Courier New" charset="0"/>
                <a:cs typeface="Courier New" charset="0"/>
              </a:rPr>
              <a:t>id</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ObjectId</a:t>
            </a:r>
            <a:r>
              <a:rPr lang="mr-IN" sz="1100" b="1" dirty="0">
                <a:latin typeface="Courier New" charset="0"/>
                <a:ea typeface="Courier New" charset="0"/>
                <a:cs typeface="Courier New" charset="0"/>
              </a:rPr>
              <a:t>("582a7808f22e3c2f12d899ae"), "</a:t>
            </a:r>
            <a:r>
              <a:rPr lang="mr-IN" sz="1100" b="1" dirty="0" err="1">
                <a:latin typeface="Courier New" charset="0"/>
                <a:ea typeface="Courier New" charset="0"/>
                <a:cs typeface="Courier New" charset="0"/>
              </a:rPr>
              <a:t>id</a:t>
            </a:r>
            <a:r>
              <a:rPr lang="mr-IN" sz="1100" b="1" dirty="0">
                <a:latin typeface="Courier New" charset="0"/>
                <a:ea typeface="Courier New" charset="0"/>
                <a:cs typeface="Courier New" charset="0"/>
              </a:rPr>
              <a:t>" : 7012, "</a:t>
            </a:r>
            <a:r>
              <a:rPr lang="mr-IN" sz="1100" b="1" dirty="0" err="1">
                <a:latin typeface="Courier New" charset="0"/>
                <a:ea typeface="Courier New" charset="0"/>
                <a:cs typeface="Courier New" charset="0"/>
              </a:rPr>
              <a:t>last</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Lane</a:t>
            </a:r>
            <a:r>
              <a:rPr lang="mr-IN" sz="1100" b="1" dirty="0">
                <a:latin typeface="Courier New" charset="0"/>
                <a:ea typeface="Courier New" charset="0"/>
                <a:cs typeface="Courier New" charset="0"/>
              </a:rPr>
              <a:t>", "</a:t>
            </a:r>
            <a:r>
              <a:rPr lang="mr-IN" sz="1100" b="1" dirty="0" err="1">
                <a:latin typeface="Courier New" charset="0"/>
                <a:ea typeface="Courier New" charset="0"/>
                <a:cs typeface="Courier New" charset="0"/>
              </a:rPr>
              <a:t>first</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John</a:t>
            </a:r>
            <a:r>
              <a:rPr lang="mr-IN" sz="1100" b="1" dirty="0">
                <a:latin typeface="Courier New" charset="0"/>
                <a:ea typeface="Courier New" charset="0"/>
                <a:cs typeface="Courier New" charset="0"/>
              </a:rPr>
              <a:t>" }</a:t>
            </a:r>
          </a:p>
          <a:p>
            <a:r>
              <a:rPr lang="mr-IN" sz="1100" b="1" dirty="0">
                <a:latin typeface="Courier New" charset="0"/>
                <a:ea typeface="Courier New" charset="0"/>
                <a:cs typeface="Courier New" charset="0"/>
              </a:rPr>
              <a:t>{ "_</a:t>
            </a:r>
            <a:r>
              <a:rPr lang="mr-IN" sz="1100" b="1" dirty="0" err="1">
                <a:latin typeface="Courier New" charset="0"/>
                <a:ea typeface="Courier New" charset="0"/>
                <a:cs typeface="Courier New" charset="0"/>
              </a:rPr>
              <a:t>id</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ObjectId</a:t>
            </a:r>
            <a:r>
              <a:rPr lang="mr-IN" sz="1100" b="1" dirty="0">
                <a:latin typeface="Courier New" charset="0"/>
                <a:ea typeface="Courier New" charset="0"/>
                <a:cs typeface="Courier New" charset="0"/>
              </a:rPr>
              <a:t>("582a7808f22e3c2f12d899af"), "</a:t>
            </a:r>
            <a:r>
              <a:rPr lang="mr-IN" sz="1100" b="1" dirty="0" err="1">
                <a:latin typeface="Courier New" charset="0"/>
                <a:ea typeface="Courier New" charset="0"/>
                <a:cs typeface="Courier New" charset="0"/>
              </a:rPr>
              <a:t>id</a:t>
            </a:r>
            <a:r>
              <a:rPr lang="mr-IN" sz="1100" b="1" dirty="0">
                <a:latin typeface="Courier New" charset="0"/>
                <a:ea typeface="Courier New" charset="0"/>
                <a:cs typeface="Courier New" charset="0"/>
              </a:rPr>
              <a:t>" : 7051, "</a:t>
            </a:r>
            <a:r>
              <a:rPr lang="mr-IN" sz="1100" b="1" dirty="0" err="1">
                <a:latin typeface="Courier New" charset="0"/>
                <a:ea typeface="Courier New" charset="0"/>
                <a:cs typeface="Courier New" charset="0"/>
              </a:rPr>
              <a:t>last</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Flynn</a:t>
            </a:r>
            <a:r>
              <a:rPr lang="mr-IN" sz="1100" b="1" dirty="0">
                <a:latin typeface="Courier New" charset="0"/>
                <a:ea typeface="Courier New" charset="0"/>
                <a:cs typeface="Courier New" charset="0"/>
              </a:rPr>
              <a:t>", "</a:t>
            </a:r>
            <a:r>
              <a:rPr lang="mr-IN" sz="1100" b="1" dirty="0" err="1">
                <a:latin typeface="Courier New" charset="0"/>
                <a:ea typeface="Courier New" charset="0"/>
                <a:cs typeface="Courier New" charset="0"/>
              </a:rPr>
              <a:t>first</a:t>
            </a:r>
            <a:r>
              <a:rPr lang="mr-IN" sz="1100" b="1" dirty="0">
                <a:latin typeface="Courier New" charset="0"/>
                <a:ea typeface="Courier New" charset="0"/>
                <a:cs typeface="Courier New" charset="0"/>
              </a:rPr>
              <a:t>" : "</a:t>
            </a:r>
            <a:r>
              <a:rPr lang="mr-IN" sz="1100" b="1" dirty="0" err="1">
                <a:latin typeface="Courier New" charset="0"/>
                <a:ea typeface="Courier New" charset="0"/>
                <a:cs typeface="Courier New" charset="0"/>
              </a:rPr>
              <a:t>Mabel</a:t>
            </a:r>
            <a:r>
              <a:rPr lang="mr-IN" sz="1100" b="1" dirty="0">
                <a:latin typeface="Courier New" charset="0"/>
                <a:ea typeface="Courier New" charset="0"/>
                <a:cs typeface="Courier New" charset="0"/>
              </a:rPr>
              <a:t>" }</a:t>
            </a:r>
            <a:endParaRPr lang="en-US" sz="1100" b="1" dirty="0">
              <a:latin typeface="Courier New" charset="0"/>
              <a:ea typeface="Courier New" charset="0"/>
              <a:cs typeface="Courier New" charset="0"/>
            </a:endParaRPr>
          </a:p>
        </p:txBody>
      </p:sp>
      <p:sp>
        <p:nvSpPr>
          <p:cNvPr id="6" name="TextBox 5"/>
          <p:cNvSpPr txBox="1"/>
          <p:nvPr/>
        </p:nvSpPr>
        <p:spPr>
          <a:xfrm>
            <a:off x="468151" y="2928512"/>
            <a:ext cx="8207696" cy="1323439"/>
          </a:xfrm>
          <a:prstGeom prst="rect">
            <a:avLst/>
          </a:prstGeom>
          <a:solidFill>
            <a:srgbClr val="DEF0F2"/>
          </a:solidFill>
          <a:ln>
            <a:solidFill>
              <a:srgbClr val="0033CC"/>
            </a:solidFill>
          </a:ln>
        </p:spPr>
        <p:txBody>
          <a:bodyPr wrap="none" rtlCol="0">
            <a:spAutoFit/>
          </a:bodyPr>
          <a:lstStyle/>
          <a:p>
            <a:r>
              <a:rPr lang="en-US" b="1" dirty="0">
                <a:latin typeface="Courier New" charset="0"/>
                <a:ea typeface="Courier New" charset="0"/>
                <a:cs typeface="Courier New" charset="0"/>
              </a:rPr>
              <a:t>&gt; </a:t>
            </a:r>
            <a:r>
              <a:rPr lang="en-US" b="1" dirty="0" err="1">
                <a:solidFill>
                  <a:srgbClr val="B23C00"/>
                </a:solidFill>
                <a:latin typeface="Courier New" charset="0"/>
                <a:ea typeface="Courier New" charset="0"/>
                <a:cs typeface="Courier New" charset="0"/>
              </a:rPr>
              <a:t>db.teacher.update</a:t>
            </a:r>
            <a:r>
              <a:rPr lang="en-US" b="1" dirty="0">
                <a:solidFill>
                  <a:srgbClr val="B23C00"/>
                </a:solidFill>
                <a:latin typeface="Courier New" charset="0"/>
                <a:ea typeface="Courier New" charset="0"/>
                <a:cs typeface="Courier New" charset="0"/>
              </a:rPr>
              <a:t>(</a:t>
            </a:r>
          </a:p>
          <a:p>
            <a:r>
              <a:rPr lang="is-IS" b="1" dirty="0">
                <a:latin typeface="Courier New" charset="0"/>
                <a:ea typeface="Courier New" charset="0"/>
                <a:cs typeface="Courier New" charset="0"/>
              </a:rPr>
              <a:t>... </a:t>
            </a:r>
            <a:r>
              <a:rPr lang="is-IS" b="1" dirty="0">
                <a:solidFill>
                  <a:srgbClr val="B23C00"/>
                </a:solidFill>
                <a:latin typeface="Courier New" charset="0"/>
                <a:ea typeface="Courier New" charset="0"/>
                <a:cs typeface="Courier New" charset="0"/>
              </a:rPr>
              <a:t>{id: 7051},</a:t>
            </a:r>
          </a:p>
          <a:p>
            <a:r>
              <a:rPr lang="en-US" b="1" dirty="0">
                <a:latin typeface="Courier New" charset="0"/>
                <a:ea typeface="Courier New" charset="0"/>
                <a:cs typeface="Courier New" charset="0"/>
              </a:rPr>
              <a:t>... </a:t>
            </a:r>
            <a:r>
              <a:rPr lang="en-US" b="1" dirty="0">
                <a:solidFill>
                  <a:srgbClr val="B23C00"/>
                </a:solidFill>
                <a:latin typeface="Courier New" charset="0"/>
                <a:ea typeface="Courier New" charset="0"/>
                <a:cs typeface="Courier New" charset="0"/>
              </a:rPr>
              <a:t>{$set: {first: "</a:t>
            </a:r>
            <a:r>
              <a:rPr lang="en-US" b="1" dirty="0" err="1">
                <a:solidFill>
                  <a:srgbClr val="B23C00"/>
                </a:solidFill>
                <a:latin typeface="Courier New" charset="0"/>
                <a:ea typeface="Courier New" charset="0"/>
                <a:cs typeface="Courier New" charset="0"/>
              </a:rPr>
              <a:t>Mabeline</a:t>
            </a:r>
            <a:r>
              <a:rPr lang="en-US" b="1" dirty="0">
                <a:solidFill>
                  <a:srgbClr val="B23C00"/>
                </a:solidFill>
                <a:latin typeface="Courier New" charset="0"/>
                <a:ea typeface="Courier New" charset="0"/>
                <a:cs typeface="Courier New" charset="0"/>
              </a:rPr>
              <a:t>"}}</a:t>
            </a:r>
          </a:p>
          <a:p>
            <a:r>
              <a:rPr lang="mr-IN" b="1" dirty="0">
                <a:latin typeface="Courier New" charset="0"/>
                <a:ea typeface="Courier New" charset="0"/>
                <a:cs typeface="Courier New" charset="0"/>
              </a:rPr>
              <a:t>... </a:t>
            </a:r>
            <a:r>
              <a:rPr lang="mr-IN" b="1" dirty="0">
                <a:solidFill>
                  <a:srgbClr val="B23C00"/>
                </a:solidFill>
                <a:latin typeface="Courier New" charset="0"/>
                <a:ea typeface="Courier New" charset="0"/>
                <a:cs typeface="Courier New" charset="0"/>
              </a:rPr>
              <a:t>)</a:t>
            </a:r>
          </a:p>
          <a:p>
            <a:r>
              <a:rPr lang="en-US" b="1" dirty="0" err="1">
                <a:latin typeface="Courier New" charset="0"/>
                <a:ea typeface="Courier New" charset="0"/>
                <a:cs typeface="Courier New" charset="0"/>
              </a:rPr>
              <a:t>WriteResult</a:t>
            </a:r>
            <a:r>
              <a:rPr lang="en-US" b="1" dirty="0">
                <a:latin typeface="Courier New" charset="0"/>
                <a:ea typeface="Courier New" charset="0"/>
                <a:cs typeface="Courier New" charset="0"/>
              </a:rPr>
              <a:t>({ "</a:t>
            </a:r>
            <a:r>
              <a:rPr lang="en-US" b="1" dirty="0" err="1">
                <a:latin typeface="Courier New" charset="0"/>
                <a:ea typeface="Courier New" charset="0"/>
                <a:cs typeface="Courier New" charset="0"/>
              </a:rPr>
              <a:t>nMatched</a:t>
            </a:r>
            <a:r>
              <a:rPr lang="en-US" b="1" dirty="0">
                <a:latin typeface="Courier New" charset="0"/>
                <a:ea typeface="Courier New" charset="0"/>
                <a:cs typeface="Courier New" charset="0"/>
              </a:rPr>
              <a:t>" : 1, "</a:t>
            </a:r>
            <a:r>
              <a:rPr lang="en-US" b="1" dirty="0" err="1">
                <a:latin typeface="Courier New" charset="0"/>
                <a:ea typeface="Courier New" charset="0"/>
                <a:cs typeface="Courier New" charset="0"/>
              </a:rPr>
              <a:t>nUpserted</a:t>
            </a:r>
            <a:r>
              <a:rPr lang="en-US" b="1" dirty="0">
                <a:latin typeface="Courier New" charset="0"/>
                <a:ea typeface="Courier New" charset="0"/>
                <a:cs typeface="Courier New" charset="0"/>
              </a:rPr>
              <a:t>" : 0, "</a:t>
            </a:r>
            <a:r>
              <a:rPr lang="en-US" b="1" dirty="0" err="1">
                <a:latin typeface="Courier New" charset="0"/>
                <a:ea typeface="Courier New" charset="0"/>
                <a:cs typeface="Courier New" charset="0"/>
              </a:rPr>
              <a:t>nModified</a:t>
            </a:r>
            <a:r>
              <a:rPr lang="en-US" b="1" dirty="0">
                <a:latin typeface="Courier New" charset="0"/>
                <a:ea typeface="Courier New" charset="0"/>
                <a:cs typeface="Courier New" charset="0"/>
              </a:rPr>
              <a:t>" : 1 })</a:t>
            </a:r>
          </a:p>
        </p:txBody>
      </p:sp>
      <p:sp>
        <p:nvSpPr>
          <p:cNvPr id="7" name="TextBox 6"/>
          <p:cNvSpPr txBox="1"/>
          <p:nvPr/>
        </p:nvSpPr>
        <p:spPr>
          <a:xfrm>
            <a:off x="468151" y="4374415"/>
            <a:ext cx="6662401" cy="1815882"/>
          </a:xfrm>
          <a:prstGeom prst="rect">
            <a:avLst/>
          </a:prstGeom>
          <a:solidFill>
            <a:srgbClr val="DEF0F2"/>
          </a:solidFill>
          <a:ln>
            <a:solidFill>
              <a:srgbClr val="0033CC"/>
            </a:solidFill>
          </a:ln>
        </p:spPr>
        <p:txBody>
          <a:bodyPr wrap="none" rtlCol="0">
            <a:spAutoFit/>
          </a:bodyPr>
          <a:lstStyle/>
          <a:p>
            <a:r>
              <a:rPr lang="en-US" b="1" dirty="0">
                <a:latin typeface="Courier New" charset="0"/>
                <a:ea typeface="Courier New" charset="0"/>
                <a:cs typeface="Courier New" charset="0"/>
              </a:rPr>
              <a:t>&gt; </a:t>
            </a:r>
            <a:r>
              <a:rPr lang="en-US" b="1" dirty="0" err="1">
                <a:solidFill>
                  <a:srgbClr val="B23C00"/>
                </a:solidFill>
                <a:latin typeface="Courier New" charset="0"/>
                <a:ea typeface="Courier New" charset="0"/>
                <a:cs typeface="Courier New" charset="0"/>
              </a:rPr>
              <a:t>db.teacher.find</a:t>
            </a:r>
            <a:r>
              <a:rPr lang="en-US" b="1" dirty="0">
                <a:solidFill>
                  <a:srgbClr val="B23C00"/>
                </a:solidFill>
                <a:latin typeface="Courier New" charset="0"/>
                <a:ea typeface="Courier New" charset="0"/>
                <a:cs typeface="Courier New" charset="0"/>
              </a:rPr>
              <a:t>( {id: 7051} ).pretty()</a:t>
            </a:r>
          </a:p>
          <a:p>
            <a:r>
              <a:rPr lang="en-US" b="1" dirty="0">
                <a:latin typeface="Courier New" charset="0"/>
                <a:ea typeface="Courier New" charset="0"/>
                <a:cs typeface="Courier New" charset="0"/>
              </a:rPr>
              <a:t>{</a:t>
            </a:r>
          </a:p>
          <a:p>
            <a:r>
              <a:rPr lang="mr-IN" b="1" dirty="0">
                <a:latin typeface="Courier New" charset="0"/>
                <a:ea typeface="Courier New" charset="0"/>
                <a:cs typeface="Courier New" charset="0"/>
              </a:rPr>
              <a:t>	"_</a:t>
            </a:r>
            <a:r>
              <a:rPr lang="mr-IN" b="1" dirty="0" err="1">
                <a:latin typeface="Courier New" charset="0"/>
                <a:ea typeface="Courier New" charset="0"/>
                <a:cs typeface="Courier New" charset="0"/>
              </a:rPr>
              <a:t>id</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ObjectId</a:t>
            </a:r>
            <a:r>
              <a:rPr lang="mr-IN" b="1" dirty="0">
                <a:latin typeface="Courier New" charset="0"/>
                <a:ea typeface="Courier New" charset="0"/>
                <a:cs typeface="Courier New" charset="0"/>
              </a:rPr>
              <a:t>("582a7808f22e3c2f12d899af"),</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id</a:t>
            </a:r>
            <a:r>
              <a:rPr lang="mr-IN" b="1" dirty="0">
                <a:latin typeface="Courier New" charset="0"/>
                <a:ea typeface="Courier New" charset="0"/>
                <a:cs typeface="Courier New" charset="0"/>
              </a:rPr>
              <a:t>" : 7051,</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last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Flynn</a:t>
            </a:r>
            <a:r>
              <a:rPr lang="mr-IN" b="1" dirty="0">
                <a:latin typeface="Courier New" charset="0"/>
                <a:ea typeface="Courier New" charset="0"/>
                <a:cs typeface="Courier New" charset="0"/>
              </a:rPr>
              <a:t>",</a:t>
            </a:r>
          </a:p>
          <a:p>
            <a:r>
              <a:rPr lang="en-US" b="1" dirty="0">
                <a:latin typeface="Courier New" charset="0"/>
                <a:ea typeface="Courier New" charset="0"/>
                <a:cs typeface="Courier New" charset="0"/>
              </a:rPr>
              <a:t>	"first" : "</a:t>
            </a:r>
            <a:r>
              <a:rPr lang="en-US" b="1" dirty="0" err="1">
                <a:latin typeface="Courier New" charset="0"/>
                <a:ea typeface="Courier New" charset="0"/>
                <a:cs typeface="Courier New" charset="0"/>
              </a:rPr>
              <a:t>Mabeline</a:t>
            </a:r>
            <a:r>
              <a:rPr lang="en-US" b="1" dirty="0">
                <a:latin typeface="Courier New" charset="0"/>
                <a:ea typeface="Courier New" charset="0"/>
                <a:cs typeface="Courier New" charset="0"/>
              </a:rPr>
              <a:t>"</a:t>
            </a:r>
          </a:p>
          <a:p>
            <a:r>
              <a:rPr lang="en-US" b="1" dirty="0">
                <a:latin typeface="Courier New" charset="0"/>
                <a:ea typeface="Courier New" charset="0"/>
                <a:cs typeface="Courier New" charset="0"/>
              </a:rPr>
              <a:t>}</a:t>
            </a:r>
          </a:p>
        </p:txBody>
      </p:sp>
    </p:spTree>
    <p:extLst>
      <p:ext uri="{BB962C8B-B14F-4D97-AF65-F5344CB8AC3E}">
        <p14:creationId xmlns:p14="http://schemas.microsoft.com/office/powerpoint/2010/main" val="25510512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MongoDB Demo</a:t>
            </a:r>
            <a:r>
              <a:rPr lang="en-US" i="1" dirty="0"/>
              <a:t>, cont’d</a:t>
            </a:r>
            <a:endParaRPr lang="en-US" dirty="0"/>
          </a:p>
        </p:txBody>
      </p:sp>
      <p:sp>
        <p:nvSpPr>
          <p:cNvPr id="3" name="Content Placeholder 2"/>
          <p:cNvSpPr>
            <a:spLocks noGrp="1"/>
          </p:cNvSpPr>
          <p:nvPr>
            <p:ph idx="1"/>
          </p:nvPr>
        </p:nvSpPr>
        <p:spPr>
          <a:xfrm>
            <a:off x="457200" y="1325904"/>
            <a:ext cx="8229600" cy="548634"/>
          </a:xfrm>
        </p:spPr>
        <p:txBody>
          <a:bodyPr/>
          <a:lstStyle/>
          <a:p>
            <a:r>
              <a:rPr lang="en-US" dirty="0">
                <a:solidFill>
                  <a:srgbClr val="C00000"/>
                </a:solidFill>
              </a:rPr>
              <a:t>Projection</a:t>
            </a:r>
            <a:r>
              <a:rPr lang="en-US" dirty="0"/>
              <a:t>: Show only the ids and last names:</a:t>
            </a:r>
          </a:p>
        </p:txBody>
      </p:sp>
      <p:sp>
        <p:nvSpPr>
          <p:cNvPr id="4" name="Slide Number Placeholder 3"/>
          <p:cNvSpPr>
            <a:spLocks noGrp="1"/>
          </p:cNvSpPr>
          <p:nvPr>
            <p:ph type="sldNum" sz="quarter" idx="12"/>
          </p:nvPr>
        </p:nvSpPr>
        <p:spPr/>
        <p:txBody>
          <a:bodyPr/>
          <a:lstStyle/>
          <a:p>
            <a:fld id="{5E4F0376-0E54-9843-B673-E00D6670E830}" type="slidenum">
              <a:rPr lang="en-US" smtClean="0"/>
              <a:pPr/>
              <a:t>12</a:t>
            </a:fld>
            <a:endParaRPr lang="en-US"/>
          </a:p>
        </p:txBody>
      </p:sp>
      <p:sp>
        <p:nvSpPr>
          <p:cNvPr id="5" name="TextBox 4"/>
          <p:cNvSpPr txBox="1"/>
          <p:nvPr/>
        </p:nvSpPr>
        <p:spPr>
          <a:xfrm>
            <a:off x="1102140" y="1951672"/>
            <a:ext cx="6939720" cy="1477328"/>
          </a:xfrm>
          <a:prstGeom prst="rect">
            <a:avLst/>
          </a:prstGeom>
          <a:solidFill>
            <a:srgbClr val="DEF0F2"/>
          </a:solidFill>
          <a:ln>
            <a:solidFill>
              <a:srgbClr val="0033CC"/>
            </a:solidFill>
          </a:ln>
        </p:spPr>
        <p:txBody>
          <a:bodyPr wrap="none" rtlCol="0">
            <a:spAutoFit/>
          </a:bodyPr>
          <a:lstStyle/>
          <a:p>
            <a:r>
              <a:rPr lang="en-US" sz="1800" b="1" dirty="0">
                <a:latin typeface="Courier New" charset="0"/>
                <a:ea typeface="Courier New" charset="0"/>
                <a:cs typeface="Courier New" charset="0"/>
              </a:rPr>
              <a:t>&gt; </a:t>
            </a:r>
            <a:r>
              <a:rPr lang="en-US" sz="1800" b="1" dirty="0" err="1">
                <a:solidFill>
                  <a:srgbClr val="B23C00"/>
                </a:solidFill>
                <a:latin typeface="Courier New" charset="0"/>
                <a:ea typeface="Courier New" charset="0"/>
                <a:cs typeface="Courier New" charset="0"/>
              </a:rPr>
              <a:t>db.teacher.find</a:t>
            </a:r>
            <a:r>
              <a:rPr lang="en-US" sz="1800" b="1" dirty="0">
                <a:solidFill>
                  <a:srgbClr val="B23C00"/>
                </a:solidFill>
                <a:latin typeface="Courier New" charset="0"/>
                <a:ea typeface="Courier New" charset="0"/>
                <a:cs typeface="Courier New" charset="0"/>
              </a:rPr>
              <a:t>( {}, {_id: 0, id: 1, last: 1} )</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id</a:t>
            </a:r>
            <a:r>
              <a:rPr lang="mr-IN" sz="1800" b="1" dirty="0">
                <a:latin typeface="Courier New" charset="0"/>
                <a:ea typeface="Courier New" charset="0"/>
                <a:cs typeface="Courier New" charset="0"/>
              </a:rPr>
              <a:t>" : 7003, "</a:t>
            </a:r>
            <a:r>
              <a:rPr lang="mr-IN" sz="1800" b="1" dirty="0" err="1">
                <a:latin typeface="Courier New" charset="0"/>
                <a:ea typeface="Courier New" charset="0"/>
                <a:cs typeface="Courier New" charset="0"/>
              </a:rPr>
              <a:t>last</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Rogers</a:t>
            </a:r>
            <a:r>
              <a:rPr lang="mr-IN" sz="1800" b="1" dirty="0">
                <a:latin typeface="Courier New" charset="0"/>
                <a:ea typeface="Courier New" charset="0"/>
                <a:cs typeface="Courier New" charset="0"/>
              </a:rPr>
              <a:t>" }</a:t>
            </a:r>
          </a:p>
          <a:p>
            <a:r>
              <a:rPr lang="fr-FR" sz="1800" b="1" dirty="0">
                <a:latin typeface="Courier New" charset="0"/>
                <a:ea typeface="Courier New" charset="0"/>
                <a:cs typeface="Courier New" charset="0"/>
              </a:rPr>
              <a:t>{ "id" : 7008, "last" : "Thompson" }</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id</a:t>
            </a:r>
            <a:r>
              <a:rPr lang="mr-IN" sz="1800" b="1" dirty="0">
                <a:latin typeface="Courier New" charset="0"/>
                <a:ea typeface="Courier New" charset="0"/>
                <a:cs typeface="Courier New" charset="0"/>
              </a:rPr>
              <a:t>" : 7012, "</a:t>
            </a:r>
            <a:r>
              <a:rPr lang="mr-IN" sz="1800" b="1" dirty="0" err="1">
                <a:latin typeface="Courier New" charset="0"/>
                <a:ea typeface="Courier New" charset="0"/>
                <a:cs typeface="Courier New" charset="0"/>
              </a:rPr>
              <a:t>last</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Lane</a:t>
            </a:r>
            <a:r>
              <a:rPr lang="mr-IN" sz="1800" b="1" dirty="0">
                <a:latin typeface="Courier New" charset="0"/>
                <a:ea typeface="Courier New" charset="0"/>
                <a:cs typeface="Courier New" charset="0"/>
              </a:rPr>
              <a:t>" }</a:t>
            </a:r>
          </a:p>
          <a:p>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id</a:t>
            </a:r>
            <a:r>
              <a:rPr lang="mr-IN" sz="1800" b="1" dirty="0">
                <a:latin typeface="Courier New" charset="0"/>
                <a:ea typeface="Courier New" charset="0"/>
                <a:cs typeface="Courier New" charset="0"/>
              </a:rPr>
              <a:t>" : 7051, "</a:t>
            </a:r>
            <a:r>
              <a:rPr lang="mr-IN" sz="1800" b="1" dirty="0" err="1">
                <a:latin typeface="Courier New" charset="0"/>
                <a:ea typeface="Courier New" charset="0"/>
                <a:cs typeface="Courier New" charset="0"/>
              </a:rPr>
              <a:t>last</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Flynn</a:t>
            </a:r>
            <a:r>
              <a:rPr lang="mr-IN" sz="1800" b="1" dirty="0">
                <a:latin typeface="Courier New" charset="0"/>
                <a:ea typeface="Courier New" charset="0"/>
                <a:cs typeface="Courier New" charset="0"/>
              </a:rPr>
              <a:t>" }</a:t>
            </a:r>
            <a:endParaRPr lang="en-US" sz="1800" b="1" dirty="0">
              <a:latin typeface="Courier New" charset="0"/>
              <a:ea typeface="Courier New" charset="0"/>
              <a:cs typeface="Courier New" charset="0"/>
            </a:endParaRPr>
          </a:p>
        </p:txBody>
      </p:sp>
    </p:spTree>
    <p:extLst>
      <p:ext uri="{BB962C8B-B14F-4D97-AF65-F5344CB8AC3E}">
        <p14:creationId xmlns:p14="http://schemas.microsoft.com/office/powerpoint/2010/main" val="1509971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MongoDB Demo</a:t>
            </a:r>
            <a:r>
              <a:rPr lang="en-US" i="1" dirty="0"/>
              <a:t>, cont’d</a:t>
            </a:r>
            <a:endParaRPr lang="en-US" dirty="0"/>
          </a:p>
        </p:txBody>
      </p:sp>
      <p:sp>
        <p:nvSpPr>
          <p:cNvPr id="3" name="Content Placeholder 2"/>
          <p:cNvSpPr>
            <a:spLocks noGrp="1"/>
          </p:cNvSpPr>
          <p:nvPr>
            <p:ph idx="1"/>
          </p:nvPr>
        </p:nvSpPr>
        <p:spPr>
          <a:xfrm>
            <a:off x="457200" y="1295400"/>
            <a:ext cx="8229600" cy="944893"/>
          </a:xfrm>
        </p:spPr>
        <p:txBody>
          <a:bodyPr/>
          <a:lstStyle/>
          <a:p>
            <a:r>
              <a:rPr lang="en-US" u="sng" dirty="0"/>
              <a:t>Sort</a:t>
            </a:r>
            <a:r>
              <a:rPr lang="en-US" dirty="0"/>
              <a:t> in ascending or descending order </a:t>
            </a:r>
            <a:br>
              <a:rPr lang="en-US" dirty="0"/>
            </a:br>
            <a:r>
              <a:rPr lang="en-US" dirty="0"/>
              <a:t>by last name:</a:t>
            </a:r>
          </a:p>
        </p:txBody>
      </p:sp>
      <p:sp>
        <p:nvSpPr>
          <p:cNvPr id="4" name="Slide Number Placeholder 3"/>
          <p:cNvSpPr>
            <a:spLocks noGrp="1"/>
          </p:cNvSpPr>
          <p:nvPr>
            <p:ph type="sldNum" sz="quarter" idx="12"/>
          </p:nvPr>
        </p:nvSpPr>
        <p:spPr/>
        <p:txBody>
          <a:bodyPr/>
          <a:lstStyle/>
          <a:p>
            <a:fld id="{5E4F0376-0E54-9843-B673-E00D6670E830}" type="slidenum">
              <a:rPr lang="en-US" smtClean="0"/>
              <a:pPr/>
              <a:t>13</a:t>
            </a:fld>
            <a:endParaRPr lang="en-US"/>
          </a:p>
        </p:txBody>
      </p:sp>
      <p:sp>
        <p:nvSpPr>
          <p:cNvPr id="5" name="TextBox 4"/>
          <p:cNvSpPr txBox="1"/>
          <p:nvPr/>
        </p:nvSpPr>
        <p:spPr>
          <a:xfrm>
            <a:off x="433137" y="2518611"/>
            <a:ext cx="8207696" cy="1323439"/>
          </a:xfrm>
          <a:prstGeom prst="rect">
            <a:avLst/>
          </a:prstGeom>
          <a:solidFill>
            <a:srgbClr val="DEF0F2"/>
          </a:solidFill>
          <a:ln>
            <a:solidFill>
              <a:srgbClr val="0033CC"/>
            </a:solidFill>
          </a:ln>
        </p:spPr>
        <p:txBody>
          <a:bodyPr wrap="none" rtlCol="0">
            <a:spAutoFit/>
          </a:bodyPr>
          <a:lstStyle/>
          <a:p>
            <a:r>
              <a:rPr lang="en-US" b="1" dirty="0">
                <a:latin typeface="Courier New" charset="0"/>
                <a:ea typeface="Courier New" charset="0"/>
                <a:cs typeface="Courier New" charset="0"/>
              </a:rPr>
              <a:t>&gt; </a:t>
            </a:r>
            <a:r>
              <a:rPr lang="en-US" b="1" dirty="0" err="1">
                <a:solidFill>
                  <a:srgbClr val="B23C00"/>
                </a:solidFill>
                <a:latin typeface="Courier New" charset="0"/>
                <a:ea typeface="Courier New" charset="0"/>
                <a:cs typeface="Courier New" charset="0"/>
              </a:rPr>
              <a:t>db.teacher.find</a:t>
            </a:r>
            <a:r>
              <a:rPr lang="en-US" b="1" dirty="0">
                <a:solidFill>
                  <a:srgbClr val="B23C00"/>
                </a:solidFill>
                <a:latin typeface="Courier New" charset="0"/>
                <a:ea typeface="Courier New" charset="0"/>
                <a:cs typeface="Courier New" charset="0"/>
              </a:rPr>
              <a:t>( {}, {_id: 0, id: 1, last: 1} ).sort({last: 1})</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id</a:t>
            </a:r>
            <a:r>
              <a:rPr lang="mr-IN" b="1" dirty="0">
                <a:latin typeface="Courier New" charset="0"/>
                <a:ea typeface="Courier New" charset="0"/>
                <a:cs typeface="Courier New" charset="0"/>
              </a:rPr>
              <a:t>" : 7051, "</a:t>
            </a:r>
            <a:r>
              <a:rPr lang="mr-IN" b="1" dirty="0" err="1">
                <a:latin typeface="Courier New" charset="0"/>
                <a:ea typeface="Courier New" charset="0"/>
                <a:cs typeface="Courier New" charset="0"/>
              </a:rPr>
              <a:t>last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Flynn</a:t>
            </a:r>
            <a:r>
              <a:rPr lang="mr-IN" b="1" dirty="0">
                <a:latin typeface="Courier New" charset="0"/>
                <a:ea typeface="Courier New" charset="0"/>
                <a:cs typeface="Courier New" charset="0"/>
              </a:rPr>
              <a:t>" }</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id</a:t>
            </a:r>
            <a:r>
              <a:rPr lang="mr-IN" b="1" dirty="0">
                <a:latin typeface="Courier New" charset="0"/>
                <a:ea typeface="Courier New" charset="0"/>
                <a:cs typeface="Courier New" charset="0"/>
              </a:rPr>
              <a:t>" : 7012, "</a:t>
            </a:r>
            <a:r>
              <a:rPr lang="mr-IN" b="1" dirty="0" err="1">
                <a:latin typeface="Courier New" charset="0"/>
                <a:ea typeface="Courier New" charset="0"/>
                <a:cs typeface="Courier New" charset="0"/>
              </a:rPr>
              <a:t>last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Lane</a:t>
            </a:r>
            <a:r>
              <a:rPr lang="mr-IN" b="1" dirty="0">
                <a:latin typeface="Courier New" charset="0"/>
                <a:ea typeface="Courier New" charset="0"/>
                <a:cs typeface="Courier New" charset="0"/>
              </a:rPr>
              <a:t>" }</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id</a:t>
            </a:r>
            <a:r>
              <a:rPr lang="mr-IN" b="1" dirty="0">
                <a:latin typeface="Courier New" charset="0"/>
                <a:ea typeface="Courier New" charset="0"/>
                <a:cs typeface="Courier New" charset="0"/>
              </a:rPr>
              <a:t>" : 7003, "</a:t>
            </a:r>
            <a:r>
              <a:rPr lang="mr-IN" b="1" dirty="0" err="1">
                <a:latin typeface="Courier New" charset="0"/>
                <a:ea typeface="Courier New" charset="0"/>
                <a:cs typeface="Courier New" charset="0"/>
              </a:rPr>
              <a:t>last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Rogers</a:t>
            </a:r>
            <a:r>
              <a:rPr lang="mr-IN" b="1" dirty="0">
                <a:latin typeface="Courier New" charset="0"/>
                <a:ea typeface="Courier New" charset="0"/>
                <a:cs typeface="Courier New" charset="0"/>
              </a:rPr>
              <a:t>" }</a:t>
            </a:r>
          </a:p>
          <a:p>
            <a:r>
              <a:rPr lang="fr-FR" b="1" dirty="0">
                <a:latin typeface="Courier New" charset="0"/>
                <a:ea typeface="Courier New" charset="0"/>
                <a:cs typeface="Courier New" charset="0"/>
              </a:rPr>
              <a:t>{ "id" : 7008, "last" : "Thompson" }</a:t>
            </a:r>
            <a:endParaRPr lang="en-US" b="1" dirty="0">
              <a:latin typeface="Courier New" charset="0"/>
              <a:ea typeface="Courier New" charset="0"/>
              <a:cs typeface="Courier New" charset="0"/>
            </a:endParaRPr>
          </a:p>
        </p:txBody>
      </p:sp>
      <p:sp>
        <p:nvSpPr>
          <p:cNvPr id="6" name="TextBox 5"/>
          <p:cNvSpPr txBox="1"/>
          <p:nvPr/>
        </p:nvSpPr>
        <p:spPr>
          <a:xfrm>
            <a:off x="433137" y="4120368"/>
            <a:ext cx="8331127" cy="1323439"/>
          </a:xfrm>
          <a:prstGeom prst="rect">
            <a:avLst/>
          </a:prstGeom>
          <a:solidFill>
            <a:srgbClr val="DEF0F2"/>
          </a:solidFill>
          <a:ln>
            <a:solidFill>
              <a:srgbClr val="0033CC"/>
            </a:solidFill>
          </a:ln>
        </p:spPr>
        <p:txBody>
          <a:bodyPr wrap="none" rtlCol="0">
            <a:spAutoFit/>
          </a:bodyPr>
          <a:lstStyle/>
          <a:p>
            <a:r>
              <a:rPr lang="en-US" b="1" dirty="0">
                <a:latin typeface="Courier New" charset="0"/>
                <a:ea typeface="Courier New" charset="0"/>
                <a:cs typeface="Courier New" charset="0"/>
              </a:rPr>
              <a:t>&gt; </a:t>
            </a:r>
            <a:r>
              <a:rPr lang="en-US" b="1" dirty="0" err="1">
                <a:solidFill>
                  <a:srgbClr val="B23C00"/>
                </a:solidFill>
                <a:latin typeface="Courier New" charset="0"/>
                <a:ea typeface="Courier New" charset="0"/>
                <a:cs typeface="Courier New" charset="0"/>
              </a:rPr>
              <a:t>db.teacher.find</a:t>
            </a:r>
            <a:r>
              <a:rPr lang="en-US" b="1" dirty="0">
                <a:solidFill>
                  <a:srgbClr val="B23C00"/>
                </a:solidFill>
                <a:latin typeface="Courier New" charset="0"/>
                <a:ea typeface="Courier New" charset="0"/>
                <a:cs typeface="Courier New" charset="0"/>
              </a:rPr>
              <a:t>( {}, {_id: 0, id: 1, last: 1} ).sort({last: -1})</a:t>
            </a:r>
          </a:p>
          <a:p>
            <a:r>
              <a:rPr lang="fr-FR" b="1" dirty="0">
                <a:latin typeface="Courier New" charset="0"/>
                <a:ea typeface="Courier New" charset="0"/>
                <a:cs typeface="Courier New" charset="0"/>
              </a:rPr>
              <a:t>{ "id" : 7008, "last" : "Thompson" }</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id</a:t>
            </a:r>
            <a:r>
              <a:rPr lang="mr-IN" b="1" dirty="0">
                <a:latin typeface="Courier New" charset="0"/>
                <a:ea typeface="Courier New" charset="0"/>
                <a:cs typeface="Courier New" charset="0"/>
              </a:rPr>
              <a:t>" : 7003, "</a:t>
            </a:r>
            <a:r>
              <a:rPr lang="mr-IN" b="1" dirty="0" err="1">
                <a:latin typeface="Courier New" charset="0"/>
                <a:ea typeface="Courier New" charset="0"/>
                <a:cs typeface="Courier New" charset="0"/>
              </a:rPr>
              <a:t>last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Rogers</a:t>
            </a:r>
            <a:r>
              <a:rPr lang="mr-IN" b="1" dirty="0">
                <a:latin typeface="Courier New" charset="0"/>
                <a:ea typeface="Courier New" charset="0"/>
                <a:cs typeface="Courier New" charset="0"/>
              </a:rPr>
              <a:t>" }</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id</a:t>
            </a:r>
            <a:r>
              <a:rPr lang="mr-IN" b="1" dirty="0">
                <a:latin typeface="Courier New" charset="0"/>
                <a:ea typeface="Courier New" charset="0"/>
                <a:cs typeface="Courier New" charset="0"/>
              </a:rPr>
              <a:t>" : 7012, "</a:t>
            </a:r>
            <a:r>
              <a:rPr lang="mr-IN" b="1" dirty="0" err="1">
                <a:latin typeface="Courier New" charset="0"/>
                <a:ea typeface="Courier New" charset="0"/>
                <a:cs typeface="Courier New" charset="0"/>
              </a:rPr>
              <a:t>last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Lane</a:t>
            </a:r>
            <a:r>
              <a:rPr lang="mr-IN" b="1" dirty="0">
                <a:latin typeface="Courier New" charset="0"/>
                <a:ea typeface="Courier New" charset="0"/>
                <a:cs typeface="Courier New" charset="0"/>
              </a:rPr>
              <a:t>" }</a:t>
            </a:r>
          </a:p>
          <a:p>
            <a:r>
              <a:rPr lang="mr-IN" b="1" dirty="0">
                <a:latin typeface="Courier New" charset="0"/>
                <a:ea typeface="Courier New" charset="0"/>
                <a:cs typeface="Courier New" charset="0"/>
              </a:rPr>
              <a:t>{ "</a:t>
            </a:r>
            <a:r>
              <a:rPr lang="mr-IN" b="1" dirty="0" err="1">
                <a:latin typeface="Courier New" charset="0"/>
                <a:ea typeface="Courier New" charset="0"/>
                <a:cs typeface="Courier New" charset="0"/>
              </a:rPr>
              <a:t>id</a:t>
            </a:r>
            <a:r>
              <a:rPr lang="mr-IN" b="1" dirty="0">
                <a:latin typeface="Courier New" charset="0"/>
                <a:ea typeface="Courier New" charset="0"/>
                <a:cs typeface="Courier New" charset="0"/>
              </a:rPr>
              <a:t>" : 7051, "</a:t>
            </a:r>
            <a:r>
              <a:rPr lang="mr-IN" b="1" dirty="0" err="1">
                <a:latin typeface="Courier New" charset="0"/>
                <a:ea typeface="Courier New" charset="0"/>
                <a:cs typeface="Courier New" charset="0"/>
              </a:rPr>
              <a:t>last</a:t>
            </a:r>
            <a:r>
              <a:rPr lang="mr-IN" b="1" dirty="0">
                <a:latin typeface="Courier New" charset="0"/>
                <a:ea typeface="Courier New" charset="0"/>
                <a:cs typeface="Courier New" charset="0"/>
              </a:rPr>
              <a:t>" : "</a:t>
            </a:r>
            <a:r>
              <a:rPr lang="mr-IN" b="1" dirty="0" err="1">
                <a:latin typeface="Courier New" charset="0"/>
                <a:ea typeface="Courier New" charset="0"/>
                <a:cs typeface="Courier New" charset="0"/>
              </a:rPr>
              <a:t>Flynn</a:t>
            </a:r>
            <a:r>
              <a:rPr lang="mr-IN" b="1" dirty="0">
                <a:latin typeface="Courier New" charset="0"/>
                <a:ea typeface="Courier New" charset="0"/>
                <a:cs typeface="Courier New" charset="0"/>
              </a:rPr>
              <a:t>" }</a:t>
            </a:r>
            <a:endParaRPr lang="en-US" b="1" dirty="0">
              <a:latin typeface="Courier New" charset="0"/>
              <a:ea typeface="Courier New" charset="0"/>
              <a:cs typeface="Courier New" charset="0"/>
            </a:endParaRPr>
          </a:p>
        </p:txBody>
      </p:sp>
    </p:spTree>
    <p:extLst>
      <p:ext uri="{BB962C8B-B14F-4D97-AF65-F5344CB8AC3E}">
        <p14:creationId xmlns:p14="http://schemas.microsoft.com/office/powerpoint/2010/main" val="3202604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Express/MongoDB Example</a:t>
            </a:r>
          </a:p>
        </p:txBody>
      </p:sp>
      <p:sp>
        <p:nvSpPr>
          <p:cNvPr id="3" name="Content Placeholder 2"/>
          <p:cNvSpPr>
            <a:spLocks noGrp="1"/>
          </p:cNvSpPr>
          <p:nvPr>
            <p:ph idx="1"/>
          </p:nvPr>
        </p:nvSpPr>
        <p:spPr/>
        <p:txBody>
          <a:bodyPr/>
          <a:lstStyle/>
          <a:p>
            <a:r>
              <a:rPr lang="en-US" dirty="0"/>
              <a:t>A very simple example of Express on the </a:t>
            </a:r>
            <a:br>
              <a:rPr lang="en-US" dirty="0"/>
            </a:br>
            <a:r>
              <a:rPr lang="en-US" dirty="0"/>
              <a:t>server side accessing a MongoDB database.</a:t>
            </a:r>
          </a:p>
          <a:p>
            <a:pPr lvl="4"/>
            <a:endParaRPr lang="en-US" dirty="0"/>
          </a:p>
          <a:p>
            <a:r>
              <a:rPr lang="en-US" dirty="0"/>
              <a:t>We will display some user documents that each contains a username and an email address.</a:t>
            </a:r>
          </a:p>
          <a:p>
            <a:pPr lvl="4"/>
            <a:endParaRPr lang="en-US" dirty="0"/>
          </a:p>
          <a:p>
            <a:pPr lvl="1"/>
            <a:r>
              <a:rPr lang="en-US" dirty="0"/>
              <a:t>Recall that a </a:t>
            </a:r>
            <a:r>
              <a:rPr lang="en-US" dirty="0">
                <a:solidFill>
                  <a:srgbClr val="B23C00"/>
                </a:solidFill>
              </a:rPr>
              <a:t>collection</a:t>
            </a:r>
            <a:r>
              <a:rPr lang="en-US" dirty="0"/>
              <a:t> is analogous to to a </a:t>
            </a:r>
            <a:br>
              <a:rPr lang="en-US" dirty="0"/>
            </a:br>
            <a:r>
              <a:rPr lang="en-US" dirty="0"/>
              <a:t>relational </a:t>
            </a:r>
            <a:r>
              <a:rPr lang="en-US" dirty="0">
                <a:solidFill>
                  <a:srgbClr val="B23C00"/>
                </a:solidFill>
              </a:rPr>
              <a:t>table </a:t>
            </a:r>
            <a:r>
              <a:rPr lang="en-US" dirty="0"/>
              <a:t>in a relational database.</a:t>
            </a:r>
          </a:p>
          <a:p>
            <a:pPr lvl="1"/>
            <a:r>
              <a:rPr lang="en-US" dirty="0"/>
              <a:t>Recall that a </a:t>
            </a:r>
            <a:r>
              <a:rPr lang="en-US" dirty="0">
                <a:solidFill>
                  <a:srgbClr val="B23C00"/>
                </a:solidFill>
              </a:rPr>
              <a:t>document</a:t>
            </a:r>
            <a:r>
              <a:rPr lang="en-US" dirty="0"/>
              <a:t> is analogous to a </a:t>
            </a:r>
            <a:r>
              <a:rPr lang="en-US" dirty="0">
                <a:solidFill>
                  <a:srgbClr val="B23C00"/>
                </a:solidFill>
              </a:rPr>
              <a:t>record</a:t>
            </a:r>
            <a:r>
              <a:rPr lang="en-US" dirty="0"/>
              <a:t>.</a:t>
            </a:r>
          </a:p>
          <a:p>
            <a:pPr lvl="5"/>
            <a:endParaRPr lang="en-US" dirty="0"/>
          </a:p>
          <a:p>
            <a:r>
              <a:rPr lang="en-US" dirty="0"/>
              <a:t>We will add new documents.</a:t>
            </a:r>
          </a:p>
        </p:txBody>
      </p:sp>
      <p:sp>
        <p:nvSpPr>
          <p:cNvPr id="4" name="Slide Number Placeholder 3"/>
          <p:cNvSpPr>
            <a:spLocks noGrp="1"/>
          </p:cNvSpPr>
          <p:nvPr>
            <p:ph type="sldNum" sz="quarter" idx="12"/>
          </p:nvPr>
        </p:nvSpPr>
        <p:spPr/>
        <p:txBody>
          <a:bodyPr/>
          <a:lstStyle/>
          <a:p>
            <a:fld id="{FED62B2D-F854-104A-9535-9A504E5923E0}" type="slidenum">
              <a:rPr lang="en-US" smtClean="0"/>
              <a:pPr/>
              <a:t>14</a:t>
            </a:fld>
            <a:endParaRPr lang="en-US"/>
          </a:p>
        </p:txBody>
      </p:sp>
    </p:spTree>
    <p:extLst>
      <p:ext uri="{BB962C8B-B14F-4D97-AF65-F5344CB8AC3E}">
        <p14:creationId xmlns:p14="http://schemas.microsoft.com/office/powerpoint/2010/main" val="290373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Dependencies</a:t>
            </a:r>
            <a:endParaRPr lang="en-US" b="1" dirty="0">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2"/>
          </p:nvPr>
        </p:nvSpPr>
        <p:spPr/>
        <p:txBody>
          <a:bodyPr/>
          <a:lstStyle/>
          <a:p>
            <a:fld id="{FED62B2D-F854-104A-9535-9A504E5923E0}" type="slidenum">
              <a:rPr lang="en-US" smtClean="0"/>
              <a:pPr/>
              <a:t>15</a:t>
            </a:fld>
            <a:endParaRPr lang="en-US"/>
          </a:p>
        </p:txBody>
      </p:sp>
      <p:sp>
        <p:nvSpPr>
          <p:cNvPr id="5" name="TextBox 4"/>
          <p:cNvSpPr txBox="1"/>
          <p:nvPr/>
        </p:nvSpPr>
        <p:spPr>
          <a:xfrm>
            <a:off x="914440" y="1464977"/>
            <a:ext cx="4011034" cy="4524315"/>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"name": "</a:t>
            </a:r>
            <a:r>
              <a:rPr lang="en-US" b="1" dirty="0" err="1">
                <a:latin typeface="Courier New" panose="02070309020205020404" pitchFamily="49" charset="0"/>
                <a:cs typeface="Courier New" panose="02070309020205020404" pitchFamily="49" charset="0"/>
              </a:rPr>
              <a:t>MongoDBExample</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"version": "0.0.0",</a:t>
            </a:r>
          </a:p>
          <a:p>
            <a:r>
              <a:rPr lang="en-US" b="1" dirty="0">
                <a:latin typeface="Courier New" panose="02070309020205020404" pitchFamily="49" charset="0"/>
                <a:cs typeface="Courier New" panose="02070309020205020404" pitchFamily="49" charset="0"/>
              </a:rPr>
              <a:t>  "private": true,</a:t>
            </a:r>
          </a:p>
          <a:p>
            <a:r>
              <a:rPr lang="en-US" b="1" dirty="0">
                <a:latin typeface="Courier New" panose="02070309020205020404" pitchFamily="49" charset="0"/>
                <a:cs typeface="Courier New" panose="02070309020205020404" pitchFamily="49" charset="0"/>
              </a:rPr>
              <a:t>  "scripts": {</a:t>
            </a:r>
          </a:p>
          <a:p>
            <a:r>
              <a:rPr lang="en-US" b="1" dirty="0">
                <a:latin typeface="Courier New" panose="02070309020205020404" pitchFamily="49" charset="0"/>
                <a:cs typeface="Courier New" panose="02070309020205020404" pitchFamily="49" charset="0"/>
              </a:rPr>
              <a:t>      "start": "node </a:t>
            </a:r>
            <a:r>
              <a:rPr lang="en-US" b="1" dirty="0" err="1">
                <a:latin typeface="Courier New" panose="02070309020205020404" pitchFamily="49" charset="0"/>
                <a:cs typeface="Courier New" panose="02070309020205020404" pitchFamily="49" charset="0"/>
              </a:rPr>
              <a:t>app.js</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"dependencies": {</a:t>
            </a:r>
          </a:p>
          <a:p>
            <a:r>
              <a:rPr lang="en-US" b="1" dirty="0">
                <a:latin typeface="Courier New" panose="02070309020205020404" pitchFamily="49" charset="0"/>
                <a:cs typeface="Courier New" panose="02070309020205020404" pitchFamily="49" charset="0"/>
              </a:rPr>
              <a:t>      "body-parser": "~1.18.2",</a:t>
            </a:r>
          </a:p>
          <a:p>
            <a:r>
              <a:rPr lang="en-US" b="1" dirty="0">
                <a:latin typeface="Courier New" panose="02070309020205020404" pitchFamily="49" charset="0"/>
                <a:cs typeface="Courier New" panose="02070309020205020404" pitchFamily="49" charset="0"/>
              </a:rPr>
              <a:t>      "debug": "~2.6.9",</a:t>
            </a:r>
          </a:p>
          <a:p>
            <a:r>
              <a:rPr lang="en-US" b="1" dirty="0">
                <a:latin typeface="Courier New" panose="02070309020205020404" pitchFamily="49" charset="0"/>
                <a:cs typeface="Courier New" panose="02070309020205020404" pitchFamily="49" charset="0"/>
              </a:rPr>
              <a:t>      "express": "~4.15.5",</a:t>
            </a:r>
          </a:p>
          <a:p>
            <a:r>
              <a:rPr lang="en-US" b="1" dirty="0">
                <a:latin typeface="Courier New" panose="02070309020205020404" pitchFamily="49" charset="0"/>
                <a:cs typeface="Courier New" panose="02070309020205020404" pitchFamily="49" charset="0"/>
              </a:rPr>
              <a:t>      "jade": "~1.11.0",</a:t>
            </a:r>
          </a:p>
          <a:p>
            <a:r>
              <a:rPr lang="en-US" b="1" dirty="0">
                <a:solidFill>
                  <a:srgbClr val="B23C00"/>
                </a:solidFill>
                <a:latin typeface="Courier New" panose="02070309020205020404" pitchFamily="49" charset="0"/>
                <a:cs typeface="Courier New" panose="02070309020205020404" pitchFamily="49" charset="0"/>
              </a:rPr>
              <a:t>      "</a:t>
            </a:r>
            <a:r>
              <a:rPr lang="en-US" b="1" dirty="0" err="1">
                <a:solidFill>
                  <a:srgbClr val="B23C00"/>
                </a:solidFill>
                <a:latin typeface="Courier New" panose="02070309020205020404" pitchFamily="49" charset="0"/>
                <a:cs typeface="Courier New" panose="02070309020205020404" pitchFamily="49" charset="0"/>
              </a:rPr>
              <a:t>mongodb</a:t>
            </a:r>
            <a:r>
              <a:rPr lang="en-US" b="1" dirty="0">
                <a:solidFill>
                  <a:srgbClr val="B23C00"/>
                </a:solidFill>
                <a:latin typeface="Courier New" panose="02070309020205020404" pitchFamily="49" charset="0"/>
                <a:cs typeface="Courier New" panose="02070309020205020404" pitchFamily="49" charset="0"/>
              </a:rPr>
              <a:t>": "^2.2.25",</a:t>
            </a:r>
          </a:p>
          <a:p>
            <a:r>
              <a:rPr lang="en-US" b="1" dirty="0">
                <a:solidFill>
                  <a:srgbClr val="B23C00"/>
                </a:solidFill>
                <a:latin typeface="Courier New" panose="02070309020205020404" pitchFamily="49" charset="0"/>
                <a:cs typeface="Courier New" panose="02070309020205020404" pitchFamily="49" charset="0"/>
              </a:rPr>
              <a:t>      "monk": "^4.0.0",</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morgan</a:t>
            </a:r>
            <a:r>
              <a:rPr lang="en-US" b="1" dirty="0">
                <a:latin typeface="Courier New" panose="02070309020205020404" pitchFamily="49" charset="0"/>
                <a:cs typeface="Courier New" panose="02070309020205020404" pitchFamily="49" charset="0"/>
              </a:rPr>
              <a:t>": "~1.9.0",</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nodeunit</a:t>
            </a:r>
            <a:r>
              <a:rPr lang="en-US" b="1" dirty="0">
                <a:latin typeface="Courier New" panose="02070309020205020404" pitchFamily="49" charset="0"/>
                <a:cs typeface="Courier New" panose="02070309020205020404" pitchFamily="49" charset="0"/>
              </a:rPr>
              <a:t>": "^0.11.2"</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a:t>
            </a:r>
          </a:p>
        </p:txBody>
      </p:sp>
      <p:sp>
        <p:nvSpPr>
          <p:cNvPr id="6" name="TextBox 5"/>
          <p:cNvSpPr txBox="1"/>
          <p:nvPr/>
        </p:nvSpPr>
        <p:spPr>
          <a:xfrm>
            <a:off x="5120634" y="4419632"/>
            <a:ext cx="3733651" cy="1569660"/>
          </a:xfrm>
          <a:prstGeom prst="rect">
            <a:avLst/>
          </a:prstGeom>
          <a:solidFill>
            <a:schemeClr val="accent1">
              <a:lumMod val="20000"/>
              <a:lumOff val="80000"/>
            </a:schemeClr>
          </a:solidFill>
          <a:ln>
            <a:solidFill>
              <a:srgbClr val="0033CC"/>
            </a:solidFill>
          </a:ln>
        </p:spPr>
        <p:txBody>
          <a:bodyPr wrap="none" rtlCol="0">
            <a:spAutoFit/>
          </a:bodyPr>
          <a:lstStyle/>
          <a:p>
            <a:r>
              <a:rPr lang="en-US" dirty="0">
                <a:solidFill>
                  <a:srgbClr val="B23C00"/>
                </a:solidFill>
              </a:rPr>
              <a:t>Monk</a:t>
            </a:r>
            <a:r>
              <a:rPr lang="en-US" dirty="0">
                <a:solidFill>
                  <a:srgbClr val="0033CC"/>
                </a:solidFill>
              </a:rPr>
              <a:t>: “A tiny layer that provides </a:t>
            </a:r>
          </a:p>
          <a:p>
            <a:r>
              <a:rPr lang="en-US" dirty="0">
                <a:solidFill>
                  <a:srgbClr val="0033CC"/>
                </a:solidFill>
              </a:rPr>
              <a:t>simple yet substantial usability </a:t>
            </a:r>
          </a:p>
          <a:p>
            <a:r>
              <a:rPr lang="en-US" dirty="0">
                <a:solidFill>
                  <a:srgbClr val="0033CC"/>
                </a:solidFill>
              </a:rPr>
              <a:t>improvements for MongoDB </a:t>
            </a:r>
          </a:p>
          <a:p>
            <a:r>
              <a:rPr lang="en-US" dirty="0">
                <a:solidFill>
                  <a:srgbClr val="0033CC"/>
                </a:solidFill>
              </a:rPr>
              <a:t>usage within </a:t>
            </a:r>
            <a:r>
              <a:rPr lang="en-US" dirty="0" err="1">
                <a:solidFill>
                  <a:srgbClr val="0033CC"/>
                </a:solidFill>
              </a:rPr>
              <a:t>Node.JS</a:t>
            </a:r>
            <a:r>
              <a:rPr lang="en-US" dirty="0">
                <a:solidFill>
                  <a:srgbClr val="0033CC"/>
                </a:solidFill>
              </a:rPr>
              <a:t>.”</a:t>
            </a:r>
          </a:p>
          <a:p>
            <a:endParaRPr lang="en-US" dirty="0"/>
          </a:p>
          <a:p>
            <a:r>
              <a:rPr lang="en-US" dirty="0">
                <a:hlinkClick r:id="rId2"/>
              </a:rPr>
              <a:t>https://www.npmjs.com/package/monk</a:t>
            </a:r>
            <a:r>
              <a:rPr lang="en-US" dirty="0"/>
              <a:t> </a:t>
            </a:r>
          </a:p>
        </p:txBody>
      </p:sp>
      <p:sp>
        <p:nvSpPr>
          <p:cNvPr id="3" name="TextBox 2">
            <a:extLst>
              <a:ext uri="{FF2B5EF4-FFF2-40B4-BE49-F238E27FC236}">
                <a16:creationId xmlns:a16="http://schemas.microsoft.com/office/drawing/2014/main" id="{9367ACC5-4F45-804F-B77D-2E7D6464BBAB}"/>
              </a:ext>
            </a:extLst>
          </p:cNvPr>
          <p:cNvSpPr txBox="1"/>
          <p:nvPr/>
        </p:nvSpPr>
        <p:spPr>
          <a:xfrm>
            <a:off x="3749049" y="1295700"/>
            <a:ext cx="1391728" cy="338554"/>
          </a:xfrm>
          <a:prstGeom prst="rect">
            <a:avLst/>
          </a:prstGeom>
          <a:solidFill>
            <a:srgbClr val="0033CC"/>
          </a:solidFill>
        </p:spPr>
        <p:txBody>
          <a:bodyPr wrap="none" rtlCol="0">
            <a:spAutoFit/>
          </a:bodyPr>
          <a:lstStyle/>
          <a:p>
            <a:r>
              <a:rPr lang="en-US" dirty="0" err="1">
                <a:solidFill>
                  <a:srgbClr val="FFFF00"/>
                </a:solidFill>
              </a:rPr>
              <a:t>package.json</a:t>
            </a:r>
            <a:endParaRPr lang="en-US" dirty="0">
              <a:solidFill>
                <a:srgbClr val="FFFF00"/>
              </a:solidFill>
            </a:endParaRPr>
          </a:p>
        </p:txBody>
      </p:sp>
    </p:spTree>
    <p:extLst>
      <p:ext uri="{BB962C8B-B14F-4D97-AF65-F5344CB8AC3E}">
        <p14:creationId xmlns:p14="http://schemas.microsoft.com/office/powerpoint/2010/main" val="8696993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Initialize the MongoDB Database</a:t>
            </a:r>
          </a:p>
        </p:txBody>
      </p:sp>
      <p:sp>
        <p:nvSpPr>
          <p:cNvPr id="3" name="Content Placeholder 2"/>
          <p:cNvSpPr>
            <a:spLocks noGrp="1"/>
          </p:cNvSpPr>
          <p:nvPr>
            <p:ph idx="1"/>
          </p:nvPr>
        </p:nvSpPr>
        <p:spPr>
          <a:xfrm>
            <a:off x="457200" y="1295400"/>
            <a:ext cx="8229600" cy="1036332"/>
          </a:xfrm>
        </p:spPr>
        <p:txBody>
          <a:bodyPr/>
          <a:lstStyle/>
          <a:p>
            <a:r>
              <a:rPr lang="en-US" dirty="0"/>
              <a:t>Start the MongoDB shell.</a:t>
            </a:r>
          </a:p>
          <a:p>
            <a:r>
              <a:rPr lang="en-US" dirty="0"/>
              <a:t>Insert the first document:</a:t>
            </a:r>
          </a:p>
        </p:txBody>
      </p:sp>
      <p:sp>
        <p:nvSpPr>
          <p:cNvPr id="4" name="Slide Number Placeholder 3"/>
          <p:cNvSpPr>
            <a:spLocks noGrp="1"/>
          </p:cNvSpPr>
          <p:nvPr>
            <p:ph type="sldNum" sz="quarter" idx="12"/>
          </p:nvPr>
        </p:nvSpPr>
        <p:spPr/>
        <p:txBody>
          <a:bodyPr/>
          <a:lstStyle/>
          <a:p>
            <a:fld id="{FED62B2D-F854-104A-9535-9A504E5923E0}" type="slidenum">
              <a:rPr lang="en-US" smtClean="0"/>
              <a:pPr/>
              <a:t>16</a:t>
            </a:fld>
            <a:endParaRPr lang="en-US"/>
          </a:p>
        </p:txBody>
      </p:sp>
      <p:sp>
        <p:nvSpPr>
          <p:cNvPr id="5" name="TextBox 4"/>
          <p:cNvSpPr txBox="1"/>
          <p:nvPr/>
        </p:nvSpPr>
        <p:spPr>
          <a:xfrm>
            <a:off x="365806" y="2423171"/>
            <a:ext cx="7467109" cy="3539430"/>
          </a:xfrm>
          <a:prstGeom prst="rect">
            <a:avLst/>
          </a:prstGeom>
          <a:solidFill>
            <a:srgbClr val="DEF0F2"/>
          </a:solidFill>
          <a:ln>
            <a:solidFill>
              <a:srgbClr val="0033CC"/>
            </a:solidFill>
          </a:ln>
        </p:spPr>
        <p:txBody>
          <a:bodyPr wrap="none" rtlCol="0">
            <a:spAutoFit/>
          </a:bodyPr>
          <a:lstStyle/>
          <a:p>
            <a:r>
              <a:rPr lang="en-US" b="1" dirty="0">
                <a:latin typeface="Courier New" charset="0"/>
                <a:ea typeface="Courier New" charset="0"/>
                <a:cs typeface="Courier New" charset="0"/>
              </a:rPr>
              <a:t>/</a:t>
            </a:r>
            <a:r>
              <a:rPr lang="en-US" b="1" dirty="0" err="1">
                <a:latin typeface="Courier New" charset="0"/>
                <a:ea typeface="Courier New" charset="0"/>
                <a:cs typeface="Courier New" charset="0"/>
              </a:rPr>
              <a:t>usr</a:t>
            </a:r>
            <a:r>
              <a:rPr lang="en-US" b="1" dirty="0">
                <a:latin typeface="Courier New" charset="0"/>
                <a:ea typeface="Courier New" charset="0"/>
                <a:cs typeface="Courier New" charset="0"/>
              </a:rPr>
              <a:t>/local/Cellar/</a:t>
            </a:r>
            <a:r>
              <a:rPr lang="en-US" b="1" dirty="0" err="1">
                <a:latin typeface="Courier New" charset="0"/>
                <a:ea typeface="Courier New" charset="0"/>
                <a:cs typeface="Courier New" charset="0"/>
              </a:rPr>
              <a:t>mongodb</a:t>
            </a:r>
            <a:r>
              <a:rPr lang="en-US" b="1" dirty="0">
                <a:latin typeface="Courier New" charset="0"/>
                <a:ea typeface="Courier New" charset="0"/>
                <a:cs typeface="Courier New" charset="0"/>
              </a:rPr>
              <a:t>/3.2.10: </a:t>
            </a:r>
            <a:r>
              <a:rPr lang="en-US" b="1" dirty="0">
                <a:solidFill>
                  <a:srgbClr val="B23C00"/>
                </a:solidFill>
                <a:latin typeface="Courier New" charset="0"/>
                <a:ea typeface="Courier New" charset="0"/>
                <a:cs typeface="Courier New" charset="0"/>
              </a:rPr>
              <a:t>mongo</a:t>
            </a:r>
          </a:p>
          <a:p>
            <a:r>
              <a:rPr lang="en-US" b="1" dirty="0">
                <a:latin typeface="Courier New" charset="0"/>
                <a:ea typeface="Courier New" charset="0"/>
                <a:cs typeface="Courier New" charset="0"/>
              </a:rPr>
              <a:t>MongoDB shell version: 3.2.10</a:t>
            </a:r>
          </a:p>
          <a:p>
            <a:r>
              <a:rPr lang="en-US" b="1" dirty="0">
                <a:latin typeface="Courier New" charset="0"/>
                <a:ea typeface="Courier New" charset="0"/>
                <a:cs typeface="Courier New" charset="0"/>
              </a:rPr>
              <a:t>connecting to: test</a:t>
            </a:r>
          </a:p>
          <a:p>
            <a:r>
              <a:rPr lang="en-US" b="1" dirty="0">
                <a:latin typeface="Courier New" charset="0"/>
                <a:ea typeface="Courier New" charset="0"/>
                <a:cs typeface="Courier New" charset="0"/>
              </a:rPr>
              <a:t>Server has startup warnings: </a:t>
            </a:r>
          </a:p>
          <a:p>
            <a:r>
              <a:rPr lang="en-US" b="1" dirty="0">
                <a:latin typeface="Courier New" charset="0"/>
                <a:ea typeface="Courier New" charset="0"/>
                <a:cs typeface="Courier New" charset="0"/>
              </a:rPr>
              <a:t>2017-10-19T02:30:02.649-0700 I CONTROL  [</a:t>
            </a:r>
            <a:r>
              <a:rPr lang="en-US" b="1" dirty="0" err="1">
                <a:latin typeface="Courier New" charset="0"/>
                <a:ea typeface="Courier New" charset="0"/>
                <a:cs typeface="Courier New" charset="0"/>
              </a:rPr>
              <a:t>initandlisten</a:t>
            </a:r>
            <a:r>
              <a:rPr lang="en-US" b="1" dirty="0">
                <a:latin typeface="Courier New" charset="0"/>
                <a:ea typeface="Courier New" charset="0"/>
                <a:cs typeface="Courier New" charset="0"/>
              </a:rPr>
              <a:t>] </a:t>
            </a:r>
          </a:p>
          <a:p>
            <a:r>
              <a:rPr lang="en-US" b="1" dirty="0">
                <a:latin typeface="Courier New" charset="0"/>
                <a:ea typeface="Courier New" charset="0"/>
                <a:cs typeface="Courier New" charset="0"/>
              </a:rPr>
              <a:t>2017-10-19T02:30:02.649-0700 I CONTROL  [</a:t>
            </a:r>
            <a:r>
              <a:rPr lang="en-US" b="1" dirty="0" err="1">
                <a:latin typeface="Courier New" charset="0"/>
                <a:ea typeface="Courier New" charset="0"/>
                <a:cs typeface="Courier New" charset="0"/>
              </a:rPr>
              <a:t>initandlisten</a:t>
            </a:r>
            <a:r>
              <a:rPr lang="en-US" b="1" dirty="0">
                <a:latin typeface="Courier New" charset="0"/>
                <a:ea typeface="Courier New" charset="0"/>
                <a:cs typeface="Courier New" charset="0"/>
              </a:rPr>
              <a:t>] </a:t>
            </a:r>
            <a:br>
              <a:rPr lang="en-US" b="1" dirty="0">
                <a:latin typeface="Courier New" charset="0"/>
                <a:ea typeface="Courier New" charset="0"/>
                <a:cs typeface="Courier New" charset="0"/>
              </a:rPr>
            </a:br>
            <a:r>
              <a:rPr lang="en-US" b="1" dirty="0">
                <a:latin typeface="Courier New" charset="0"/>
                <a:ea typeface="Courier New" charset="0"/>
                <a:cs typeface="Courier New" charset="0"/>
              </a:rPr>
              <a:t>** WARNING: soft </a:t>
            </a:r>
            <a:r>
              <a:rPr lang="en-US" b="1" dirty="0" err="1">
                <a:latin typeface="Courier New" charset="0"/>
                <a:ea typeface="Courier New" charset="0"/>
                <a:cs typeface="Courier New" charset="0"/>
              </a:rPr>
              <a:t>rlimits</a:t>
            </a:r>
            <a:r>
              <a:rPr lang="en-US" b="1" dirty="0">
                <a:latin typeface="Courier New" charset="0"/>
                <a:ea typeface="Courier New" charset="0"/>
                <a:cs typeface="Courier New" charset="0"/>
              </a:rPr>
              <a:t> too low. Number of files is 256, </a:t>
            </a:r>
            <a:br>
              <a:rPr lang="en-US" b="1" dirty="0">
                <a:latin typeface="Courier New" charset="0"/>
                <a:ea typeface="Courier New" charset="0"/>
                <a:cs typeface="Courier New" charset="0"/>
              </a:rPr>
            </a:br>
            <a:r>
              <a:rPr lang="en-US" b="1" dirty="0">
                <a:latin typeface="Courier New" charset="0"/>
                <a:ea typeface="Courier New" charset="0"/>
                <a:cs typeface="Courier New" charset="0"/>
              </a:rPr>
              <a:t>should be at least 1000</a:t>
            </a:r>
          </a:p>
          <a:p>
            <a:r>
              <a:rPr lang="en-US" b="1" dirty="0">
                <a:latin typeface="Courier New" charset="0"/>
                <a:ea typeface="Courier New" charset="0"/>
                <a:cs typeface="Courier New" charset="0"/>
              </a:rPr>
              <a:t>&gt; </a:t>
            </a:r>
            <a:r>
              <a:rPr lang="en-US" b="1" dirty="0">
                <a:solidFill>
                  <a:srgbClr val="B23C00"/>
                </a:solidFill>
                <a:latin typeface="Courier New" charset="0"/>
                <a:ea typeface="Courier New" charset="0"/>
                <a:cs typeface="Courier New" charset="0"/>
              </a:rPr>
              <a:t>use </a:t>
            </a:r>
            <a:r>
              <a:rPr lang="en-US" b="1" dirty="0" err="1">
                <a:solidFill>
                  <a:srgbClr val="B23C00"/>
                </a:solidFill>
                <a:latin typeface="Courier New" charset="0"/>
                <a:ea typeface="Courier New" charset="0"/>
                <a:cs typeface="Courier New" charset="0"/>
              </a:rPr>
              <a:t>userdb</a:t>
            </a:r>
            <a:endParaRPr lang="en-US" b="1" dirty="0">
              <a:solidFill>
                <a:srgbClr val="B23C00"/>
              </a:solidFill>
              <a:latin typeface="Courier New" charset="0"/>
              <a:ea typeface="Courier New" charset="0"/>
              <a:cs typeface="Courier New" charset="0"/>
            </a:endParaRPr>
          </a:p>
          <a:p>
            <a:r>
              <a:rPr lang="en-US" b="1" dirty="0">
                <a:latin typeface="Courier New" charset="0"/>
                <a:ea typeface="Courier New" charset="0"/>
                <a:cs typeface="Courier New" charset="0"/>
              </a:rPr>
              <a:t>switched to </a:t>
            </a:r>
            <a:r>
              <a:rPr lang="en-US" b="1" dirty="0" err="1">
                <a:latin typeface="Courier New" charset="0"/>
                <a:ea typeface="Courier New" charset="0"/>
                <a:cs typeface="Courier New" charset="0"/>
              </a:rPr>
              <a:t>db</a:t>
            </a:r>
            <a:r>
              <a:rPr lang="en-US" b="1" dirty="0">
                <a:latin typeface="Courier New" charset="0"/>
                <a:ea typeface="Courier New" charset="0"/>
                <a:cs typeface="Courier New" charset="0"/>
              </a:rPr>
              <a:t> nodetest1</a:t>
            </a:r>
          </a:p>
          <a:p>
            <a:r>
              <a:rPr lang="en-US" b="1" dirty="0">
                <a:latin typeface="Courier New" charset="0"/>
                <a:ea typeface="Courier New" charset="0"/>
                <a:cs typeface="Courier New" charset="0"/>
              </a:rPr>
              <a:t>&gt; </a:t>
            </a:r>
            <a:r>
              <a:rPr lang="en-US" b="1" dirty="0" err="1">
                <a:solidFill>
                  <a:srgbClr val="B23C00"/>
                </a:solidFill>
                <a:latin typeface="Courier New" charset="0"/>
                <a:ea typeface="Courier New" charset="0"/>
                <a:cs typeface="Courier New" charset="0"/>
              </a:rPr>
              <a:t>db.users.insert</a:t>
            </a:r>
            <a:r>
              <a:rPr lang="en-US" b="1" dirty="0">
                <a:solidFill>
                  <a:srgbClr val="B23C00"/>
                </a:solidFill>
                <a:latin typeface="Courier New" charset="0"/>
                <a:ea typeface="Courier New" charset="0"/>
                <a:cs typeface="Courier New" charset="0"/>
              </a:rPr>
              <a:t>({ "username" : "testuser1", </a:t>
            </a:r>
            <a:br>
              <a:rPr lang="en-US" b="1" dirty="0">
                <a:solidFill>
                  <a:srgbClr val="B23C00"/>
                </a:solidFill>
                <a:latin typeface="Courier New" charset="0"/>
                <a:ea typeface="Courier New" charset="0"/>
                <a:cs typeface="Courier New" charset="0"/>
              </a:rPr>
            </a:br>
            <a:r>
              <a:rPr lang="en-US" b="1" dirty="0">
                <a:solidFill>
                  <a:srgbClr val="B23C00"/>
                </a:solidFill>
                <a:latin typeface="Courier New" charset="0"/>
                <a:ea typeface="Courier New" charset="0"/>
                <a:cs typeface="Courier New" charset="0"/>
              </a:rPr>
              <a:t>                    "email" : "testuser1@testdomain.com" })</a:t>
            </a:r>
          </a:p>
          <a:p>
            <a:r>
              <a:rPr lang="en-US" b="1" dirty="0" err="1">
                <a:latin typeface="Courier New" charset="0"/>
                <a:ea typeface="Courier New" charset="0"/>
                <a:cs typeface="Courier New" charset="0"/>
              </a:rPr>
              <a:t>WriteResult</a:t>
            </a:r>
            <a:r>
              <a:rPr lang="en-US" b="1" dirty="0">
                <a:latin typeface="Courier New" charset="0"/>
                <a:ea typeface="Courier New" charset="0"/>
                <a:cs typeface="Courier New" charset="0"/>
              </a:rPr>
              <a:t>({ "</a:t>
            </a:r>
            <a:r>
              <a:rPr lang="en-US" b="1" dirty="0" err="1">
                <a:latin typeface="Courier New" charset="0"/>
                <a:ea typeface="Courier New" charset="0"/>
                <a:cs typeface="Courier New" charset="0"/>
              </a:rPr>
              <a:t>nInserted</a:t>
            </a:r>
            <a:r>
              <a:rPr lang="en-US" b="1" dirty="0">
                <a:latin typeface="Courier New" charset="0"/>
                <a:ea typeface="Courier New" charset="0"/>
                <a:cs typeface="Courier New" charset="0"/>
              </a:rPr>
              <a:t>" : 1 })</a:t>
            </a:r>
          </a:p>
          <a:p>
            <a:endParaRPr lang="en-US" dirty="0"/>
          </a:p>
        </p:txBody>
      </p:sp>
      <p:sp>
        <p:nvSpPr>
          <p:cNvPr id="6" name="TextBox 5"/>
          <p:cNvSpPr txBox="1"/>
          <p:nvPr/>
        </p:nvSpPr>
        <p:spPr>
          <a:xfrm>
            <a:off x="4538516" y="5417403"/>
            <a:ext cx="2470548" cy="830997"/>
          </a:xfrm>
          <a:prstGeom prst="rect">
            <a:avLst/>
          </a:prstGeom>
          <a:solidFill>
            <a:schemeClr val="accent1">
              <a:lumMod val="20000"/>
              <a:lumOff val="80000"/>
            </a:schemeClr>
          </a:solidFill>
          <a:ln>
            <a:solidFill>
              <a:srgbClr val="0033CC"/>
            </a:solidFill>
          </a:ln>
        </p:spPr>
        <p:txBody>
          <a:bodyPr wrap="none" rtlCol="0">
            <a:spAutoFit/>
          </a:bodyPr>
          <a:lstStyle/>
          <a:p>
            <a:r>
              <a:rPr lang="en-US" dirty="0">
                <a:solidFill>
                  <a:srgbClr val="0033CC"/>
                </a:solidFill>
              </a:rPr>
              <a:t>Collection </a:t>
            </a:r>
            <a:r>
              <a:rPr lang="en-US" b="1" dirty="0">
                <a:solidFill>
                  <a:srgbClr val="0033CC"/>
                </a:solidFill>
                <a:latin typeface="Courier New" charset="0"/>
                <a:ea typeface="Courier New" charset="0"/>
                <a:cs typeface="Courier New" charset="0"/>
              </a:rPr>
              <a:t>users</a:t>
            </a:r>
            <a:endParaRPr lang="en-US" dirty="0">
              <a:solidFill>
                <a:srgbClr val="0033CC"/>
              </a:solidFill>
            </a:endParaRPr>
          </a:p>
          <a:p>
            <a:r>
              <a:rPr lang="en-US" dirty="0">
                <a:solidFill>
                  <a:srgbClr val="0033CC"/>
                </a:solidFill>
              </a:rPr>
              <a:t>is automatically created</a:t>
            </a:r>
          </a:p>
          <a:p>
            <a:r>
              <a:rPr lang="en-US" dirty="0">
                <a:solidFill>
                  <a:srgbClr val="0033CC"/>
                </a:solidFill>
              </a:rPr>
              <a:t>the first time we add to it.</a:t>
            </a:r>
          </a:p>
        </p:txBody>
      </p:sp>
    </p:spTree>
    <p:extLst>
      <p:ext uri="{BB962C8B-B14F-4D97-AF65-F5344CB8AC3E}">
        <p14:creationId xmlns:p14="http://schemas.microsoft.com/office/powerpoint/2010/main" val="29842541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Initialize the MongoDB Database</a:t>
            </a:r>
            <a:r>
              <a:rPr lang="en-US" i="1" dirty="0"/>
              <a:t>, cont’d</a:t>
            </a:r>
          </a:p>
        </p:txBody>
      </p:sp>
      <p:sp>
        <p:nvSpPr>
          <p:cNvPr id="3" name="Content Placeholder 2"/>
          <p:cNvSpPr>
            <a:spLocks noGrp="1"/>
          </p:cNvSpPr>
          <p:nvPr>
            <p:ph idx="1"/>
          </p:nvPr>
        </p:nvSpPr>
        <p:spPr>
          <a:xfrm>
            <a:off x="457200" y="3337562"/>
            <a:ext cx="8229600" cy="2793364"/>
          </a:xfrm>
        </p:spPr>
        <p:txBody>
          <a:bodyPr/>
          <a:lstStyle/>
          <a:p>
            <a:r>
              <a:rPr lang="en-US" dirty="0"/>
              <a:t>Yes, it was successfully inserted.</a:t>
            </a:r>
          </a:p>
          <a:p>
            <a:r>
              <a:rPr lang="en-US" dirty="0"/>
              <a:t>So insert two more documents.</a:t>
            </a:r>
          </a:p>
        </p:txBody>
      </p:sp>
      <p:sp>
        <p:nvSpPr>
          <p:cNvPr id="4" name="Slide Number Placeholder 3"/>
          <p:cNvSpPr>
            <a:spLocks noGrp="1"/>
          </p:cNvSpPr>
          <p:nvPr>
            <p:ph type="sldNum" sz="quarter" idx="12"/>
          </p:nvPr>
        </p:nvSpPr>
        <p:spPr/>
        <p:txBody>
          <a:bodyPr/>
          <a:lstStyle/>
          <a:p>
            <a:fld id="{FED62B2D-F854-104A-9535-9A504E5923E0}" type="slidenum">
              <a:rPr lang="en-US" smtClean="0"/>
              <a:pPr/>
              <a:t>17</a:t>
            </a:fld>
            <a:endParaRPr lang="en-US"/>
          </a:p>
        </p:txBody>
      </p:sp>
      <p:sp>
        <p:nvSpPr>
          <p:cNvPr id="5" name="TextBox 4"/>
          <p:cNvSpPr txBox="1"/>
          <p:nvPr/>
        </p:nvSpPr>
        <p:spPr>
          <a:xfrm>
            <a:off x="2011708" y="1508781"/>
            <a:ext cx="5739072" cy="1569660"/>
          </a:xfrm>
          <a:prstGeom prst="rect">
            <a:avLst/>
          </a:prstGeom>
          <a:solidFill>
            <a:srgbClr val="DEF0F2"/>
          </a:solidFill>
          <a:ln>
            <a:solidFill>
              <a:srgbClr val="0033CC"/>
            </a:solidFill>
          </a:ln>
        </p:spPr>
        <p:txBody>
          <a:bodyPr wrap="none" rtlCol="0">
            <a:spAutoFit/>
          </a:bodyPr>
          <a:lstStyle/>
          <a:p>
            <a:r>
              <a:rPr lang="en-US" b="1" dirty="0">
                <a:latin typeface="Courier New" charset="0"/>
                <a:ea typeface="Courier New" charset="0"/>
                <a:cs typeface="Courier New" charset="0"/>
              </a:rPr>
              <a:t>&gt; </a:t>
            </a:r>
            <a:r>
              <a:rPr lang="en-US" b="1" dirty="0" err="1">
                <a:solidFill>
                  <a:srgbClr val="B23C00"/>
                </a:solidFill>
                <a:latin typeface="Courier New" charset="0"/>
                <a:ea typeface="Courier New" charset="0"/>
                <a:cs typeface="Courier New" charset="0"/>
              </a:rPr>
              <a:t>db.users.find</a:t>
            </a:r>
            <a:r>
              <a:rPr lang="en-US" b="1" dirty="0">
                <a:solidFill>
                  <a:srgbClr val="B23C00"/>
                </a:solidFill>
                <a:latin typeface="Courier New" charset="0"/>
                <a:ea typeface="Courier New" charset="0"/>
                <a:cs typeface="Courier New" charset="0"/>
              </a:rPr>
              <a:t>().pretty()</a:t>
            </a:r>
          </a:p>
          <a:p>
            <a:r>
              <a:rPr lang="en-US" b="1" dirty="0">
                <a:latin typeface="Courier New" charset="0"/>
                <a:ea typeface="Courier New" charset="0"/>
                <a:cs typeface="Courier New" charset="0"/>
              </a:rPr>
              <a:t>{</a:t>
            </a:r>
          </a:p>
          <a:p>
            <a:r>
              <a:rPr lang="en-US" b="1" dirty="0">
                <a:latin typeface="Courier New" charset="0"/>
                <a:ea typeface="Courier New" charset="0"/>
                <a:cs typeface="Courier New" charset="0"/>
              </a:rPr>
              <a:t>"_id" : </a:t>
            </a:r>
            <a:r>
              <a:rPr lang="en-US" b="1" dirty="0" err="1">
                <a:latin typeface="Courier New" charset="0"/>
                <a:ea typeface="Courier New" charset="0"/>
                <a:cs typeface="Courier New" charset="0"/>
              </a:rPr>
              <a:t>ObjectId</a:t>
            </a:r>
            <a:r>
              <a:rPr lang="en-US" b="1" dirty="0">
                <a:latin typeface="Courier New" charset="0"/>
                <a:ea typeface="Courier New" charset="0"/>
                <a:cs typeface="Courier New" charset="0"/>
              </a:rPr>
              <a:t>("59e8711733b5f794be534cda"),</a:t>
            </a:r>
          </a:p>
          <a:p>
            <a:r>
              <a:rPr lang="en-US" b="1" dirty="0">
                <a:latin typeface="Courier New" charset="0"/>
                <a:ea typeface="Courier New" charset="0"/>
                <a:cs typeface="Courier New" charset="0"/>
              </a:rPr>
              <a:t>"username" : "testuser1",</a:t>
            </a:r>
          </a:p>
          <a:p>
            <a:r>
              <a:rPr lang="en-US" b="1" dirty="0">
                <a:latin typeface="Courier New" charset="0"/>
                <a:ea typeface="Courier New" charset="0"/>
                <a:cs typeface="Courier New" charset="0"/>
              </a:rPr>
              <a:t>"email" : "testuser1@testdomain.com"</a:t>
            </a:r>
          </a:p>
          <a:p>
            <a:r>
              <a:rPr lang="en-US" b="1" dirty="0">
                <a:latin typeface="Courier New" charset="0"/>
                <a:ea typeface="Courier New" charset="0"/>
                <a:cs typeface="Courier New" charset="0"/>
              </a:rPr>
              <a:t>}</a:t>
            </a:r>
          </a:p>
        </p:txBody>
      </p:sp>
    </p:spTree>
    <p:extLst>
      <p:ext uri="{BB962C8B-B14F-4D97-AF65-F5344CB8AC3E}">
        <p14:creationId xmlns:p14="http://schemas.microsoft.com/office/powerpoint/2010/main" val="5416845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Initialize the MongoDB Database</a:t>
            </a:r>
            <a:r>
              <a:rPr lang="en-US" i="1" dirty="0"/>
              <a:t>, cont’d</a:t>
            </a:r>
            <a:endParaRPr lang="en-US" dirty="0"/>
          </a:p>
        </p:txBody>
      </p:sp>
      <p:sp>
        <p:nvSpPr>
          <p:cNvPr id="4" name="Slide Number Placeholder 3"/>
          <p:cNvSpPr>
            <a:spLocks noGrp="1"/>
          </p:cNvSpPr>
          <p:nvPr>
            <p:ph type="sldNum" sz="quarter" idx="12"/>
          </p:nvPr>
        </p:nvSpPr>
        <p:spPr/>
        <p:txBody>
          <a:bodyPr/>
          <a:lstStyle/>
          <a:p>
            <a:fld id="{FED62B2D-F854-104A-9535-9A504E5923E0}" type="slidenum">
              <a:rPr lang="en-US" smtClean="0"/>
              <a:pPr/>
              <a:t>18</a:t>
            </a:fld>
            <a:endParaRPr lang="en-US"/>
          </a:p>
        </p:txBody>
      </p:sp>
      <p:sp>
        <p:nvSpPr>
          <p:cNvPr id="5" name="TextBox 4"/>
          <p:cNvSpPr txBox="1"/>
          <p:nvPr/>
        </p:nvSpPr>
        <p:spPr>
          <a:xfrm>
            <a:off x="365806" y="1348800"/>
            <a:ext cx="8412388" cy="4693593"/>
          </a:xfrm>
          <a:prstGeom prst="rect">
            <a:avLst/>
          </a:prstGeom>
          <a:solidFill>
            <a:srgbClr val="DEF0F2"/>
          </a:solidFill>
          <a:ln>
            <a:solidFill>
              <a:schemeClr val="bg1">
                <a:lumMod val="75000"/>
              </a:schemeClr>
            </a:solidFill>
          </a:ln>
        </p:spPr>
        <p:txBody>
          <a:bodyPr wrap="square" rtlCol="0">
            <a:spAutoFit/>
          </a:bodyPr>
          <a:lstStyle/>
          <a:p>
            <a:r>
              <a:rPr lang="en-US" sz="1300" b="1" dirty="0">
                <a:latin typeface="Courier New" charset="0"/>
                <a:ea typeface="Courier New" charset="0"/>
                <a:cs typeface="Courier New" charset="0"/>
              </a:rPr>
              <a:t>&gt; </a:t>
            </a:r>
            <a:r>
              <a:rPr lang="en-US" sz="1300" b="1" dirty="0" err="1">
                <a:solidFill>
                  <a:srgbClr val="B23C00"/>
                </a:solidFill>
                <a:latin typeface="Courier New" charset="0"/>
                <a:ea typeface="Courier New" charset="0"/>
                <a:cs typeface="Courier New" charset="0"/>
              </a:rPr>
              <a:t>newstuff</a:t>
            </a:r>
            <a:r>
              <a:rPr lang="en-US" sz="1300" b="1" dirty="0">
                <a:solidFill>
                  <a:srgbClr val="B23C00"/>
                </a:solidFill>
                <a:latin typeface="Courier New" charset="0"/>
                <a:ea typeface="Courier New" charset="0"/>
                <a:cs typeface="Courier New" charset="0"/>
              </a:rPr>
              <a:t> = [{ "username" : "testuser2", "email" : "testuser2@testdomain.com" }, </a:t>
            </a:r>
          </a:p>
          <a:p>
            <a:r>
              <a:rPr lang="en-US" sz="1300" b="1" dirty="0">
                <a:solidFill>
                  <a:srgbClr val="B23C00"/>
                </a:solidFill>
                <a:latin typeface="Courier New" charset="0"/>
                <a:ea typeface="Courier New" charset="0"/>
                <a:cs typeface="Courier New" charset="0"/>
              </a:rPr>
              <a:t>              { "username" : "testuser3", "email" : "testuser3@testdomain.com" }]</a:t>
            </a:r>
          </a:p>
          <a:p>
            <a:r>
              <a:rPr lang="en-US" sz="1300" b="1" dirty="0">
                <a:latin typeface="Courier New" charset="0"/>
                <a:ea typeface="Courier New" charset="0"/>
                <a:cs typeface="Courier New" charset="0"/>
              </a:rPr>
              <a:t>[</a:t>
            </a:r>
          </a:p>
          <a:p>
            <a:r>
              <a:rPr lang="en-US" sz="1300" b="1" dirty="0">
                <a:latin typeface="Courier New" charset="0"/>
                <a:ea typeface="Courier New" charset="0"/>
                <a:cs typeface="Courier New" charset="0"/>
              </a:rPr>
              <a:t>{</a:t>
            </a:r>
          </a:p>
          <a:p>
            <a:r>
              <a:rPr lang="en-US" sz="1300" b="1" dirty="0">
                <a:latin typeface="Courier New" charset="0"/>
                <a:ea typeface="Courier New" charset="0"/>
                <a:cs typeface="Courier New" charset="0"/>
              </a:rPr>
              <a:t>"username" : "testuser2",</a:t>
            </a:r>
          </a:p>
          <a:p>
            <a:r>
              <a:rPr lang="en-US" sz="1300" b="1" dirty="0">
                <a:latin typeface="Courier New" charset="0"/>
                <a:ea typeface="Courier New" charset="0"/>
                <a:cs typeface="Courier New" charset="0"/>
              </a:rPr>
              <a:t>"email" : "testuser2@testdomain.com"</a:t>
            </a:r>
          </a:p>
          <a:p>
            <a:r>
              <a:rPr lang="en-US" sz="1300" b="1" dirty="0">
                <a:latin typeface="Courier New" charset="0"/>
                <a:ea typeface="Courier New" charset="0"/>
                <a:cs typeface="Courier New" charset="0"/>
              </a:rPr>
              <a:t>},</a:t>
            </a:r>
          </a:p>
          <a:p>
            <a:r>
              <a:rPr lang="en-US" sz="1300" b="1" dirty="0">
                <a:latin typeface="Courier New" charset="0"/>
                <a:ea typeface="Courier New" charset="0"/>
                <a:cs typeface="Courier New" charset="0"/>
              </a:rPr>
              <a:t>{</a:t>
            </a:r>
          </a:p>
          <a:p>
            <a:r>
              <a:rPr lang="en-US" sz="1300" b="1" dirty="0">
                <a:latin typeface="Courier New" charset="0"/>
                <a:ea typeface="Courier New" charset="0"/>
                <a:cs typeface="Courier New" charset="0"/>
              </a:rPr>
              <a:t>"username" : "testuser3",</a:t>
            </a:r>
          </a:p>
          <a:p>
            <a:r>
              <a:rPr lang="en-US" sz="1300" b="1" dirty="0">
                <a:latin typeface="Courier New" charset="0"/>
                <a:ea typeface="Courier New" charset="0"/>
                <a:cs typeface="Courier New" charset="0"/>
              </a:rPr>
              <a:t>"email" : "testuser3@testdomain.com"</a:t>
            </a:r>
          </a:p>
          <a:p>
            <a:r>
              <a:rPr lang="en-US" sz="1300" b="1" dirty="0">
                <a:latin typeface="Courier New" charset="0"/>
                <a:ea typeface="Courier New" charset="0"/>
                <a:cs typeface="Courier New" charset="0"/>
              </a:rPr>
              <a:t>}</a:t>
            </a:r>
          </a:p>
          <a:p>
            <a:r>
              <a:rPr lang="en-US" sz="1300" b="1" dirty="0">
                <a:latin typeface="Courier New" charset="0"/>
                <a:ea typeface="Courier New" charset="0"/>
                <a:cs typeface="Courier New" charset="0"/>
              </a:rPr>
              <a:t>]</a:t>
            </a:r>
          </a:p>
          <a:p>
            <a:r>
              <a:rPr lang="en-US" sz="1300" b="1" dirty="0">
                <a:latin typeface="Courier New" charset="0"/>
                <a:ea typeface="Courier New" charset="0"/>
                <a:cs typeface="Courier New" charset="0"/>
              </a:rPr>
              <a:t>&gt; </a:t>
            </a:r>
            <a:r>
              <a:rPr lang="en-US" sz="1300" b="1" dirty="0" err="1">
                <a:solidFill>
                  <a:srgbClr val="B23C00"/>
                </a:solidFill>
                <a:latin typeface="Courier New" charset="0"/>
                <a:ea typeface="Courier New" charset="0"/>
                <a:cs typeface="Courier New" charset="0"/>
              </a:rPr>
              <a:t>db.users.insert</a:t>
            </a:r>
            <a:r>
              <a:rPr lang="en-US" sz="1300" b="1" dirty="0">
                <a:solidFill>
                  <a:srgbClr val="B23C00"/>
                </a:solidFill>
                <a:latin typeface="Courier New" charset="0"/>
                <a:ea typeface="Courier New" charset="0"/>
                <a:cs typeface="Courier New" charset="0"/>
              </a:rPr>
              <a:t>(</a:t>
            </a:r>
            <a:r>
              <a:rPr lang="en-US" sz="1300" b="1" dirty="0" err="1">
                <a:solidFill>
                  <a:srgbClr val="B23C00"/>
                </a:solidFill>
                <a:latin typeface="Courier New" charset="0"/>
                <a:ea typeface="Courier New" charset="0"/>
                <a:cs typeface="Courier New" charset="0"/>
              </a:rPr>
              <a:t>newstuff</a:t>
            </a:r>
            <a:r>
              <a:rPr lang="en-US" sz="1300" b="1" dirty="0">
                <a:solidFill>
                  <a:srgbClr val="B23C00"/>
                </a:solidFill>
                <a:latin typeface="Courier New" charset="0"/>
                <a:ea typeface="Courier New" charset="0"/>
                <a:cs typeface="Courier New" charset="0"/>
              </a:rPr>
              <a:t>)</a:t>
            </a:r>
          </a:p>
          <a:p>
            <a:r>
              <a:rPr lang="en-US" sz="1300" b="1" dirty="0" err="1">
                <a:latin typeface="Courier New" charset="0"/>
                <a:ea typeface="Courier New" charset="0"/>
                <a:cs typeface="Courier New" charset="0"/>
              </a:rPr>
              <a:t>BulkWriteResult</a:t>
            </a:r>
            <a:r>
              <a:rPr lang="en-US" sz="1300" b="1" dirty="0">
                <a:latin typeface="Courier New" charset="0"/>
                <a:ea typeface="Courier New" charset="0"/>
                <a:cs typeface="Courier New" charset="0"/>
              </a:rPr>
              <a:t>({</a:t>
            </a:r>
          </a:p>
          <a:p>
            <a:r>
              <a:rPr lang="en-US" sz="1300" b="1" dirty="0">
                <a:latin typeface="Courier New" charset="0"/>
                <a:ea typeface="Courier New" charset="0"/>
                <a:cs typeface="Courier New" charset="0"/>
              </a:rPr>
              <a:t>"</a:t>
            </a:r>
            <a:r>
              <a:rPr lang="en-US" sz="1300" b="1" dirty="0" err="1">
                <a:latin typeface="Courier New" charset="0"/>
                <a:ea typeface="Courier New" charset="0"/>
                <a:cs typeface="Courier New" charset="0"/>
              </a:rPr>
              <a:t>writeErrors</a:t>
            </a:r>
            <a:r>
              <a:rPr lang="en-US" sz="1300" b="1" dirty="0">
                <a:latin typeface="Courier New" charset="0"/>
                <a:ea typeface="Courier New" charset="0"/>
                <a:cs typeface="Courier New" charset="0"/>
              </a:rPr>
              <a:t>" : [ ],</a:t>
            </a:r>
          </a:p>
          <a:p>
            <a:r>
              <a:rPr lang="en-US" sz="1300" b="1" dirty="0">
                <a:latin typeface="Courier New" charset="0"/>
                <a:ea typeface="Courier New" charset="0"/>
                <a:cs typeface="Courier New" charset="0"/>
              </a:rPr>
              <a:t>"</a:t>
            </a:r>
            <a:r>
              <a:rPr lang="en-US" sz="1300" b="1" dirty="0" err="1">
                <a:latin typeface="Courier New" charset="0"/>
                <a:ea typeface="Courier New" charset="0"/>
                <a:cs typeface="Courier New" charset="0"/>
              </a:rPr>
              <a:t>writeConcernErrors</a:t>
            </a:r>
            <a:r>
              <a:rPr lang="en-US" sz="1300" b="1" dirty="0">
                <a:latin typeface="Courier New" charset="0"/>
                <a:ea typeface="Courier New" charset="0"/>
                <a:cs typeface="Courier New" charset="0"/>
              </a:rPr>
              <a:t>" : [ ],</a:t>
            </a:r>
          </a:p>
          <a:p>
            <a:r>
              <a:rPr lang="en-US" sz="1300" b="1" dirty="0">
                <a:latin typeface="Courier New" charset="0"/>
                <a:ea typeface="Courier New" charset="0"/>
                <a:cs typeface="Courier New" charset="0"/>
              </a:rPr>
              <a:t>"</a:t>
            </a:r>
            <a:r>
              <a:rPr lang="en-US" sz="1300" b="1" dirty="0" err="1">
                <a:latin typeface="Courier New" charset="0"/>
                <a:ea typeface="Courier New" charset="0"/>
                <a:cs typeface="Courier New" charset="0"/>
              </a:rPr>
              <a:t>nInserted</a:t>
            </a:r>
            <a:r>
              <a:rPr lang="en-US" sz="1300" b="1" dirty="0">
                <a:latin typeface="Courier New" charset="0"/>
                <a:ea typeface="Courier New" charset="0"/>
                <a:cs typeface="Courier New" charset="0"/>
              </a:rPr>
              <a:t>" : 2,</a:t>
            </a:r>
          </a:p>
          <a:p>
            <a:r>
              <a:rPr lang="en-US" sz="1300" b="1" dirty="0">
                <a:latin typeface="Courier New" charset="0"/>
                <a:ea typeface="Courier New" charset="0"/>
                <a:cs typeface="Courier New" charset="0"/>
              </a:rPr>
              <a:t>"</a:t>
            </a:r>
            <a:r>
              <a:rPr lang="en-US" sz="1300" b="1" dirty="0" err="1">
                <a:latin typeface="Courier New" charset="0"/>
                <a:ea typeface="Courier New" charset="0"/>
                <a:cs typeface="Courier New" charset="0"/>
              </a:rPr>
              <a:t>nUpserted</a:t>
            </a:r>
            <a:r>
              <a:rPr lang="en-US" sz="1300" b="1" dirty="0">
                <a:latin typeface="Courier New" charset="0"/>
                <a:ea typeface="Courier New" charset="0"/>
                <a:cs typeface="Courier New" charset="0"/>
              </a:rPr>
              <a:t>" : 0,</a:t>
            </a:r>
          </a:p>
          <a:p>
            <a:r>
              <a:rPr lang="en-US" sz="1300" b="1" dirty="0">
                <a:latin typeface="Courier New" charset="0"/>
                <a:ea typeface="Courier New" charset="0"/>
                <a:cs typeface="Courier New" charset="0"/>
              </a:rPr>
              <a:t>"</a:t>
            </a:r>
            <a:r>
              <a:rPr lang="en-US" sz="1300" b="1" dirty="0" err="1">
                <a:latin typeface="Courier New" charset="0"/>
                <a:ea typeface="Courier New" charset="0"/>
                <a:cs typeface="Courier New" charset="0"/>
              </a:rPr>
              <a:t>nMatched</a:t>
            </a:r>
            <a:r>
              <a:rPr lang="en-US" sz="1300" b="1" dirty="0">
                <a:latin typeface="Courier New" charset="0"/>
                <a:ea typeface="Courier New" charset="0"/>
                <a:cs typeface="Courier New" charset="0"/>
              </a:rPr>
              <a:t>" : 0,</a:t>
            </a:r>
          </a:p>
          <a:p>
            <a:r>
              <a:rPr lang="en-US" sz="1300" b="1" dirty="0">
                <a:latin typeface="Courier New" charset="0"/>
                <a:ea typeface="Courier New" charset="0"/>
                <a:cs typeface="Courier New" charset="0"/>
              </a:rPr>
              <a:t>"</a:t>
            </a:r>
            <a:r>
              <a:rPr lang="en-US" sz="1300" b="1" dirty="0" err="1">
                <a:latin typeface="Courier New" charset="0"/>
                <a:ea typeface="Courier New" charset="0"/>
                <a:cs typeface="Courier New" charset="0"/>
              </a:rPr>
              <a:t>nModified</a:t>
            </a:r>
            <a:r>
              <a:rPr lang="en-US" sz="1300" b="1" dirty="0">
                <a:latin typeface="Courier New" charset="0"/>
                <a:ea typeface="Courier New" charset="0"/>
                <a:cs typeface="Courier New" charset="0"/>
              </a:rPr>
              <a:t>" : 0,</a:t>
            </a:r>
          </a:p>
          <a:p>
            <a:r>
              <a:rPr lang="en-US" sz="1300" b="1" dirty="0">
                <a:latin typeface="Courier New" charset="0"/>
                <a:ea typeface="Courier New" charset="0"/>
                <a:cs typeface="Courier New" charset="0"/>
              </a:rPr>
              <a:t>"</a:t>
            </a:r>
            <a:r>
              <a:rPr lang="en-US" sz="1300" b="1" dirty="0" err="1">
                <a:latin typeface="Courier New" charset="0"/>
                <a:ea typeface="Courier New" charset="0"/>
                <a:cs typeface="Courier New" charset="0"/>
              </a:rPr>
              <a:t>nRemoved</a:t>
            </a:r>
            <a:r>
              <a:rPr lang="en-US" sz="1300" b="1" dirty="0">
                <a:latin typeface="Courier New" charset="0"/>
                <a:ea typeface="Courier New" charset="0"/>
                <a:cs typeface="Courier New" charset="0"/>
              </a:rPr>
              <a:t>" : 0,</a:t>
            </a:r>
          </a:p>
          <a:p>
            <a:r>
              <a:rPr lang="en-US" sz="1300" b="1" dirty="0">
                <a:latin typeface="Courier New" charset="0"/>
                <a:ea typeface="Courier New" charset="0"/>
                <a:cs typeface="Courier New" charset="0"/>
              </a:rPr>
              <a:t>"</a:t>
            </a:r>
            <a:r>
              <a:rPr lang="en-US" sz="1300" b="1" dirty="0" err="1">
                <a:latin typeface="Courier New" charset="0"/>
                <a:ea typeface="Courier New" charset="0"/>
                <a:cs typeface="Courier New" charset="0"/>
              </a:rPr>
              <a:t>upserted</a:t>
            </a:r>
            <a:r>
              <a:rPr lang="en-US" sz="1300" b="1" dirty="0">
                <a:latin typeface="Courier New" charset="0"/>
                <a:ea typeface="Courier New" charset="0"/>
                <a:cs typeface="Courier New" charset="0"/>
              </a:rPr>
              <a:t>" : [ ]</a:t>
            </a:r>
          </a:p>
          <a:p>
            <a:r>
              <a:rPr lang="en-US" sz="1300" b="1" dirty="0">
                <a:latin typeface="Courier New" charset="0"/>
                <a:ea typeface="Courier New" charset="0"/>
                <a:cs typeface="Courier New" charset="0"/>
              </a:rPr>
              <a:t>})</a:t>
            </a:r>
          </a:p>
        </p:txBody>
      </p:sp>
    </p:spTree>
    <p:extLst>
      <p:ext uri="{BB962C8B-B14F-4D97-AF65-F5344CB8AC3E}">
        <p14:creationId xmlns:p14="http://schemas.microsoft.com/office/powerpoint/2010/main" val="20196731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Initialize the MongoDB Database</a:t>
            </a:r>
            <a:r>
              <a:rPr lang="en-US" i="1" dirty="0"/>
              <a:t>, cont’d</a:t>
            </a:r>
            <a:endParaRPr lang="en-US" dirty="0"/>
          </a:p>
        </p:txBody>
      </p:sp>
      <p:sp>
        <p:nvSpPr>
          <p:cNvPr id="4" name="Slide Number Placeholder 3"/>
          <p:cNvSpPr>
            <a:spLocks noGrp="1"/>
          </p:cNvSpPr>
          <p:nvPr>
            <p:ph type="sldNum" sz="quarter" idx="12"/>
          </p:nvPr>
        </p:nvSpPr>
        <p:spPr/>
        <p:txBody>
          <a:bodyPr/>
          <a:lstStyle/>
          <a:p>
            <a:fld id="{FED62B2D-F854-104A-9535-9A504E5923E0}" type="slidenum">
              <a:rPr lang="en-US" smtClean="0"/>
              <a:pPr/>
              <a:t>19</a:t>
            </a:fld>
            <a:endParaRPr lang="en-US"/>
          </a:p>
        </p:txBody>
      </p:sp>
      <p:sp>
        <p:nvSpPr>
          <p:cNvPr id="5" name="TextBox 4"/>
          <p:cNvSpPr txBox="1"/>
          <p:nvPr/>
        </p:nvSpPr>
        <p:spPr>
          <a:xfrm>
            <a:off x="1702464" y="1417342"/>
            <a:ext cx="5739072" cy="4031873"/>
          </a:xfrm>
          <a:prstGeom prst="rect">
            <a:avLst/>
          </a:prstGeom>
          <a:solidFill>
            <a:srgbClr val="DEF0F2"/>
          </a:solidFill>
          <a:ln>
            <a:solidFill>
              <a:srgbClr val="0033CC"/>
            </a:solidFill>
          </a:ln>
        </p:spPr>
        <p:txBody>
          <a:bodyPr wrap="none" rtlCol="0">
            <a:spAutoFit/>
          </a:bodyPr>
          <a:lstStyle/>
          <a:p>
            <a:r>
              <a:rPr lang="en-US" b="1" dirty="0">
                <a:latin typeface="Courier New" charset="0"/>
                <a:ea typeface="Courier New" charset="0"/>
                <a:cs typeface="Courier New" charset="0"/>
              </a:rPr>
              <a:t>&gt; </a:t>
            </a:r>
            <a:r>
              <a:rPr lang="en-US" b="1" dirty="0" err="1">
                <a:solidFill>
                  <a:srgbClr val="B23C00"/>
                </a:solidFill>
                <a:latin typeface="Courier New" charset="0"/>
                <a:ea typeface="Courier New" charset="0"/>
                <a:cs typeface="Courier New" charset="0"/>
              </a:rPr>
              <a:t>db.users.find</a:t>
            </a:r>
            <a:r>
              <a:rPr lang="en-US" b="1" dirty="0">
                <a:solidFill>
                  <a:srgbClr val="B23C00"/>
                </a:solidFill>
                <a:latin typeface="Courier New" charset="0"/>
                <a:ea typeface="Courier New" charset="0"/>
                <a:cs typeface="Courier New" charset="0"/>
              </a:rPr>
              <a:t>().pretty()</a:t>
            </a:r>
          </a:p>
          <a:p>
            <a:r>
              <a:rPr lang="en-US" b="1" dirty="0">
                <a:latin typeface="Courier New" charset="0"/>
                <a:ea typeface="Courier New" charset="0"/>
                <a:cs typeface="Courier New" charset="0"/>
              </a:rPr>
              <a:t>{</a:t>
            </a:r>
          </a:p>
          <a:p>
            <a:r>
              <a:rPr lang="en-US" b="1" dirty="0">
                <a:latin typeface="Courier New" charset="0"/>
                <a:ea typeface="Courier New" charset="0"/>
                <a:cs typeface="Courier New" charset="0"/>
              </a:rPr>
              <a:t>"_id" : </a:t>
            </a:r>
            <a:r>
              <a:rPr lang="en-US" b="1" dirty="0" err="1">
                <a:latin typeface="Courier New" charset="0"/>
                <a:ea typeface="Courier New" charset="0"/>
                <a:cs typeface="Courier New" charset="0"/>
              </a:rPr>
              <a:t>ObjectId</a:t>
            </a:r>
            <a:r>
              <a:rPr lang="en-US" b="1" dirty="0">
                <a:latin typeface="Courier New" charset="0"/>
                <a:ea typeface="Courier New" charset="0"/>
                <a:cs typeface="Courier New" charset="0"/>
              </a:rPr>
              <a:t>("59e8711733b5f794be534cda"),</a:t>
            </a:r>
          </a:p>
          <a:p>
            <a:r>
              <a:rPr lang="en-US" b="1" dirty="0">
                <a:latin typeface="Courier New" charset="0"/>
                <a:ea typeface="Courier New" charset="0"/>
                <a:cs typeface="Courier New" charset="0"/>
              </a:rPr>
              <a:t>"username" : "testuser1",</a:t>
            </a:r>
          </a:p>
          <a:p>
            <a:r>
              <a:rPr lang="en-US" b="1" dirty="0">
                <a:latin typeface="Courier New" charset="0"/>
                <a:ea typeface="Courier New" charset="0"/>
                <a:cs typeface="Courier New" charset="0"/>
              </a:rPr>
              <a:t>"email" : "testuser1@testdomain.com"</a:t>
            </a:r>
          </a:p>
          <a:p>
            <a:r>
              <a:rPr lang="en-US" b="1" dirty="0">
                <a:latin typeface="Courier New" charset="0"/>
                <a:ea typeface="Courier New" charset="0"/>
                <a:cs typeface="Courier New" charset="0"/>
              </a:rPr>
              <a:t>}</a:t>
            </a:r>
          </a:p>
          <a:p>
            <a:r>
              <a:rPr lang="en-US" b="1" dirty="0">
                <a:latin typeface="Courier New" charset="0"/>
                <a:ea typeface="Courier New" charset="0"/>
                <a:cs typeface="Courier New" charset="0"/>
              </a:rPr>
              <a:t>{</a:t>
            </a:r>
          </a:p>
          <a:p>
            <a:r>
              <a:rPr lang="en-US" b="1" dirty="0">
                <a:latin typeface="Courier New" charset="0"/>
                <a:ea typeface="Courier New" charset="0"/>
                <a:cs typeface="Courier New" charset="0"/>
              </a:rPr>
              <a:t>"_id" : </a:t>
            </a:r>
            <a:r>
              <a:rPr lang="en-US" b="1" dirty="0" err="1">
                <a:latin typeface="Courier New" charset="0"/>
                <a:ea typeface="Courier New" charset="0"/>
                <a:cs typeface="Courier New" charset="0"/>
              </a:rPr>
              <a:t>ObjectId</a:t>
            </a:r>
            <a:r>
              <a:rPr lang="en-US" b="1" dirty="0">
                <a:latin typeface="Courier New" charset="0"/>
                <a:ea typeface="Courier New" charset="0"/>
                <a:cs typeface="Courier New" charset="0"/>
              </a:rPr>
              <a:t>("59e8715233b5f794be534cdb"),</a:t>
            </a:r>
          </a:p>
          <a:p>
            <a:r>
              <a:rPr lang="en-US" b="1" dirty="0">
                <a:latin typeface="Courier New" charset="0"/>
                <a:ea typeface="Courier New" charset="0"/>
                <a:cs typeface="Courier New" charset="0"/>
              </a:rPr>
              <a:t>"username" : "testuser2",</a:t>
            </a:r>
          </a:p>
          <a:p>
            <a:r>
              <a:rPr lang="en-US" b="1" dirty="0">
                <a:latin typeface="Courier New" charset="0"/>
                <a:ea typeface="Courier New" charset="0"/>
                <a:cs typeface="Courier New" charset="0"/>
              </a:rPr>
              <a:t>"email" : "testuser2@testdomain.com"</a:t>
            </a:r>
          </a:p>
          <a:p>
            <a:r>
              <a:rPr lang="en-US" b="1" dirty="0">
                <a:latin typeface="Courier New" charset="0"/>
                <a:ea typeface="Courier New" charset="0"/>
                <a:cs typeface="Courier New" charset="0"/>
              </a:rPr>
              <a:t>}</a:t>
            </a:r>
          </a:p>
          <a:p>
            <a:r>
              <a:rPr lang="en-US" b="1" dirty="0">
                <a:latin typeface="Courier New" charset="0"/>
                <a:ea typeface="Courier New" charset="0"/>
                <a:cs typeface="Courier New" charset="0"/>
              </a:rPr>
              <a:t>{</a:t>
            </a:r>
          </a:p>
          <a:p>
            <a:r>
              <a:rPr lang="en-US" b="1" dirty="0">
                <a:latin typeface="Courier New" charset="0"/>
                <a:ea typeface="Courier New" charset="0"/>
                <a:cs typeface="Courier New" charset="0"/>
              </a:rPr>
              <a:t>"_id" : </a:t>
            </a:r>
            <a:r>
              <a:rPr lang="en-US" b="1" dirty="0" err="1">
                <a:latin typeface="Courier New" charset="0"/>
                <a:ea typeface="Courier New" charset="0"/>
                <a:cs typeface="Courier New" charset="0"/>
              </a:rPr>
              <a:t>ObjectId</a:t>
            </a:r>
            <a:r>
              <a:rPr lang="en-US" b="1" dirty="0">
                <a:latin typeface="Courier New" charset="0"/>
                <a:ea typeface="Courier New" charset="0"/>
                <a:cs typeface="Courier New" charset="0"/>
              </a:rPr>
              <a:t>("59e8715233b5f794be534cdc"),</a:t>
            </a:r>
          </a:p>
          <a:p>
            <a:r>
              <a:rPr lang="en-US" b="1" dirty="0">
                <a:latin typeface="Courier New" charset="0"/>
                <a:ea typeface="Courier New" charset="0"/>
                <a:cs typeface="Courier New" charset="0"/>
              </a:rPr>
              <a:t>"username" : "testuser3",</a:t>
            </a:r>
          </a:p>
          <a:p>
            <a:r>
              <a:rPr lang="en-US" b="1" dirty="0">
                <a:latin typeface="Courier New" charset="0"/>
                <a:ea typeface="Courier New" charset="0"/>
                <a:cs typeface="Courier New" charset="0"/>
              </a:rPr>
              <a:t>"email" : "testuser3@testdomain.com"</a:t>
            </a:r>
          </a:p>
          <a:p>
            <a:r>
              <a:rPr lang="en-US" b="1" dirty="0">
                <a:latin typeface="Courier New" charset="0"/>
                <a:ea typeface="Courier New" charset="0"/>
                <a:cs typeface="Courier New" charset="0"/>
              </a:rPr>
              <a:t>}</a:t>
            </a:r>
          </a:p>
        </p:txBody>
      </p:sp>
    </p:spTree>
    <p:extLst>
      <p:ext uri="{BB962C8B-B14F-4D97-AF65-F5344CB8AC3E}">
        <p14:creationId xmlns:p14="http://schemas.microsoft.com/office/powerpoint/2010/main" val="1372895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7DC63-28C5-2E4F-A49E-61CAF6E0D858}"/>
              </a:ext>
            </a:extLst>
          </p:cNvPr>
          <p:cNvSpPr>
            <a:spLocks noGrp="1"/>
          </p:cNvSpPr>
          <p:nvPr>
            <p:ph type="title"/>
          </p:nvPr>
        </p:nvSpPr>
        <p:spPr/>
        <p:txBody>
          <a:bodyPr/>
          <a:lstStyle/>
          <a:p>
            <a:r>
              <a:rPr lang="en-US" dirty="0"/>
              <a:t>Midterm Solution: Question 51</a:t>
            </a:r>
          </a:p>
        </p:txBody>
      </p:sp>
      <p:sp>
        <p:nvSpPr>
          <p:cNvPr id="3" name="Content Placeholder 2">
            <a:extLst>
              <a:ext uri="{FF2B5EF4-FFF2-40B4-BE49-F238E27FC236}">
                <a16:creationId xmlns:a16="http://schemas.microsoft.com/office/drawing/2014/main" id="{DF372A68-75E5-734E-9BF5-000BD26426D7}"/>
              </a:ext>
            </a:extLst>
          </p:cNvPr>
          <p:cNvSpPr>
            <a:spLocks noGrp="1"/>
          </p:cNvSpPr>
          <p:nvPr>
            <p:ph idx="1"/>
          </p:nvPr>
        </p:nvSpPr>
        <p:spPr/>
        <p:txBody>
          <a:bodyPr/>
          <a:lstStyle/>
          <a:p>
            <a:r>
              <a:rPr lang="en-US" dirty="0"/>
              <a:t>In at most 50 words, describe how to use sessions and cookies to enable a web application to maintain conversations with users.</a:t>
            </a:r>
          </a:p>
          <a:p>
            <a:pPr lvl="4"/>
            <a:endParaRPr lang="en-US" dirty="0"/>
          </a:p>
          <a:p>
            <a:pPr lvl="1"/>
            <a:r>
              <a:rPr lang="en-US" dirty="0"/>
              <a:t>A session maintains information on the web server about a user from one request to another.</a:t>
            </a:r>
          </a:p>
          <a:p>
            <a:pPr lvl="1"/>
            <a:r>
              <a:rPr lang="en-US" dirty="0"/>
              <a:t>Cookies enable the web server to associate the right session with each incoming request.</a:t>
            </a:r>
          </a:p>
        </p:txBody>
      </p:sp>
      <p:sp>
        <p:nvSpPr>
          <p:cNvPr id="4" name="Slide Number Placeholder 3">
            <a:extLst>
              <a:ext uri="{FF2B5EF4-FFF2-40B4-BE49-F238E27FC236}">
                <a16:creationId xmlns:a16="http://schemas.microsoft.com/office/drawing/2014/main" id="{A7F3CF11-11C6-8E42-BCF1-6EC973BAD89B}"/>
              </a:ext>
            </a:extLst>
          </p:cNvPr>
          <p:cNvSpPr>
            <a:spLocks noGrp="1"/>
          </p:cNvSpPr>
          <p:nvPr>
            <p:ph type="sldNum" sz="quarter" idx="12"/>
          </p:nvPr>
        </p:nvSpPr>
        <p:spPr/>
        <p:txBody>
          <a:bodyPr/>
          <a:lstStyle/>
          <a:p>
            <a:fld id="{FED62B2D-F854-104A-9535-9A504E5923E0}" type="slidenum">
              <a:rPr lang="en-US" smtClean="0"/>
              <a:pPr/>
              <a:t>2</a:t>
            </a:fld>
            <a:endParaRPr lang="en-US"/>
          </a:p>
        </p:txBody>
      </p:sp>
    </p:spTree>
    <p:extLst>
      <p:ext uri="{BB962C8B-B14F-4D97-AF65-F5344CB8AC3E}">
        <p14:creationId xmlns:p14="http://schemas.microsoft.com/office/powerpoint/2010/main" val="6230006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98E6E0-5457-2C4B-BCBD-6E6D604D2A8B}"/>
              </a:ext>
            </a:extLst>
          </p:cNvPr>
          <p:cNvSpPr>
            <a:spLocks noGrp="1"/>
          </p:cNvSpPr>
          <p:nvPr>
            <p:ph type="title"/>
          </p:nvPr>
        </p:nvSpPr>
        <p:spPr/>
        <p:txBody>
          <a:bodyPr/>
          <a:lstStyle/>
          <a:p>
            <a:r>
              <a:rPr lang="en-US" dirty="0"/>
              <a:t>Express Project </a:t>
            </a:r>
            <a:r>
              <a:rPr lang="en-US" dirty="0" err="1"/>
              <a:t>MongoDBExample</a:t>
            </a:r>
            <a:endParaRPr lang="en-US" dirty="0"/>
          </a:p>
        </p:txBody>
      </p:sp>
      <p:sp>
        <p:nvSpPr>
          <p:cNvPr id="4" name="Slide Number Placeholder 3">
            <a:extLst>
              <a:ext uri="{FF2B5EF4-FFF2-40B4-BE49-F238E27FC236}">
                <a16:creationId xmlns:a16="http://schemas.microsoft.com/office/drawing/2014/main" id="{9D57AFF6-B5B7-0E49-9852-1A4BDDE19376}"/>
              </a:ext>
            </a:extLst>
          </p:cNvPr>
          <p:cNvSpPr>
            <a:spLocks noGrp="1"/>
          </p:cNvSpPr>
          <p:nvPr>
            <p:ph type="sldNum" sz="quarter" idx="12"/>
          </p:nvPr>
        </p:nvSpPr>
        <p:spPr/>
        <p:txBody>
          <a:bodyPr/>
          <a:lstStyle/>
          <a:p>
            <a:fld id="{FED62B2D-F854-104A-9535-9A504E5923E0}" type="slidenum">
              <a:rPr lang="en-US" smtClean="0"/>
              <a:pPr/>
              <a:t>20</a:t>
            </a:fld>
            <a:endParaRPr lang="en-US"/>
          </a:p>
        </p:txBody>
      </p:sp>
      <p:pic>
        <p:nvPicPr>
          <p:cNvPr id="5" name="Picture 4">
            <a:extLst>
              <a:ext uri="{FF2B5EF4-FFF2-40B4-BE49-F238E27FC236}">
                <a16:creationId xmlns:a16="http://schemas.microsoft.com/office/drawing/2014/main" id="{98B983D1-90AE-A543-9B07-3291615B8AC3}"/>
              </a:ext>
            </a:extLst>
          </p:cNvPr>
          <p:cNvPicPr>
            <a:picLocks noChangeAspect="1"/>
          </p:cNvPicPr>
          <p:nvPr/>
        </p:nvPicPr>
        <p:blipFill>
          <a:blip r:embed="rId2"/>
          <a:stretch>
            <a:fillRect/>
          </a:stretch>
        </p:blipFill>
        <p:spPr>
          <a:xfrm>
            <a:off x="3467100" y="1234464"/>
            <a:ext cx="2209800" cy="4978400"/>
          </a:xfrm>
          <a:prstGeom prst="rect">
            <a:avLst/>
          </a:prstGeom>
        </p:spPr>
      </p:pic>
    </p:spTree>
    <p:extLst>
      <p:ext uri="{BB962C8B-B14F-4D97-AF65-F5344CB8AC3E}">
        <p14:creationId xmlns:p14="http://schemas.microsoft.com/office/powerpoint/2010/main" val="1878927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Connect to the MongoDB Database</a:t>
            </a:r>
          </a:p>
        </p:txBody>
      </p:sp>
      <p:sp>
        <p:nvSpPr>
          <p:cNvPr id="3" name="Content Placeholder 2"/>
          <p:cNvSpPr>
            <a:spLocks noGrp="1"/>
          </p:cNvSpPr>
          <p:nvPr>
            <p:ph idx="1"/>
          </p:nvPr>
        </p:nvSpPr>
        <p:spPr>
          <a:xfrm>
            <a:off x="457200" y="2514611"/>
            <a:ext cx="8229600" cy="1737340"/>
          </a:xfrm>
        </p:spPr>
        <p:txBody>
          <a:bodyPr/>
          <a:lstStyle/>
          <a:p>
            <a:r>
              <a:rPr lang="en-US" dirty="0"/>
              <a:t>Use Monk to connect to the database </a:t>
            </a:r>
            <a:r>
              <a:rPr lang="en-US" dirty="0" err="1">
                <a:solidFill>
                  <a:srgbClr val="C00000"/>
                </a:solidFill>
              </a:rPr>
              <a:t>userdb</a:t>
            </a:r>
            <a:r>
              <a:rPr lang="en-US" dirty="0"/>
              <a:t> </a:t>
            </a:r>
            <a:br>
              <a:rPr lang="en-US" dirty="0"/>
            </a:br>
            <a:r>
              <a:rPr lang="en-US" dirty="0"/>
              <a:t>at the default MongoDB port </a:t>
            </a:r>
            <a:r>
              <a:rPr lang="en-US" dirty="0">
                <a:solidFill>
                  <a:srgbClr val="B23C00"/>
                </a:solidFill>
              </a:rPr>
              <a:t>27017</a:t>
            </a:r>
            <a:r>
              <a:rPr lang="en-US" dirty="0"/>
              <a:t>.</a:t>
            </a:r>
          </a:p>
          <a:p>
            <a:pPr lvl="4"/>
            <a:endParaRPr lang="en-US" dirty="0"/>
          </a:p>
          <a:p>
            <a:r>
              <a:rPr lang="en-US" dirty="0"/>
              <a:t>Make the database accessible to the controller:</a:t>
            </a:r>
          </a:p>
        </p:txBody>
      </p:sp>
      <p:sp>
        <p:nvSpPr>
          <p:cNvPr id="4" name="Slide Number Placeholder 3"/>
          <p:cNvSpPr>
            <a:spLocks noGrp="1"/>
          </p:cNvSpPr>
          <p:nvPr>
            <p:ph type="sldNum" sz="quarter" idx="12"/>
          </p:nvPr>
        </p:nvSpPr>
        <p:spPr/>
        <p:txBody>
          <a:bodyPr/>
          <a:lstStyle/>
          <a:p>
            <a:fld id="{FED62B2D-F854-104A-9535-9A504E5923E0}" type="slidenum">
              <a:rPr lang="en-US" smtClean="0"/>
              <a:pPr/>
              <a:t>21</a:t>
            </a:fld>
            <a:endParaRPr lang="en-US"/>
          </a:p>
        </p:txBody>
      </p:sp>
      <p:sp>
        <p:nvSpPr>
          <p:cNvPr id="5" name="TextBox 4"/>
          <p:cNvSpPr txBox="1"/>
          <p:nvPr/>
        </p:nvSpPr>
        <p:spPr>
          <a:xfrm>
            <a:off x="1825894" y="1512367"/>
            <a:ext cx="5121915" cy="830997"/>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err="1">
                <a:latin typeface="Courier New" charset="0"/>
                <a:ea typeface="Courier New" charset="0"/>
                <a:cs typeface="Courier New" charset="0"/>
              </a:rPr>
              <a:t>var</a:t>
            </a:r>
            <a:r>
              <a:rPr lang="en-US" b="1" dirty="0">
                <a:latin typeface="Courier New" charset="0"/>
                <a:ea typeface="Courier New" charset="0"/>
                <a:cs typeface="Courier New" charset="0"/>
              </a:rPr>
              <a:t> mongo = require('</a:t>
            </a:r>
            <a:r>
              <a:rPr lang="en-US" b="1" dirty="0" err="1">
                <a:latin typeface="Courier New" charset="0"/>
                <a:ea typeface="Courier New" charset="0"/>
                <a:cs typeface="Courier New" charset="0"/>
              </a:rPr>
              <a:t>mongodb</a:t>
            </a:r>
            <a:r>
              <a:rPr lang="en-US" b="1" dirty="0">
                <a:latin typeface="Courier New" charset="0"/>
                <a:ea typeface="Courier New" charset="0"/>
                <a:cs typeface="Courier New" charset="0"/>
              </a:rPr>
              <a:t>');</a:t>
            </a:r>
          </a:p>
          <a:p>
            <a:r>
              <a:rPr lang="en-US" b="1" dirty="0" err="1">
                <a:latin typeface="Courier New" charset="0"/>
                <a:ea typeface="Courier New" charset="0"/>
                <a:cs typeface="Courier New" charset="0"/>
              </a:rPr>
              <a:t>var</a:t>
            </a:r>
            <a:r>
              <a:rPr lang="en-US" b="1" dirty="0">
                <a:latin typeface="Courier New" charset="0"/>
                <a:ea typeface="Courier New" charset="0"/>
                <a:cs typeface="Courier New" charset="0"/>
              </a:rPr>
              <a:t> monk = require('monk');</a:t>
            </a:r>
          </a:p>
          <a:p>
            <a:r>
              <a:rPr lang="en-US" b="1" dirty="0">
                <a:latin typeface="Courier New" charset="0"/>
                <a:ea typeface="Courier New" charset="0"/>
                <a:cs typeface="Courier New" charset="0"/>
              </a:rPr>
              <a:t>var </a:t>
            </a:r>
            <a:r>
              <a:rPr lang="en-US" b="1" dirty="0" err="1">
                <a:latin typeface="Courier New" charset="0"/>
                <a:ea typeface="Courier New" charset="0"/>
                <a:cs typeface="Courier New" charset="0"/>
              </a:rPr>
              <a:t>db</a:t>
            </a:r>
            <a:r>
              <a:rPr lang="en-US" b="1" dirty="0">
                <a:latin typeface="Courier New" charset="0"/>
                <a:ea typeface="Courier New" charset="0"/>
                <a:cs typeface="Courier New" charset="0"/>
              </a:rPr>
              <a:t> = monk('localhost:27017/</a:t>
            </a:r>
            <a:r>
              <a:rPr lang="en-US" b="1" dirty="0" err="1">
                <a:latin typeface="Courier New" charset="0"/>
                <a:ea typeface="Courier New" charset="0"/>
                <a:cs typeface="Courier New" charset="0"/>
              </a:rPr>
              <a:t>userdb</a:t>
            </a:r>
            <a:r>
              <a:rPr lang="en-US" b="1" dirty="0">
                <a:latin typeface="Courier New" charset="0"/>
                <a:ea typeface="Courier New" charset="0"/>
                <a:cs typeface="Courier New" charset="0"/>
              </a:rPr>
              <a:t>');</a:t>
            </a:r>
          </a:p>
        </p:txBody>
      </p:sp>
      <p:sp>
        <p:nvSpPr>
          <p:cNvPr id="6" name="TextBox 5"/>
          <p:cNvSpPr txBox="1"/>
          <p:nvPr/>
        </p:nvSpPr>
        <p:spPr>
          <a:xfrm>
            <a:off x="2504765" y="4344538"/>
            <a:ext cx="4134465" cy="1323439"/>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err="1">
                <a:latin typeface="Courier New" panose="02070309020205020404" pitchFamily="49" charset="0"/>
                <a:cs typeface="Courier New" panose="02070309020205020404" pitchFamily="49" charset="0"/>
              </a:rPr>
              <a:t>app.use</a:t>
            </a:r>
            <a:r>
              <a:rPr lang="en-US" b="1" dirty="0">
                <a:latin typeface="Courier New" panose="02070309020205020404" pitchFamily="49" charset="0"/>
                <a:cs typeface="Courier New" panose="02070309020205020404" pitchFamily="49" charset="0"/>
              </a:rPr>
              <a:t>(function(</a:t>
            </a:r>
            <a:r>
              <a:rPr lang="en-US" b="1" dirty="0" err="1">
                <a:latin typeface="Courier New" panose="02070309020205020404" pitchFamily="49" charset="0"/>
                <a:cs typeface="Courier New" panose="02070309020205020404" pitchFamily="49" charset="0"/>
              </a:rPr>
              <a:t>req</a:t>
            </a:r>
            <a:r>
              <a:rPr lang="en-US" b="1" dirty="0">
                <a:latin typeface="Courier New" panose="02070309020205020404" pitchFamily="49" charset="0"/>
                <a:cs typeface="Courier New" panose="02070309020205020404" pitchFamily="49" charset="0"/>
              </a:rPr>
              <a:t>, res, next)</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req.db</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db</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next();</a:t>
            </a:r>
          </a:p>
          <a:p>
            <a:r>
              <a:rPr lang="en-US" b="1" dirty="0">
                <a:latin typeface="Courier New" panose="02070309020205020404" pitchFamily="49" charset="0"/>
                <a:cs typeface="Courier New" panose="02070309020205020404" pitchFamily="49" charset="0"/>
              </a:rPr>
              <a:t>        });</a:t>
            </a:r>
          </a:p>
        </p:txBody>
      </p:sp>
      <p:sp>
        <p:nvSpPr>
          <p:cNvPr id="7" name="TextBox 6">
            <a:extLst>
              <a:ext uri="{FF2B5EF4-FFF2-40B4-BE49-F238E27FC236}">
                <a16:creationId xmlns:a16="http://schemas.microsoft.com/office/drawing/2014/main" id="{B9A7CA9B-9EDD-164B-BD2A-A3D61B371564}"/>
              </a:ext>
            </a:extLst>
          </p:cNvPr>
          <p:cNvSpPr txBox="1"/>
          <p:nvPr/>
        </p:nvSpPr>
        <p:spPr>
          <a:xfrm>
            <a:off x="6766758" y="1288869"/>
            <a:ext cx="731290" cy="338554"/>
          </a:xfrm>
          <a:prstGeom prst="rect">
            <a:avLst/>
          </a:prstGeom>
          <a:solidFill>
            <a:srgbClr val="0432FF"/>
          </a:solidFill>
        </p:spPr>
        <p:txBody>
          <a:bodyPr wrap="none" rtlCol="0">
            <a:spAutoFit/>
          </a:bodyPr>
          <a:lstStyle/>
          <a:p>
            <a:r>
              <a:rPr lang="en-US" dirty="0" err="1">
                <a:solidFill>
                  <a:srgbClr val="FFFF00"/>
                </a:solidFill>
              </a:rPr>
              <a:t>app.js</a:t>
            </a:r>
            <a:endParaRPr lang="en-US" dirty="0">
              <a:solidFill>
                <a:srgbClr val="FFFF00"/>
              </a:solidFill>
            </a:endParaRPr>
          </a:p>
        </p:txBody>
      </p:sp>
    </p:spTree>
    <p:extLst>
      <p:ext uri="{BB962C8B-B14F-4D97-AF65-F5344CB8AC3E}">
        <p14:creationId xmlns:p14="http://schemas.microsoft.com/office/powerpoint/2010/main" val="13361646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Routing</a:t>
            </a:r>
            <a:endParaRPr lang="en-US" b="1" dirty="0">
              <a:latin typeface="Courier New" panose="02070309020205020404" pitchFamily="49" charset="0"/>
              <a:cs typeface="Courier New" panose="02070309020205020404" pitchFamily="49" charset="0"/>
            </a:endParaRPr>
          </a:p>
        </p:txBody>
      </p:sp>
      <p:sp>
        <p:nvSpPr>
          <p:cNvPr id="4" name="Slide Number Placeholder 3"/>
          <p:cNvSpPr>
            <a:spLocks noGrp="1"/>
          </p:cNvSpPr>
          <p:nvPr>
            <p:ph type="sldNum" sz="quarter" idx="12"/>
          </p:nvPr>
        </p:nvSpPr>
        <p:spPr/>
        <p:txBody>
          <a:bodyPr/>
          <a:lstStyle/>
          <a:p>
            <a:fld id="{FED62B2D-F854-104A-9535-9A504E5923E0}" type="slidenum">
              <a:rPr lang="en-US" smtClean="0"/>
              <a:pPr/>
              <a:t>22</a:t>
            </a:fld>
            <a:endParaRPr lang="en-US"/>
          </a:p>
        </p:txBody>
      </p:sp>
      <p:sp>
        <p:nvSpPr>
          <p:cNvPr id="5" name="TextBox 4"/>
          <p:cNvSpPr txBox="1"/>
          <p:nvPr/>
        </p:nvSpPr>
        <p:spPr>
          <a:xfrm>
            <a:off x="715014" y="1535472"/>
            <a:ext cx="8084264" cy="4031873"/>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err="1">
                <a:latin typeface="Courier New" panose="02070309020205020404" pitchFamily="49" charset="0"/>
                <a:ea typeface="Courier New" charset="0"/>
                <a:cs typeface="Courier New" panose="02070309020205020404" pitchFamily="49" charset="0"/>
              </a:rPr>
              <a:t>var</a:t>
            </a:r>
            <a:r>
              <a:rPr lang="en-US" b="1" dirty="0">
                <a:latin typeface="Courier New" panose="02070309020205020404" pitchFamily="49" charset="0"/>
                <a:ea typeface="Courier New" charset="0"/>
                <a:cs typeface="Courier New" panose="02070309020205020404" pitchFamily="49" charset="0"/>
              </a:rPr>
              <a:t> express = require('express');</a:t>
            </a:r>
          </a:p>
          <a:p>
            <a:r>
              <a:rPr lang="en-US" b="1" dirty="0" err="1">
                <a:latin typeface="Courier New" panose="02070309020205020404" pitchFamily="49" charset="0"/>
                <a:ea typeface="Courier New" charset="0"/>
                <a:cs typeface="Courier New" panose="02070309020205020404" pitchFamily="49" charset="0"/>
              </a:rPr>
              <a:t>var</a:t>
            </a:r>
            <a:r>
              <a:rPr lang="en-US" b="1" dirty="0">
                <a:latin typeface="Courier New" panose="02070309020205020404" pitchFamily="49" charset="0"/>
                <a:ea typeface="Courier New" charset="0"/>
                <a:cs typeface="Courier New" panose="02070309020205020404" pitchFamily="49" charset="0"/>
              </a:rPr>
              <a:t> router = </a:t>
            </a:r>
            <a:r>
              <a:rPr lang="en-US" b="1" dirty="0" err="1">
                <a:latin typeface="Courier New" panose="02070309020205020404" pitchFamily="49" charset="0"/>
                <a:ea typeface="Courier New" charset="0"/>
                <a:cs typeface="Courier New" panose="02070309020205020404" pitchFamily="49" charset="0"/>
              </a:rPr>
              <a:t>express.Router</a:t>
            </a:r>
            <a:r>
              <a:rPr lang="en-US" b="1" dirty="0">
                <a:latin typeface="Courier New" panose="02070309020205020404" pitchFamily="49" charset="0"/>
                <a:ea typeface="Courier New" charset="0"/>
                <a:cs typeface="Courier New" panose="02070309020205020404" pitchFamily="49" charset="0"/>
              </a:rPr>
              <a:t>();</a:t>
            </a:r>
          </a:p>
          <a:p>
            <a:r>
              <a:rPr lang="en-US" b="1" dirty="0" err="1">
                <a:latin typeface="Courier New" panose="02070309020205020404" pitchFamily="49" charset="0"/>
                <a:ea typeface="Courier New" charset="0"/>
                <a:cs typeface="Courier New" panose="02070309020205020404" pitchFamily="49" charset="0"/>
              </a:rPr>
              <a:t>var</a:t>
            </a:r>
            <a:r>
              <a:rPr lang="en-US" b="1" dirty="0">
                <a:latin typeface="Courier New" panose="02070309020205020404" pitchFamily="49" charset="0"/>
                <a:ea typeface="Courier New" charset="0"/>
                <a:cs typeface="Courier New" panose="02070309020205020404" pitchFamily="49" charset="0"/>
              </a:rPr>
              <a:t> </a:t>
            </a:r>
            <a:r>
              <a:rPr lang="en-US" b="1" dirty="0" err="1">
                <a:latin typeface="Courier New" panose="02070309020205020404" pitchFamily="49" charset="0"/>
                <a:ea typeface="Courier New" charset="0"/>
                <a:cs typeface="Courier New" panose="02070309020205020404" pitchFamily="49" charset="0"/>
              </a:rPr>
              <a:t>ctrlMain</a:t>
            </a:r>
            <a:r>
              <a:rPr lang="en-US" b="1" dirty="0">
                <a:latin typeface="Courier New" panose="02070309020205020404" pitchFamily="49" charset="0"/>
                <a:ea typeface="Courier New" charset="0"/>
                <a:cs typeface="Courier New" panose="02070309020205020404" pitchFamily="49" charset="0"/>
              </a:rPr>
              <a:t> = require("../controllers/main");</a:t>
            </a:r>
          </a:p>
          <a:p>
            <a:r>
              <a:rPr lang="en-US" b="1" dirty="0" err="1">
                <a:latin typeface="Courier New" panose="02070309020205020404" pitchFamily="49" charset="0"/>
                <a:cs typeface="Courier New" panose="02070309020205020404" pitchFamily="49" charset="0"/>
              </a:rPr>
              <a:t>var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modelMain</a:t>
            </a:r>
            <a:r>
              <a:rPr lang="en-US" b="1" dirty="0">
                <a:latin typeface="Courier New" panose="02070309020205020404" pitchFamily="49" charset="0"/>
                <a:cs typeface="Courier New" panose="02070309020205020404" pitchFamily="49" charset="0"/>
              </a:rPr>
              <a:t> = require("../models/</a:t>
            </a:r>
            <a:r>
              <a:rPr lang="en-US" b="1" dirty="0" err="1">
                <a:latin typeface="Courier New" panose="02070309020205020404" pitchFamily="49" charset="0"/>
                <a:cs typeface="Courier New" panose="02070309020205020404" pitchFamily="49" charset="0"/>
              </a:rPr>
              <a:t>modelMain</a:t>
            </a:r>
            <a:r>
              <a:rPr lang="en-US" b="1" dirty="0">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ea typeface="Courier New" charset="0"/>
              <a:cs typeface="Courier New" panose="02070309020205020404" pitchFamily="49" charset="0"/>
            </a:endParaRPr>
          </a:p>
          <a:p>
            <a:r>
              <a:rPr lang="en-US" b="1" dirty="0" err="1">
                <a:latin typeface="Courier New" panose="02070309020205020404" pitchFamily="49" charset="0"/>
                <a:ea typeface="Courier New" charset="0"/>
                <a:cs typeface="Courier New" panose="02070309020205020404" pitchFamily="49" charset="0"/>
              </a:rPr>
              <a:t>console.log</a:t>
            </a:r>
            <a:r>
              <a:rPr lang="en-US" b="1" dirty="0">
                <a:latin typeface="Courier New" panose="02070309020205020404" pitchFamily="49" charset="0"/>
                <a:ea typeface="Courier New" charset="0"/>
                <a:cs typeface="Courier New" panose="02070309020205020404" pitchFamily="49" charset="0"/>
              </a:rPr>
              <a:t>("Router:"); </a:t>
            </a:r>
            <a:r>
              <a:rPr lang="en-US" b="1" dirty="0" err="1">
                <a:latin typeface="Courier New" panose="02070309020205020404" pitchFamily="49" charset="0"/>
                <a:ea typeface="Courier New" charset="0"/>
                <a:cs typeface="Courier New" panose="02070309020205020404" pitchFamily="49" charset="0"/>
              </a:rPr>
              <a:t>console.log</a:t>
            </a:r>
            <a:r>
              <a:rPr lang="en-US" b="1" dirty="0">
                <a:latin typeface="Courier New" panose="02070309020205020404" pitchFamily="49" charset="0"/>
                <a:ea typeface="Courier New" charset="0"/>
                <a:cs typeface="Courier New" panose="02070309020205020404" pitchFamily="49" charset="0"/>
              </a:rPr>
              <a:t>(router);</a:t>
            </a:r>
          </a:p>
          <a:p>
            <a:endParaRPr lang="en-US" b="1" dirty="0">
              <a:latin typeface="Courier New" panose="02070309020205020404" pitchFamily="49" charset="0"/>
              <a:ea typeface="Courier New" charset="0"/>
              <a:cs typeface="Courier New" panose="02070309020205020404" pitchFamily="49" charset="0"/>
            </a:endParaRPr>
          </a:p>
          <a:p>
            <a:r>
              <a:rPr lang="en-US" b="1" dirty="0" err="1">
                <a:latin typeface="Courier New" panose="02070309020205020404" pitchFamily="49" charset="0"/>
                <a:ea typeface="Courier New" charset="0"/>
                <a:cs typeface="Courier New" panose="02070309020205020404" pitchFamily="49" charset="0"/>
              </a:rPr>
              <a:t>router.get</a:t>
            </a:r>
            <a:r>
              <a:rPr lang="en-US" b="1" dirty="0">
                <a:latin typeface="Courier New" panose="02070309020205020404" pitchFamily="49" charset="0"/>
                <a:ea typeface="Courier New" charset="0"/>
                <a:cs typeface="Courier New" panose="02070309020205020404" pitchFamily="49" charset="0"/>
              </a:rPr>
              <a:t>('/', </a:t>
            </a:r>
            <a:r>
              <a:rPr lang="en-US" b="1" dirty="0" err="1">
                <a:latin typeface="Courier New" panose="02070309020205020404" pitchFamily="49" charset="0"/>
                <a:ea typeface="Courier New" charset="0"/>
                <a:cs typeface="Courier New" panose="02070309020205020404" pitchFamily="49" charset="0"/>
              </a:rPr>
              <a:t>ctrlMain.home</a:t>
            </a:r>
            <a:r>
              <a:rPr lang="en-US" b="1" dirty="0">
                <a:latin typeface="Courier New" panose="02070309020205020404" pitchFamily="49" charset="0"/>
                <a:ea typeface="Courier New" charset="0"/>
                <a:cs typeface="Courier New" panose="02070309020205020404" pitchFamily="49" charset="0"/>
              </a:rPr>
              <a:t>);</a:t>
            </a:r>
          </a:p>
          <a:p>
            <a:r>
              <a:rPr lang="en-US" b="1" dirty="0" err="1">
                <a:latin typeface="Courier New" panose="02070309020205020404" pitchFamily="49" charset="0"/>
                <a:ea typeface="Courier New" charset="0"/>
                <a:cs typeface="Courier New" panose="02070309020205020404" pitchFamily="49" charset="0"/>
              </a:rPr>
              <a:t>router.get</a:t>
            </a:r>
            <a:r>
              <a:rPr lang="en-US" b="1" dirty="0">
                <a:latin typeface="Courier New" panose="02070309020205020404" pitchFamily="49" charset="0"/>
                <a:ea typeface="Courier New" charset="0"/>
                <a:cs typeface="Courier New" panose="02070309020205020404" pitchFamily="49" charset="0"/>
              </a:rPr>
              <a:t>('/</a:t>
            </a:r>
            <a:r>
              <a:rPr lang="en-US" b="1" dirty="0" err="1">
                <a:latin typeface="Courier New" panose="02070309020205020404" pitchFamily="49" charset="0"/>
                <a:ea typeface="Courier New" charset="0"/>
                <a:cs typeface="Courier New" panose="02070309020205020404" pitchFamily="49" charset="0"/>
              </a:rPr>
              <a:t>userlist</a:t>
            </a:r>
            <a:r>
              <a:rPr lang="en-US" b="1" dirty="0">
                <a:latin typeface="Courier New" panose="02070309020205020404" pitchFamily="49" charset="0"/>
                <a:ea typeface="Courier New" charset="0"/>
                <a:cs typeface="Courier New" panose="02070309020205020404" pitchFamily="49" charset="0"/>
              </a:rPr>
              <a:t>’, </a:t>
            </a:r>
            <a:r>
              <a:rPr lang="en-US" b="1" dirty="0" err="1">
                <a:latin typeface="Courier New" panose="02070309020205020404" pitchFamily="49" charset="0"/>
                <a:ea typeface="Courier New" charset="0"/>
                <a:cs typeface="Courier New" panose="02070309020205020404" pitchFamily="49" charset="0"/>
              </a:rPr>
              <a:t>modelMain.get_userlist</a:t>
            </a:r>
            <a:r>
              <a:rPr lang="en-US" b="1" dirty="0">
                <a:latin typeface="Courier New" panose="02070309020205020404" pitchFamily="49" charset="0"/>
                <a:ea typeface="Courier New" charset="0"/>
                <a:cs typeface="Courier New" panose="02070309020205020404" pitchFamily="49" charset="0"/>
              </a:rPr>
              <a:t>);</a:t>
            </a:r>
          </a:p>
          <a:p>
            <a:r>
              <a:rPr lang="en-US" b="1" dirty="0" err="1">
                <a:latin typeface="Courier New" panose="02070309020205020404" pitchFamily="49" charset="0"/>
                <a:ea typeface="Courier New" charset="0"/>
                <a:cs typeface="Courier New" panose="02070309020205020404" pitchFamily="49" charset="0"/>
              </a:rPr>
              <a:t>router.get</a:t>
            </a:r>
            <a:r>
              <a:rPr lang="en-US" b="1" dirty="0">
                <a:latin typeface="Courier New" panose="02070309020205020404" pitchFamily="49" charset="0"/>
                <a:ea typeface="Courier New" charset="0"/>
                <a:cs typeface="Courier New" panose="02070309020205020404" pitchFamily="49" charset="0"/>
              </a:rPr>
              <a:t>('/</a:t>
            </a:r>
            <a:r>
              <a:rPr lang="en-US" b="1" dirty="0" err="1">
                <a:latin typeface="Courier New" panose="02070309020205020404" pitchFamily="49" charset="0"/>
                <a:ea typeface="Courier New" charset="0"/>
                <a:cs typeface="Courier New" panose="02070309020205020404" pitchFamily="49" charset="0"/>
              </a:rPr>
              <a:t>newuser</a:t>
            </a:r>
            <a:r>
              <a:rPr lang="en-US" b="1" dirty="0">
                <a:latin typeface="Courier New" panose="02070309020205020404" pitchFamily="49" charset="0"/>
                <a:ea typeface="Courier New" charset="0"/>
                <a:cs typeface="Courier New" panose="02070309020205020404" pitchFamily="49" charset="0"/>
              </a:rPr>
              <a:t>', </a:t>
            </a:r>
            <a:r>
              <a:rPr lang="en-US" b="1" dirty="0" err="1">
                <a:latin typeface="Courier New" panose="02070309020205020404" pitchFamily="49" charset="0"/>
                <a:ea typeface="Courier New" charset="0"/>
                <a:cs typeface="Courier New" panose="02070309020205020404" pitchFamily="49" charset="0"/>
              </a:rPr>
              <a:t>ctrlMain.get_newuser</a:t>
            </a:r>
            <a:r>
              <a:rPr lang="en-US" b="1" dirty="0">
                <a:latin typeface="Courier New" panose="02070309020205020404" pitchFamily="49" charset="0"/>
                <a:ea typeface="Courier New" charset="0"/>
                <a:cs typeface="Courier New" panose="02070309020205020404" pitchFamily="49" charset="0"/>
              </a:rPr>
              <a:t>);</a:t>
            </a:r>
          </a:p>
          <a:p>
            <a:r>
              <a:rPr lang="en-US" b="1" dirty="0" err="1">
                <a:latin typeface="Courier New" panose="02070309020205020404" pitchFamily="49" charset="0"/>
                <a:ea typeface="Courier New" charset="0"/>
                <a:cs typeface="Courier New" panose="02070309020205020404" pitchFamily="49" charset="0"/>
              </a:rPr>
              <a:t>router.get</a:t>
            </a:r>
            <a:r>
              <a:rPr lang="en-US" b="1" dirty="0">
                <a:latin typeface="Courier New" panose="02070309020205020404" pitchFamily="49" charset="0"/>
                <a:ea typeface="Courier New" charset="0"/>
                <a:cs typeface="Courier New" panose="02070309020205020404" pitchFamily="49" charset="0"/>
              </a:rPr>
              <a:t>('</a:t>
            </a:r>
            <a:r>
              <a:rPr lang="en-US" b="1" dirty="0">
                <a:solidFill>
                  <a:srgbClr val="B23C00"/>
                </a:solidFill>
                <a:latin typeface="Courier New" panose="02070309020205020404" pitchFamily="49" charset="0"/>
                <a:ea typeface="Courier New" charset="0"/>
                <a:cs typeface="Courier New" panose="02070309020205020404" pitchFamily="49" charset="0"/>
              </a:rPr>
              <a:t>/</a:t>
            </a:r>
            <a:r>
              <a:rPr lang="en-US" b="1" dirty="0" err="1">
                <a:solidFill>
                  <a:srgbClr val="B23C00"/>
                </a:solidFill>
                <a:latin typeface="Courier New" panose="02070309020205020404" pitchFamily="49" charset="0"/>
                <a:ea typeface="Courier New" charset="0"/>
                <a:cs typeface="Courier New" panose="02070309020205020404" pitchFamily="49" charset="0"/>
              </a:rPr>
              <a:t>userlist</a:t>
            </a:r>
            <a:r>
              <a:rPr lang="en-US" b="1" dirty="0">
                <a:solidFill>
                  <a:srgbClr val="B23C00"/>
                </a:solidFill>
                <a:latin typeface="Courier New" panose="02070309020205020404" pitchFamily="49" charset="0"/>
                <a:ea typeface="Courier New" charset="0"/>
                <a:cs typeface="Courier New" panose="02070309020205020404" pitchFamily="49" charset="0"/>
              </a:rPr>
              <a:t>/:username</a:t>
            </a:r>
            <a:r>
              <a:rPr lang="en-US" b="1" dirty="0">
                <a:latin typeface="Courier New" panose="02070309020205020404" pitchFamily="49" charset="0"/>
                <a:ea typeface="Courier New" charset="0"/>
                <a:cs typeface="Courier New" panose="02070309020205020404" pitchFamily="49" charset="0"/>
              </a:rPr>
              <a:t>', </a:t>
            </a:r>
            <a:r>
              <a:rPr lang="en-US" b="1" dirty="0" err="1">
                <a:latin typeface="Courier New" panose="02070309020205020404" pitchFamily="49" charset="0"/>
                <a:ea typeface="Courier New" charset="0"/>
                <a:cs typeface="Courier New" panose="02070309020205020404" pitchFamily="49" charset="0"/>
              </a:rPr>
              <a:t>modelMain.get_showuser</a:t>
            </a:r>
            <a:r>
              <a:rPr lang="en-US" b="1" dirty="0">
                <a:latin typeface="Courier New" panose="02070309020205020404" pitchFamily="49" charset="0"/>
                <a:ea typeface="Courier New" charset="0"/>
                <a:cs typeface="Courier New" panose="02070309020205020404" pitchFamily="49" charset="0"/>
              </a:rPr>
              <a:t>);</a:t>
            </a:r>
          </a:p>
          <a:p>
            <a:r>
              <a:rPr lang="en-US" b="1" dirty="0" err="1">
                <a:latin typeface="Courier New" panose="02070309020205020404" pitchFamily="49" charset="0"/>
                <a:ea typeface="Courier New" charset="0"/>
                <a:cs typeface="Courier New" panose="02070309020205020404" pitchFamily="49" charset="0"/>
              </a:rPr>
              <a:t>router.post</a:t>
            </a:r>
            <a:r>
              <a:rPr lang="en-US" b="1" dirty="0">
                <a:latin typeface="Courier New" panose="02070309020205020404" pitchFamily="49" charset="0"/>
                <a:ea typeface="Courier New" charset="0"/>
                <a:cs typeface="Courier New" panose="02070309020205020404" pitchFamily="49" charset="0"/>
              </a:rPr>
              <a:t>('/</a:t>
            </a:r>
            <a:r>
              <a:rPr lang="en-US" b="1" dirty="0" err="1">
                <a:latin typeface="Courier New" panose="02070309020205020404" pitchFamily="49" charset="0"/>
                <a:ea typeface="Courier New" charset="0"/>
                <a:cs typeface="Courier New" panose="02070309020205020404" pitchFamily="49" charset="0"/>
              </a:rPr>
              <a:t>adduser</a:t>
            </a:r>
            <a:r>
              <a:rPr lang="en-US" b="1" dirty="0">
                <a:latin typeface="Courier New" panose="02070309020205020404" pitchFamily="49" charset="0"/>
                <a:ea typeface="Courier New" charset="0"/>
                <a:cs typeface="Courier New" panose="02070309020205020404" pitchFamily="49" charset="0"/>
              </a:rPr>
              <a:t>', </a:t>
            </a:r>
            <a:r>
              <a:rPr lang="en-US" b="1" dirty="0" err="1">
                <a:latin typeface="Courier New" panose="02070309020205020404" pitchFamily="49" charset="0"/>
                <a:ea typeface="Courier New" charset="0"/>
                <a:cs typeface="Courier New" panose="02070309020205020404" pitchFamily="49" charset="0"/>
              </a:rPr>
              <a:t>modelMain.post_adduser</a:t>
            </a:r>
            <a:r>
              <a:rPr lang="en-US" b="1" dirty="0">
                <a:latin typeface="Courier New" panose="02070309020205020404" pitchFamily="49" charset="0"/>
                <a:ea typeface="Courier New" charset="0"/>
                <a:cs typeface="Courier New" panose="02070309020205020404" pitchFamily="49" charset="0"/>
              </a:rPr>
              <a:t>);</a:t>
            </a:r>
          </a:p>
          <a:p>
            <a:r>
              <a:rPr lang="en-US" b="1" dirty="0" err="1">
                <a:latin typeface="Courier New" panose="02070309020205020404" pitchFamily="49" charset="0"/>
                <a:ea typeface="Courier New" charset="0"/>
                <a:cs typeface="Courier New" panose="02070309020205020404" pitchFamily="49" charset="0"/>
              </a:rPr>
              <a:t>router.get</a:t>
            </a:r>
            <a:r>
              <a:rPr lang="en-US" b="1" dirty="0">
                <a:latin typeface="Courier New" panose="02070309020205020404" pitchFamily="49" charset="0"/>
                <a:ea typeface="Courier New" charset="0"/>
                <a:cs typeface="Courier New" panose="02070309020205020404" pitchFamily="49" charset="0"/>
              </a:rPr>
              <a:t>('</a:t>
            </a:r>
            <a:r>
              <a:rPr lang="en-US" b="1" dirty="0">
                <a:solidFill>
                  <a:srgbClr val="B23C00"/>
                </a:solidFill>
                <a:latin typeface="Courier New" panose="02070309020205020404" pitchFamily="49" charset="0"/>
                <a:ea typeface="Courier New" charset="0"/>
                <a:cs typeface="Courier New" panose="02070309020205020404" pitchFamily="49" charset="0"/>
              </a:rPr>
              <a:t>/</a:t>
            </a:r>
            <a:r>
              <a:rPr lang="en-US" b="1" dirty="0" err="1">
                <a:solidFill>
                  <a:srgbClr val="B23C00"/>
                </a:solidFill>
                <a:latin typeface="Courier New" panose="02070309020205020404" pitchFamily="49" charset="0"/>
                <a:ea typeface="Courier New" charset="0"/>
                <a:cs typeface="Courier New" panose="02070309020205020404" pitchFamily="49" charset="0"/>
              </a:rPr>
              <a:t>deleteuser</a:t>
            </a:r>
            <a:r>
              <a:rPr lang="en-US" b="1" dirty="0">
                <a:solidFill>
                  <a:srgbClr val="B23C00"/>
                </a:solidFill>
                <a:latin typeface="Courier New" panose="02070309020205020404" pitchFamily="49" charset="0"/>
                <a:ea typeface="Courier New" charset="0"/>
                <a:cs typeface="Courier New" panose="02070309020205020404" pitchFamily="49" charset="0"/>
              </a:rPr>
              <a:t>/:username</a:t>
            </a:r>
            <a:r>
              <a:rPr lang="en-US" b="1" dirty="0">
                <a:latin typeface="Courier New" panose="02070309020205020404" pitchFamily="49" charset="0"/>
                <a:ea typeface="Courier New" charset="0"/>
                <a:cs typeface="Courier New" panose="02070309020205020404" pitchFamily="49" charset="0"/>
              </a:rPr>
              <a:t>', </a:t>
            </a:r>
            <a:r>
              <a:rPr lang="en-US" b="1" dirty="0" err="1">
                <a:latin typeface="Courier New" panose="02070309020205020404" pitchFamily="49" charset="0"/>
                <a:ea typeface="Courier New" charset="0"/>
                <a:cs typeface="Courier New" panose="02070309020205020404" pitchFamily="49" charset="0"/>
              </a:rPr>
              <a:t>ctrlMain.get_deleteuser</a:t>
            </a:r>
            <a:r>
              <a:rPr lang="en-US" b="1" dirty="0">
                <a:latin typeface="Courier New" panose="02070309020205020404" pitchFamily="49" charset="0"/>
                <a:ea typeface="Courier New" charset="0"/>
                <a:cs typeface="Courier New" panose="02070309020205020404" pitchFamily="49" charset="0"/>
              </a:rPr>
              <a:t>);</a:t>
            </a:r>
          </a:p>
          <a:p>
            <a:r>
              <a:rPr lang="en-US" b="1" dirty="0" err="1">
                <a:latin typeface="Courier New" panose="02070309020205020404" pitchFamily="49" charset="0"/>
                <a:cs typeface="Courier New" panose="02070309020205020404" pitchFamily="49" charset="0"/>
              </a:rPr>
              <a:t>router.post</a:t>
            </a:r>
            <a:r>
              <a:rPr lang="en-US" b="1" dirty="0">
                <a:latin typeface="Courier New" panose="02070309020205020404" pitchFamily="49" charset="0"/>
                <a:cs typeface="Courier New" panose="02070309020205020404" pitchFamily="49" charset="0"/>
              </a:rPr>
              <a:t>('</a:t>
            </a:r>
            <a:r>
              <a:rPr lang="en-US" b="1" dirty="0">
                <a:solidFill>
                  <a:srgbClr val="B23C00"/>
                </a:solidFill>
                <a:latin typeface="Courier New" panose="02070309020205020404" pitchFamily="49" charset="0"/>
                <a:cs typeface="Courier New" panose="02070309020205020404" pitchFamily="49" charset="0"/>
              </a:rPr>
              <a:t>/</a:t>
            </a:r>
            <a:r>
              <a:rPr lang="en-US" b="1" dirty="0" err="1">
                <a:solidFill>
                  <a:srgbClr val="B23C00"/>
                </a:solidFill>
                <a:latin typeface="Courier New" panose="02070309020205020404" pitchFamily="49" charset="0"/>
                <a:cs typeface="Courier New" panose="02070309020205020404" pitchFamily="49" charset="0"/>
              </a:rPr>
              <a:t>deleteuser</a:t>
            </a:r>
            <a:r>
              <a:rPr lang="en-US" b="1" dirty="0">
                <a:solidFill>
                  <a:srgbClr val="B23C00"/>
                </a:solidFill>
                <a:latin typeface="Courier New" panose="02070309020205020404" pitchFamily="49" charset="0"/>
                <a:cs typeface="Courier New" panose="02070309020205020404" pitchFamily="49" charset="0"/>
              </a:rPr>
              <a:t>/:username</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modelMain.post_deleteuser</a:t>
            </a:r>
            <a:r>
              <a:rPr lang="en-US" b="1" dirty="0">
                <a:latin typeface="Courier New" panose="02070309020205020404" pitchFamily="49" charset="0"/>
                <a:cs typeface="Courier New" panose="02070309020205020404" pitchFamily="49" charset="0"/>
              </a:rPr>
              <a:t>);</a:t>
            </a:r>
          </a:p>
          <a:p>
            <a:endParaRPr lang="en-US" b="1" dirty="0">
              <a:latin typeface="Courier New" panose="02070309020205020404" pitchFamily="49" charset="0"/>
              <a:ea typeface="Courier New" charset="0"/>
              <a:cs typeface="Courier New" panose="02070309020205020404" pitchFamily="49" charset="0"/>
            </a:endParaRPr>
          </a:p>
          <a:p>
            <a:r>
              <a:rPr lang="en-US" b="1" dirty="0" err="1">
                <a:latin typeface="Courier New" panose="02070309020205020404" pitchFamily="49" charset="0"/>
                <a:ea typeface="Courier New" charset="0"/>
                <a:cs typeface="Courier New" panose="02070309020205020404" pitchFamily="49" charset="0"/>
              </a:rPr>
              <a:t>module.exports</a:t>
            </a:r>
            <a:r>
              <a:rPr lang="en-US" b="1" dirty="0">
                <a:latin typeface="Courier New" panose="02070309020205020404" pitchFamily="49" charset="0"/>
                <a:ea typeface="Courier New" charset="0"/>
                <a:cs typeface="Courier New" panose="02070309020205020404" pitchFamily="49" charset="0"/>
              </a:rPr>
              <a:t> = router;</a:t>
            </a:r>
          </a:p>
        </p:txBody>
      </p:sp>
      <p:sp>
        <p:nvSpPr>
          <p:cNvPr id="9" name="TextBox 8">
            <a:extLst>
              <a:ext uri="{FF2B5EF4-FFF2-40B4-BE49-F238E27FC236}">
                <a16:creationId xmlns:a16="http://schemas.microsoft.com/office/drawing/2014/main" id="{16679B56-1903-B043-B307-21572DBC97E6}"/>
              </a:ext>
            </a:extLst>
          </p:cNvPr>
          <p:cNvSpPr txBox="1"/>
          <p:nvPr/>
        </p:nvSpPr>
        <p:spPr>
          <a:xfrm>
            <a:off x="6766536" y="1325903"/>
            <a:ext cx="1507144" cy="338554"/>
          </a:xfrm>
          <a:prstGeom prst="rect">
            <a:avLst/>
          </a:prstGeom>
          <a:solidFill>
            <a:srgbClr val="0432FF"/>
          </a:solidFill>
        </p:spPr>
        <p:txBody>
          <a:bodyPr wrap="none" rtlCol="0">
            <a:spAutoFit/>
          </a:bodyPr>
          <a:lstStyle/>
          <a:p>
            <a:r>
              <a:rPr lang="en-US" dirty="0">
                <a:solidFill>
                  <a:srgbClr val="FFFF00"/>
                </a:solidFill>
              </a:rPr>
              <a:t>routes/</a:t>
            </a:r>
            <a:r>
              <a:rPr lang="en-US" dirty="0" err="1">
                <a:solidFill>
                  <a:srgbClr val="FFFF00"/>
                </a:solidFill>
              </a:rPr>
              <a:t>index.js</a:t>
            </a:r>
            <a:endParaRPr lang="en-US" dirty="0">
              <a:solidFill>
                <a:srgbClr val="FFFF00"/>
              </a:solidFill>
            </a:endParaRPr>
          </a:p>
        </p:txBody>
      </p:sp>
    </p:spTree>
    <p:extLst>
      <p:ext uri="{BB962C8B-B14F-4D97-AF65-F5344CB8AC3E}">
        <p14:creationId xmlns:p14="http://schemas.microsoft.com/office/powerpoint/2010/main" val="34434177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F83D0-AE45-544D-A5BE-39EF084421DF}"/>
              </a:ext>
            </a:extLst>
          </p:cNvPr>
          <p:cNvSpPr>
            <a:spLocks noGrp="1"/>
          </p:cNvSpPr>
          <p:nvPr>
            <p:ph type="title"/>
          </p:nvPr>
        </p:nvSpPr>
        <p:spPr/>
        <p:txBody>
          <a:bodyPr/>
          <a:lstStyle/>
          <a:p>
            <a:r>
              <a:rPr lang="en-US" dirty="0"/>
              <a:t>Display all the Users</a:t>
            </a:r>
          </a:p>
        </p:txBody>
      </p:sp>
      <p:sp>
        <p:nvSpPr>
          <p:cNvPr id="4" name="Slide Number Placeholder 3">
            <a:extLst>
              <a:ext uri="{FF2B5EF4-FFF2-40B4-BE49-F238E27FC236}">
                <a16:creationId xmlns:a16="http://schemas.microsoft.com/office/drawing/2014/main" id="{F2E44D35-E533-8A4A-AA2B-920946F989B7}"/>
              </a:ext>
            </a:extLst>
          </p:cNvPr>
          <p:cNvSpPr>
            <a:spLocks noGrp="1"/>
          </p:cNvSpPr>
          <p:nvPr>
            <p:ph type="sldNum" sz="quarter" idx="12"/>
          </p:nvPr>
        </p:nvSpPr>
        <p:spPr/>
        <p:txBody>
          <a:bodyPr/>
          <a:lstStyle/>
          <a:p>
            <a:fld id="{FED62B2D-F854-104A-9535-9A504E5923E0}" type="slidenum">
              <a:rPr lang="en-US" smtClean="0"/>
              <a:pPr/>
              <a:t>23</a:t>
            </a:fld>
            <a:endParaRPr lang="en-US"/>
          </a:p>
        </p:txBody>
      </p:sp>
      <p:sp>
        <p:nvSpPr>
          <p:cNvPr id="5" name="TextBox 4">
            <a:extLst>
              <a:ext uri="{FF2B5EF4-FFF2-40B4-BE49-F238E27FC236}">
                <a16:creationId xmlns:a16="http://schemas.microsoft.com/office/drawing/2014/main" id="{C2D6B229-E668-6A46-A3B4-3F94B4AFD90A}"/>
              </a:ext>
            </a:extLst>
          </p:cNvPr>
          <p:cNvSpPr txBox="1"/>
          <p:nvPr/>
        </p:nvSpPr>
        <p:spPr>
          <a:xfrm>
            <a:off x="182928" y="1417342"/>
            <a:ext cx="8824852" cy="2554545"/>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err="1">
                <a:latin typeface="Courier New" panose="02070309020205020404" pitchFamily="49" charset="0"/>
                <a:cs typeface="Courier New" panose="02070309020205020404" pitchFamily="49" charset="0"/>
              </a:rPr>
              <a:t>module.exports.</a:t>
            </a:r>
            <a:r>
              <a:rPr lang="en-US" b="1" dirty="0" err="1">
                <a:solidFill>
                  <a:srgbClr val="B23C00"/>
                </a:solidFill>
                <a:latin typeface="Courier New" panose="02070309020205020404" pitchFamily="49" charset="0"/>
                <a:cs typeface="Courier New" panose="02070309020205020404" pitchFamily="49" charset="0"/>
              </a:rPr>
              <a:t>get_userlist</a:t>
            </a:r>
            <a:r>
              <a:rPr lang="en-US" b="1" dirty="0">
                <a:latin typeface="Courier New" panose="02070309020205020404" pitchFamily="49" charset="0"/>
                <a:cs typeface="Courier New" panose="02070309020205020404" pitchFamily="49" charset="0"/>
              </a:rPr>
              <a:t> = function(</a:t>
            </a:r>
            <a:r>
              <a:rPr lang="en-US" b="1" dirty="0" err="1">
                <a:latin typeface="Courier New" panose="02070309020205020404" pitchFamily="49" charset="0"/>
                <a:cs typeface="Courier New" panose="02070309020205020404" pitchFamily="49" charset="0"/>
              </a:rPr>
              <a:t>req</a:t>
            </a:r>
            <a:r>
              <a:rPr lang="en-US" b="1" dirty="0">
                <a:latin typeface="Courier New" panose="02070309020205020404" pitchFamily="49" charset="0"/>
                <a:cs typeface="Courier New" panose="02070309020205020404" pitchFamily="49" charset="0"/>
              </a:rPr>
              <a:t>, res) </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var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db</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req.db</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var collection = </a:t>
            </a:r>
            <a:r>
              <a:rPr lang="en-US" b="1" dirty="0" err="1">
                <a:latin typeface="Courier New" panose="02070309020205020404" pitchFamily="49" charset="0"/>
                <a:cs typeface="Courier New" panose="02070309020205020404" pitchFamily="49" charset="0"/>
              </a:rPr>
              <a:t>db.get</a:t>
            </a:r>
            <a:r>
              <a:rPr lang="en-US" b="1" dirty="0">
                <a:latin typeface="Courier New" panose="02070309020205020404" pitchFamily="49" charset="0"/>
                <a:cs typeface="Courier New" panose="02070309020205020404" pitchFamily="49" charset="0"/>
              </a:rPr>
              <a:t>('users');</a:t>
            </a:r>
          </a:p>
          <a:p>
            <a:r>
              <a:rPr lang="en-US" b="1" dirty="0">
                <a:latin typeface="Courier New" panose="02070309020205020404" pitchFamily="49" charset="0"/>
                <a:cs typeface="Courier New" panose="02070309020205020404" pitchFamily="49" charset="0"/>
              </a:rPr>
              <a:t>    </a:t>
            </a:r>
            <a:r>
              <a:rPr lang="en-US" b="1" dirty="0" err="1">
                <a:solidFill>
                  <a:srgbClr val="B23C00"/>
                </a:solidFill>
                <a:latin typeface="Courier New" panose="02070309020205020404" pitchFamily="49" charset="0"/>
                <a:cs typeface="Courier New" panose="02070309020205020404" pitchFamily="49" charset="0"/>
              </a:rPr>
              <a:t>collection.find</a:t>
            </a:r>
            <a:r>
              <a:rPr lang="en-US" b="1" dirty="0">
                <a:latin typeface="Courier New" panose="02070309020205020404" pitchFamily="49" charset="0"/>
                <a:cs typeface="Courier New" panose="02070309020205020404" pitchFamily="49" charset="0"/>
              </a:rPr>
              <a:t>({}, {}, </a:t>
            </a:r>
          </a:p>
          <a:p>
            <a:r>
              <a:rPr lang="en-US" b="1" dirty="0">
                <a:latin typeface="Courier New" panose="02070309020205020404" pitchFamily="49" charset="0"/>
                <a:cs typeface="Courier New" panose="02070309020205020404" pitchFamily="49" charset="0"/>
              </a:rPr>
              <a:t>                    function(err, docs)</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res.render</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userlist</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userlist</a:t>
            </a:r>
            <a:r>
              <a:rPr lang="en-US" b="1" dirty="0">
                <a:latin typeface="Courier New" panose="02070309020205020404" pitchFamily="49" charset="0"/>
                <a:cs typeface="Courier New" panose="02070309020205020404" pitchFamily="49" charset="0"/>
              </a:rPr>
              <a:t>" : docs });</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B29AE6CA-E930-034D-A83B-9B1EBA146055}"/>
              </a:ext>
            </a:extLst>
          </p:cNvPr>
          <p:cNvSpPr txBox="1"/>
          <p:nvPr/>
        </p:nvSpPr>
        <p:spPr>
          <a:xfrm>
            <a:off x="365806" y="4412480"/>
            <a:ext cx="7713971" cy="2308324"/>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extends layout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is-IS" b="1" dirty="0">
                <a:latin typeface="Courier New" panose="02070309020205020404" pitchFamily="49" charset="0"/>
                <a:ea typeface="Courier New" charset="0"/>
                <a:cs typeface="Courier New" panose="02070309020205020404" pitchFamily="49" charset="0"/>
              </a:rPr>
              <a:t>block content</a:t>
            </a:r>
          </a:p>
          <a:p>
            <a:r>
              <a:rPr lang="is-IS" b="1" dirty="0">
                <a:latin typeface="Courier New" panose="02070309020205020404" pitchFamily="49" charset="0"/>
                <a:ea typeface="Courier New" charset="0"/>
                <a:cs typeface="Courier New" panose="02070309020205020404" pitchFamily="49" charset="0"/>
              </a:rPr>
              <a:t>    h1.</a:t>
            </a:r>
          </a:p>
          <a:p>
            <a:r>
              <a:rPr lang="is-IS" b="1" dirty="0">
                <a:latin typeface="Courier New" panose="02070309020205020404" pitchFamily="49" charset="0"/>
                <a:ea typeface="Courier New" charset="0"/>
                <a:cs typeface="Courier New" panose="02070309020205020404" pitchFamily="49" charset="0"/>
              </a:rPr>
              <a:t>        User List</a:t>
            </a:r>
          </a:p>
          <a:p>
            <a:r>
              <a:rPr lang="is-IS" b="1" dirty="0">
                <a:latin typeface="Courier New" panose="02070309020205020404" pitchFamily="49" charset="0"/>
                <a:ea typeface="Courier New" charset="0"/>
                <a:cs typeface="Courier New" panose="02070309020205020404" pitchFamily="49" charset="0"/>
              </a:rPr>
              <a:t>    ul</a:t>
            </a:r>
          </a:p>
          <a:p>
            <a:r>
              <a:rPr lang="is-IS" b="1" dirty="0">
                <a:latin typeface="Courier New" panose="02070309020205020404" pitchFamily="49" charset="0"/>
                <a:ea typeface="Courier New" charset="0"/>
                <a:cs typeface="Courier New" panose="02070309020205020404" pitchFamily="49" charset="0"/>
              </a:rPr>
              <a:t>        each </a:t>
            </a:r>
            <a:r>
              <a:rPr lang="is-IS" b="1" dirty="0">
                <a:solidFill>
                  <a:srgbClr val="B23C00"/>
                </a:solidFill>
                <a:latin typeface="Courier New" panose="02070309020205020404" pitchFamily="49" charset="0"/>
                <a:ea typeface="Courier New" charset="0"/>
                <a:cs typeface="Courier New" panose="02070309020205020404" pitchFamily="49" charset="0"/>
              </a:rPr>
              <a:t>user</a:t>
            </a:r>
            <a:r>
              <a:rPr lang="is-IS" b="1" dirty="0">
                <a:latin typeface="Courier New" panose="02070309020205020404" pitchFamily="49" charset="0"/>
                <a:ea typeface="Courier New" charset="0"/>
                <a:cs typeface="Courier New" panose="02070309020205020404" pitchFamily="49" charset="0"/>
              </a:rPr>
              <a:t> in userlist</a:t>
            </a:r>
          </a:p>
          <a:p>
            <a:r>
              <a:rPr lang="is-IS" b="1" dirty="0">
                <a:latin typeface="Courier New" panose="02070309020205020404" pitchFamily="49" charset="0"/>
                <a:ea typeface="Courier New" charset="0"/>
                <a:cs typeface="Courier New" panose="02070309020205020404" pitchFamily="49" charset="0"/>
              </a:rPr>
              <a:t>            li</a:t>
            </a:r>
          </a:p>
          <a:p>
            <a:r>
              <a:rPr lang="is-IS" b="1" dirty="0">
                <a:latin typeface="Courier New" panose="02070309020205020404" pitchFamily="49" charset="0"/>
                <a:ea typeface="Courier New" charset="0"/>
                <a:cs typeface="Courier New" panose="02070309020205020404" pitchFamily="49" charset="0"/>
              </a:rPr>
              <a:t>                a(href="mailto:#{</a:t>
            </a:r>
            <a:r>
              <a:rPr lang="is-IS" b="1" dirty="0">
                <a:solidFill>
                  <a:srgbClr val="B23C00"/>
                </a:solidFill>
                <a:latin typeface="Courier New" panose="02070309020205020404" pitchFamily="49" charset="0"/>
                <a:ea typeface="Courier New" charset="0"/>
                <a:cs typeface="Courier New" panose="02070309020205020404" pitchFamily="49" charset="0"/>
              </a:rPr>
              <a:t>user.email</a:t>
            </a:r>
            <a:r>
              <a:rPr lang="is-IS" b="1" dirty="0">
                <a:latin typeface="Courier New" panose="02070309020205020404" pitchFamily="49" charset="0"/>
                <a:ea typeface="Courier New" charset="0"/>
                <a:cs typeface="Courier New" panose="02070309020205020404" pitchFamily="49" charset="0"/>
              </a:rPr>
              <a:t>}")= </a:t>
            </a:r>
            <a:r>
              <a:rPr lang="is-IS" b="1" dirty="0">
                <a:solidFill>
                  <a:srgbClr val="B23C00"/>
                </a:solidFill>
                <a:latin typeface="Courier New" panose="02070309020205020404" pitchFamily="49" charset="0"/>
                <a:ea typeface="Courier New" charset="0"/>
                <a:cs typeface="Courier New" panose="02070309020205020404" pitchFamily="49" charset="0"/>
              </a:rPr>
              <a:t>user.username</a:t>
            </a:r>
          </a:p>
        </p:txBody>
      </p:sp>
      <p:sp>
        <p:nvSpPr>
          <p:cNvPr id="7" name="TextBox 6">
            <a:extLst>
              <a:ext uri="{FF2B5EF4-FFF2-40B4-BE49-F238E27FC236}">
                <a16:creationId xmlns:a16="http://schemas.microsoft.com/office/drawing/2014/main" id="{20FC5704-603E-5B4D-B276-5A4DE4C9000D}"/>
              </a:ext>
            </a:extLst>
          </p:cNvPr>
          <p:cNvSpPr txBox="1"/>
          <p:nvPr/>
        </p:nvSpPr>
        <p:spPr>
          <a:xfrm>
            <a:off x="6766536" y="1248065"/>
            <a:ext cx="2109873" cy="338554"/>
          </a:xfrm>
          <a:prstGeom prst="rect">
            <a:avLst/>
          </a:prstGeom>
          <a:solidFill>
            <a:srgbClr val="0432FF"/>
          </a:solidFill>
        </p:spPr>
        <p:txBody>
          <a:bodyPr wrap="none" rtlCol="0">
            <a:spAutoFit/>
          </a:bodyPr>
          <a:lstStyle/>
          <a:p>
            <a:r>
              <a:rPr lang="en-US" dirty="0">
                <a:solidFill>
                  <a:srgbClr val="FFFF00"/>
                </a:solidFill>
              </a:rPr>
              <a:t>models/</a:t>
            </a:r>
            <a:r>
              <a:rPr lang="en-US" dirty="0" err="1">
                <a:solidFill>
                  <a:srgbClr val="FFFF00"/>
                </a:solidFill>
              </a:rPr>
              <a:t>modelMain.js</a:t>
            </a:r>
            <a:endParaRPr lang="en-US" dirty="0">
              <a:solidFill>
                <a:srgbClr val="FFFF00"/>
              </a:solidFill>
            </a:endParaRPr>
          </a:p>
        </p:txBody>
      </p:sp>
      <p:sp>
        <p:nvSpPr>
          <p:cNvPr id="8" name="TextBox 7">
            <a:extLst>
              <a:ext uri="{FF2B5EF4-FFF2-40B4-BE49-F238E27FC236}">
                <a16:creationId xmlns:a16="http://schemas.microsoft.com/office/drawing/2014/main" id="{80A2F010-9DB7-A344-8471-A9EC7856B6B2}"/>
              </a:ext>
            </a:extLst>
          </p:cNvPr>
          <p:cNvSpPr txBox="1"/>
          <p:nvPr/>
        </p:nvSpPr>
        <p:spPr>
          <a:xfrm>
            <a:off x="6400780" y="4243203"/>
            <a:ext cx="1846980" cy="338554"/>
          </a:xfrm>
          <a:prstGeom prst="rect">
            <a:avLst/>
          </a:prstGeom>
          <a:solidFill>
            <a:srgbClr val="0432FF"/>
          </a:solidFill>
        </p:spPr>
        <p:txBody>
          <a:bodyPr wrap="none" rtlCol="0">
            <a:spAutoFit/>
          </a:bodyPr>
          <a:lstStyle/>
          <a:p>
            <a:r>
              <a:rPr lang="en-US" dirty="0">
                <a:solidFill>
                  <a:srgbClr val="FFFF00"/>
                </a:solidFill>
              </a:rPr>
              <a:t>views/</a:t>
            </a:r>
            <a:r>
              <a:rPr lang="en-US" dirty="0" err="1">
                <a:solidFill>
                  <a:srgbClr val="FFFF00"/>
                </a:solidFill>
              </a:rPr>
              <a:t>userlist.jade</a:t>
            </a:r>
            <a:endParaRPr lang="en-US" dirty="0">
              <a:solidFill>
                <a:srgbClr val="FFFF00"/>
              </a:solidFill>
            </a:endParaRPr>
          </a:p>
        </p:txBody>
      </p:sp>
    </p:spTree>
    <p:extLst>
      <p:ext uri="{BB962C8B-B14F-4D97-AF65-F5344CB8AC3E}">
        <p14:creationId xmlns:p14="http://schemas.microsoft.com/office/powerpoint/2010/main" val="2006244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D735E5-EE6C-A943-9D61-27C64F2318F7}"/>
              </a:ext>
            </a:extLst>
          </p:cNvPr>
          <p:cNvSpPr>
            <a:spLocks noGrp="1"/>
          </p:cNvSpPr>
          <p:nvPr>
            <p:ph type="title"/>
          </p:nvPr>
        </p:nvSpPr>
        <p:spPr/>
        <p:txBody>
          <a:bodyPr/>
          <a:lstStyle/>
          <a:p>
            <a:r>
              <a:rPr lang="en-US" dirty="0"/>
              <a:t>Show a User</a:t>
            </a:r>
          </a:p>
        </p:txBody>
      </p:sp>
      <p:sp>
        <p:nvSpPr>
          <p:cNvPr id="4" name="Slide Number Placeholder 3">
            <a:extLst>
              <a:ext uri="{FF2B5EF4-FFF2-40B4-BE49-F238E27FC236}">
                <a16:creationId xmlns:a16="http://schemas.microsoft.com/office/drawing/2014/main" id="{F392E8DA-BC98-534E-89C1-456EE36603C6}"/>
              </a:ext>
            </a:extLst>
          </p:cNvPr>
          <p:cNvSpPr>
            <a:spLocks noGrp="1"/>
          </p:cNvSpPr>
          <p:nvPr>
            <p:ph type="sldNum" sz="quarter" idx="12"/>
          </p:nvPr>
        </p:nvSpPr>
        <p:spPr/>
        <p:txBody>
          <a:bodyPr/>
          <a:lstStyle/>
          <a:p>
            <a:fld id="{FED62B2D-F854-104A-9535-9A504E5923E0}" type="slidenum">
              <a:rPr lang="en-US" smtClean="0"/>
              <a:pPr/>
              <a:t>24</a:t>
            </a:fld>
            <a:endParaRPr lang="en-US"/>
          </a:p>
        </p:txBody>
      </p:sp>
      <p:sp>
        <p:nvSpPr>
          <p:cNvPr id="5" name="TextBox 4">
            <a:extLst>
              <a:ext uri="{FF2B5EF4-FFF2-40B4-BE49-F238E27FC236}">
                <a16:creationId xmlns:a16="http://schemas.microsoft.com/office/drawing/2014/main" id="{1F83EB26-AF6F-BD4D-8A64-3CF405472ADF}"/>
              </a:ext>
            </a:extLst>
          </p:cNvPr>
          <p:cNvSpPr txBox="1"/>
          <p:nvPr/>
        </p:nvSpPr>
        <p:spPr>
          <a:xfrm>
            <a:off x="97858" y="1401633"/>
            <a:ext cx="8948283" cy="4770537"/>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err="1">
                <a:latin typeface="Courier New" panose="02070309020205020404" pitchFamily="49" charset="0"/>
                <a:cs typeface="Courier New" panose="02070309020205020404" pitchFamily="49" charset="0"/>
              </a:rPr>
              <a:t>module.exports.</a:t>
            </a:r>
            <a:r>
              <a:rPr lang="en-US" b="1" dirty="0" err="1">
                <a:solidFill>
                  <a:srgbClr val="B23C00"/>
                </a:solidFill>
                <a:latin typeface="Courier New" panose="02070309020205020404" pitchFamily="49" charset="0"/>
                <a:cs typeface="Courier New" panose="02070309020205020404" pitchFamily="49" charset="0"/>
              </a:rPr>
              <a:t>get_showuser</a:t>
            </a:r>
            <a:r>
              <a:rPr lang="en-US" b="1" dirty="0">
                <a:latin typeface="Courier New" panose="02070309020205020404" pitchFamily="49" charset="0"/>
                <a:cs typeface="Courier New" panose="02070309020205020404" pitchFamily="49" charset="0"/>
              </a:rPr>
              <a:t> = function(</a:t>
            </a:r>
            <a:r>
              <a:rPr lang="en-US" b="1" dirty="0" err="1">
                <a:latin typeface="Courier New" panose="02070309020205020404" pitchFamily="49" charset="0"/>
                <a:cs typeface="Courier New" panose="02070309020205020404" pitchFamily="49" charset="0"/>
              </a:rPr>
              <a:t>req</a:t>
            </a:r>
            <a:r>
              <a:rPr lang="en-US" b="1" dirty="0">
                <a:latin typeface="Courier New" panose="02070309020205020404" pitchFamily="49" charset="0"/>
                <a:cs typeface="Courier New" panose="02070309020205020404" pitchFamily="49" charset="0"/>
              </a:rPr>
              <a:t>, res) </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var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uname</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req.params.username</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var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db</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req.db</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var collection = </a:t>
            </a:r>
            <a:r>
              <a:rPr lang="en-US" b="1" dirty="0" err="1">
                <a:latin typeface="Courier New" panose="02070309020205020404" pitchFamily="49" charset="0"/>
                <a:cs typeface="Courier New" panose="02070309020205020404" pitchFamily="49" charset="0"/>
              </a:rPr>
              <a:t>db.get</a:t>
            </a:r>
            <a:r>
              <a:rPr lang="en-US" b="1" dirty="0">
                <a:latin typeface="Courier New" panose="02070309020205020404" pitchFamily="49" charset="0"/>
                <a:cs typeface="Courier New" panose="02070309020205020404" pitchFamily="49" charset="0"/>
              </a:rPr>
              <a:t>('users');</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r>
              <a:rPr lang="en-US" b="1" dirty="0" err="1">
                <a:solidFill>
                  <a:srgbClr val="B23C00"/>
                </a:solidFill>
                <a:latin typeface="Courier New" panose="02070309020205020404" pitchFamily="49" charset="0"/>
                <a:cs typeface="Courier New" panose="02070309020205020404" pitchFamily="49" charset="0"/>
              </a:rPr>
              <a:t>collection.find</a:t>
            </a:r>
            <a:r>
              <a:rPr lang="en-US" b="1" dirty="0">
                <a:latin typeface="Courier New" panose="02070309020205020404" pitchFamily="49" charset="0"/>
                <a:cs typeface="Courier New" panose="02070309020205020404" pitchFamily="49" charset="0"/>
              </a:rPr>
              <a:t>( { </a:t>
            </a:r>
            <a:r>
              <a:rPr lang="en-US" b="1" dirty="0">
                <a:solidFill>
                  <a:srgbClr val="B23C00"/>
                </a:solidFill>
                <a:latin typeface="Courier New" panose="02070309020205020404" pitchFamily="49" charset="0"/>
                <a:cs typeface="Courier New" panose="02070309020205020404" pitchFamily="49" charset="0"/>
              </a:rPr>
              <a:t>username : </a:t>
            </a:r>
            <a:r>
              <a:rPr lang="en-US" b="1" dirty="0" err="1">
                <a:solidFill>
                  <a:srgbClr val="B23C00"/>
                </a:solidFill>
                <a:latin typeface="Courier New" panose="02070309020205020404" pitchFamily="49" charset="0"/>
                <a:cs typeface="Courier New" panose="02070309020205020404" pitchFamily="49" charset="0"/>
              </a:rPr>
              <a:t>uname</a:t>
            </a:r>
            <a:r>
              <a:rPr lang="en-US" b="1" dirty="0">
                <a:latin typeface="Courier New" panose="02070309020205020404" pitchFamily="49" charset="0"/>
                <a:cs typeface="Courier New" panose="02070309020205020404" pitchFamily="49" charset="0"/>
              </a:rPr>
              <a:t> }, </a:t>
            </a:r>
          </a:p>
          <a:p>
            <a:r>
              <a:rPr lang="en-US" b="1" dirty="0">
                <a:latin typeface="Courier New" panose="02070309020205020404" pitchFamily="49" charset="0"/>
                <a:cs typeface="Courier New" panose="02070309020205020404" pitchFamily="49" charset="0"/>
              </a:rPr>
              <a:t>                     function(err, doc) </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if (err)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res.send</a:t>
            </a:r>
            <a:r>
              <a:rPr lang="en-US" b="1" dirty="0">
                <a:latin typeface="Courier New" panose="02070309020205020404" pitchFamily="49" charset="0"/>
                <a:cs typeface="Courier New" panose="02070309020205020404" pitchFamily="49" charset="0"/>
              </a:rPr>
              <a:t>("Find failed.");</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else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res.render</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showuser</a:t>
            </a:r>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 </a:t>
            </a:r>
            <a:r>
              <a:rPr lang="en-US" b="1" dirty="0">
                <a:solidFill>
                  <a:srgbClr val="008000"/>
                </a:solidFill>
                <a:latin typeface="Courier New" panose="02070309020205020404" pitchFamily="49" charset="0"/>
                <a:cs typeface="Courier New" panose="02070309020205020404" pitchFamily="49" charset="0"/>
              </a:rPr>
              <a:t>title</a:t>
            </a:r>
            <a:r>
              <a:rPr lang="en-US" b="1" dirty="0">
                <a:latin typeface="Courier New" panose="02070309020205020404" pitchFamily="49" charset="0"/>
                <a:cs typeface="Courier New" panose="02070309020205020404" pitchFamily="49" charset="0"/>
              </a:rPr>
              <a:t>: 'Show User: ' + </a:t>
            </a:r>
            <a:r>
              <a:rPr lang="en-US" b="1" dirty="0" err="1">
                <a:latin typeface="Courier New" panose="02070309020205020404" pitchFamily="49" charset="0"/>
                <a:cs typeface="Courier New" panose="02070309020205020404" pitchFamily="49" charset="0"/>
              </a:rPr>
              <a:t>uname</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a:solidFill>
                  <a:srgbClr val="008000"/>
                </a:solidFill>
                <a:latin typeface="Courier New" panose="02070309020205020404" pitchFamily="49" charset="0"/>
                <a:cs typeface="Courier New" panose="02070309020205020404" pitchFamily="49" charset="0"/>
              </a:rPr>
              <a:t>mail</a:t>
            </a:r>
            <a:r>
              <a:rPr lang="en-US" b="1" dirty="0">
                <a:latin typeface="Courier New" panose="02070309020205020404" pitchFamily="49" charset="0"/>
                <a:cs typeface="Courier New" panose="02070309020205020404" pitchFamily="49" charset="0"/>
              </a:rPr>
              <a:t>: doc[0].email })</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a:t>
            </a:r>
          </a:p>
        </p:txBody>
      </p:sp>
      <p:sp>
        <p:nvSpPr>
          <p:cNvPr id="7" name="TextBox 6">
            <a:extLst>
              <a:ext uri="{FF2B5EF4-FFF2-40B4-BE49-F238E27FC236}">
                <a16:creationId xmlns:a16="http://schemas.microsoft.com/office/drawing/2014/main" id="{08DB3AFF-7E6D-2B41-8946-78B2AD1C8439}"/>
              </a:ext>
            </a:extLst>
          </p:cNvPr>
          <p:cNvSpPr txBox="1"/>
          <p:nvPr/>
        </p:nvSpPr>
        <p:spPr>
          <a:xfrm>
            <a:off x="6766536" y="1248065"/>
            <a:ext cx="2109873" cy="338554"/>
          </a:xfrm>
          <a:prstGeom prst="rect">
            <a:avLst/>
          </a:prstGeom>
          <a:solidFill>
            <a:srgbClr val="0432FF"/>
          </a:solidFill>
        </p:spPr>
        <p:txBody>
          <a:bodyPr wrap="none" rtlCol="0">
            <a:spAutoFit/>
          </a:bodyPr>
          <a:lstStyle/>
          <a:p>
            <a:r>
              <a:rPr lang="en-US" dirty="0">
                <a:solidFill>
                  <a:srgbClr val="FFFF00"/>
                </a:solidFill>
              </a:rPr>
              <a:t>models/</a:t>
            </a:r>
            <a:r>
              <a:rPr lang="en-US" dirty="0" err="1">
                <a:solidFill>
                  <a:srgbClr val="FFFF00"/>
                </a:solidFill>
              </a:rPr>
              <a:t>modelMain.js</a:t>
            </a:r>
            <a:endParaRPr lang="en-US" dirty="0">
              <a:solidFill>
                <a:srgbClr val="FFFF00"/>
              </a:solidFill>
            </a:endParaRPr>
          </a:p>
        </p:txBody>
      </p:sp>
    </p:spTree>
    <p:extLst>
      <p:ext uri="{BB962C8B-B14F-4D97-AF65-F5344CB8AC3E}">
        <p14:creationId xmlns:p14="http://schemas.microsoft.com/office/powerpoint/2010/main" val="4225610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7AA0C-1E8F-9240-ABA9-CF834753421B}"/>
              </a:ext>
            </a:extLst>
          </p:cNvPr>
          <p:cNvSpPr>
            <a:spLocks noGrp="1"/>
          </p:cNvSpPr>
          <p:nvPr>
            <p:ph type="title"/>
          </p:nvPr>
        </p:nvSpPr>
        <p:spPr/>
        <p:txBody>
          <a:bodyPr/>
          <a:lstStyle/>
          <a:p>
            <a:r>
              <a:rPr lang="en-US" dirty="0"/>
              <a:t>Show a User</a:t>
            </a:r>
            <a:r>
              <a:rPr lang="en-US" i="1" dirty="0"/>
              <a:t>, cont’d</a:t>
            </a:r>
          </a:p>
        </p:txBody>
      </p:sp>
      <p:sp>
        <p:nvSpPr>
          <p:cNvPr id="4" name="Slide Number Placeholder 3">
            <a:extLst>
              <a:ext uri="{FF2B5EF4-FFF2-40B4-BE49-F238E27FC236}">
                <a16:creationId xmlns:a16="http://schemas.microsoft.com/office/drawing/2014/main" id="{1C3CF948-F206-C44F-89A5-2333B5DECF04}"/>
              </a:ext>
            </a:extLst>
          </p:cNvPr>
          <p:cNvSpPr>
            <a:spLocks noGrp="1"/>
          </p:cNvSpPr>
          <p:nvPr>
            <p:ph type="sldNum" sz="quarter" idx="12"/>
          </p:nvPr>
        </p:nvSpPr>
        <p:spPr/>
        <p:txBody>
          <a:bodyPr/>
          <a:lstStyle/>
          <a:p>
            <a:fld id="{FED62B2D-F854-104A-9535-9A504E5923E0}" type="slidenum">
              <a:rPr lang="en-US" smtClean="0"/>
              <a:pPr/>
              <a:t>25</a:t>
            </a:fld>
            <a:endParaRPr lang="en-US"/>
          </a:p>
        </p:txBody>
      </p:sp>
      <p:sp>
        <p:nvSpPr>
          <p:cNvPr id="5" name="TextBox 4">
            <a:extLst>
              <a:ext uri="{FF2B5EF4-FFF2-40B4-BE49-F238E27FC236}">
                <a16:creationId xmlns:a16="http://schemas.microsoft.com/office/drawing/2014/main" id="{026AC183-821F-BB4B-8EBE-A7E647343F4C}"/>
              </a:ext>
            </a:extLst>
          </p:cNvPr>
          <p:cNvSpPr txBox="1"/>
          <p:nvPr/>
        </p:nvSpPr>
        <p:spPr>
          <a:xfrm>
            <a:off x="3245355" y="1691659"/>
            <a:ext cx="2653290" cy="1323439"/>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extends layout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block content</a:t>
            </a:r>
          </a:p>
          <a:p>
            <a:r>
              <a:rPr lang="en-US" b="1" dirty="0">
                <a:latin typeface="Courier New" panose="02070309020205020404" pitchFamily="49" charset="0"/>
                <a:cs typeface="Courier New" panose="02070309020205020404" pitchFamily="49" charset="0"/>
              </a:rPr>
              <a:t>    h1= </a:t>
            </a:r>
            <a:r>
              <a:rPr lang="en-US" b="1" dirty="0">
                <a:solidFill>
                  <a:srgbClr val="008000"/>
                </a:solidFill>
                <a:latin typeface="Courier New" panose="02070309020205020404" pitchFamily="49" charset="0"/>
                <a:cs typeface="Courier New" panose="02070309020205020404" pitchFamily="49" charset="0"/>
              </a:rPr>
              <a:t>title</a:t>
            </a:r>
          </a:p>
          <a:p>
            <a:r>
              <a:rPr lang="en-US" b="1" dirty="0">
                <a:latin typeface="Courier New" panose="02070309020205020404" pitchFamily="49" charset="0"/>
                <a:cs typeface="Courier New" panose="02070309020205020404" pitchFamily="49" charset="0"/>
              </a:rPr>
              <a:t>    p Email: #{</a:t>
            </a:r>
            <a:r>
              <a:rPr lang="en-US" b="1" dirty="0">
                <a:solidFill>
                  <a:srgbClr val="008000"/>
                </a:solidFill>
                <a:latin typeface="Courier New" panose="02070309020205020404" pitchFamily="49" charset="0"/>
                <a:cs typeface="Courier New" panose="02070309020205020404" pitchFamily="49" charset="0"/>
              </a:rPr>
              <a:t>mail</a:t>
            </a:r>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11D68DDB-93B6-2348-8A2B-00415D9E83F7}"/>
              </a:ext>
            </a:extLst>
          </p:cNvPr>
          <p:cNvSpPr txBox="1"/>
          <p:nvPr/>
        </p:nvSpPr>
        <p:spPr>
          <a:xfrm>
            <a:off x="4114805" y="1417342"/>
            <a:ext cx="2063257" cy="338554"/>
          </a:xfrm>
          <a:prstGeom prst="rect">
            <a:avLst/>
          </a:prstGeom>
          <a:solidFill>
            <a:srgbClr val="0432FF"/>
          </a:solidFill>
        </p:spPr>
        <p:txBody>
          <a:bodyPr wrap="none" rtlCol="0">
            <a:spAutoFit/>
          </a:bodyPr>
          <a:lstStyle/>
          <a:p>
            <a:r>
              <a:rPr lang="en-US" dirty="0">
                <a:solidFill>
                  <a:srgbClr val="FFFF00"/>
                </a:solidFill>
              </a:rPr>
              <a:t>views/</a:t>
            </a:r>
            <a:r>
              <a:rPr lang="en-US" dirty="0" err="1">
                <a:solidFill>
                  <a:srgbClr val="FFFF00"/>
                </a:solidFill>
              </a:rPr>
              <a:t>showuser.jade</a:t>
            </a:r>
            <a:endParaRPr lang="en-US" dirty="0">
              <a:solidFill>
                <a:srgbClr val="FFFF00"/>
              </a:solidFill>
            </a:endParaRPr>
          </a:p>
        </p:txBody>
      </p:sp>
    </p:spTree>
    <p:extLst>
      <p:ext uri="{BB962C8B-B14F-4D97-AF65-F5344CB8AC3E}">
        <p14:creationId xmlns:p14="http://schemas.microsoft.com/office/powerpoint/2010/main" val="15861196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Display the New User Form</a:t>
            </a:r>
            <a:endParaRPr lang="en-US" i="1" dirty="0"/>
          </a:p>
        </p:txBody>
      </p:sp>
      <p:sp>
        <p:nvSpPr>
          <p:cNvPr id="4" name="Slide Number Placeholder 3"/>
          <p:cNvSpPr>
            <a:spLocks noGrp="1"/>
          </p:cNvSpPr>
          <p:nvPr>
            <p:ph type="sldNum" sz="quarter" idx="12"/>
          </p:nvPr>
        </p:nvSpPr>
        <p:spPr/>
        <p:txBody>
          <a:bodyPr/>
          <a:lstStyle/>
          <a:p>
            <a:fld id="{FED62B2D-F854-104A-9535-9A504E5923E0}" type="slidenum">
              <a:rPr lang="en-US" smtClean="0"/>
              <a:pPr/>
              <a:t>26</a:t>
            </a:fld>
            <a:endParaRPr lang="en-US"/>
          </a:p>
        </p:txBody>
      </p:sp>
      <p:sp>
        <p:nvSpPr>
          <p:cNvPr id="7" name="TextBox 6"/>
          <p:cNvSpPr txBox="1"/>
          <p:nvPr/>
        </p:nvSpPr>
        <p:spPr>
          <a:xfrm>
            <a:off x="305445" y="3520439"/>
            <a:ext cx="8533105" cy="1692771"/>
          </a:xfrm>
          <a:prstGeom prst="rect">
            <a:avLst/>
          </a:prstGeom>
          <a:solidFill>
            <a:schemeClr val="bg1">
              <a:lumMod val="95000"/>
            </a:schemeClr>
          </a:solidFill>
          <a:ln>
            <a:solidFill>
              <a:schemeClr val="bg1">
                <a:lumMod val="75000"/>
              </a:schemeClr>
            </a:solidFill>
          </a:ln>
        </p:spPr>
        <p:txBody>
          <a:bodyPr wrap="none" rtlCol="0">
            <a:spAutoFit/>
          </a:bodyPr>
          <a:lstStyle/>
          <a:p>
            <a:r>
              <a:rPr lang="en-US" sz="1300" b="1" dirty="0">
                <a:latin typeface="Courier New" charset="0"/>
                <a:ea typeface="Courier New" charset="0"/>
                <a:cs typeface="Courier New" charset="0"/>
              </a:rPr>
              <a:t>extends layout</a:t>
            </a:r>
            <a:br>
              <a:rPr lang="en-US" sz="1300" b="1" dirty="0">
                <a:latin typeface="Courier New" charset="0"/>
                <a:ea typeface="Courier New" charset="0"/>
                <a:cs typeface="Courier New" charset="0"/>
              </a:rPr>
            </a:br>
            <a:endParaRPr lang="en-US" sz="1300" b="1" dirty="0">
              <a:latin typeface="Courier New" charset="0"/>
              <a:ea typeface="Courier New" charset="0"/>
              <a:cs typeface="Courier New" charset="0"/>
            </a:endParaRPr>
          </a:p>
          <a:p>
            <a:r>
              <a:rPr lang="en-US" sz="1300" b="1" dirty="0">
                <a:latin typeface="Courier New" charset="0"/>
                <a:ea typeface="Courier New" charset="0"/>
                <a:cs typeface="Courier New" charset="0"/>
              </a:rPr>
              <a:t>block content</a:t>
            </a:r>
          </a:p>
          <a:p>
            <a:r>
              <a:rPr lang="en-US" sz="1300" b="1" dirty="0">
                <a:latin typeface="Courier New" charset="0"/>
                <a:ea typeface="Courier New" charset="0"/>
                <a:cs typeface="Courier New" charset="0"/>
              </a:rPr>
              <a:t>    h1= title</a:t>
            </a:r>
          </a:p>
          <a:p>
            <a:r>
              <a:rPr lang="en-US" sz="1300" b="1" dirty="0">
                <a:latin typeface="Courier New" charset="0"/>
                <a:ea typeface="Courier New" charset="0"/>
                <a:cs typeface="Courier New" charset="0"/>
              </a:rPr>
              <a:t>    </a:t>
            </a:r>
            <a:r>
              <a:rPr lang="en-US" sz="1300" b="1" dirty="0" err="1">
                <a:latin typeface="Courier New" charset="0"/>
                <a:ea typeface="Courier New" charset="0"/>
                <a:cs typeface="Courier New" charset="0"/>
              </a:rPr>
              <a:t>form#formAddUser</a:t>
            </a:r>
            <a:r>
              <a:rPr lang="en-US" sz="1300" b="1" dirty="0">
                <a:latin typeface="Courier New" charset="0"/>
                <a:ea typeface="Courier New" charset="0"/>
                <a:cs typeface="Courier New" charset="0"/>
              </a:rPr>
              <a:t>(name="</a:t>
            </a:r>
            <a:r>
              <a:rPr lang="en-US" sz="1300" b="1" dirty="0" err="1">
                <a:latin typeface="Courier New" charset="0"/>
                <a:ea typeface="Courier New" charset="0"/>
                <a:cs typeface="Courier New" charset="0"/>
              </a:rPr>
              <a:t>adduser</a:t>
            </a:r>
            <a:r>
              <a:rPr lang="en-US" sz="1300" b="1" dirty="0">
                <a:latin typeface="Courier New" charset="0"/>
                <a:ea typeface="Courier New" charset="0"/>
                <a:cs typeface="Courier New" charset="0"/>
              </a:rPr>
              <a:t>",method="</a:t>
            </a:r>
            <a:r>
              <a:rPr lang="en-US" sz="1300" b="1" dirty="0" err="1">
                <a:solidFill>
                  <a:srgbClr val="B23C00"/>
                </a:solidFill>
                <a:latin typeface="Courier New" charset="0"/>
                <a:ea typeface="Courier New" charset="0"/>
                <a:cs typeface="Courier New" charset="0"/>
              </a:rPr>
              <a:t>post</a:t>
            </a:r>
            <a:r>
              <a:rPr lang="en-US" sz="1300" b="1" dirty="0" err="1">
                <a:latin typeface="Courier New" charset="0"/>
                <a:ea typeface="Courier New" charset="0"/>
                <a:cs typeface="Courier New" charset="0"/>
              </a:rPr>
              <a:t>",action</a:t>
            </a:r>
            <a:r>
              <a:rPr lang="en-US" sz="1300" b="1" dirty="0">
                <a:latin typeface="Courier New" charset="0"/>
                <a:ea typeface="Courier New" charset="0"/>
                <a:cs typeface="Courier New" charset="0"/>
              </a:rPr>
              <a:t>="</a:t>
            </a:r>
            <a:r>
              <a:rPr lang="en-US" sz="1300" b="1" dirty="0">
                <a:solidFill>
                  <a:srgbClr val="B23C00"/>
                </a:solidFill>
                <a:latin typeface="Courier New" charset="0"/>
                <a:ea typeface="Courier New" charset="0"/>
                <a:cs typeface="Courier New" charset="0"/>
              </a:rPr>
              <a:t>/</a:t>
            </a:r>
            <a:r>
              <a:rPr lang="en-US" sz="1300" b="1" dirty="0" err="1">
                <a:solidFill>
                  <a:srgbClr val="B23C00"/>
                </a:solidFill>
                <a:latin typeface="Courier New" charset="0"/>
                <a:ea typeface="Courier New" charset="0"/>
                <a:cs typeface="Courier New" charset="0"/>
              </a:rPr>
              <a:t>adduser</a:t>
            </a:r>
            <a:r>
              <a:rPr lang="en-US" sz="1300" b="1" dirty="0">
                <a:latin typeface="Courier New" charset="0"/>
                <a:ea typeface="Courier New" charset="0"/>
                <a:cs typeface="Courier New" charset="0"/>
              </a:rPr>
              <a:t>")</a:t>
            </a:r>
          </a:p>
          <a:p>
            <a:r>
              <a:rPr lang="en-US" sz="1300" b="1" dirty="0">
                <a:latin typeface="Courier New" charset="0"/>
                <a:ea typeface="Courier New" charset="0"/>
                <a:cs typeface="Courier New" charset="0"/>
              </a:rPr>
              <a:t>        </a:t>
            </a:r>
            <a:r>
              <a:rPr lang="en-US" sz="1300" b="1" dirty="0" err="1">
                <a:latin typeface="Courier New" charset="0"/>
                <a:ea typeface="Courier New" charset="0"/>
                <a:cs typeface="Courier New" charset="0"/>
              </a:rPr>
              <a:t>input#inputUserName</a:t>
            </a:r>
            <a:r>
              <a:rPr lang="en-US" sz="1300" b="1" dirty="0">
                <a:latin typeface="Courier New" charset="0"/>
                <a:ea typeface="Courier New" charset="0"/>
                <a:cs typeface="Courier New" charset="0"/>
              </a:rPr>
              <a:t>(type="text", placeholder="username", name="</a:t>
            </a:r>
            <a:r>
              <a:rPr lang="en-US" sz="1300" b="1" dirty="0">
                <a:solidFill>
                  <a:srgbClr val="B23C00"/>
                </a:solidFill>
                <a:latin typeface="Courier New" charset="0"/>
                <a:ea typeface="Courier New" charset="0"/>
                <a:cs typeface="Courier New" charset="0"/>
              </a:rPr>
              <a:t>username</a:t>
            </a:r>
            <a:r>
              <a:rPr lang="en-US" sz="1300" b="1" dirty="0">
                <a:latin typeface="Courier New" charset="0"/>
                <a:ea typeface="Courier New" charset="0"/>
                <a:cs typeface="Courier New" charset="0"/>
              </a:rPr>
              <a:t>")</a:t>
            </a:r>
          </a:p>
          <a:p>
            <a:r>
              <a:rPr lang="en-US" sz="1300" b="1" dirty="0">
                <a:latin typeface="Courier New" charset="0"/>
                <a:ea typeface="Courier New" charset="0"/>
                <a:cs typeface="Courier New" charset="0"/>
              </a:rPr>
              <a:t>        </a:t>
            </a:r>
            <a:r>
              <a:rPr lang="en-US" sz="1300" b="1" dirty="0" err="1">
                <a:latin typeface="Courier New" charset="0"/>
                <a:ea typeface="Courier New" charset="0"/>
                <a:cs typeface="Courier New" charset="0"/>
              </a:rPr>
              <a:t>input#inputUserEmail</a:t>
            </a:r>
            <a:r>
              <a:rPr lang="en-US" sz="1300" b="1" dirty="0">
                <a:latin typeface="Courier New" charset="0"/>
                <a:ea typeface="Courier New" charset="0"/>
                <a:cs typeface="Courier New" charset="0"/>
              </a:rPr>
              <a:t>(type="text", placeholder="</a:t>
            </a:r>
            <a:r>
              <a:rPr lang="en-US" sz="1300" b="1" dirty="0" err="1">
                <a:latin typeface="Courier New" charset="0"/>
                <a:ea typeface="Courier New" charset="0"/>
                <a:cs typeface="Courier New" charset="0"/>
              </a:rPr>
              <a:t>useremail</a:t>
            </a:r>
            <a:r>
              <a:rPr lang="en-US" sz="1300" b="1" dirty="0">
                <a:latin typeface="Courier New" charset="0"/>
                <a:ea typeface="Courier New" charset="0"/>
                <a:cs typeface="Courier New" charset="0"/>
              </a:rPr>
              <a:t>", name="</a:t>
            </a:r>
            <a:r>
              <a:rPr lang="en-US" sz="1300" b="1" dirty="0" err="1">
                <a:solidFill>
                  <a:srgbClr val="B23C00"/>
                </a:solidFill>
                <a:latin typeface="Courier New" charset="0"/>
                <a:ea typeface="Courier New" charset="0"/>
                <a:cs typeface="Courier New" charset="0"/>
              </a:rPr>
              <a:t>useremail</a:t>
            </a:r>
            <a:r>
              <a:rPr lang="en-US" sz="1300" b="1" dirty="0">
                <a:latin typeface="Courier New" charset="0"/>
                <a:ea typeface="Courier New" charset="0"/>
                <a:cs typeface="Courier New" charset="0"/>
              </a:rPr>
              <a:t>")</a:t>
            </a:r>
          </a:p>
          <a:p>
            <a:r>
              <a:rPr lang="en-US" sz="1300" b="1" dirty="0">
                <a:latin typeface="Courier New" charset="0"/>
                <a:ea typeface="Courier New" charset="0"/>
                <a:cs typeface="Courier New" charset="0"/>
              </a:rPr>
              <a:t>        </a:t>
            </a:r>
            <a:r>
              <a:rPr lang="en-US" sz="1300" b="1" dirty="0" err="1">
                <a:latin typeface="Courier New" charset="0"/>
                <a:ea typeface="Courier New" charset="0"/>
                <a:cs typeface="Courier New" charset="0"/>
              </a:rPr>
              <a:t>button#btnSubmit</a:t>
            </a:r>
            <a:r>
              <a:rPr lang="en-US" sz="1300" b="1" dirty="0">
                <a:latin typeface="Courier New" charset="0"/>
                <a:ea typeface="Courier New" charset="0"/>
                <a:cs typeface="Courier New" charset="0"/>
              </a:rPr>
              <a:t>(type="submit") submit</a:t>
            </a:r>
          </a:p>
        </p:txBody>
      </p:sp>
      <p:sp>
        <p:nvSpPr>
          <p:cNvPr id="9" name="TextBox 8">
            <a:extLst>
              <a:ext uri="{FF2B5EF4-FFF2-40B4-BE49-F238E27FC236}">
                <a16:creationId xmlns:a16="http://schemas.microsoft.com/office/drawing/2014/main" id="{9BFBCB7F-FA40-9F41-8C3A-2B95B62F9172}"/>
              </a:ext>
            </a:extLst>
          </p:cNvPr>
          <p:cNvSpPr txBox="1"/>
          <p:nvPr/>
        </p:nvSpPr>
        <p:spPr>
          <a:xfrm>
            <a:off x="1208738" y="1600220"/>
            <a:ext cx="6726521" cy="1077218"/>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err="1">
                <a:latin typeface="Courier New" panose="02070309020205020404" pitchFamily="49" charset="0"/>
                <a:cs typeface="Courier New" panose="02070309020205020404" pitchFamily="49" charset="0"/>
              </a:rPr>
              <a:t>module.exports.</a:t>
            </a:r>
            <a:r>
              <a:rPr lang="en-US" b="1" dirty="0" err="1">
                <a:solidFill>
                  <a:srgbClr val="B23C00"/>
                </a:solidFill>
                <a:latin typeface="Courier New" panose="02070309020205020404" pitchFamily="49" charset="0"/>
                <a:cs typeface="Courier New" panose="02070309020205020404" pitchFamily="49" charset="0"/>
              </a:rPr>
              <a:t>get_newuser</a:t>
            </a:r>
            <a:r>
              <a:rPr lang="en-US" b="1" dirty="0">
                <a:latin typeface="Courier New" panose="02070309020205020404" pitchFamily="49" charset="0"/>
                <a:cs typeface="Courier New" panose="02070309020205020404" pitchFamily="49" charset="0"/>
              </a:rPr>
              <a:t> = function(</a:t>
            </a:r>
            <a:r>
              <a:rPr lang="en-US" b="1" dirty="0" err="1">
                <a:latin typeface="Courier New" panose="02070309020205020404" pitchFamily="49" charset="0"/>
                <a:cs typeface="Courier New" panose="02070309020205020404" pitchFamily="49" charset="0"/>
              </a:rPr>
              <a:t>req</a:t>
            </a:r>
            <a:r>
              <a:rPr lang="en-US" b="1" dirty="0">
                <a:latin typeface="Courier New" panose="02070309020205020404" pitchFamily="49" charset="0"/>
                <a:cs typeface="Courier New" panose="02070309020205020404" pitchFamily="49" charset="0"/>
              </a:rPr>
              <a:t>, res) </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res.render</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newuser</a:t>
            </a:r>
            <a:r>
              <a:rPr lang="en-US" b="1" dirty="0">
                <a:latin typeface="Courier New" panose="02070309020205020404" pitchFamily="49" charset="0"/>
                <a:cs typeface="Courier New" panose="02070309020205020404" pitchFamily="49" charset="0"/>
              </a:rPr>
              <a:t>', { title: 'Add New User' });</a:t>
            </a:r>
          </a:p>
          <a:p>
            <a:r>
              <a:rPr lang="en-US" b="1" dirty="0">
                <a:latin typeface="Courier New" panose="02070309020205020404" pitchFamily="49" charset="0"/>
                <a:cs typeface="Courier New" panose="02070309020205020404" pitchFamily="49" charset="0"/>
              </a:rPr>
              <a:t>};</a:t>
            </a:r>
          </a:p>
        </p:txBody>
      </p:sp>
      <p:sp>
        <p:nvSpPr>
          <p:cNvPr id="11" name="TextBox 10">
            <a:extLst>
              <a:ext uri="{FF2B5EF4-FFF2-40B4-BE49-F238E27FC236}">
                <a16:creationId xmlns:a16="http://schemas.microsoft.com/office/drawing/2014/main" id="{01E73E0B-EDD5-2C42-98E1-4D58F042881D}"/>
              </a:ext>
            </a:extLst>
          </p:cNvPr>
          <p:cNvSpPr txBox="1"/>
          <p:nvPr/>
        </p:nvSpPr>
        <p:spPr>
          <a:xfrm>
            <a:off x="6684252" y="3351162"/>
            <a:ext cx="1960665" cy="338554"/>
          </a:xfrm>
          <a:prstGeom prst="rect">
            <a:avLst/>
          </a:prstGeom>
          <a:solidFill>
            <a:srgbClr val="0432FF"/>
          </a:solidFill>
        </p:spPr>
        <p:txBody>
          <a:bodyPr wrap="none" rtlCol="0">
            <a:spAutoFit/>
          </a:bodyPr>
          <a:lstStyle/>
          <a:p>
            <a:r>
              <a:rPr lang="en-US" dirty="0">
                <a:solidFill>
                  <a:srgbClr val="FFFF00"/>
                </a:solidFill>
              </a:rPr>
              <a:t>views/</a:t>
            </a:r>
            <a:r>
              <a:rPr lang="en-US" dirty="0" err="1">
                <a:solidFill>
                  <a:srgbClr val="FFFF00"/>
                </a:solidFill>
              </a:rPr>
              <a:t>newuser.jade</a:t>
            </a:r>
            <a:endParaRPr lang="en-US" dirty="0">
              <a:solidFill>
                <a:srgbClr val="FFFF00"/>
              </a:solidFill>
            </a:endParaRPr>
          </a:p>
        </p:txBody>
      </p:sp>
      <p:sp>
        <p:nvSpPr>
          <p:cNvPr id="12" name="TextBox 11">
            <a:extLst>
              <a:ext uri="{FF2B5EF4-FFF2-40B4-BE49-F238E27FC236}">
                <a16:creationId xmlns:a16="http://schemas.microsoft.com/office/drawing/2014/main" id="{48AA34C0-B79B-2E4D-8B25-4E39D5A3BE9C}"/>
              </a:ext>
            </a:extLst>
          </p:cNvPr>
          <p:cNvSpPr txBox="1"/>
          <p:nvPr/>
        </p:nvSpPr>
        <p:spPr>
          <a:xfrm>
            <a:off x="5920413" y="2549221"/>
            <a:ext cx="2225289" cy="338554"/>
          </a:xfrm>
          <a:prstGeom prst="rect">
            <a:avLst/>
          </a:prstGeom>
          <a:solidFill>
            <a:srgbClr val="0432FF"/>
          </a:solidFill>
        </p:spPr>
        <p:txBody>
          <a:bodyPr wrap="none" rtlCol="0">
            <a:spAutoFit/>
          </a:bodyPr>
          <a:lstStyle/>
          <a:p>
            <a:r>
              <a:rPr lang="en-US" dirty="0">
                <a:solidFill>
                  <a:srgbClr val="FFFF00"/>
                </a:solidFill>
              </a:rPr>
              <a:t>controllers/</a:t>
            </a:r>
            <a:r>
              <a:rPr lang="en-US" dirty="0" err="1">
                <a:solidFill>
                  <a:srgbClr val="FFFF00"/>
                </a:solidFill>
              </a:rPr>
              <a:t>cntrlMain.js</a:t>
            </a:r>
            <a:endParaRPr lang="en-US" dirty="0">
              <a:solidFill>
                <a:srgbClr val="FFFF00"/>
              </a:solidFill>
            </a:endParaRPr>
          </a:p>
        </p:txBody>
      </p:sp>
    </p:spTree>
    <p:extLst>
      <p:ext uri="{BB962C8B-B14F-4D97-AF65-F5344CB8AC3E}">
        <p14:creationId xmlns:p14="http://schemas.microsoft.com/office/powerpoint/2010/main" val="28823643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 a New User</a:t>
            </a:r>
          </a:p>
        </p:txBody>
      </p:sp>
      <p:sp>
        <p:nvSpPr>
          <p:cNvPr id="4" name="Slide Number Placeholder 3"/>
          <p:cNvSpPr>
            <a:spLocks noGrp="1"/>
          </p:cNvSpPr>
          <p:nvPr>
            <p:ph type="sldNum" sz="quarter" idx="12"/>
          </p:nvPr>
        </p:nvSpPr>
        <p:spPr/>
        <p:txBody>
          <a:bodyPr/>
          <a:lstStyle/>
          <a:p>
            <a:fld id="{FED62B2D-F854-104A-9535-9A504E5923E0}" type="slidenum">
              <a:rPr lang="en-US" smtClean="0"/>
              <a:pPr/>
              <a:t>27</a:t>
            </a:fld>
            <a:endParaRPr lang="en-US"/>
          </a:p>
        </p:txBody>
      </p:sp>
      <p:sp>
        <p:nvSpPr>
          <p:cNvPr id="5" name="TextBox 4"/>
          <p:cNvSpPr txBox="1"/>
          <p:nvPr/>
        </p:nvSpPr>
        <p:spPr>
          <a:xfrm>
            <a:off x="591583" y="1495180"/>
            <a:ext cx="8084264" cy="2800767"/>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err="1">
                <a:latin typeface="Courier New" panose="02070309020205020404" pitchFamily="49" charset="0"/>
                <a:cs typeface="Courier New" panose="02070309020205020404" pitchFamily="49" charset="0"/>
              </a:rPr>
              <a:t>module.exports.</a:t>
            </a:r>
            <a:r>
              <a:rPr lang="en-US" b="1" dirty="0" err="1">
                <a:solidFill>
                  <a:srgbClr val="B23C00"/>
                </a:solidFill>
                <a:latin typeface="Courier New" panose="02070309020205020404" pitchFamily="49" charset="0"/>
                <a:cs typeface="Courier New" panose="02070309020205020404" pitchFamily="49" charset="0"/>
              </a:rPr>
              <a:t>post_adduser</a:t>
            </a:r>
            <a:r>
              <a:rPr lang="en-US" b="1" dirty="0">
                <a:latin typeface="Courier New" panose="02070309020205020404" pitchFamily="49" charset="0"/>
                <a:cs typeface="Courier New" panose="02070309020205020404" pitchFamily="49" charset="0"/>
              </a:rPr>
              <a:t> = function(</a:t>
            </a:r>
            <a:r>
              <a:rPr lang="en-US" b="1" dirty="0" err="1">
                <a:latin typeface="Courier New" panose="02070309020205020404" pitchFamily="49" charset="0"/>
                <a:cs typeface="Courier New" panose="02070309020205020404" pitchFamily="49" charset="0"/>
              </a:rPr>
              <a:t>req</a:t>
            </a:r>
            <a:r>
              <a:rPr lang="en-US" b="1" dirty="0">
                <a:latin typeface="Courier New" panose="02070309020205020404" pitchFamily="49" charset="0"/>
                <a:cs typeface="Courier New" panose="02070309020205020404" pitchFamily="49" charset="0"/>
              </a:rPr>
              <a:t>, res) </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 Set our internal DB variable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var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db</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req.db</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 Get our form values. These rely on the "name" attributes.</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var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userName</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req.body.username</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var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userEmail</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req.body.useremail</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endParaRPr lang="en-US" b="1" dirty="0">
              <a:latin typeface="Courier New" panose="02070309020205020404" pitchFamily="49" charset="0"/>
              <a:cs typeface="Courier New" panose="02070309020205020404" pitchFamily="49" charset="0"/>
            </a:endParaRPr>
          </a:p>
          <a:p>
            <a:r>
              <a:rPr lang="en-US" b="1" dirty="0">
                <a:latin typeface="Courier New" panose="02070309020205020404" pitchFamily="49" charset="0"/>
                <a:cs typeface="Courier New" panose="02070309020205020404" pitchFamily="49" charset="0"/>
              </a:rPr>
              <a:t>    // Set our collection.</a:t>
            </a:r>
          </a:p>
          <a:p>
            <a:r>
              <a:rPr lang="en-US" b="1" dirty="0">
                <a:latin typeface="Courier New" panose="02070309020205020404" pitchFamily="49" charset="0"/>
                <a:cs typeface="Courier New" panose="02070309020205020404" pitchFamily="49" charset="0"/>
              </a:rPr>
              <a:t>    var collection = </a:t>
            </a:r>
            <a:r>
              <a:rPr lang="en-US" b="1" dirty="0" err="1">
                <a:latin typeface="Courier New" panose="02070309020205020404" pitchFamily="49" charset="0"/>
                <a:cs typeface="Courier New" panose="02070309020205020404" pitchFamily="49" charset="0"/>
              </a:rPr>
              <a:t>db.get</a:t>
            </a:r>
            <a:r>
              <a:rPr lang="en-US" b="1" dirty="0">
                <a:latin typeface="Courier New" panose="02070309020205020404" pitchFamily="49" charset="0"/>
                <a:cs typeface="Courier New" panose="02070309020205020404" pitchFamily="49" charset="0"/>
              </a:rPr>
              <a:t>('users');</a:t>
            </a:r>
          </a:p>
        </p:txBody>
      </p:sp>
      <p:sp>
        <p:nvSpPr>
          <p:cNvPr id="8" name="TextBox 7">
            <a:extLst>
              <a:ext uri="{FF2B5EF4-FFF2-40B4-BE49-F238E27FC236}">
                <a16:creationId xmlns:a16="http://schemas.microsoft.com/office/drawing/2014/main" id="{4E6EC1A2-CBA6-0140-A51F-6C7888880C3B}"/>
              </a:ext>
            </a:extLst>
          </p:cNvPr>
          <p:cNvSpPr txBox="1"/>
          <p:nvPr/>
        </p:nvSpPr>
        <p:spPr>
          <a:xfrm>
            <a:off x="6766536" y="4069073"/>
            <a:ext cx="2109873" cy="338554"/>
          </a:xfrm>
          <a:prstGeom prst="rect">
            <a:avLst/>
          </a:prstGeom>
          <a:solidFill>
            <a:srgbClr val="0432FF"/>
          </a:solidFill>
        </p:spPr>
        <p:txBody>
          <a:bodyPr wrap="none" rtlCol="0">
            <a:spAutoFit/>
          </a:bodyPr>
          <a:lstStyle/>
          <a:p>
            <a:r>
              <a:rPr lang="en-US" dirty="0">
                <a:solidFill>
                  <a:srgbClr val="FFFF00"/>
                </a:solidFill>
              </a:rPr>
              <a:t>models/</a:t>
            </a:r>
            <a:r>
              <a:rPr lang="en-US" dirty="0" err="1">
                <a:solidFill>
                  <a:srgbClr val="FFFF00"/>
                </a:solidFill>
              </a:rPr>
              <a:t>modelMain.js</a:t>
            </a:r>
            <a:endParaRPr lang="en-US" dirty="0">
              <a:solidFill>
                <a:srgbClr val="FFFF00"/>
              </a:solidFill>
            </a:endParaRPr>
          </a:p>
        </p:txBody>
      </p:sp>
    </p:spTree>
    <p:extLst>
      <p:ext uri="{BB962C8B-B14F-4D97-AF65-F5344CB8AC3E}">
        <p14:creationId xmlns:p14="http://schemas.microsoft.com/office/powerpoint/2010/main" val="3205849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 a New User</a:t>
            </a:r>
            <a:r>
              <a:rPr lang="en-US" i="1" dirty="0"/>
              <a:t>, cont’d</a:t>
            </a:r>
          </a:p>
        </p:txBody>
      </p:sp>
      <p:sp>
        <p:nvSpPr>
          <p:cNvPr id="4" name="Slide Number Placeholder 3"/>
          <p:cNvSpPr>
            <a:spLocks noGrp="1"/>
          </p:cNvSpPr>
          <p:nvPr>
            <p:ph type="sldNum" sz="quarter" idx="12"/>
          </p:nvPr>
        </p:nvSpPr>
        <p:spPr/>
        <p:txBody>
          <a:bodyPr/>
          <a:lstStyle/>
          <a:p>
            <a:fld id="{FED62B2D-F854-104A-9535-9A504E5923E0}" type="slidenum">
              <a:rPr lang="en-US" smtClean="0"/>
              <a:pPr/>
              <a:t>28</a:t>
            </a:fld>
            <a:endParaRPr lang="en-US"/>
          </a:p>
        </p:txBody>
      </p:sp>
      <p:sp>
        <p:nvSpPr>
          <p:cNvPr id="5" name="TextBox 4"/>
          <p:cNvSpPr txBox="1"/>
          <p:nvPr/>
        </p:nvSpPr>
        <p:spPr>
          <a:xfrm>
            <a:off x="900161" y="1495180"/>
            <a:ext cx="7343677" cy="3539430"/>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a:latin typeface="Courier New" panose="02070309020205020404" pitchFamily="49" charset="0"/>
                <a:cs typeface="Courier New" panose="02070309020205020404" pitchFamily="49" charset="0"/>
              </a:rPr>
              <a:t>    // Submit to the database.</a:t>
            </a:r>
          </a:p>
          <a:p>
            <a:r>
              <a:rPr lang="en-US" b="1" dirty="0">
                <a:latin typeface="Courier New" panose="02070309020205020404" pitchFamily="49" charset="0"/>
                <a:cs typeface="Courier New" panose="02070309020205020404" pitchFamily="49" charset="0"/>
              </a:rPr>
              <a:t>    </a:t>
            </a:r>
            <a:r>
              <a:rPr lang="en-US" b="1" dirty="0" err="1">
                <a:solidFill>
                  <a:srgbClr val="B23C00"/>
                </a:solidFill>
                <a:latin typeface="Courier New" panose="02070309020205020404" pitchFamily="49" charset="0"/>
                <a:cs typeface="Courier New" panose="02070309020205020404" pitchFamily="49" charset="0"/>
              </a:rPr>
              <a:t>collection.insert</a:t>
            </a:r>
            <a:r>
              <a:rPr lang="en-US" b="1" dirty="0">
                <a:latin typeface="Courier New" panose="02070309020205020404" pitchFamily="49" charset="0"/>
                <a:cs typeface="Courier New" panose="02070309020205020404" pitchFamily="49" charset="0"/>
              </a:rPr>
              <a:t>( </a:t>
            </a:r>
            <a:r>
              <a:rPr lang="en-US" b="1" dirty="0">
                <a:solidFill>
                  <a:srgbClr val="B23C00"/>
                </a:solidFill>
                <a:latin typeface="Courier New" panose="02070309020205020404" pitchFamily="49" charset="0"/>
                <a:cs typeface="Courier New" panose="02070309020205020404" pitchFamily="49" charset="0"/>
              </a:rPr>
              <a:t>{ "username" : </a:t>
            </a:r>
            <a:r>
              <a:rPr lang="en-US" b="1" dirty="0" err="1">
                <a:solidFill>
                  <a:srgbClr val="B23C00"/>
                </a:solidFill>
                <a:latin typeface="Courier New" panose="02070309020205020404" pitchFamily="49" charset="0"/>
                <a:cs typeface="Courier New" panose="02070309020205020404" pitchFamily="49" charset="0"/>
              </a:rPr>
              <a:t>userName</a:t>
            </a:r>
            <a:r>
              <a:rPr lang="en-US" b="1" dirty="0">
                <a:solidFill>
                  <a:srgbClr val="B23C00"/>
                </a:solidFill>
                <a:latin typeface="Courier New" panose="02070309020205020404" pitchFamily="49" charset="0"/>
                <a:cs typeface="Courier New" panose="02070309020205020404" pitchFamily="49" charset="0"/>
              </a:rPr>
              <a:t>,</a:t>
            </a:r>
          </a:p>
          <a:p>
            <a:r>
              <a:rPr lang="en-US" b="1" dirty="0">
                <a:solidFill>
                  <a:srgbClr val="B23C00"/>
                </a:solidFill>
                <a:latin typeface="Courier New" panose="02070309020205020404" pitchFamily="49" charset="0"/>
                <a:cs typeface="Courier New" panose="02070309020205020404" pitchFamily="49" charset="0"/>
              </a:rPr>
              <a:t>                         "email" : </a:t>
            </a:r>
            <a:r>
              <a:rPr lang="en-US" b="1" dirty="0" err="1">
                <a:solidFill>
                  <a:srgbClr val="B23C00"/>
                </a:solidFill>
                <a:latin typeface="Courier New" panose="02070309020205020404" pitchFamily="49" charset="0"/>
                <a:cs typeface="Courier New" panose="02070309020205020404" pitchFamily="49" charset="0"/>
              </a:rPr>
              <a:t>userEmail</a:t>
            </a:r>
            <a:r>
              <a:rPr lang="en-US" b="1" dirty="0">
                <a:solidFill>
                  <a:srgbClr val="B23C00"/>
                </a:solidFill>
                <a:latin typeface="Courier New" panose="02070309020205020404" pitchFamily="49" charset="0"/>
                <a:cs typeface="Courier New" panose="02070309020205020404" pitchFamily="49" charset="0"/>
              </a:rPr>
              <a:t> }</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function (err, doc) </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if (err) {</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res.send</a:t>
            </a:r>
            <a:r>
              <a:rPr lang="en-US" b="1" dirty="0">
                <a:latin typeface="Courier New" panose="02070309020205020404" pitchFamily="49" charset="0"/>
                <a:cs typeface="Courier New" panose="02070309020205020404" pitchFamily="49" charset="0"/>
              </a:rPr>
              <a:t>("Insert failed.");</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else {</a:t>
            </a:r>
          </a:p>
          <a:p>
            <a:r>
              <a:rPr lang="en-US" b="1" dirty="0">
                <a:latin typeface="Courier New" panose="02070309020205020404" pitchFamily="49" charset="0"/>
                <a:cs typeface="Courier New" panose="02070309020205020404" pitchFamily="49" charset="0"/>
              </a:rPr>
              <a:t>                               // Forward to success page</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res.redirect</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userlist</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A2D2E95E-3608-5D40-814B-25637C017803}"/>
              </a:ext>
            </a:extLst>
          </p:cNvPr>
          <p:cNvSpPr txBox="1"/>
          <p:nvPr/>
        </p:nvSpPr>
        <p:spPr>
          <a:xfrm>
            <a:off x="6302586" y="1325903"/>
            <a:ext cx="2109873" cy="338554"/>
          </a:xfrm>
          <a:prstGeom prst="rect">
            <a:avLst/>
          </a:prstGeom>
          <a:solidFill>
            <a:srgbClr val="0432FF"/>
          </a:solidFill>
        </p:spPr>
        <p:txBody>
          <a:bodyPr wrap="none" rtlCol="0">
            <a:spAutoFit/>
          </a:bodyPr>
          <a:lstStyle/>
          <a:p>
            <a:r>
              <a:rPr lang="en-US" dirty="0">
                <a:solidFill>
                  <a:srgbClr val="FFFF00"/>
                </a:solidFill>
              </a:rPr>
              <a:t>models/</a:t>
            </a:r>
            <a:r>
              <a:rPr lang="en-US" dirty="0" err="1">
                <a:solidFill>
                  <a:srgbClr val="FFFF00"/>
                </a:solidFill>
              </a:rPr>
              <a:t>modelMain.js</a:t>
            </a:r>
            <a:endParaRPr lang="en-US" dirty="0">
              <a:solidFill>
                <a:srgbClr val="FFFF00"/>
              </a:solidFill>
            </a:endParaRPr>
          </a:p>
        </p:txBody>
      </p:sp>
    </p:spTree>
    <p:extLst>
      <p:ext uri="{BB962C8B-B14F-4D97-AF65-F5344CB8AC3E}">
        <p14:creationId xmlns:p14="http://schemas.microsoft.com/office/powerpoint/2010/main" val="42543966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E3050-4CDC-6F40-B9BF-A83E306737EC}"/>
              </a:ext>
            </a:extLst>
          </p:cNvPr>
          <p:cNvSpPr>
            <a:spLocks noGrp="1"/>
          </p:cNvSpPr>
          <p:nvPr>
            <p:ph type="title"/>
          </p:nvPr>
        </p:nvSpPr>
        <p:spPr/>
        <p:txBody>
          <a:bodyPr/>
          <a:lstStyle/>
          <a:p>
            <a:r>
              <a:rPr lang="en-US" dirty="0"/>
              <a:t>Delete a User</a:t>
            </a:r>
            <a:endParaRPr lang="en-US" i="1" dirty="0"/>
          </a:p>
        </p:txBody>
      </p:sp>
      <p:sp>
        <p:nvSpPr>
          <p:cNvPr id="4" name="Slide Number Placeholder 3">
            <a:extLst>
              <a:ext uri="{FF2B5EF4-FFF2-40B4-BE49-F238E27FC236}">
                <a16:creationId xmlns:a16="http://schemas.microsoft.com/office/drawing/2014/main" id="{5C9FC73D-DA01-FC4D-8672-6AC09FBF292A}"/>
              </a:ext>
            </a:extLst>
          </p:cNvPr>
          <p:cNvSpPr>
            <a:spLocks noGrp="1"/>
          </p:cNvSpPr>
          <p:nvPr>
            <p:ph type="sldNum" sz="quarter" idx="12"/>
          </p:nvPr>
        </p:nvSpPr>
        <p:spPr/>
        <p:txBody>
          <a:bodyPr/>
          <a:lstStyle/>
          <a:p>
            <a:fld id="{FED62B2D-F854-104A-9535-9A504E5923E0}" type="slidenum">
              <a:rPr lang="en-US" smtClean="0"/>
              <a:pPr/>
              <a:t>29</a:t>
            </a:fld>
            <a:endParaRPr lang="en-US"/>
          </a:p>
        </p:txBody>
      </p:sp>
      <p:sp>
        <p:nvSpPr>
          <p:cNvPr id="5" name="TextBox 4">
            <a:extLst>
              <a:ext uri="{FF2B5EF4-FFF2-40B4-BE49-F238E27FC236}">
                <a16:creationId xmlns:a16="http://schemas.microsoft.com/office/drawing/2014/main" id="{D53A541A-CDD4-DF4A-B09D-69604162E7DB}"/>
              </a:ext>
            </a:extLst>
          </p:cNvPr>
          <p:cNvSpPr txBox="1"/>
          <p:nvPr/>
        </p:nvSpPr>
        <p:spPr>
          <a:xfrm>
            <a:off x="1208739" y="1417342"/>
            <a:ext cx="6726521" cy="1323439"/>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err="1">
                <a:latin typeface="Courier New" panose="02070309020205020404" pitchFamily="49" charset="0"/>
                <a:cs typeface="Courier New" panose="02070309020205020404" pitchFamily="49" charset="0"/>
              </a:rPr>
              <a:t>module.exports.get_deleteuser</a:t>
            </a:r>
            <a:r>
              <a:rPr lang="en-US" b="1" dirty="0">
                <a:latin typeface="Courier New" panose="02070309020205020404" pitchFamily="49" charset="0"/>
                <a:cs typeface="Courier New" panose="02070309020205020404" pitchFamily="49" charset="0"/>
              </a:rPr>
              <a:t> = function(</a:t>
            </a:r>
            <a:r>
              <a:rPr lang="en-US" b="1" dirty="0" err="1">
                <a:latin typeface="Courier New" panose="02070309020205020404" pitchFamily="49" charset="0"/>
                <a:cs typeface="Courier New" panose="02070309020205020404" pitchFamily="49" charset="0"/>
              </a:rPr>
              <a:t>req</a:t>
            </a:r>
            <a:r>
              <a:rPr lang="en-US" b="1" dirty="0">
                <a:latin typeface="Courier New" panose="02070309020205020404" pitchFamily="49" charset="0"/>
                <a:cs typeface="Courier New" panose="02070309020205020404" pitchFamily="49" charset="0"/>
              </a:rPr>
              <a:t>, res) </a:t>
            </a:r>
          </a:p>
          <a:p>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var</a:t>
            </a:r>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uname</a:t>
            </a:r>
            <a:r>
              <a:rPr lang="en-US" b="1" dirty="0">
                <a:latin typeface="Courier New" panose="02070309020205020404" pitchFamily="49" charset="0"/>
                <a:cs typeface="Courier New" panose="02070309020205020404" pitchFamily="49" charset="0"/>
              </a:rPr>
              <a:t> = </a:t>
            </a:r>
            <a:r>
              <a:rPr lang="en-US" b="1" dirty="0" err="1">
                <a:latin typeface="Courier New" panose="02070309020205020404" pitchFamily="49" charset="0"/>
                <a:cs typeface="Courier New" panose="02070309020205020404" pitchFamily="49" charset="0"/>
              </a:rPr>
              <a:t>req.params.username</a:t>
            </a:r>
            <a:r>
              <a:rPr lang="en-US" b="1" dirty="0">
                <a:latin typeface="Courier New" panose="02070309020205020404" pitchFamily="49" charset="0"/>
                <a:cs typeface="Courier New" panose="02070309020205020404" pitchFamily="49" charset="0"/>
              </a:rPr>
              <a:t>;</a:t>
            </a:r>
          </a:p>
          <a:p>
            <a:r>
              <a:rPr lang="en-US" b="1" dirty="0">
                <a:latin typeface="Courier New" panose="02070309020205020404" pitchFamily="49" charset="0"/>
                <a:cs typeface="Courier New" panose="02070309020205020404" pitchFamily="49" charset="0"/>
              </a:rPr>
              <a:t>    </a:t>
            </a:r>
            <a:r>
              <a:rPr lang="en-US" b="1" dirty="0" err="1">
                <a:latin typeface="Courier New" panose="02070309020205020404" pitchFamily="49" charset="0"/>
                <a:cs typeface="Courier New" panose="02070309020205020404" pitchFamily="49" charset="0"/>
              </a:rPr>
              <a:t>res.render</a:t>
            </a:r>
            <a:r>
              <a:rPr lang="en-US" b="1" dirty="0">
                <a:latin typeface="Courier New" panose="02070309020205020404" pitchFamily="49" charset="0"/>
                <a:cs typeface="Courier New" panose="02070309020205020404" pitchFamily="49" charset="0"/>
              </a:rPr>
              <a:t>('</a:t>
            </a:r>
            <a:r>
              <a:rPr lang="en-US" b="1" dirty="0" err="1">
                <a:latin typeface="Courier New" panose="02070309020205020404" pitchFamily="49" charset="0"/>
                <a:cs typeface="Courier New" panose="02070309020205020404" pitchFamily="49" charset="0"/>
              </a:rPr>
              <a:t>deleteuser</a:t>
            </a:r>
            <a:r>
              <a:rPr lang="en-US" b="1" dirty="0">
                <a:latin typeface="Courier New" panose="02070309020205020404" pitchFamily="49" charset="0"/>
                <a:cs typeface="Courier New" panose="02070309020205020404" pitchFamily="49" charset="0"/>
              </a:rPr>
              <a:t>', { "username" : </a:t>
            </a:r>
            <a:r>
              <a:rPr lang="en-US" b="1" dirty="0" err="1">
                <a:latin typeface="Courier New" panose="02070309020205020404" pitchFamily="49" charset="0"/>
                <a:cs typeface="Courier New" panose="02070309020205020404" pitchFamily="49" charset="0"/>
              </a:rPr>
              <a:t>uname</a:t>
            </a:r>
            <a:r>
              <a:rPr lang="en-US" b="1" dirty="0">
                <a:latin typeface="Courier New" panose="02070309020205020404" pitchFamily="49" charset="0"/>
                <a:cs typeface="Courier New" panose="02070309020205020404" pitchFamily="49" charset="0"/>
              </a:rPr>
              <a:t>} );</a:t>
            </a:r>
          </a:p>
          <a:p>
            <a:r>
              <a:rPr lang="en-US" b="1" dirty="0">
                <a:latin typeface="Courier New" panose="02070309020205020404" pitchFamily="49" charset="0"/>
                <a:cs typeface="Courier New" panose="02070309020205020404" pitchFamily="49" charset="0"/>
              </a:rPr>
              <a:t>};</a:t>
            </a:r>
          </a:p>
        </p:txBody>
      </p:sp>
      <p:sp>
        <p:nvSpPr>
          <p:cNvPr id="6" name="TextBox 5">
            <a:extLst>
              <a:ext uri="{FF2B5EF4-FFF2-40B4-BE49-F238E27FC236}">
                <a16:creationId xmlns:a16="http://schemas.microsoft.com/office/drawing/2014/main" id="{0FD751B4-783D-5B46-96E5-6DC681F8A4EB}"/>
              </a:ext>
            </a:extLst>
          </p:cNvPr>
          <p:cNvSpPr txBox="1"/>
          <p:nvPr/>
        </p:nvSpPr>
        <p:spPr>
          <a:xfrm>
            <a:off x="5912831" y="2571504"/>
            <a:ext cx="2225289" cy="338554"/>
          </a:xfrm>
          <a:prstGeom prst="rect">
            <a:avLst/>
          </a:prstGeom>
          <a:solidFill>
            <a:srgbClr val="0432FF"/>
          </a:solidFill>
        </p:spPr>
        <p:txBody>
          <a:bodyPr wrap="none" rtlCol="0">
            <a:spAutoFit/>
          </a:bodyPr>
          <a:lstStyle/>
          <a:p>
            <a:r>
              <a:rPr lang="en-US" dirty="0">
                <a:solidFill>
                  <a:srgbClr val="FFFF00"/>
                </a:solidFill>
              </a:rPr>
              <a:t>controllers/</a:t>
            </a:r>
            <a:r>
              <a:rPr lang="en-US" dirty="0" err="1">
                <a:solidFill>
                  <a:srgbClr val="FFFF00"/>
                </a:solidFill>
              </a:rPr>
              <a:t>cntrlMain.js</a:t>
            </a:r>
            <a:endParaRPr lang="en-US" dirty="0">
              <a:solidFill>
                <a:srgbClr val="FFFF00"/>
              </a:solidFill>
            </a:endParaRPr>
          </a:p>
        </p:txBody>
      </p:sp>
      <p:sp>
        <p:nvSpPr>
          <p:cNvPr id="3" name="TextBox 2">
            <a:extLst>
              <a:ext uri="{FF2B5EF4-FFF2-40B4-BE49-F238E27FC236}">
                <a16:creationId xmlns:a16="http://schemas.microsoft.com/office/drawing/2014/main" id="{EBDF64FA-5B08-4E44-B7B2-C8021E3BA0D3}"/>
              </a:ext>
            </a:extLst>
          </p:cNvPr>
          <p:cNvSpPr txBox="1"/>
          <p:nvPr/>
        </p:nvSpPr>
        <p:spPr>
          <a:xfrm>
            <a:off x="481776" y="3424722"/>
            <a:ext cx="8180445" cy="1384995"/>
          </a:xfrm>
          <a:prstGeom prst="rect">
            <a:avLst/>
          </a:prstGeom>
          <a:solidFill>
            <a:schemeClr val="bg1">
              <a:lumMod val="95000"/>
            </a:schemeClr>
          </a:solidFill>
          <a:ln>
            <a:solidFill>
              <a:schemeClr val="bg1">
                <a:lumMod val="75000"/>
              </a:schemeClr>
            </a:solidFill>
          </a:ln>
        </p:spPr>
        <p:txBody>
          <a:bodyPr wrap="none" rtlCol="0">
            <a:spAutoFit/>
          </a:bodyPr>
          <a:lstStyle/>
          <a:p>
            <a:r>
              <a:rPr lang="en-US" sz="1200" b="1" dirty="0">
                <a:latin typeface="Courier New" panose="02070309020205020404" pitchFamily="49" charset="0"/>
                <a:cs typeface="Courier New" panose="02070309020205020404" pitchFamily="49" charset="0"/>
              </a:rPr>
              <a:t>extends layout</a:t>
            </a:r>
          </a:p>
          <a:p>
            <a:endParaRPr lang="en-US" sz="1200" b="1" dirty="0">
              <a:latin typeface="Courier New" panose="02070309020205020404" pitchFamily="49" charset="0"/>
              <a:cs typeface="Courier New" panose="02070309020205020404" pitchFamily="49" charset="0"/>
            </a:endParaRPr>
          </a:p>
          <a:p>
            <a:r>
              <a:rPr lang="en-US" sz="1200" b="1" dirty="0">
                <a:latin typeface="Courier New" panose="02070309020205020404" pitchFamily="49" charset="0"/>
                <a:cs typeface="Courier New" panose="02070309020205020404" pitchFamily="49" charset="0"/>
              </a:rPr>
              <a:t>block content</a:t>
            </a:r>
          </a:p>
          <a:p>
            <a:r>
              <a:rPr lang="en-US" sz="1200" b="1" dirty="0">
                <a:latin typeface="Courier New" panose="02070309020205020404" pitchFamily="49" charset="0"/>
                <a:cs typeface="Courier New" panose="02070309020205020404" pitchFamily="49" charset="0"/>
              </a:rPr>
              <a:t>    h1 Delete User</a:t>
            </a:r>
          </a:p>
          <a:p>
            <a:r>
              <a:rPr lang="en-US" sz="1200" b="1" dirty="0">
                <a:latin typeface="Courier New" panose="02070309020205020404" pitchFamily="49" charset="0"/>
                <a:cs typeface="Courier New" panose="02070309020205020404" pitchFamily="49" charset="0"/>
              </a:rPr>
              <a:t>    p OK to delete #{username}?</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form#formDeleteUser</a:t>
            </a:r>
            <a:r>
              <a:rPr lang="en-US" sz="1200" b="1" dirty="0">
                <a:latin typeface="Courier New" panose="02070309020205020404" pitchFamily="49" charset="0"/>
                <a:cs typeface="Courier New" panose="02070309020205020404" pitchFamily="49" charset="0"/>
              </a:rPr>
              <a:t>(name="</a:t>
            </a:r>
            <a:r>
              <a:rPr lang="en-US" sz="1200" b="1" dirty="0" err="1">
                <a:latin typeface="Courier New" panose="02070309020205020404" pitchFamily="49" charset="0"/>
                <a:cs typeface="Courier New" panose="02070309020205020404" pitchFamily="49" charset="0"/>
              </a:rPr>
              <a:t>adduser</a:t>
            </a:r>
            <a:r>
              <a:rPr lang="en-US" sz="1200" b="1" dirty="0">
                <a:latin typeface="Courier New" panose="02070309020205020404" pitchFamily="49" charset="0"/>
                <a:cs typeface="Courier New" panose="02070309020205020404" pitchFamily="49" charset="0"/>
              </a:rPr>
              <a:t>",method="</a:t>
            </a:r>
            <a:r>
              <a:rPr lang="en-US" sz="1200" b="1" dirty="0" err="1">
                <a:latin typeface="Courier New" panose="02070309020205020404" pitchFamily="49" charset="0"/>
                <a:cs typeface="Courier New" panose="02070309020205020404" pitchFamily="49" charset="0"/>
              </a:rPr>
              <a:t>post",action</a:t>
            </a:r>
            <a:r>
              <a:rPr lang="en-US" sz="1200" b="1" dirty="0">
                <a:latin typeface="Courier New" panose="02070309020205020404" pitchFamily="49" charset="0"/>
                <a:cs typeface="Courier New" panose="02070309020205020404" pitchFamily="49" charset="0"/>
              </a:rPr>
              <a:t>="/</a:t>
            </a:r>
            <a:r>
              <a:rPr lang="en-US" sz="1200" b="1" dirty="0" err="1">
                <a:latin typeface="Courier New" panose="02070309020205020404" pitchFamily="49" charset="0"/>
                <a:cs typeface="Courier New" panose="02070309020205020404" pitchFamily="49" charset="0"/>
              </a:rPr>
              <a:t>deleteuser</a:t>
            </a:r>
            <a:r>
              <a:rPr lang="en-US" sz="1200" b="1" dirty="0">
                <a:latin typeface="Courier New" panose="02070309020205020404" pitchFamily="49" charset="0"/>
                <a:cs typeface="Courier New" panose="02070309020205020404" pitchFamily="49" charset="0"/>
              </a:rPr>
              <a:t>/#{username}")</a:t>
            </a:r>
          </a:p>
          <a:p>
            <a:r>
              <a:rPr lang="en-US" sz="1200" b="1" dirty="0">
                <a:latin typeface="Courier New" panose="02070309020205020404" pitchFamily="49" charset="0"/>
                <a:cs typeface="Courier New" panose="02070309020205020404" pitchFamily="49" charset="0"/>
              </a:rPr>
              <a:t>        </a:t>
            </a:r>
            <a:r>
              <a:rPr lang="en-US" sz="1200" b="1" dirty="0" err="1">
                <a:latin typeface="Courier New" panose="02070309020205020404" pitchFamily="49" charset="0"/>
                <a:cs typeface="Courier New" panose="02070309020205020404" pitchFamily="49" charset="0"/>
              </a:rPr>
              <a:t>button#btnSubmit</a:t>
            </a:r>
            <a:r>
              <a:rPr lang="en-US" sz="1200" b="1" dirty="0">
                <a:latin typeface="Courier New" panose="02070309020205020404" pitchFamily="49" charset="0"/>
                <a:cs typeface="Courier New" panose="02070309020205020404" pitchFamily="49" charset="0"/>
              </a:rPr>
              <a:t>(type="submit") Delete</a:t>
            </a:r>
          </a:p>
        </p:txBody>
      </p:sp>
      <p:sp>
        <p:nvSpPr>
          <p:cNvPr id="8" name="TextBox 7">
            <a:extLst>
              <a:ext uri="{FF2B5EF4-FFF2-40B4-BE49-F238E27FC236}">
                <a16:creationId xmlns:a16="http://schemas.microsoft.com/office/drawing/2014/main" id="{B2E7D7F0-CE19-C84C-9C0B-98AD8C5A32EC}"/>
              </a:ext>
            </a:extLst>
          </p:cNvPr>
          <p:cNvSpPr txBox="1"/>
          <p:nvPr/>
        </p:nvSpPr>
        <p:spPr>
          <a:xfrm>
            <a:off x="6311870" y="3233795"/>
            <a:ext cx="2143407" cy="338554"/>
          </a:xfrm>
          <a:prstGeom prst="rect">
            <a:avLst/>
          </a:prstGeom>
          <a:solidFill>
            <a:srgbClr val="0033CC"/>
          </a:solidFill>
          <a:ln>
            <a:solidFill>
              <a:srgbClr val="0033CC"/>
            </a:solidFill>
          </a:ln>
        </p:spPr>
        <p:txBody>
          <a:bodyPr wrap="none" rtlCol="0">
            <a:spAutoFit/>
          </a:bodyPr>
          <a:lstStyle/>
          <a:p>
            <a:r>
              <a:rPr lang="en-US" dirty="0">
                <a:solidFill>
                  <a:srgbClr val="FFFF00"/>
                </a:solidFill>
              </a:rPr>
              <a:t>views/</a:t>
            </a:r>
            <a:r>
              <a:rPr lang="en-US" dirty="0" err="1">
                <a:solidFill>
                  <a:srgbClr val="FFFF00"/>
                </a:solidFill>
              </a:rPr>
              <a:t>deleteuser.jade</a:t>
            </a:r>
            <a:endParaRPr lang="en-US" dirty="0">
              <a:solidFill>
                <a:srgbClr val="FFFF00"/>
              </a:solidFill>
            </a:endParaRPr>
          </a:p>
        </p:txBody>
      </p:sp>
    </p:spTree>
    <p:extLst>
      <p:ext uri="{BB962C8B-B14F-4D97-AF65-F5344CB8AC3E}">
        <p14:creationId xmlns:p14="http://schemas.microsoft.com/office/powerpoint/2010/main" val="3101995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C0D98-40D7-9E44-8D1D-B4F090E574D5}"/>
              </a:ext>
            </a:extLst>
          </p:cNvPr>
          <p:cNvSpPr>
            <a:spLocks noGrp="1"/>
          </p:cNvSpPr>
          <p:nvPr>
            <p:ph type="title"/>
          </p:nvPr>
        </p:nvSpPr>
        <p:spPr/>
        <p:txBody>
          <a:bodyPr/>
          <a:lstStyle/>
          <a:p>
            <a:r>
              <a:rPr lang="en-US" dirty="0"/>
              <a:t>Midterm Solution: Question 52</a:t>
            </a:r>
          </a:p>
        </p:txBody>
      </p:sp>
      <p:sp>
        <p:nvSpPr>
          <p:cNvPr id="3" name="Content Placeholder 2">
            <a:extLst>
              <a:ext uri="{FF2B5EF4-FFF2-40B4-BE49-F238E27FC236}">
                <a16:creationId xmlns:a16="http://schemas.microsoft.com/office/drawing/2014/main" id="{14E289A4-2E12-AD4B-AE1C-C62811BBC7F0}"/>
              </a:ext>
            </a:extLst>
          </p:cNvPr>
          <p:cNvSpPr>
            <a:spLocks noGrp="1"/>
          </p:cNvSpPr>
          <p:nvPr>
            <p:ph idx="1"/>
          </p:nvPr>
        </p:nvSpPr>
        <p:spPr/>
        <p:txBody>
          <a:bodyPr/>
          <a:lstStyle/>
          <a:p>
            <a:r>
              <a:rPr lang="en-US" dirty="0"/>
              <a:t>In at most 50 words, describe what this Express statement on the server means:</a:t>
            </a:r>
          </a:p>
          <a:p>
            <a:endParaRPr lang="en-US" dirty="0"/>
          </a:p>
          <a:p>
            <a:endParaRPr lang="en-US" dirty="0"/>
          </a:p>
          <a:p>
            <a:pPr lvl="1"/>
            <a:r>
              <a:rPr lang="en-US" dirty="0"/>
              <a:t>This function call routes the combination of the </a:t>
            </a:r>
            <a:r>
              <a:rPr lang="en-US" b="1" dirty="0">
                <a:solidFill>
                  <a:srgbClr val="0033CC"/>
                </a:solidFill>
                <a:latin typeface="Courier New" panose="02070309020205020404" pitchFamily="49" charset="0"/>
                <a:cs typeface="Courier New" panose="02070309020205020404" pitchFamily="49" charset="0"/>
              </a:rPr>
              <a:t>GET</a:t>
            </a:r>
            <a:r>
              <a:rPr lang="en-US" dirty="0"/>
              <a:t> HTTP method and the URL </a:t>
            </a:r>
            <a:r>
              <a:rPr lang="en-US" b="1" dirty="0">
                <a:solidFill>
                  <a:srgbClr val="0033CC"/>
                </a:solidFill>
                <a:latin typeface="Courier New" panose="02070309020205020404" pitchFamily="49" charset="0"/>
                <a:cs typeface="Courier New" panose="02070309020205020404" pitchFamily="49" charset="0"/>
              </a:rPr>
              <a:t>/benefits</a:t>
            </a:r>
            <a:r>
              <a:rPr lang="en-US" dirty="0"/>
              <a:t> to the correct controller code in </a:t>
            </a:r>
            <a:r>
              <a:rPr lang="en-US" b="1" dirty="0" err="1">
                <a:solidFill>
                  <a:srgbClr val="0033CC"/>
                </a:solidFill>
                <a:latin typeface="Courier New" panose="02070309020205020404" pitchFamily="49" charset="0"/>
                <a:cs typeface="Courier New" panose="02070309020205020404" pitchFamily="49" charset="0"/>
              </a:rPr>
              <a:t>ctrlMain</a:t>
            </a:r>
            <a:r>
              <a:rPr lang="en-US" dirty="0"/>
              <a:t>.</a:t>
            </a:r>
          </a:p>
          <a:p>
            <a:pPr lvl="1"/>
            <a:r>
              <a:rPr lang="en-US" dirty="0"/>
              <a:t>Function </a:t>
            </a:r>
            <a:r>
              <a:rPr lang="en-US" b="1" dirty="0" err="1">
                <a:solidFill>
                  <a:srgbClr val="0033CC"/>
                </a:solidFill>
                <a:latin typeface="Courier New" panose="02070309020205020404" pitchFamily="49" charset="0"/>
                <a:cs typeface="Courier New" panose="02070309020205020404" pitchFamily="49" charset="0"/>
              </a:rPr>
              <a:t>ctrlMain.isMember</a:t>
            </a:r>
            <a:r>
              <a:rPr lang="en-US" b="1" dirty="0">
                <a:solidFill>
                  <a:srgbClr val="0033CC"/>
                </a:solidFill>
                <a:latin typeface="Courier New" panose="02070309020205020404" pitchFamily="49" charset="0"/>
                <a:cs typeface="Courier New" panose="02070309020205020404" pitchFamily="49" charset="0"/>
              </a:rPr>
              <a:t> </a:t>
            </a:r>
            <a:r>
              <a:rPr lang="en-US" dirty="0"/>
              <a:t>will return either true or false.</a:t>
            </a:r>
          </a:p>
          <a:p>
            <a:pPr lvl="1"/>
            <a:r>
              <a:rPr lang="en-US" dirty="0"/>
              <a:t>If  </a:t>
            </a:r>
            <a:r>
              <a:rPr lang="en-US" b="1" dirty="0" err="1">
                <a:solidFill>
                  <a:srgbClr val="0033CC"/>
                </a:solidFill>
                <a:latin typeface="Courier New" panose="02070309020205020404" pitchFamily="49" charset="0"/>
                <a:cs typeface="Courier New" panose="02070309020205020404" pitchFamily="49" charset="0"/>
              </a:rPr>
              <a:t>ctrlMain.isMember</a:t>
            </a:r>
            <a:r>
              <a:rPr lang="en-US" b="1" dirty="0">
                <a:solidFill>
                  <a:srgbClr val="0033CC"/>
                </a:solidFill>
                <a:latin typeface="Courier New" panose="02070309020205020404" pitchFamily="49" charset="0"/>
                <a:cs typeface="Courier New" panose="02070309020205020404" pitchFamily="49" charset="0"/>
              </a:rPr>
              <a:t> </a:t>
            </a:r>
            <a:r>
              <a:rPr lang="en-US" dirty="0"/>
              <a:t>returns true, function </a:t>
            </a:r>
            <a:r>
              <a:rPr lang="en-US" b="1" dirty="0" err="1">
                <a:solidFill>
                  <a:srgbClr val="0033CC"/>
                </a:solidFill>
                <a:latin typeface="Courier New" panose="02070309020205020404" pitchFamily="49" charset="0"/>
                <a:cs typeface="Courier New" panose="02070309020205020404" pitchFamily="49" charset="0"/>
              </a:rPr>
              <a:t>ctrlMain.getMemberBenefits</a:t>
            </a:r>
            <a:r>
              <a:rPr lang="en-US" b="1" dirty="0">
                <a:solidFill>
                  <a:srgbClr val="0033CC"/>
                </a:solidFill>
                <a:latin typeface="Courier New" panose="02070309020205020404" pitchFamily="49" charset="0"/>
                <a:cs typeface="Courier New" panose="02070309020205020404" pitchFamily="49" charset="0"/>
              </a:rPr>
              <a:t> </a:t>
            </a:r>
            <a:r>
              <a:rPr lang="en-US" dirty="0"/>
              <a:t>will be called.</a:t>
            </a:r>
            <a:br>
              <a:rPr lang="en-US" dirty="0"/>
            </a:br>
            <a:endParaRPr lang="en-US" dirty="0"/>
          </a:p>
        </p:txBody>
      </p:sp>
      <p:sp>
        <p:nvSpPr>
          <p:cNvPr id="4" name="Slide Number Placeholder 3">
            <a:extLst>
              <a:ext uri="{FF2B5EF4-FFF2-40B4-BE49-F238E27FC236}">
                <a16:creationId xmlns:a16="http://schemas.microsoft.com/office/drawing/2014/main" id="{803C8673-0054-7043-B378-904D73785877}"/>
              </a:ext>
            </a:extLst>
          </p:cNvPr>
          <p:cNvSpPr>
            <a:spLocks noGrp="1"/>
          </p:cNvSpPr>
          <p:nvPr>
            <p:ph type="sldNum" sz="quarter" idx="12"/>
          </p:nvPr>
        </p:nvSpPr>
        <p:spPr/>
        <p:txBody>
          <a:bodyPr/>
          <a:lstStyle/>
          <a:p>
            <a:fld id="{FED62B2D-F854-104A-9535-9A504E5923E0}" type="slidenum">
              <a:rPr lang="en-US" smtClean="0"/>
              <a:pPr/>
              <a:t>3</a:t>
            </a:fld>
            <a:endParaRPr lang="en-US"/>
          </a:p>
        </p:txBody>
      </p:sp>
      <p:sp>
        <p:nvSpPr>
          <p:cNvPr id="5" name="TextBox 4">
            <a:extLst>
              <a:ext uri="{FF2B5EF4-FFF2-40B4-BE49-F238E27FC236}">
                <a16:creationId xmlns:a16="http://schemas.microsoft.com/office/drawing/2014/main" id="{5F551C0E-6C66-564B-8295-2416CE94B5F7}"/>
              </a:ext>
            </a:extLst>
          </p:cNvPr>
          <p:cNvSpPr txBox="1"/>
          <p:nvPr/>
        </p:nvSpPr>
        <p:spPr>
          <a:xfrm>
            <a:off x="1887611" y="2331732"/>
            <a:ext cx="5368777" cy="584775"/>
          </a:xfrm>
          <a:prstGeom prst="rect">
            <a:avLst/>
          </a:prstGeom>
          <a:solidFill>
            <a:schemeClr val="bg1">
              <a:lumMod val="95000"/>
            </a:schemeClr>
          </a:solidFill>
          <a:ln>
            <a:solidFill>
              <a:schemeClr val="bg1">
                <a:lumMod val="75000"/>
              </a:schemeClr>
            </a:solidFill>
          </a:ln>
        </p:spPr>
        <p:txBody>
          <a:bodyPr wrap="none" rtlCol="0">
            <a:spAutoFit/>
          </a:bodyPr>
          <a:lstStyle/>
          <a:p>
            <a:r>
              <a:rPr lang="en-US" b="1" dirty="0" err="1">
                <a:latin typeface="Courier New" panose="02070309020205020404" pitchFamily="49" charset="0"/>
                <a:cs typeface="Courier New" panose="02070309020205020404" pitchFamily="49" charset="0"/>
              </a:rPr>
              <a:t>router.get</a:t>
            </a:r>
            <a:r>
              <a:rPr lang="en-US" b="1" dirty="0">
                <a:latin typeface="Courier New" panose="02070309020205020404" pitchFamily="49" charset="0"/>
                <a:cs typeface="Courier New" panose="02070309020205020404" pitchFamily="49" charset="0"/>
              </a:rPr>
              <a:t>('/benefits', </a:t>
            </a:r>
            <a:r>
              <a:rPr lang="en-US" b="1" dirty="0" err="1">
                <a:latin typeface="Courier New" panose="02070309020205020404" pitchFamily="49" charset="0"/>
                <a:cs typeface="Courier New" panose="02070309020205020404" pitchFamily="49" charset="0"/>
              </a:rPr>
              <a:t>ctrlMain.isMember</a:t>
            </a:r>
            <a:r>
              <a:rPr lang="en-US" b="1" dirty="0">
                <a:latin typeface="Courier New" panose="02070309020205020404" pitchFamily="49" charset="0"/>
                <a:cs typeface="Courier New" panose="02070309020205020404" pitchFamily="49" charset="0"/>
              </a:rPr>
              <a:t>,</a:t>
            </a:r>
            <a:br>
              <a:rPr lang="en-US" b="1" dirty="0">
                <a:latin typeface="Courier New" panose="02070309020205020404" pitchFamily="49" charset="0"/>
                <a:cs typeface="Courier New" panose="02070309020205020404" pitchFamily="49" charset="0"/>
              </a:rPr>
            </a:br>
            <a:r>
              <a:rPr lang="en-US" b="1" dirty="0" err="1">
                <a:latin typeface="Courier New" panose="02070309020205020404" pitchFamily="49" charset="0"/>
                <a:cs typeface="Courier New" panose="02070309020205020404" pitchFamily="49" charset="0"/>
              </a:rPr>
              <a:t>ctrlMain.getMemberBenefits</a:t>
            </a:r>
            <a:r>
              <a:rPr lang="en-US" b="1" dirty="0">
                <a:latin typeface="Courier New" panose="02070309020205020404" pitchFamily="49" charset="0"/>
                <a:cs typeface="Courier New" panose="02070309020205020404" pitchFamily="49" charset="0"/>
              </a:rPr>
              <a:t>);</a:t>
            </a:r>
          </a:p>
        </p:txBody>
      </p:sp>
    </p:spTree>
    <p:extLst>
      <p:ext uri="{BB962C8B-B14F-4D97-AF65-F5344CB8AC3E}">
        <p14:creationId xmlns:p14="http://schemas.microsoft.com/office/powerpoint/2010/main" val="12365134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3DF4D-5D4D-5C49-A90D-5607492741D7}"/>
              </a:ext>
            </a:extLst>
          </p:cNvPr>
          <p:cNvSpPr>
            <a:spLocks noGrp="1"/>
          </p:cNvSpPr>
          <p:nvPr>
            <p:ph type="title"/>
          </p:nvPr>
        </p:nvSpPr>
        <p:spPr/>
        <p:txBody>
          <a:bodyPr/>
          <a:lstStyle/>
          <a:p>
            <a:r>
              <a:rPr lang="en-US" dirty="0"/>
              <a:t>Delete a User</a:t>
            </a:r>
            <a:r>
              <a:rPr lang="en-US" i="1" dirty="0"/>
              <a:t>, cont’d</a:t>
            </a:r>
            <a:endParaRPr lang="en-US" dirty="0"/>
          </a:p>
        </p:txBody>
      </p:sp>
      <p:sp>
        <p:nvSpPr>
          <p:cNvPr id="4" name="Slide Number Placeholder 3">
            <a:extLst>
              <a:ext uri="{FF2B5EF4-FFF2-40B4-BE49-F238E27FC236}">
                <a16:creationId xmlns:a16="http://schemas.microsoft.com/office/drawing/2014/main" id="{B595927F-9EF2-0141-BA43-E87E04CADD73}"/>
              </a:ext>
            </a:extLst>
          </p:cNvPr>
          <p:cNvSpPr>
            <a:spLocks noGrp="1"/>
          </p:cNvSpPr>
          <p:nvPr>
            <p:ph type="sldNum" sz="quarter" idx="12"/>
          </p:nvPr>
        </p:nvSpPr>
        <p:spPr/>
        <p:txBody>
          <a:bodyPr/>
          <a:lstStyle/>
          <a:p>
            <a:fld id="{FED62B2D-F854-104A-9535-9A504E5923E0}" type="slidenum">
              <a:rPr lang="en-US" smtClean="0"/>
              <a:pPr/>
              <a:t>30</a:t>
            </a:fld>
            <a:endParaRPr lang="en-US"/>
          </a:p>
        </p:txBody>
      </p:sp>
      <p:sp>
        <p:nvSpPr>
          <p:cNvPr id="5" name="TextBox 4">
            <a:extLst>
              <a:ext uri="{FF2B5EF4-FFF2-40B4-BE49-F238E27FC236}">
                <a16:creationId xmlns:a16="http://schemas.microsoft.com/office/drawing/2014/main" id="{C16B9967-555B-7C4A-BE37-7932C80B8E33}"/>
              </a:ext>
            </a:extLst>
          </p:cNvPr>
          <p:cNvSpPr txBox="1"/>
          <p:nvPr/>
        </p:nvSpPr>
        <p:spPr>
          <a:xfrm>
            <a:off x="266975" y="1467658"/>
            <a:ext cx="8610049" cy="4247317"/>
          </a:xfrm>
          <a:prstGeom prst="rect">
            <a:avLst/>
          </a:prstGeom>
          <a:solidFill>
            <a:schemeClr val="bg1">
              <a:lumMod val="95000"/>
            </a:schemeClr>
          </a:solidFill>
          <a:ln>
            <a:solidFill>
              <a:schemeClr val="bg1">
                <a:lumMod val="75000"/>
              </a:schemeClr>
            </a:solidFill>
          </a:ln>
        </p:spPr>
        <p:txBody>
          <a:bodyPr wrap="none" rtlCol="0">
            <a:spAutoFit/>
          </a:bodyPr>
          <a:lstStyle/>
          <a:p>
            <a:r>
              <a:rPr lang="en-US" sz="1500" b="1" dirty="0" err="1">
                <a:latin typeface="Courier New" panose="02070309020205020404" pitchFamily="49" charset="0"/>
                <a:cs typeface="Courier New" panose="02070309020205020404" pitchFamily="49" charset="0"/>
              </a:rPr>
              <a:t>module.exports.</a:t>
            </a:r>
            <a:r>
              <a:rPr lang="en-US" sz="1500" b="1" dirty="0" err="1">
                <a:solidFill>
                  <a:srgbClr val="B23C00"/>
                </a:solidFill>
                <a:latin typeface="Courier New" panose="02070309020205020404" pitchFamily="49" charset="0"/>
                <a:cs typeface="Courier New" panose="02070309020205020404" pitchFamily="49" charset="0"/>
              </a:rPr>
              <a:t>post_deleteuser</a:t>
            </a:r>
            <a:r>
              <a:rPr lang="en-US" sz="1500" b="1" dirty="0">
                <a:latin typeface="Courier New" panose="02070309020205020404" pitchFamily="49" charset="0"/>
                <a:cs typeface="Courier New" panose="02070309020205020404" pitchFamily="49" charset="0"/>
              </a:rPr>
              <a:t> = function(</a:t>
            </a:r>
            <a:r>
              <a:rPr lang="en-US" sz="1500" b="1" dirty="0" err="1">
                <a:latin typeface="Courier New" panose="02070309020205020404" pitchFamily="49" charset="0"/>
                <a:cs typeface="Courier New" panose="02070309020205020404" pitchFamily="49" charset="0"/>
              </a:rPr>
              <a:t>req</a:t>
            </a:r>
            <a:r>
              <a:rPr lang="en-US" sz="1500" b="1" dirty="0">
                <a:latin typeface="Courier New" panose="02070309020205020404" pitchFamily="49" charset="0"/>
                <a:cs typeface="Courier New" panose="02070309020205020404" pitchFamily="49" charset="0"/>
              </a:rPr>
              <a:t>, res) </a:t>
            </a:r>
          </a:p>
          <a:p>
            <a:r>
              <a:rPr lang="en-US" sz="1500" b="1" dirty="0">
                <a:latin typeface="Courier New" panose="02070309020205020404" pitchFamily="49" charset="0"/>
                <a:cs typeface="Courier New" panose="02070309020205020404" pitchFamily="49" charset="0"/>
              </a:rPr>
              <a:t>{</a:t>
            </a:r>
          </a:p>
          <a:p>
            <a:r>
              <a:rPr lang="en-US" sz="1500" b="1" dirty="0">
                <a:latin typeface="Courier New" panose="02070309020205020404" pitchFamily="49" charset="0"/>
                <a:cs typeface="Courier New" panose="02070309020205020404" pitchFamily="49" charset="0"/>
              </a:rPr>
              <a:t>    </a:t>
            </a:r>
            <a:r>
              <a:rPr lang="en-US" sz="1500" b="1" dirty="0" err="1">
                <a:latin typeface="Courier New" panose="02070309020205020404" pitchFamily="49" charset="0"/>
                <a:cs typeface="Courier New" panose="02070309020205020404" pitchFamily="49" charset="0"/>
              </a:rPr>
              <a:t>var</a:t>
            </a:r>
            <a:r>
              <a:rPr lang="en-US" sz="1500" b="1" dirty="0">
                <a:latin typeface="Courier New" panose="02070309020205020404" pitchFamily="49" charset="0"/>
                <a:cs typeface="Courier New" panose="02070309020205020404" pitchFamily="49" charset="0"/>
              </a:rPr>
              <a:t> </a:t>
            </a:r>
            <a:r>
              <a:rPr lang="en-US" sz="1500" b="1" dirty="0" err="1">
                <a:latin typeface="Courier New" panose="02070309020205020404" pitchFamily="49" charset="0"/>
                <a:cs typeface="Courier New" panose="02070309020205020404" pitchFamily="49" charset="0"/>
              </a:rPr>
              <a:t>uname</a:t>
            </a:r>
            <a:r>
              <a:rPr lang="en-US" sz="1500" b="1" dirty="0">
                <a:latin typeface="Courier New" panose="02070309020205020404" pitchFamily="49" charset="0"/>
                <a:cs typeface="Courier New" panose="02070309020205020404" pitchFamily="49" charset="0"/>
              </a:rPr>
              <a:t> = </a:t>
            </a:r>
            <a:r>
              <a:rPr lang="en-US" sz="1500" b="1" dirty="0" err="1">
                <a:latin typeface="Courier New" panose="02070309020205020404" pitchFamily="49" charset="0"/>
                <a:cs typeface="Courier New" panose="02070309020205020404" pitchFamily="49" charset="0"/>
              </a:rPr>
              <a:t>req.params.username</a:t>
            </a:r>
            <a:r>
              <a:rPr lang="en-US" sz="1500" b="1" dirty="0">
                <a:latin typeface="Courier New" panose="02070309020205020404" pitchFamily="49" charset="0"/>
                <a:cs typeface="Courier New" panose="02070309020205020404" pitchFamily="49" charset="0"/>
              </a:rPr>
              <a:t>;</a:t>
            </a:r>
          </a:p>
          <a:p>
            <a:r>
              <a:rPr lang="en-US" sz="1500" b="1" dirty="0">
                <a:latin typeface="Courier New" panose="02070309020205020404" pitchFamily="49" charset="0"/>
                <a:cs typeface="Courier New" panose="02070309020205020404" pitchFamily="49" charset="0"/>
              </a:rPr>
              <a:t>    </a:t>
            </a:r>
            <a:r>
              <a:rPr lang="en-US" sz="1500" b="1" dirty="0" err="1">
                <a:latin typeface="Courier New" panose="02070309020205020404" pitchFamily="49" charset="0"/>
                <a:cs typeface="Courier New" panose="02070309020205020404" pitchFamily="49" charset="0"/>
              </a:rPr>
              <a:t>var</a:t>
            </a:r>
            <a:r>
              <a:rPr lang="en-US" sz="1500" b="1" dirty="0">
                <a:latin typeface="Courier New" panose="02070309020205020404" pitchFamily="49" charset="0"/>
                <a:cs typeface="Courier New" panose="02070309020205020404" pitchFamily="49" charset="0"/>
              </a:rPr>
              <a:t> </a:t>
            </a:r>
            <a:r>
              <a:rPr lang="en-US" sz="1500" b="1" dirty="0" err="1">
                <a:latin typeface="Courier New" panose="02070309020205020404" pitchFamily="49" charset="0"/>
                <a:cs typeface="Courier New" panose="02070309020205020404" pitchFamily="49" charset="0"/>
              </a:rPr>
              <a:t>db</a:t>
            </a:r>
            <a:r>
              <a:rPr lang="en-US" sz="1500" b="1" dirty="0">
                <a:latin typeface="Courier New" panose="02070309020205020404" pitchFamily="49" charset="0"/>
                <a:cs typeface="Courier New" panose="02070309020205020404" pitchFamily="49" charset="0"/>
              </a:rPr>
              <a:t> = </a:t>
            </a:r>
            <a:r>
              <a:rPr lang="en-US" sz="1500" b="1" dirty="0" err="1">
                <a:latin typeface="Courier New" panose="02070309020205020404" pitchFamily="49" charset="0"/>
                <a:cs typeface="Courier New" panose="02070309020205020404" pitchFamily="49" charset="0"/>
              </a:rPr>
              <a:t>req.db</a:t>
            </a:r>
            <a:r>
              <a:rPr lang="en-US" sz="1500" b="1" dirty="0">
                <a:latin typeface="Courier New" panose="02070309020205020404" pitchFamily="49" charset="0"/>
                <a:cs typeface="Courier New" panose="02070309020205020404" pitchFamily="49" charset="0"/>
              </a:rPr>
              <a:t>;</a:t>
            </a:r>
          </a:p>
          <a:p>
            <a:r>
              <a:rPr lang="en-US" sz="1500" b="1" dirty="0">
                <a:latin typeface="Courier New" panose="02070309020205020404" pitchFamily="49" charset="0"/>
                <a:cs typeface="Courier New" panose="02070309020205020404" pitchFamily="49" charset="0"/>
              </a:rPr>
              <a:t>    var collection = </a:t>
            </a:r>
            <a:r>
              <a:rPr lang="en-US" sz="1500" b="1" dirty="0" err="1">
                <a:latin typeface="Courier New" panose="02070309020205020404" pitchFamily="49" charset="0"/>
                <a:cs typeface="Courier New" panose="02070309020205020404" pitchFamily="49" charset="0"/>
              </a:rPr>
              <a:t>db.get</a:t>
            </a:r>
            <a:r>
              <a:rPr lang="en-US" sz="1500" b="1" dirty="0">
                <a:latin typeface="Courier New" panose="02070309020205020404" pitchFamily="49" charset="0"/>
                <a:cs typeface="Courier New" panose="02070309020205020404" pitchFamily="49" charset="0"/>
              </a:rPr>
              <a:t>('users');</a:t>
            </a:r>
          </a:p>
          <a:p>
            <a:endParaRPr lang="en-US" sz="1500" b="1" dirty="0">
              <a:latin typeface="Courier New" panose="02070309020205020404" pitchFamily="49" charset="0"/>
              <a:cs typeface="Courier New" panose="02070309020205020404" pitchFamily="49" charset="0"/>
            </a:endParaRPr>
          </a:p>
          <a:p>
            <a:r>
              <a:rPr lang="en-US" sz="1500" b="1" dirty="0">
                <a:latin typeface="Courier New" panose="02070309020205020404" pitchFamily="49" charset="0"/>
                <a:cs typeface="Courier New" panose="02070309020205020404" pitchFamily="49" charset="0"/>
              </a:rPr>
              <a:t>    // Submit to the database.</a:t>
            </a:r>
          </a:p>
          <a:p>
            <a:r>
              <a:rPr lang="en-US" sz="1500" b="1" dirty="0">
                <a:latin typeface="Courier New" panose="02070309020205020404" pitchFamily="49" charset="0"/>
                <a:cs typeface="Courier New" panose="02070309020205020404" pitchFamily="49" charset="0"/>
              </a:rPr>
              <a:t>    </a:t>
            </a:r>
            <a:r>
              <a:rPr lang="en-US" sz="1500" b="1" dirty="0" err="1">
                <a:solidFill>
                  <a:srgbClr val="B23C00"/>
                </a:solidFill>
                <a:latin typeface="Courier New" panose="02070309020205020404" pitchFamily="49" charset="0"/>
                <a:cs typeface="Courier New" panose="02070309020205020404" pitchFamily="49" charset="0"/>
              </a:rPr>
              <a:t>collection.remove</a:t>
            </a:r>
            <a:r>
              <a:rPr lang="en-US" sz="1500" b="1" dirty="0">
                <a:latin typeface="Courier New" panose="02070309020205020404" pitchFamily="49" charset="0"/>
                <a:cs typeface="Courier New" panose="02070309020205020404" pitchFamily="49" charset="0"/>
              </a:rPr>
              <a:t>( { "username" : </a:t>
            </a:r>
            <a:r>
              <a:rPr lang="en-US" sz="1500" b="1" dirty="0" err="1">
                <a:latin typeface="Courier New" panose="02070309020205020404" pitchFamily="49" charset="0"/>
                <a:cs typeface="Courier New" panose="02070309020205020404" pitchFamily="49" charset="0"/>
              </a:rPr>
              <a:t>uname</a:t>
            </a:r>
            <a:r>
              <a:rPr lang="en-US" sz="1500" b="1" dirty="0">
                <a:latin typeface="Courier New" panose="02070309020205020404" pitchFamily="49" charset="0"/>
                <a:cs typeface="Courier New" panose="02070309020205020404" pitchFamily="49" charset="0"/>
              </a:rPr>
              <a:t> },</a:t>
            </a:r>
          </a:p>
          <a:p>
            <a:r>
              <a:rPr lang="en-US" sz="1500" b="1" dirty="0">
                <a:latin typeface="Courier New" panose="02070309020205020404" pitchFamily="49" charset="0"/>
                <a:cs typeface="Courier New" panose="02070309020205020404" pitchFamily="49" charset="0"/>
              </a:rPr>
              <a:t>                       function (err, doc) </a:t>
            </a:r>
          </a:p>
          <a:p>
            <a:r>
              <a:rPr lang="en-US" sz="1500" b="1" dirty="0">
                <a:latin typeface="Courier New" panose="02070309020205020404" pitchFamily="49" charset="0"/>
                <a:cs typeface="Courier New" panose="02070309020205020404" pitchFamily="49" charset="0"/>
              </a:rPr>
              <a:t>                       {</a:t>
            </a:r>
          </a:p>
          <a:p>
            <a:r>
              <a:rPr lang="en-US" sz="1500" b="1" dirty="0">
                <a:latin typeface="Courier New" panose="02070309020205020404" pitchFamily="49" charset="0"/>
                <a:cs typeface="Courier New" panose="02070309020205020404" pitchFamily="49" charset="0"/>
              </a:rPr>
              <a:t>                           if (err) {</a:t>
            </a:r>
          </a:p>
          <a:p>
            <a:r>
              <a:rPr lang="en-US" sz="1500" b="1" dirty="0">
                <a:latin typeface="Courier New" panose="02070309020205020404" pitchFamily="49" charset="0"/>
                <a:cs typeface="Courier New" panose="02070309020205020404" pitchFamily="49" charset="0"/>
              </a:rPr>
              <a:t>                               </a:t>
            </a:r>
            <a:r>
              <a:rPr lang="en-US" sz="1500" b="1" dirty="0" err="1">
                <a:latin typeface="Courier New" panose="02070309020205020404" pitchFamily="49" charset="0"/>
                <a:cs typeface="Courier New" panose="02070309020205020404" pitchFamily="49" charset="0"/>
              </a:rPr>
              <a:t>res.send</a:t>
            </a:r>
            <a:r>
              <a:rPr lang="en-US" sz="1500" b="1" dirty="0">
                <a:latin typeface="Courier New" panose="02070309020205020404" pitchFamily="49" charset="0"/>
                <a:cs typeface="Courier New" panose="02070309020205020404" pitchFamily="49" charset="0"/>
              </a:rPr>
              <a:t>("Delete failed.");</a:t>
            </a:r>
          </a:p>
          <a:p>
            <a:r>
              <a:rPr lang="en-US" sz="1500" b="1" dirty="0">
                <a:latin typeface="Courier New" panose="02070309020205020404" pitchFamily="49" charset="0"/>
                <a:cs typeface="Courier New" panose="02070309020205020404" pitchFamily="49" charset="0"/>
              </a:rPr>
              <a:t>                           }</a:t>
            </a:r>
          </a:p>
          <a:p>
            <a:r>
              <a:rPr lang="en-US" sz="1500" b="1" dirty="0">
                <a:latin typeface="Courier New" panose="02070309020205020404" pitchFamily="49" charset="0"/>
                <a:cs typeface="Courier New" panose="02070309020205020404" pitchFamily="49" charset="0"/>
              </a:rPr>
              <a:t>                           else {</a:t>
            </a:r>
          </a:p>
          <a:p>
            <a:r>
              <a:rPr lang="en-US" sz="1500" b="1" dirty="0">
                <a:latin typeface="Courier New" panose="02070309020205020404" pitchFamily="49" charset="0"/>
                <a:cs typeface="Courier New" panose="02070309020205020404" pitchFamily="49" charset="0"/>
              </a:rPr>
              <a:t>                               </a:t>
            </a:r>
            <a:r>
              <a:rPr lang="en-US" sz="1500" b="1" dirty="0" err="1">
                <a:latin typeface="Courier New" panose="02070309020205020404" pitchFamily="49" charset="0"/>
                <a:cs typeface="Courier New" panose="02070309020205020404" pitchFamily="49" charset="0"/>
              </a:rPr>
              <a:t>res.send</a:t>
            </a:r>
            <a:r>
              <a:rPr lang="en-US" sz="1500" b="1" dirty="0">
                <a:latin typeface="Courier New" panose="02070309020205020404" pitchFamily="49" charset="0"/>
                <a:cs typeface="Courier New" panose="02070309020205020404" pitchFamily="49" charset="0"/>
              </a:rPr>
              <a:t>("Successfully deleted " + </a:t>
            </a:r>
            <a:r>
              <a:rPr lang="en-US" sz="1500" b="1" dirty="0" err="1">
                <a:latin typeface="Courier New" panose="02070309020205020404" pitchFamily="49" charset="0"/>
                <a:cs typeface="Courier New" panose="02070309020205020404" pitchFamily="49" charset="0"/>
              </a:rPr>
              <a:t>uname</a:t>
            </a:r>
            <a:r>
              <a:rPr lang="en-US" sz="1500" b="1" dirty="0">
                <a:latin typeface="Courier New" panose="02070309020205020404" pitchFamily="49" charset="0"/>
                <a:cs typeface="Courier New" panose="02070309020205020404" pitchFamily="49" charset="0"/>
              </a:rPr>
              <a:t>);</a:t>
            </a:r>
          </a:p>
          <a:p>
            <a:r>
              <a:rPr lang="en-US" sz="1500" b="1" dirty="0">
                <a:latin typeface="Courier New" panose="02070309020205020404" pitchFamily="49" charset="0"/>
                <a:cs typeface="Courier New" panose="02070309020205020404" pitchFamily="49" charset="0"/>
              </a:rPr>
              <a:t>                           }</a:t>
            </a:r>
          </a:p>
          <a:p>
            <a:r>
              <a:rPr lang="en-US" sz="1500" b="1" dirty="0">
                <a:latin typeface="Courier New" panose="02070309020205020404" pitchFamily="49" charset="0"/>
                <a:cs typeface="Courier New" panose="02070309020205020404" pitchFamily="49" charset="0"/>
              </a:rPr>
              <a:t>                       });</a:t>
            </a:r>
          </a:p>
          <a:p>
            <a:r>
              <a:rPr lang="en-US" sz="1500" b="1" dirty="0">
                <a:latin typeface="Courier New" panose="02070309020205020404" pitchFamily="49" charset="0"/>
                <a:cs typeface="Courier New" panose="02070309020205020404" pitchFamily="49" charset="0"/>
              </a:rPr>
              <a:t>};</a:t>
            </a:r>
          </a:p>
        </p:txBody>
      </p:sp>
      <p:sp>
        <p:nvSpPr>
          <p:cNvPr id="7" name="TextBox 6">
            <a:extLst>
              <a:ext uri="{FF2B5EF4-FFF2-40B4-BE49-F238E27FC236}">
                <a16:creationId xmlns:a16="http://schemas.microsoft.com/office/drawing/2014/main" id="{696D5DB6-13C8-5C41-9E1E-6FD3014308F5}"/>
              </a:ext>
            </a:extLst>
          </p:cNvPr>
          <p:cNvSpPr txBox="1"/>
          <p:nvPr/>
        </p:nvSpPr>
        <p:spPr>
          <a:xfrm>
            <a:off x="6576926" y="1261671"/>
            <a:ext cx="2109873" cy="338554"/>
          </a:xfrm>
          <a:prstGeom prst="rect">
            <a:avLst/>
          </a:prstGeom>
          <a:solidFill>
            <a:srgbClr val="0432FF"/>
          </a:solidFill>
        </p:spPr>
        <p:txBody>
          <a:bodyPr wrap="none" rtlCol="0">
            <a:spAutoFit/>
          </a:bodyPr>
          <a:lstStyle/>
          <a:p>
            <a:r>
              <a:rPr lang="en-US" dirty="0">
                <a:solidFill>
                  <a:srgbClr val="FFFF00"/>
                </a:solidFill>
              </a:rPr>
              <a:t>models/</a:t>
            </a:r>
            <a:r>
              <a:rPr lang="en-US" dirty="0" err="1">
                <a:solidFill>
                  <a:srgbClr val="FFFF00"/>
                </a:solidFill>
              </a:rPr>
              <a:t>modelMain.js</a:t>
            </a:r>
            <a:endParaRPr lang="en-US" dirty="0">
              <a:solidFill>
                <a:srgbClr val="FFFF00"/>
              </a:solidFill>
            </a:endParaRPr>
          </a:p>
        </p:txBody>
      </p:sp>
    </p:spTree>
    <p:extLst>
      <p:ext uri="{BB962C8B-B14F-4D97-AF65-F5344CB8AC3E}">
        <p14:creationId xmlns:p14="http://schemas.microsoft.com/office/powerpoint/2010/main" val="20956110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Assignment #5</a:t>
            </a:r>
          </a:p>
        </p:txBody>
      </p:sp>
      <p:sp>
        <p:nvSpPr>
          <p:cNvPr id="3" name="Content Placeholder 2"/>
          <p:cNvSpPr>
            <a:spLocks noGrp="1"/>
          </p:cNvSpPr>
          <p:nvPr>
            <p:ph idx="1"/>
          </p:nvPr>
        </p:nvSpPr>
        <p:spPr/>
        <p:txBody>
          <a:bodyPr/>
          <a:lstStyle/>
          <a:p>
            <a:r>
              <a:rPr lang="en-US" dirty="0"/>
              <a:t>Add a </a:t>
            </a:r>
            <a:r>
              <a:rPr lang="en-US" dirty="0">
                <a:solidFill>
                  <a:srgbClr val="B23C00"/>
                </a:solidFill>
              </a:rPr>
              <a:t>MongoDB database</a:t>
            </a:r>
            <a:r>
              <a:rPr lang="en-US" dirty="0"/>
              <a:t> to your project.</a:t>
            </a:r>
          </a:p>
          <a:p>
            <a:pPr lvl="4"/>
            <a:endParaRPr lang="en-US" dirty="0"/>
          </a:p>
          <a:p>
            <a:r>
              <a:rPr lang="en-US" dirty="0"/>
              <a:t>Create web pages to:</a:t>
            </a:r>
          </a:p>
          <a:p>
            <a:pPr lvl="1"/>
            <a:r>
              <a:rPr lang="en-US" dirty="0"/>
              <a:t>display documents</a:t>
            </a:r>
          </a:p>
          <a:p>
            <a:pPr lvl="1"/>
            <a:r>
              <a:rPr lang="en-US" dirty="0"/>
              <a:t>add and delete documents</a:t>
            </a:r>
          </a:p>
          <a:p>
            <a:pPr lvl="1"/>
            <a:r>
              <a:rPr lang="en-US" dirty="0"/>
              <a:t>update documents</a:t>
            </a:r>
          </a:p>
          <a:p>
            <a:pPr lvl="4"/>
            <a:endParaRPr lang="en-US" dirty="0"/>
          </a:p>
          <a:p>
            <a:r>
              <a:rPr lang="en-US" dirty="0"/>
              <a:t>You must use </a:t>
            </a:r>
            <a:r>
              <a:rPr lang="en-US" dirty="0">
                <a:solidFill>
                  <a:srgbClr val="B23C00"/>
                </a:solidFill>
              </a:rPr>
              <a:t>Express</a:t>
            </a:r>
            <a:r>
              <a:rPr lang="en-US" dirty="0"/>
              <a:t> and either </a:t>
            </a:r>
            <a:r>
              <a:rPr lang="en-US" dirty="0">
                <a:solidFill>
                  <a:srgbClr val="B23C00"/>
                </a:solidFill>
              </a:rPr>
              <a:t>Monk</a:t>
            </a:r>
            <a:r>
              <a:rPr lang="en-US" dirty="0"/>
              <a:t> </a:t>
            </a:r>
            <a:br>
              <a:rPr lang="en-US" dirty="0"/>
            </a:br>
            <a:r>
              <a:rPr lang="en-US" dirty="0"/>
              <a:t>or </a:t>
            </a:r>
            <a:r>
              <a:rPr lang="en-US" dirty="0">
                <a:solidFill>
                  <a:srgbClr val="B23C00"/>
                </a:solidFill>
              </a:rPr>
              <a:t>Mongoose</a:t>
            </a:r>
            <a:r>
              <a:rPr lang="en-US" dirty="0"/>
              <a:t> to talk to the database.</a:t>
            </a:r>
          </a:p>
          <a:p>
            <a:pPr lvl="1"/>
            <a:r>
              <a:rPr lang="en-US" dirty="0"/>
              <a:t>Monk: </a:t>
            </a:r>
            <a:r>
              <a:rPr lang="en-US" sz="1800" dirty="0">
                <a:hlinkClick r:id="rId2"/>
              </a:rPr>
              <a:t>https://www.npmjs.com/package/monk</a:t>
            </a:r>
            <a:r>
              <a:rPr lang="en-US" sz="1800" dirty="0"/>
              <a:t> </a:t>
            </a:r>
            <a:endParaRPr lang="en-US" dirty="0"/>
          </a:p>
          <a:p>
            <a:pPr lvl="1"/>
            <a:r>
              <a:rPr lang="en-US" dirty="0"/>
              <a:t>Mongoose: </a:t>
            </a:r>
            <a:r>
              <a:rPr lang="en-US" sz="1800" dirty="0">
                <a:hlinkClick r:id="rId3"/>
              </a:rPr>
              <a:t>https://www.npmjs.com/package/express-mongoose</a:t>
            </a:r>
            <a:r>
              <a:rPr lang="en-US" sz="1800" dirty="0"/>
              <a:t> </a:t>
            </a:r>
            <a:endParaRPr lang="en-US" dirty="0"/>
          </a:p>
        </p:txBody>
      </p:sp>
      <p:sp>
        <p:nvSpPr>
          <p:cNvPr id="4" name="Slide Number Placeholder 3"/>
          <p:cNvSpPr>
            <a:spLocks noGrp="1"/>
          </p:cNvSpPr>
          <p:nvPr>
            <p:ph type="sldNum" sz="quarter" idx="12"/>
          </p:nvPr>
        </p:nvSpPr>
        <p:spPr/>
        <p:txBody>
          <a:bodyPr/>
          <a:lstStyle/>
          <a:p>
            <a:fld id="{FED62B2D-F854-104A-9535-9A504E5923E0}" type="slidenum">
              <a:rPr lang="en-US" smtClean="0"/>
              <a:pPr/>
              <a:t>31</a:t>
            </a:fld>
            <a:endParaRPr lang="en-US"/>
          </a:p>
        </p:txBody>
      </p:sp>
      <p:sp>
        <p:nvSpPr>
          <p:cNvPr id="5" name="TextBox 4">
            <a:extLst>
              <a:ext uri="{FF2B5EF4-FFF2-40B4-BE49-F238E27FC236}">
                <a16:creationId xmlns:a16="http://schemas.microsoft.com/office/drawing/2014/main" id="{4E2ACD56-9046-944B-8B42-6C8532B352C8}"/>
              </a:ext>
            </a:extLst>
          </p:cNvPr>
          <p:cNvSpPr txBox="1"/>
          <p:nvPr/>
        </p:nvSpPr>
        <p:spPr>
          <a:xfrm>
            <a:off x="6121160" y="2057415"/>
            <a:ext cx="2386102" cy="369332"/>
          </a:xfrm>
          <a:prstGeom prst="rect">
            <a:avLst/>
          </a:prstGeom>
          <a:solidFill>
            <a:srgbClr val="0033CC"/>
          </a:solidFill>
        </p:spPr>
        <p:txBody>
          <a:bodyPr wrap="none" rtlCol="0">
            <a:spAutoFit/>
          </a:bodyPr>
          <a:lstStyle/>
          <a:p>
            <a:r>
              <a:rPr lang="en-US" sz="1800" dirty="0">
                <a:solidFill>
                  <a:srgbClr val="FFFF00"/>
                </a:solidFill>
              </a:rPr>
              <a:t>Due Friday, March 27</a:t>
            </a:r>
          </a:p>
        </p:txBody>
      </p:sp>
    </p:spTree>
    <p:extLst>
      <p:ext uri="{BB962C8B-B14F-4D97-AF65-F5344CB8AC3E}">
        <p14:creationId xmlns:p14="http://schemas.microsoft.com/office/powerpoint/2010/main" val="2179099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FF122-E7C4-624F-AA55-9FC7515E360C}"/>
              </a:ext>
            </a:extLst>
          </p:cNvPr>
          <p:cNvSpPr>
            <a:spLocks noGrp="1"/>
          </p:cNvSpPr>
          <p:nvPr>
            <p:ph type="title"/>
          </p:nvPr>
        </p:nvSpPr>
        <p:spPr/>
        <p:txBody>
          <a:bodyPr/>
          <a:lstStyle/>
          <a:p>
            <a:r>
              <a:rPr lang="en-US" dirty="0"/>
              <a:t>Midterm Solution: Question 53</a:t>
            </a:r>
          </a:p>
        </p:txBody>
      </p:sp>
      <p:sp>
        <p:nvSpPr>
          <p:cNvPr id="3" name="Content Placeholder 2">
            <a:extLst>
              <a:ext uri="{FF2B5EF4-FFF2-40B4-BE49-F238E27FC236}">
                <a16:creationId xmlns:a16="http://schemas.microsoft.com/office/drawing/2014/main" id="{6CABF0EC-163B-3246-99B9-0B02D41306BF}"/>
              </a:ext>
            </a:extLst>
          </p:cNvPr>
          <p:cNvSpPr>
            <a:spLocks noGrp="1"/>
          </p:cNvSpPr>
          <p:nvPr>
            <p:ph idx="1"/>
          </p:nvPr>
        </p:nvSpPr>
        <p:spPr/>
        <p:txBody>
          <a:bodyPr/>
          <a:lstStyle/>
          <a:p>
            <a:r>
              <a:rPr lang="en-US" dirty="0"/>
              <a:t>In at most 50 words, describe how you would use an HTML graphics context.</a:t>
            </a:r>
          </a:p>
          <a:p>
            <a:pPr lvl="4"/>
            <a:endParaRPr lang="en-US" dirty="0"/>
          </a:p>
          <a:p>
            <a:pPr lvl="1"/>
            <a:r>
              <a:rPr lang="en-US" dirty="0"/>
              <a:t>A graphics context is obtained from an </a:t>
            </a:r>
            <a:br>
              <a:rPr lang="en-US" dirty="0"/>
            </a:br>
            <a:r>
              <a:rPr lang="en-US" dirty="0"/>
              <a:t>HTML canvas element.</a:t>
            </a:r>
          </a:p>
          <a:p>
            <a:pPr lvl="1"/>
            <a:r>
              <a:rPr lang="en-US" dirty="0"/>
              <a:t>Call the context’s drawing functions </a:t>
            </a:r>
            <a:br>
              <a:rPr lang="en-US" dirty="0"/>
            </a:br>
            <a:r>
              <a:rPr lang="en-US" dirty="0"/>
              <a:t>to draw on the canvas element.</a:t>
            </a:r>
          </a:p>
          <a:p>
            <a:endParaRPr lang="en-US" dirty="0"/>
          </a:p>
        </p:txBody>
      </p:sp>
      <p:sp>
        <p:nvSpPr>
          <p:cNvPr id="4" name="Slide Number Placeholder 3">
            <a:extLst>
              <a:ext uri="{FF2B5EF4-FFF2-40B4-BE49-F238E27FC236}">
                <a16:creationId xmlns:a16="http://schemas.microsoft.com/office/drawing/2014/main" id="{7CEB93D8-A78F-C94E-B231-C0D2BF258B11}"/>
              </a:ext>
            </a:extLst>
          </p:cNvPr>
          <p:cNvSpPr>
            <a:spLocks noGrp="1"/>
          </p:cNvSpPr>
          <p:nvPr>
            <p:ph type="sldNum" sz="quarter" idx="12"/>
          </p:nvPr>
        </p:nvSpPr>
        <p:spPr/>
        <p:txBody>
          <a:bodyPr/>
          <a:lstStyle/>
          <a:p>
            <a:fld id="{FED62B2D-F854-104A-9535-9A504E5923E0}" type="slidenum">
              <a:rPr lang="en-US" smtClean="0"/>
              <a:pPr/>
              <a:t>4</a:t>
            </a:fld>
            <a:endParaRPr lang="en-US"/>
          </a:p>
        </p:txBody>
      </p:sp>
    </p:spTree>
    <p:extLst>
      <p:ext uri="{BB962C8B-B14F-4D97-AF65-F5344CB8AC3E}">
        <p14:creationId xmlns:p14="http://schemas.microsoft.com/office/powerpoint/2010/main" val="1047760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C3703-10D3-A04A-B2EB-A75EBAE77EDA}"/>
              </a:ext>
            </a:extLst>
          </p:cNvPr>
          <p:cNvSpPr>
            <a:spLocks noGrp="1"/>
          </p:cNvSpPr>
          <p:nvPr>
            <p:ph type="title"/>
          </p:nvPr>
        </p:nvSpPr>
        <p:spPr/>
        <p:txBody>
          <a:bodyPr/>
          <a:lstStyle/>
          <a:p>
            <a:r>
              <a:rPr lang="en-US" dirty="0"/>
              <a:t>Midterm Solution: Question 54</a:t>
            </a:r>
          </a:p>
        </p:txBody>
      </p:sp>
      <p:sp>
        <p:nvSpPr>
          <p:cNvPr id="3" name="Content Placeholder 2">
            <a:extLst>
              <a:ext uri="{FF2B5EF4-FFF2-40B4-BE49-F238E27FC236}">
                <a16:creationId xmlns:a16="http://schemas.microsoft.com/office/drawing/2014/main" id="{D39096ED-7BF7-4246-9363-5A6724835FFB}"/>
              </a:ext>
            </a:extLst>
          </p:cNvPr>
          <p:cNvSpPr>
            <a:spLocks noGrp="1"/>
          </p:cNvSpPr>
          <p:nvPr>
            <p:ph idx="1"/>
          </p:nvPr>
        </p:nvSpPr>
        <p:spPr/>
        <p:txBody>
          <a:bodyPr/>
          <a:lstStyle/>
          <a:p>
            <a:r>
              <a:rPr lang="en-US" sz="2400" dirty="0"/>
              <a:t>An international standard book number (ISBN) is in the form                            where (in this example) the 978 is the prefix, the 92 is the registration group, the 95055 is the registrant, the 02 is the publication, and the final 5 is the check digit. The prefix must be either 978 or 979. Each of the other parts can consist of any digits 0-9, but each part must have the correct number of digits, as per the example. Write a JavaScript regular expression that will match only ISBNs that are in the above form and allow you to refer later to the publication.</a:t>
            </a:r>
          </a:p>
          <a:p>
            <a:pPr lvl="3"/>
            <a:endParaRPr lang="en-US" sz="1200" dirty="0"/>
          </a:p>
          <a:p>
            <a:pPr lvl="1"/>
            <a:r>
              <a:rPr lang="en-US" dirty="0"/>
              <a:t> </a:t>
            </a:r>
          </a:p>
          <a:p>
            <a:pPr lvl="1"/>
            <a:r>
              <a:rPr lang="en-US" dirty="0"/>
              <a:t>Either </a:t>
            </a:r>
            <a:r>
              <a:rPr lang="en-US" sz="2000" b="1" dirty="0">
                <a:solidFill>
                  <a:srgbClr val="0033CC"/>
                </a:solidFill>
                <a:latin typeface="Courier New" panose="02070309020205020404" pitchFamily="49" charset="0"/>
                <a:cs typeface="Courier New" panose="02070309020205020404" pitchFamily="49" charset="0"/>
              </a:rPr>
              <a:t>\d{5}</a:t>
            </a:r>
            <a:r>
              <a:rPr lang="en-US" dirty="0"/>
              <a:t> or </a:t>
            </a:r>
            <a:r>
              <a:rPr lang="en-US" sz="2000" b="1" dirty="0">
                <a:solidFill>
                  <a:srgbClr val="0033CC"/>
                </a:solidFill>
                <a:latin typeface="Courier New" panose="02070309020205020404" pitchFamily="49" charset="0"/>
                <a:cs typeface="Courier New" panose="02070309020205020404" pitchFamily="49" charset="0"/>
              </a:rPr>
              <a:t>\d\d\d\d\d</a:t>
            </a:r>
            <a:r>
              <a:rPr lang="en-US" dirty="0"/>
              <a:t> is OK.</a:t>
            </a:r>
            <a:endParaRPr lang="en-US" sz="2000" dirty="0"/>
          </a:p>
          <a:p>
            <a:endParaRPr lang="en-US" sz="2400" dirty="0"/>
          </a:p>
        </p:txBody>
      </p:sp>
      <p:sp>
        <p:nvSpPr>
          <p:cNvPr id="4" name="Slide Number Placeholder 3">
            <a:extLst>
              <a:ext uri="{FF2B5EF4-FFF2-40B4-BE49-F238E27FC236}">
                <a16:creationId xmlns:a16="http://schemas.microsoft.com/office/drawing/2014/main" id="{F069A473-0345-8E41-894D-042E9B2A994B}"/>
              </a:ext>
            </a:extLst>
          </p:cNvPr>
          <p:cNvSpPr>
            <a:spLocks noGrp="1"/>
          </p:cNvSpPr>
          <p:nvPr>
            <p:ph type="sldNum" sz="quarter" idx="12"/>
          </p:nvPr>
        </p:nvSpPr>
        <p:spPr/>
        <p:txBody>
          <a:bodyPr/>
          <a:lstStyle/>
          <a:p>
            <a:fld id="{FED62B2D-F854-104A-9535-9A504E5923E0}" type="slidenum">
              <a:rPr lang="en-US" smtClean="0"/>
              <a:pPr/>
              <a:t>5</a:t>
            </a:fld>
            <a:endParaRPr lang="en-US"/>
          </a:p>
        </p:txBody>
      </p:sp>
      <p:sp>
        <p:nvSpPr>
          <p:cNvPr id="5" name="TextBox 4">
            <a:extLst>
              <a:ext uri="{FF2B5EF4-FFF2-40B4-BE49-F238E27FC236}">
                <a16:creationId xmlns:a16="http://schemas.microsoft.com/office/drawing/2014/main" id="{1971DDA7-CEF8-6844-A3AB-C97734168747}"/>
              </a:ext>
            </a:extLst>
          </p:cNvPr>
          <p:cNvSpPr txBox="1"/>
          <p:nvPr/>
        </p:nvSpPr>
        <p:spPr>
          <a:xfrm>
            <a:off x="1737391" y="1691659"/>
            <a:ext cx="2159566" cy="369332"/>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dirty="0"/>
              <a:t>978-92-95055-02-5</a:t>
            </a:r>
          </a:p>
        </p:txBody>
      </p:sp>
      <p:sp>
        <p:nvSpPr>
          <p:cNvPr id="6" name="TextBox 5">
            <a:extLst>
              <a:ext uri="{FF2B5EF4-FFF2-40B4-BE49-F238E27FC236}">
                <a16:creationId xmlns:a16="http://schemas.microsoft.com/office/drawing/2014/main" id="{4C6C73FB-30A6-E04A-88C9-814167C3CA99}"/>
              </a:ext>
            </a:extLst>
          </p:cNvPr>
          <p:cNvSpPr txBox="1"/>
          <p:nvPr/>
        </p:nvSpPr>
        <p:spPr>
          <a:xfrm>
            <a:off x="1419355" y="5257780"/>
            <a:ext cx="4955203" cy="400110"/>
          </a:xfrm>
          <a:prstGeom prst="rect">
            <a:avLst/>
          </a:prstGeom>
          <a:solidFill>
            <a:schemeClr val="bg1">
              <a:lumMod val="95000"/>
            </a:schemeClr>
          </a:solidFill>
          <a:ln>
            <a:solidFill>
              <a:schemeClr val="bg1">
                <a:lumMod val="75000"/>
              </a:schemeClr>
            </a:solidFill>
          </a:ln>
        </p:spPr>
        <p:txBody>
          <a:bodyPr wrap="none" rtlCol="0">
            <a:spAutoFit/>
          </a:bodyPr>
          <a:lstStyle/>
          <a:p>
            <a:r>
              <a:rPr lang="en-US" sz="2000" b="1" dirty="0">
                <a:latin typeface="Courier New" panose="02070309020205020404" pitchFamily="49" charset="0"/>
                <a:cs typeface="Courier New" panose="02070309020205020404" pitchFamily="49" charset="0"/>
              </a:rPr>
              <a:t>/^97[89]-\d\d-\d{5}-</a:t>
            </a:r>
            <a:r>
              <a:rPr lang="en-US" sz="2000" b="1" dirty="0">
                <a:solidFill>
                  <a:srgbClr val="C00000"/>
                </a:solidFill>
                <a:latin typeface="Courier New" panose="02070309020205020404" pitchFamily="49" charset="0"/>
                <a:cs typeface="Courier New" panose="02070309020205020404" pitchFamily="49" charset="0"/>
              </a:rPr>
              <a:t>(</a:t>
            </a:r>
            <a:r>
              <a:rPr lang="en-US" sz="2000" b="1" dirty="0">
                <a:latin typeface="Courier New" panose="02070309020205020404" pitchFamily="49" charset="0"/>
                <a:cs typeface="Courier New" panose="02070309020205020404" pitchFamily="49" charset="0"/>
              </a:rPr>
              <a:t>\d\d</a:t>
            </a:r>
            <a:r>
              <a:rPr lang="en-US" sz="2000" b="1" dirty="0">
                <a:solidFill>
                  <a:srgbClr val="C00000"/>
                </a:solidFill>
                <a:latin typeface="Courier New" panose="02070309020205020404" pitchFamily="49" charset="0"/>
                <a:cs typeface="Courier New" panose="02070309020205020404" pitchFamily="49" charset="0"/>
              </a:rPr>
              <a:t>)</a:t>
            </a:r>
            <a:r>
              <a:rPr lang="en-US" sz="2000" b="1" dirty="0">
                <a:latin typeface="Courier New" panose="02070309020205020404" pitchFamily="49" charset="0"/>
                <a:cs typeface="Courier New" panose="02070309020205020404" pitchFamily="49" charset="0"/>
              </a:rPr>
              <a:t>-\d$/</a:t>
            </a:r>
          </a:p>
        </p:txBody>
      </p:sp>
    </p:spTree>
    <p:extLst>
      <p:ext uri="{BB962C8B-B14F-4D97-AF65-F5344CB8AC3E}">
        <p14:creationId xmlns:p14="http://schemas.microsoft.com/office/powerpoint/2010/main" val="3702745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MongoDB Demo</a:t>
            </a:r>
          </a:p>
        </p:txBody>
      </p:sp>
      <p:sp>
        <p:nvSpPr>
          <p:cNvPr id="3" name="Content Placeholder 2"/>
          <p:cNvSpPr>
            <a:spLocks noGrp="1"/>
          </p:cNvSpPr>
          <p:nvPr>
            <p:ph idx="1"/>
          </p:nvPr>
        </p:nvSpPr>
        <p:spPr>
          <a:xfrm>
            <a:off x="457200" y="1295400"/>
            <a:ext cx="8229600" cy="2865111"/>
          </a:xfrm>
        </p:spPr>
        <p:txBody>
          <a:bodyPr/>
          <a:lstStyle/>
          <a:p>
            <a:r>
              <a:rPr lang="en-US" dirty="0"/>
              <a:t>Install MongoDB: </a:t>
            </a:r>
            <a:r>
              <a:rPr lang="en-US" sz="2000" dirty="0">
                <a:hlinkClick r:id="rId2"/>
              </a:rPr>
              <a:t>https://docs.mongodb.com/master/administration/install-community/</a:t>
            </a:r>
            <a:endParaRPr lang="en-US" sz="2000" dirty="0"/>
          </a:p>
          <a:p>
            <a:pPr lvl="5"/>
            <a:endParaRPr lang="en-US" dirty="0"/>
          </a:p>
          <a:p>
            <a:r>
              <a:rPr lang="en-US" dirty="0"/>
              <a:t>Start the MongoDB server:</a:t>
            </a:r>
          </a:p>
          <a:p>
            <a:endParaRPr lang="en-US" dirty="0"/>
          </a:p>
          <a:p>
            <a:pPr lvl="7"/>
            <a:endParaRPr lang="en-US" dirty="0"/>
          </a:p>
          <a:p>
            <a:r>
              <a:rPr lang="en-US" dirty="0"/>
              <a:t>Start the MongoDB interactive shell:</a:t>
            </a:r>
          </a:p>
        </p:txBody>
      </p:sp>
      <p:sp>
        <p:nvSpPr>
          <p:cNvPr id="4" name="Slide Number Placeholder 3"/>
          <p:cNvSpPr>
            <a:spLocks noGrp="1"/>
          </p:cNvSpPr>
          <p:nvPr>
            <p:ph type="sldNum" sz="quarter" idx="12"/>
          </p:nvPr>
        </p:nvSpPr>
        <p:spPr/>
        <p:txBody>
          <a:bodyPr/>
          <a:lstStyle/>
          <a:p>
            <a:fld id="{5E4F0376-0E54-9843-B673-E00D6670E830}" type="slidenum">
              <a:rPr lang="en-US" smtClean="0"/>
              <a:pPr/>
              <a:t>6</a:t>
            </a:fld>
            <a:endParaRPr lang="en-US"/>
          </a:p>
        </p:txBody>
      </p:sp>
      <p:sp>
        <p:nvSpPr>
          <p:cNvPr id="5" name="TextBox 4"/>
          <p:cNvSpPr txBox="1"/>
          <p:nvPr/>
        </p:nvSpPr>
        <p:spPr>
          <a:xfrm>
            <a:off x="1515714" y="2880366"/>
            <a:ext cx="6112571" cy="369332"/>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dirty="0">
                <a:latin typeface="Courier New" charset="0"/>
                <a:ea typeface="Courier New" charset="0"/>
                <a:cs typeface="Courier New" charset="0"/>
              </a:rPr>
              <a:t>/</a:t>
            </a:r>
            <a:r>
              <a:rPr lang="en-US" sz="1800" b="1" dirty="0" err="1">
                <a:latin typeface="Courier New" charset="0"/>
                <a:ea typeface="Courier New" charset="0"/>
                <a:cs typeface="Courier New" charset="0"/>
              </a:rPr>
              <a:t>usr</a:t>
            </a:r>
            <a:r>
              <a:rPr lang="en-US" sz="1800" b="1" dirty="0">
                <a:latin typeface="Courier New" charset="0"/>
                <a:ea typeface="Courier New" charset="0"/>
                <a:cs typeface="Courier New" charset="0"/>
              </a:rPr>
              <a:t>/local/Cellar/</a:t>
            </a:r>
            <a:r>
              <a:rPr lang="en-US" sz="1800" b="1" dirty="0" err="1">
                <a:latin typeface="Courier New" charset="0"/>
                <a:ea typeface="Courier New" charset="0"/>
                <a:cs typeface="Courier New" charset="0"/>
              </a:rPr>
              <a:t>mongodb</a:t>
            </a:r>
            <a:r>
              <a:rPr lang="en-US" sz="1800" b="1" dirty="0">
                <a:latin typeface="Courier New" charset="0"/>
                <a:ea typeface="Courier New" charset="0"/>
                <a:cs typeface="Courier New" charset="0"/>
              </a:rPr>
              <a:t>/3.2.10/bin/</a:t>
            </a:r>
            <a:r>
              <a:rPr lang="en-US" sz="1800" b="1" dirty="0" err="1">
                <a:latin typeface="Courier New" charset="0"/>
                <a:ea typeface="Courier New" charset="0"/>
                <a:cs typeface="Courier New" charset="0"/>
              </a:rPr>
              <a:t>mongod</a:t>
            </a:r>
            <a:endParaRPr lang="en-US" sz="1800" b="1" dirty="0">
              <a:latin typeface="Courier New" charset="0"/>
              <a:ea typeface="Courier New" charset="0"/>
              <a:cs typeface="Courier New" charset="0"/>
            </a:endParaRPr>
          </a:p>
        </p:txBody>
      </p:sp>
      <p:sp>
        <p:nvSpPr>
          <p:cNvPr id="6" name="TextBox 5"/>
          <p:cNvSpPr txBox="1"/>
          <p:nvPr/>
        </p:nvSpPr>
        <p:spPr>
          <a:xfrm>
            <a:off x="1515714" y="4160512"/>
            <a:ext cx="6112571" cy="1200329"/>
          </a:xfrm>
          <a:prstGeom prst="rect">
            <a:avLst/>
          </a:prstGeom>
          <a:solidFill>
            <a:schemeClr val="bg1">
              <a:lumMod val="95000"/>
            </a:schemeClr>
          </a:solidFill>
          <a:ln>
            <a:solidFill>
              <a:schemeClr val="bg1">
                <a:lumMod val="75000"/>
              </a:schemeClr>
            </a:solidFill>
          </a:ln>
        </p:spPr>
        <p:txBody>
          <a:bodyPr wrap="none" rtlCol="0">
            <a:spAutoFit/>
          </a:bodyPr>
          <a:lstStyle/>
          <a:p>
            <a:r>
              <a:rPr lang="en-US" sz="1800" b="1" dirty="0">
                <a:latin typeface="Courier New" charset="0"/>
                <a:ea typeface="Courier New" charset="0"/>
                <a:cs typeface="Courier New" charset="0"/>
              </a:rPr>
              <a:t>/</a:t>
            </a:r>
            <a:r>
              <a:rPr lang="en-US" sz="1800" b="1" dirty="0" err="1">
                <a:latin typeface="Courier New" charset="0"/>
                <a:ea typeface="Courier New" charset="0"/>
                <a:cs typeface="Courier New" charset="0"/>
              </a:rPr>
              <a:t>usr</a:t>
            </a:r>
            <a:r>
              <a:rPr lang="en-US" sz="1800" b="1" dirty="0">
                <a:latin typeface="Courier New" charset="0"/>
                <a:ea typeface="Courier New" charset="0"/>
                <a:cs typeface="Courier New" charset="0"/>
              </a:rPr>
              <a:t>/local/Cellar/</a:t>
            </a:r>
            <a:r>
              <a:rPr lang="en-US" sz="1800" b="1" dirty="0" err="1">
                <a:latin typeface="Courier New" charset="0"/>
                <a:ea typeface="Courier New" charset="0"/>
                <a:cs typeface="Courier New" charset="0"/>
              </a:rPr>
              <a:t>mongodb</a:t>
            </a:r>
            <a:r>
              <a:rPr lang="en-US" sz="1800" b="1" dirty="0">
                <a:latin typeface="Courier New" charset="0"/>
                <a:ea typeface="Courier New" charset="0"/>
                <a:cs typeface="Courier New" charset="0"/>
              </a:rPr>
              <a:t>/3.2.10/bin/mongo</a:t>
            </a:r>
          </a:p>
          <a:p>
            <a:r>
              <a:rPr lang="en-US" sz="1800" b="1" dirty="0">
                <a:latin typeface="Courier New" charset="0"/>
                <a:ea typeface="Courier New" charset="0"/>
                <a:cs typeface="Courier New" charset="0"/>
              </a:rPr>
              <a:t>MongoDB shell version: 3.2.10</a:t>
            </a:r>
          </a:p>
          <a:p>
            <a:r>
              <a:rPr lang="en-US" sz="1800" b="1" dirty="0">
                <a:latin typeface="Courier New" charset="0"/>
                <a:ea typeface="Courier New" charset="0"/>
                <a:cs typeface="Courier New" charset="0"/>
              </a:rPr>
              <a:t>connecting to: test</a:t>
            </a:r>
          </a:p>
          <a:p>
            <a:r>
              <a:rPr lang="mr-IN" sz="1800" b="1" dirty="0">
                <a:latin typeface="Courier New" charset="0"/>
                <a:ea typeface="Courier New" charset="0"/>
                <a:cs typeface="Courier New" charset="0"/>
              </a:rPr>
              <a:t>&gt;</a:t>
            </a:r>
            <a:endParaRPr lang="en-US" sz="1800" b="1" dirty="0">
              <a:latin typeface="Courier New" charset="0"/>
              <a:ea typeface="Courier New" charset="0"/>
              <a:cs typeface="Courier New" charset="0"/>
            </a:endParaRPr>
          </a:p>
        </p:txBody>
      </p:sp>
    </p:spTree>
    <p:extLst>
      <p:ext uri="{BB962C8B-B14F-4D97-AF65-F5344CB8AC3E}">
        <p14:creationId xmlns:p14="http://schemas.microsoft.com/office/powerpoint/2010/main" val="3204648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MongoDB Demo</a:t>
            </a:r>
            <a:r>
              <a:rPr lang="en-US" i="1" dirty="0"/>
              <a:t>, cont’d</a:t>
            </a:r>
          </a:p>
        </p:txBody>
      </p:sp>
      <p:sp>
        <p:nvSpPr>
          <p:cNvPr id="3" name="Content Placeholder 2"/>
          <p:cNvSpPr>
            <a:spLocks noGrp="1"/>
          </p:cNvSpPr>
          <p:nvPr>
            <p:ph idx="1"/>
          </p:nvPr>
        </p:nvSpPr>
        <p:spPr/>
        <p:txBody>
          <a:bodyPr/>
          <a:lstStyle/>
          <a:p>
            <a:r>
              <a:rPr lang="en-US" dirty="0"/>
              <a:t>Create the </a:t>
            </a:r>
            <a:r>
              <a:rPr lang="en-US" dirty="0">
                <a:solidFill>
                  <a:srgbClr val="0033CC"/>
                </a:solidFill>
              </a:rPr>
              <a:t>school </a:t>
            </a:r>
            <a:r>
              <a:rPr lang="en-US" dirty="0"/>
              <a:t>database:</a:t>
            </a:r>
          </a:p>
          <a:p>
            <a:endParaRPr lang="en-US" dirty="0"/>
          </a:p>
          <a:p>
            <a:pPr lvl="2"/>
            <a:endParaRPr lang="en-US" dirty="0"/>
          </a:p>
          <a:p>
            <a:r>
              <a:rPr lang="en-US" dirty="0"/>
              <a:t>Insert a document into the </a:t>
            </a:r>
            <a:r>
              <a:rPr lang="en-US" dirty="0">
                <a:solidFill>
                  <a:srgbClr val="0033CC"/>
                </a:solidFill>
              </a:rPr>
              <a:t>teacher </a:t>
            </a:r>
            <a:r>
              <a:rPr lang="en-US" dirty="0"/>
              <a:t>collection:</a:t>
            </a:r>
          </a:p>
          <a:p>
            <a:endParaRPr lang="en-US" dirty="0"/>
          </a:p>
          <a:p>
            <a:pPr lvl="2"/>
            <a:endParaRPr lang="en-US" dirty="0"/>
          </a:p>
          <a:p>
            <a:r>
              <a:rPr lang="en-US" dirty="0"/>
              <a:t>Who’s in there now?</a:t>
            </a:r>
          </a:p>
        </p:txBody>
      </p:sp>
      <p:sp>
        <p:nvSpPr>
          <p:cNvPr id="4" name="Slide Number Placeholder 3"/>
          <p:cNvSpPr>
            <a:spLocks noGrp="1"/>
          </p:cNvSpPr>
          <p:nvPr>
            <p:ph type="sldNum" sz="quarter" idx="12"/>
          </p:nvPr>
        </p:nvSpPr>
        <p:spPr/>
        <p:txBody>
          <a:bodyPr/>
          <a:lstStyle/>
          <a:p>
            <a:fld id="{5E4F0376-0E54-9843-B673-E00D6670E830}" type="slidenum">
              <a:rPr lang="en-US" smtClean="0"/>
              <a:pPr/>
              <a:t>7</a:t>
            </a:fld>
            <a:endParaRPr lang="en-US"/>
          </a:p>
        </p:txBody>
      </p:sp>
      <p:sp>
        <p:nvSpPr>
          <p:cNvPr id="5" name="TextBox 4"/>
          <p:cNvSpPr txBox="1"/>
          <p:nvPr/>
        </p:nvSpPr>
        <p:spPr>
          <a:xfrm>
            <a:off x="3032155" y="1874537"/>
            <a:ext cx="3079689" cy="646331"/>
          </a:xfrm>
          <a:prstGeom prst="rect">
            <a:avLst/>
          </a:prstGeom>
          <a:solidFill>
            <a:srgbClr val="DEF0F2"/>
          </a:solidFill>
          <a:ln>
            <a:solidFill>
              <a:srgbClr val="0033CC"/>
            </a:solidFill>
          </a:ln>
        </p:spPr>
        <p:txBody>
          <a:bodyPr wrap="none" rtlCol="0">
            <a:spAutoFit/>
          </a:bodyPr>
          <a:lstStyle/>
          <a:p>
            <a:r>
              <a:rPr lang="en-US" sz="1800" b="1" dirty="0">
                <a:latin typeface="Courier New" charset="0"/>
                <a:ea typeface="Courier New" charset="0"/>
                <a:cs typeface="Courier New" charset="0"/>
              </a:rPr>
              <a:t>&gt; </a:t>
            </a:r>
            <a:r>
              <a:rPr lang="en-US" sz="1800" b="1" dirty="0">
                <a:solidFill>
                  <a:srgbClr val="B23C00"/>
                </a:solidFill>
                <a:latin typeface="Courier New" charset="0"/>
                <a:ea typeface="Courier New" charset="0"/>
                <a:cs typeface="Courier New" charset="0"/>
              </a:rPr>
              <a:t>use school</a:t>
            </a:r>
          </a:p>
          <a:p>
            <a:r>
              <a:rPr lang="en-US" sz="1800" b="1" dirty="0">
                <a:latin typeface="Courier New" charset="0"/>
                <a:ea typeface="Courier New" charset="0"/>
                <a:cs typeface="Courier New" charset="0"/>
              </a:rPr>
              <a:t>switched to </a:t>
            </a:r>
            <a:r>
              <a:rPr lang="en-US" sz="1800" b="1" dirty="0" err="1">
                <a:latin typeface="Courier New" charset="0"/>
                <a:ea typeface="Courier New" charset="0"/>
                <a:cs typeface="Courier New" charset="0"/>
              </a:rPr>
              <a:t>db</a:t>
            </a:r>
            <a:r>
              <a:rPr lang="en-US" sz="1800" b="1" dirty="0">
                <a:latin typeface="Courier New" charset="0"/>
                <a:ea typeface="Courier New" charset="0"/>
                <a:cs typeface="Courier New" charset="0"/>
              </a:rPr>
              <a:t> school</a:t>
            </a:r>
          </a:p>
        </p:txBody>
      </p:sp>
      <p:sp>
        <p:nvSpPr>
          <p:cNvPr id="6" name="TextBox 5"/>
          <p:cNvSpPr txBox="1"/>
          <p:nvPr/>
        </p:nvSpPr>
        <p:spPr>
          <a:xfrm>
            <a:off x="137131" y="3246122"/>
            <a:ext cx="8869736" cy="646331"/>
          </a:xfrm>
          <a:prstGeom prst="rect">
            <a:avLst/>
          </a:prstGeom>
          <a:solidFill>
            <a:srgbClr val="DEF0F2"/>
          </a:solidFill>
          <a:ln>
            <a:solidFill>
              <a:srgbClr val="0033CC"/>
            </a:solidFill>
          </a:ln>
        </p:spPr>
        <p:txBody>
          <a:bodyPr wrap="none" rtlCol="0">
            <a:spAutoFit/>
          </a:bodyPr>
          <a:lstStyle/>
          <a:p>
            <a:r>
              <a:rPr lang="en-US" sz="1800" b="1" dirty="0">
                <a:latin typeface="Courier New" charset="0"/>
                <a:ea typeface="Courier New" charset="0"/>
                <a:cs typeface="Courier New" charset="0"/>
              </a:rPr>
              <a:t>&gt; </a:t>
            </a:r>
            <a:r>
              <a:rPr lang="en-US" sz="1800" b="1" dirty="0" err="1">
                <a:solidFill>
                  <a:srgbClr val="B23C00"/>
                </a:solidFill>
                <a:latin typeface="Courier New" charset="0"/>
                <a:ea typeface="Courier New" charset="0"/>
                <a:cs typeface="Courier New" charset="0"/>
              </a:rPr>
              <a:t>db.teacher.insert</a:t>
            </a:r>
            <a:r>
              <a:rPr lang="en-US" sz="1800" b="1" dirty="0">
                <a:solidFill>
                  <a:srgbClr val="B23C00"/>
                </a:solidFill>
                <a:latin typeface="Courier New" charset="0"/>
                <a:ea typeface="Courier New" charset="0"/>
                <a:cs typeface="Courier New" charset="0"/>
              </a:rPr>
              <a:t>( {id: 7003, last: "Rogers", first: "Tom"} )</a:t>
            </a:r>
          </a:p>
          <a:p>
            <a:r>
              <a:rPr lang="en-US" sz="1800" b="1" dirty="0" err="1">
                <a:latin typeface="Courier New" charset="0"/>
                <a:ea typeface="Courier New" charset="0"/>
                <a:cs typeface="Courier New" charset="0"/>
              </a:rPr>
              <a:t>WriteResult</a:t>
            </a:r>
            <a:r>
              <a:rPr lang="en-US" sz="1800" b="1" dirty="0">
                <a:latin typeface="Courier New" charset="0"/>
                <a:ea typeface="Courier New" charset="0"/>
                <a:cs typeface="Courier New" charset="0"/>
              </a:rPr>
              <a:t>({ "</a:t>
            </a:r>
            <a:r>
              <a:rPr lang="en-US" sz="1800" b="1" dirty="0" err="1">
                <a:latin typeface="Courier New" charset="0"/>
                <a:ea typeface="Courier New" charset="0"/>
                <a:cs typeface="Courier New" charset="0"/>
              </a:rPr>
              <a:t>nInserted</a:t>
            </a:r>
            <a:r>
              <a:rPr lang="en-US" sz="1800" b="1" dirty="0">
                <a:latin typeface="Courier New" charset="0"/>
                <a:ea typeface="Courier New" charset="0"/>
                <a:cs typeface="Courier New" charset="0"/>
              </a:rPr>
              <a:t>" : 1 })</a:t>
            </a:r>
          </a:p>
        </p:txBody>
      </p:sp>
      <p:sp>
        <p:nvSpPr>
          <p:cNvPr id="7" name="TextBox 6"/>
          <p:cNvSpPr txBox="1"/>
          <p:nvPr/>
        </p:nvSpPr>
        <p:spPr>
          <a:xfrm>
            <a:off x="964280" y="4720228"/>
            <a:ext cx="7215437" cy="923330"/>
          </a:xfrm>
          <a:prstGeom prst="rect">
            <a:avLst/>
          </a:prstGeom>
          <a:solidFill>
            <a:srgbClr val="DEF0F2"/>
          </a:solidFill>
          <a:ln>
            <a:solidFill>
              <a:srgbClr val="0033CC"/>
            </a:solidFill>
          </a:ln>
        </p:spPr>
        <p:txBody>
          <a:bodyPr wrap="none" rtlCol="0">
            <a:spAutoFit/>
          </a:bodyPr>
          <a:lstStyle/>
          <a:p>
            <a:r>
              <a:rPr lang="en-US" sz="1800" b="1" dirty="0">
                <a:latin typeface="Courier New" charset="0"/>
                <a:ea typeface="Courier New" charset="0"/>
                <a:cs typeface="Courier New" charset="0"/>
              </a:rPr>
              <a:t>&gt; </a:t>
            </a:r>
            <a:r>
              <a:rPr lang="en-US" sz="1800" b="1" dirty="0" err="1">
                <a:solidFill>
                  <a:srgbClr val="B23C00"/>
                </a:solidFill>
                <a:latin typeface="Courier New" charset="0"/>
                <a:ea typeface="Courier New" charset="0"/>
                <a:cs typeface="Courier New" charset="0"/>
              </a:rPr>
              <a:t>db.teacher.find</a:t>
            </a:r>
            <a:r>
              <a:rPr lang="en-US" sz="1800" b="1" dirty="0">
                <a:solidFill>
                  <a:srgbClr val="B23C00"/>
                </a:solidFill>
                <a:latin typeface="Courier New" charset="0"/>
                <a:ea typeface="Courier New" charset="0"/>
                <a:cs typeface="Courier New" charset="0"/>
              </a:rPr>
              <a:t>()</a:t>
            </a:r>
          </a:p>
          <a:p>
            <a:r>
              <a:rPr lang="mr-IN" sz="1800" b="1" dirty="0">
                <a:latin typeface="Courier New" charset="0"/>
                <a:ea typeface="Courier New" charset="0"/>
                <a:cs typeface="Courier New" charset="0"/>
              </a:rPr>
              <a:t>{ "_</a:t>
            </a:r>
            <a:r>
              <a:rPr lang="mr-IN" sz="1800" b="1" dirty="0" err="1">
                <a:latin typeface="Courier New" charset="0"/>
                <a:ea typeface="Courier New" charset="0"/>
                <a:cs typeface="Courier New" charset="0"/>
              </a:rPr>
              <a:t>id</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ObjectId</a:t>
            </a:r>
            <a:r>
              <a:rPr lang="mr-IN" sz="1800" b="1" dirty="0">
                <a:latin typeface="Courier New" charset="0"/>
                <a:ea typeface="Courier New" charset="0"/>
                <a:cs typeface="Courier New" charset="0"/>
              </a:rPr>
              <a:t>("582a7630f22e3c2f12d899ac"), </a:t>
            </a:r>
            <a:endParaRPr lang="en-US" sz="1800" b="1" dirty="0">
              <a:latin typeface="Courier New" charset="0"/>
              <a:ea typeface="Courier New" charset="0"/>
              <a:cs typeface="Courier New" charset="0"/>
            </a:endParaRPr>
          </a:p>
          <a:p>
            <a:r>
              <a:rPr lang="en-US" sz="1800" b="1" dirty="0">
                <a:latin typeface="Courier New" charset="0"/>
                <a:ea typeface="Courier New" charset="0"/>
                <a:cs typeface="Courier New" charset="0"/>
              </a:rPr>
              <a:t>  </a:t>
            </a:r>
            <a:r>
              <a:rPr lang="mr-IN" sz="1800" b="1" dirty="0">
                <a:latin typeface="Courier New" charset="0"/>
                <a:ea typeface="Courier New" charset="0"/>
                <a:cs typeface="Courier New" charset="0"/>
              </a:rPr>
              <a:t>"</a:t>
            </a:r>
            <a:r>
              <a:rPr lang="mr-IN" sz="1800" b="1" dirty="0" err="1">
                <a:latin typeface="Courier New" charset="0"/>
                <a:ea typeface="Courier New" charset="0"/>
                <a:cs typeface="Courier New" charset="0"/>
              </a:rPr>
              <a:t>id</a:t>
            </a:r>
            <a:r>
              <a:rPr lang="mr-IN" sz="1800" b="1" dirty="0">
                <a:latin typeface="Courier New" charset="0"/>
                <a:ea typeface="Courier New" charset="0"/>
                <a:cs typeface="Courier New" charset="0"/>
              </a:rPr>
              <a:t>" : 7003, "</a:t>
            </a:r>
            <a:r>
              <a:rPr lang="mr-IN" sz="1800" b="1" dirty="0" err="1">
                <a:latin typeface="Courier New" charset="0"/>
                <a:ea typeface="Courier New" charset="0"/>
                <a:cs typeface="Courier New" charset="0"/>
              </a:rPr>
              <a:t>last</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Rogers</a:t>
            </a:r>
            <a:r>
              <a:rPr lang="mr-IN" sz="1800" b="1" dirty="0">
                <a:latin typeface="Courier New" charset="0"/>
                <a:ea typeface="Courier New" charset="0"/>
                <a:cs typeface="Courier New" charset="0"/>
              </a:rPr>
              <a:t>", "</a:t>
            </a:r>
            <a:r>
              <a:rPr lang="mr-IN" sz="1800" b="1" dirty="0" err="1">
                <a:latin typeface="Courier New" charset="0"/>
                <a:ea typeface="Courier New" charset="0"/>
                <a:cs typeface="Courier New" charset="0"/>
              </a:rPr>
              <a:t>first</a:t>
            </a:r>
            <a:r>
              <a:rPr lang="mr-IN" sz="1800" b="1" dirty="0">
                <a:latin typeface="Courier New" charset="0"/>
                <a:ea typeface="Courier New" charset="0"/>
                <a:cs typeface="Courier New" charset="0"/>
              </a:rPr>
              <a:t>" : "</a:t>
            </a:r>
            <a:r>
              <a:rPr lang="mr-IN" sz="1800" b="1" dirty="0" err="1">
                <a:latin typeface="Courier New" charset="0"/>
                <a:ea typeface="Courier New" charset="0"/>
                <a:cs typeface="Courier New" charset="0"/>
              </a:rPr>
              <a:t>Tom</a:t>
            </a:r>
            <a:r>
              <a:rPr lang="mr-IN" sz="1800" b="1" dirty="0">
                <a:latin typeface="Courier New" charset="0"/>
                <a:ea typeface="Courier New" charset="0"/>
                <a:cs typeface="Courier New" charset="0"/>
              </a:rPr>
              <a:t>" }</a:t>
            </a:r>
          </a:p>
        </p:txBody>
      </p:sp>
    </p:spTree>
    <p:extLst>
      <p:ext uri="{BB962C8B-B14F-4D97-AF65-F5344CB8AC3E}">
        <p14:creationId xmlns:p14="http://schemas.microsoft.com/office/powerpoint/2010/main" val="2319076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MongoDB Demo</a:t>
            </a:r>
            <a:r>
              <a:rPr lang="en-US" i="1" dirty="0"/>
              <a:t>, cont’d</a:t>
            </a:r>
            <a:endParaRPr lang="en-US" dirty="0"/>
          </a:p>
        </p:txBody>
      </p:sp>
      <p:sp>
        <p:nvSpPr>
          <p:cNvPr id="3" name="Content Placeholder 2"/>
          <p:cNvSpPr>
            <a:spLocks noGrp="1"/>
          </p:cNvSpPr>
          <p:nvPr>
            <p:ph idx="1"/>
          </p:nvPr>
        </p:nvSpPr>
        <p:spPr/>
        <p:txBody>
          <a:bodyPr/>
          <a:lstStyle/>
          <a:p>
            <a:r>
              <a:rPr lang="en-US" dirty="0"/>
              <a:t>Insert the rest of the teachers </a:t>
            </a:r>
            <a:br>
              <a:rPr lang="en-US" dirty="0"/>
            </a:br>
            <a:r>
              <a:rPr lang="en-US" dirty="0"/>
              <a:t>as an array of documents:</a:t>
            </a:r>
          </a:p>
        </p:txBody>
      </p:sp>
      <p:sp>
        <p:nvSpPr>
          <p:cNvPr id="4" name="Slide Number Placeholder 3"/>
          <p:cNvSpPr>
            <a:spLocks noGrp="1"/>
          </p:cNvSpPr>
          <p:nvPr>
            <p:ph type="sldNum" sz="quarter" idx="12"/>
          </p:nvPr>
        </p:nvSpPr>
        <p:spPr/>
        <p:txBody>
          <a:bodyPr/>
          <a:lstStyle/>
          <a:p>
            <a:fld id="{5E4F0376-0E54-9843-B673-E00D6670E830}" type="slidenum">
              <a:rPr lang="en-US" smtClean="0"/>
              <a:pPr/>
              <a:t>8</a:t>
            </a:fld>
            <a:endParaRPr lang="en-US"/>
          </a:p>
        </p:txBody>
      </p:sp>
      <p:sp>
        <p:nvSpPr>
          <p:cNvPr id="5" name="TextBox 4"/>
          <p:cNvSpPr txBox="1"/>
          <p:nvPr/>
        </p:nvSpPr>
        <p:spPr>
          <a:xfrm>
            <a:off x="1102140" y="2331732"/>
            <a:ext cx="6939720" cy="1477328"/>
          </a:xfrm>
          <a:prstGeom prst="rect">
            <a:avLst/>
          </a:prstGeom>
          <a:solidFill>
            <a:srgbClr val="DEF0F2"/>
          </a:solidFill>
          <a:ln>
            <a:solidFill>
              <a:srgbClr val="0033CC"/>
            </a:solidFill>
          </a:ln>
        </p:spPr>
        <p:txBody>
          <a:bodyPr wrap="none" rtlCol="0">
            <a:spAutoFit/>
          </a:bodyPr>
          <a:lstStyle/>
          <a:p>
            <a:r>
              <a:rPr lang="en-US" sz="1800" b="1" dirty="0">
                <a:latin typeface="Courier New" charset="0"/>
                <a:ea typeface="Courier New" charset="0"/>
                <a:cs typeface="Courier New" charset="0"/>
              </a:rPr>
              <a:t>&gt; </a:t>
            </a:r>
            <a:r>
              <a:rPr lang="en-US" sz="1800" b="1" dirty="0" err="1">
                <a:solidFill>
                  <a:srgbClr val="C00000"/>
                </a:solidFill>
                <a:latin typeface="Courier New" charset="0"/>
                <a:ea typeface="Courier New" charset="0"/>
                <a:cs typeface="Courier New" charset="0"/>
              </a:rPr>
              <a:t>db.teacher.insert</a:t>
            </a:r>
            <a:r>
              <a:rPr lang="en-US" sz="1800" b="1" dirty="0">
                <a:solidFill>
                  <a:srgbClr val="C00000"/>
                </a:solidFill>
                <a:latin typeface="Courier New" charset="0"/>
                <a:ea typeface="Courier New" charset="0"/>
                <a:cs typeface="Courier New" charset="0"/>
              </a:rPr>
              <a:t>([</a:t>
            </a:r>
          </a:p>
          <a:p>
            <a:r>
              <a:rPr lang="en-US" sz="1800" b="1" dirty="0">
                <a:solidFill>
                  <a:srgbClr val="C00000"/>
                </a:solidFill>
                <a:latin typeface="Courier New" charset="0"/>
                <a:ea typeface="Courier New" charset="0"/>
                <a:cs typeface="Courier New" charset="0"/>
              </a:rPr>
              <a:t>... { id: 7008, last: "Thompson", first: "Art" },</a:t>
            </a:r>
          </a:p>
          <a:p>
            <a:r>
              <a:rPr lang="en-US" sz="1800" b="1" dirty="0">
                <a:solidFill>
                  <a:srgbClr val="C00000"/>
                </a:solidFill>
                <a:latin typeface="Courier New" charset="0"/>
                <a:ea typeface="Courier New" charset="0"/>
                <a:cs typeface="Courier New" charset="0"/>
              </a:rPr>
              <a:t>... { id: 7012, last: "Lane", first: "John" },</a:t>
            </a:r>
          </a:p>
          <a:p>
            <a:r>
              <a:rPr lang="en-US" sz="1800" b="1" dirty="0">
                <a:solidFill>
                  <a:srgbClr val="C00000"/>
                </a:solidFill>
                <a:latin typeface="Courier New" charset="0"/>
                <a:ea typeface="Courier New" charset="0"/>
                <a:cs typeface="Courier New" charset="0"/>
              </a:rPr>
              <a:t>... { id: 7051, last: "Flynn", first: "Mabel" }</a:t>
            </a:r>
          </a:p>
          <a:p>
            <a:r>
              <a:rPr lang="mr-IN" sz="1800" b="1" dirty="0">
                <a:solidFill>
                  <a:srgbClr val="C00000"/>
                </a:solidFill>
                <a:latin typeface="Courier New" charset="0"/>
                <a:ea typeface="Courier New" charset="0"/>
                <a:cs typeface="Courier New" charset="0"/>
              </a:rPr>
              <a:t>... ])</a:t>
            </a:r>
            <a:endParaRPr lang="en-US" sz="1800" b="1" dirty="0">
              <a:solidFill>
                <a:srgbClr val="C00000"/>
              </a:solidFill>
              <a:latin typeface="Courier New" charset="0"/>
              <a:ea typeface="Courier New" charset="0"/>
              <a:cs typeface="Courier New" charset="0"/>
            </a:endParaRPr>
          </a:p>
        </p:txBody>
      </p:sp>
    </p:spTree>
    <p:extLst>
      <p:ext uri="{BB962C8B-B14F-4D97-AF65-F5344CB8AC3E}">
        <p14:creationId xmlns:p14="http://schemas.microsoft.com/office/powerpoint/2010/main" val="2546975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MongoDB Demo</a:t>
            </a:r>
            <a:r>
              <a:rPr lang="en-US" i="1" dirty="0"/>
              <a:t>, cont’d</a:t>
            </a:r>
            <a:endParaRPr lang="en-US" dirty="0"/>
          </a:p>
        </p:txBody>
      </p:sp>
      <p:sp>
        <p:nvSpPr>
          <p:cNvPr id="3" name="Content Placeholder 2"/>
          <p:cNvSpPr>
            <a:spLocks noGrp="1"/>
          </p:cNvSpPr>
          <p:nvPr>
            <p:ph idx="1"/>
          </p:nvPr>
        </p:nvSpPr>
        <p:spPr>
          <a:xfrm>
            <a:off x="457200" y="1295400"/>
            <a:ext cx="2560337" cy="1493528"/>
          </a:xfrm>
        </p:spPr>
        <p:txBody>
          <a:bodyPr/>
          <a:lstStyle/>
          <a:p>
            <a:r>
              <a:rPr lang="en-US" dirty="0"/>
              <a:t>Find all of</a:t>
            </a:r>
            <a:br>
              <a:rPr lang="en-US" dirty="0"/>
            </a:br>
            <a:r>
              <a:rPr lang="en-US" dirty="0"/>
              <a:t>them and pretty print:</a:t>
            </a:r>
          </a:p>
        </p:txBody>
      </p:sp>
      <p:sp>
        <p:nvSpPr>
          <p:cNvPr id="4" name="Slide Number Placeholder 3"/>
          <p:cNvSpPr>
            <a:spLocks noGrp="1"/>
          </p:cNvSpPr>
          <p:nvPr>
            <p:ph type="sldNum" sz="quarter" idx="12"/>
          </p:nvPr>
        </p:nvSpPr>
        <p:spPr/>
        <p:txBody>
          <a:bodyPr/>
          <a:lstStyle/>
          <a:p>
            <a:fld id="{5E4F0376-0E54-9843-B673-E00D6670E830}" type="slidenum">
              <a:rPr lang="en-US" smtClean="0"/>
              <a:pPr/>
              <a:t>9</a:t>
            </a:fld>
            <a:endParaRPr lang="en-US"/>
          </a:p>
        </p:txBody>
      </p:sp>
      <p:sp>
        <p:nvSpPr>
          <p:cNvPr id="5" name="TextBox 4"/>
          <p:cNvSpPr txBox="1"/>
          <p:nvPr/>
        </p:nvSpPr>
        <p:spPr>
          <a:xfrm>
            <a:off x="2926098" y="1234464"/>
            <a:ext cx="5941050" cy="5478423"/>
          </a:xfrm>
          <a:prstGeom prst="rect">
            <a:avLst/>
          </a:prstGeom>
          <a:solidFill>
            <a:srgbClr val="DEF0F2"/>
          </a:solidFill>
          <a:ln>
            <a:solidFill>
              <a:srgbClr val="0033CC"/>
            </a:solidFill>
          </a:ln>
        </p:spPr>
        <p:txBody>
          <a:bodyPr wrap="none" rtlCol="0">
            <a:spAutoFit/>
          </a:bodyPr>
          <a:lstStyle/>
          <a:p>
            <a:r>
              <a:rPr lang="en-US" sz="1400" b="1" dirty="0">
                <a:latin typeface="Courier New" charset="0"/>
                <a:ea typeface="Courier New" charset="0"/>
                <a:cs typeface="Courier New" charset="0"/>
              </a:rPr>
              <a:t>&gt; </a:t>
            </a:r>
            <a:r>
              <a:rPr lang="en-US" sz="1400" b="1" dirty="0" err="1">
                <a:solidFill>
                  <a:srgbClr val="B23C00"/>
                </a:solidFill>
                <a:latin typeface="Courier New" charset="0"/>
                <a:ea typeface="Courier New" charset="0"/>
                <a:cs typeface="Courier New" charset="0"/>
              </a:rPr>
              <a:t>db.teacher.find</a:t>
            </a:r>
            <a:r>
              <a:rPr lang="en-US" sz="1400" b="1" dirty="0">
                <a:solidFill>
                  <a:srgbClr val="B23C00"/>
                </a:solidFill>
                <a:latin typeface="Courier New" charset="0"/>
                <a:ea typeface="Courier New" charset="0"/>
                <a:cs typeface="Courier New" charset="0"/>
              </a:rPr>
              <a:t>().pretty()</a:t>
            </a:r>
          </a:p>
          <a:p>
            <a:r>
              <a:rPr lang="en-US"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	"_</a:t>
            </a:r>
            <a:r>
              <a:rPr lang="mr-IN" sz="1400" b="1" dirty="0" err="1">
                <a:latin typeface="Courier New" charset="0"/>
                <a:ea typeface="Courier New" charset="0"/>
                <a:cs typeface="Courier New" charset="0"/>
              </a:rPr>
              <a:t>id</a:t>
            </a:r>
            <a:r>
              <a:rPr lang="mr-IN" sz="1400" b="1" dirty="0">
                <a:latin typeface="Courier New" charset="0"/>
                <a:ea typeface="Courier New" charset="0"/>
                <a:cs typeface="Courier New" charset="0"/>
              </a:rPr>
              <a:t>" : </a:t>
            </a:r>
            <a:r>
              <a:rPr lang="mr-IN" sz="1400" b="1" dirty="0" err="1">
                <a:latin typeface="Courier New" charset="0"/>
                <a:ea typeface="Courier New" charset="0"/>
                <a:cs typeface="Courier New" charset="0"/>
              </a:rPr>
              <a:t>ObjectId</a:t>
            </a:r>
            <a:r>
              <a:rPr lang="mr-IN" sz="1400" b="1" dirty="0">
                <a:latin typeface="Courier New" charset="0"/>
                <a:ea typeface="Courier New" charset="0"/>
                <a:cs typeface="Courier New" charset="0"/>
              </a:rPr>
              <a:t>("582a7630f22e3c2f12d899ac"),</a:t>
            </a:r>
          </a:p>
          <a:p>
            <a:r>
              <a:rPr lang="mr-IN" sz="1400" b="1" dirty="0">
                <a:latin typeface="Courier New" charset="0"/>
                <a:ea typeface="Courier New" charset="0"/>
                <a:cs typeface="Courier New" charset="0"/>
              </a:rPr>
              <a:t>	"</a:t>
            </a:r>
            <a:r>
              <a:rPr lang="mr-IN" sz="1400" b="1" dirty="0" err="1">
                <a:latin typeface="Courier New" charset="0"/>
                <a:ea typeface="Courier New" charset="0"/>
                <a:cs typeface="Courier New" charset="0"/>
              </a:rPr>
              <a:t>id</a:t>
            </a:r>
            <a:r>
              <a:rPr lang="mr-IN" sz="1400" b="1" dirty="0">
                <a:latin typeface="Courier New" charset="0"/>
                <a:ea typeface="Courier New" charset="0"/>
                <a:cs typeface="Courier New" charset="0"/>
              </a:rPr>
              <a:t>" : 7003,</a:t>
            </a:r>
          </a:p>
          <a:p>
            <a:r>
              <a:rPr lang="mr-IN" sz="1400" b="1" dirty="0">
                <a:latin typeface="Courier New" charset="0"/>
                <a:ea typeface="Courier New" charset="0"/>
                <a:cs typeface="Courier New" charset="0"/>
              </a:rPr>
              <a:t>	"</a:t>
            </a:r>
            <a:r>
              <a:rPr lang="mr-IN" sz="1400" b="1" dirty="0" err="1">
                <a:latin typeface="Courier New" charset="0"/>
                <a:ea typeface="Courier New" charset="0"/>
                <a:cs typeface="Courier New" charset="0"/>
              </a:rPr>
              <a:t>last</a:t>
            </a:r>
            <a:r>
              <a:rPr lang="mr-IN" sz="1400" b="1" dirty="0">
                <a:latin typeface="Courier New" charset="0"/>
                <a:ea typeface="Courier New" charset="0"/>
                <a:cs typeface="Courier New" charset="0"/>
              </a:rPr>
              <a:t>" : "</a:t>
            </a:r>
            <a:r>
              <a:rPr lang="mr-IN" sz="1400" b="1" dirty="0" err="1">
                <a:latin typeface="Courier New" charset="0"/>
                <a:ea typeface="Courier New" charset="0"/>
                <a:cs typeface="Courier New" charset="0"/>
              </a:rPr>
              <a:t>Rogers</a:t>
            </a:r>
            <a:r>
              <a:rPr lang="mr-IN"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	"</a:t>
            </a:r>
            <a:r>
              <a:rPr lang="mr-IN" sz="1400" b="1" dirty="0" err="1">
                <a:latin typeface="Courier New" charset="0"/>
                <a:ea typeface="Courier New" charset="0"/>
                <a:cs typeface="Courier New" charset="0"/>
              </a:rPr>
              <a:t>first</a:t>
            </a:r>
            <a:r>
              <a:rPr lang="mr-IN" sz="1400" b="1" dirty="0">
                <a:latin typeface="Courier New" charset="0"/>
                <a:ea typeface="Courier New" charset="0"/>
                <a:cs typeface="Courier New" charset="0"/>
              </a:rPr>
              <a:t>" : "</a:t>
            </a:r>
            <a:r>
              <a:rPr lang="mr-IN" sz="1400" b="1" dirty="0" err="1">
                <a:latin typeface="Courier New" charset="0"/>
                <a:ea typeface="Courier New" charset="0"/>
                <a:cs typeface="Courier New" charset="0"/>
              </a:rPr>
              <a:t>Tom</a:t>
            </a:r>
            <a:r>
              <a:rPr lang="mr-IN"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	"_</a:t>
            </a:r>
            <a:r>
              <a:rPr lang="mr-IN" sz="1400" b="1" dirty="0" err="1">
                <a:latin typeface="Courier New" charset="0"/>
                <a:ea typeface="Courier New" charset="0"/>
                <a:cs typeface="Courier New" charset="0"/>
              </a:rPr>
              <a:t>id</a:t>
            </a:r>
            <a:r>
              <a:rPr lang="mr-IN" sz="1400" b="1" dirty="0">
                <a:latin typeface="Courier New" charset="0"/>
                <a:ea typeface="Courier New" charset="0"/>
                <a:cs typeface="Courier New" charset="0"/>
              </a:rPr>
              <a:t>" : </a:t>
            </a:r>
            <a:r>
              <a:rPr lang="mr-IN" sz="1400" b="1" dirty="0" err="1">
                <a:latin typeface="Courier New" charset="0"/>
                <a:ea typeface="Courier New" charset="0"/>
                <a:cs typeface="Courier New" charset="0"/>
              </a:rPr>
              <a:t>ObjectId</a:t>
            </a:r>
            <a:r>
              <a:rPr lang="mr-IN" sz="1400" b="1" dirty="0">
                <a:latin typeface="Courier New" charset="0"/>
                <a:ea typeface="Courier New" charset="0"/>
                <a:cs typeface="Courier New" charset="0"/>
              </a:rPr>
              <a:t>("582a7808f22e3c2f12d899ad"),</a:t>
            </a:r>
          </a:p>
          <a:p>
            <a:r>
              <a:rPr lang="fr-FR" sz="1400" b="1" dirty="0">
                <a:latin typeface="Courier New" charset="0"/>
                <a:ea typeface="Courier New" charset="0"/>
                <a:cs typeface="Courier New" charset="0"/>
              </a:rPr>
              <a:t>	"id" : 7008,</a:t>
            </a:r>
          </a:p>
          <a:p>
            <a:r>
              <a:rPr lang="fr-FR" sz="1400" b="1" dirty="0">
                <a:latin typeface="Courier New" charset="0"/>
                <a:ea typeface="Courier New" charset="0"/>
                <a:cs typeface="Courier New" charset="0"/>
              </a:rPr>
              <a:t>	"last" : "Thompson",</a:t>
            </a:r>
          </a:p>
          <a:p>
            <a:r>
              <a:rPr lang="mr-IN" sz="1400" b="1" dirty="0">
                <a:latin typeface="Courier New" charset="0"/>
                <a:ea typeface="Courier New" charset="0"/>
                <a:cs typeface="Courier New" charset="0"/>
              </a:rPr>
              <a:t>	"</a:t>
            </a:r>
            <a:r>
              <a:rPr lang="mr-IN" sz="1400" b="1" dirty="0" err="1">
                <a:latin typeface="Courier New" charset="0"/>
                <a:ea typeface="Courier New" charset="0"/>
                <a:cs typeface="Courier New" charset="0"/>
              </a:rPr>
              <a:t>first</a:t>
            </a:r>
            <a:r>
              <a:rPr lang="mr-IN" sz="1400" b="1" dirty="0">
                <a:latin typeface="Courier New" charset="0"/>
                <a:ea typeface="Courier New" charset="0"/>
                <a:cs typeface="Courier New" charset="0"/>
              </a:rPr>
              <a:t>" : "</a:t>
            </a:r>
            <a:r>
              <a:rPr lang="mr-IN" sz="1400" b="1" dirty="0" err="1">
                <a:latin typeface="Courier New" charset="0"/>
                <a:ea typeface="Courier New" charset="0"/>
                <a:cs typeface="Courier New" charset="0"/>
              </a:rPr>
              <a:t>Art</a:t>
            </a:r>
            <a:r>
              <a:rPr lang="mr-IN"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	"_</a:t>
            </a:r>
            <a:r>
              <a:rPr lang="mr-IN" sz="1400" b="1" dirty="0" err="1">
                <a:latin typeface="Courier New" charset="0"/>
                <a:ea typeface="Courier New" charset="0"/>
                <a:cs typeface="Courier New" charset="0"/>
              </a:rPr>
              <a:t>id</a:t>
            </a:r>
            <a:r>
              <a:rPr lang="mr-IN" sz="1400" b="1" dirty="0">
                <a:latin typeface="Courier New" charset="0"/>
                <a:ea typeface="Courier New" charset="0"/>
                <a:cs typeface="Courier New" charset="0"/>
              </a:rPr>
              <a:t>" : </a:t>
            </a:r>
            <a:r>
              <a:rPr lang="mr-IN" sz="1400" b="1" dirty="0" err="1">
                <a:latin typeface="Courier New" charset="0"/>
                <a:ea typeface="Courier New" charset="0"/>
                <a:cs typeface="Courier New" charset="0"/>
              </a:rPr>
              <a:t>ObjectId</a:t>
            </a:r>
            <a:r>
              <a:rPr lang="mr-IN" sz="1400" b="1" dirty="0">
                <a:latin typeface="Courier New" charset="0"/>
                <a:ea typeface="Courier New" charset="0"/>
                <a:cs typeface="Courier New" charset="0"/>
              </a:rPr>
              <a:t>("582a7808f22e3c2f12d899ae"),</a:t>
            </a:r>
          </a:p>
          <a:p>
            <a:r>
              <a:rPr lang="mr-IN" sz="1400" b="1" dirty="0">
                <a:latin typeface="Courier New" charset="0"/>
                <a:ea typeface="Courier New" charset="0"/>
                <a:cs typeface="Courier New" charset="0"/>
              </a:rPr>
              <a:t>	"</a:t>
            </a:r>
            <a:r>
              <a:rPr lang="mr-IN" sz="1400" b="1" dirty="0" err="1">
                <a:latin typeface="Courier New" charset="0"/>
                <a:ea typeface="Courier New" charset="0"/>
                <a:cs typeface="Courier New" charset="0"/>
              </a:rPr>
              <a:t>id</a:t>
            </a:r>
            <a:r>
              <a:rPr lang="mr-IN" sz="1400" b="1" dirty="0">
                <a:latin typeface="Courier New" charset="0"/>
                <a:ea typeface="Courier New" charset="0"/>
                <a:cs typeface="Courier New" charset="0"/>
              </a:rPr>
              <a:t>" : 7012,</a:t>
            </a:r>
          </a:p>
          <a:p>
            <a:r>
              <a:rPr lang="mr-IN" sz="1400" b="1" dirty="0">
                <a:latin typeface="Courier New" charset="0"/>
                <a:ea typeface="Courier New" charset="0"/>
                <a:cs typeface="Courier New" charset="0"/>
              </a:rPr>
              <a:t>	"</a:t>
            </a:r>
            <a:r>
              <a:rPr lang="mr-IN" sz="1400" b="1" dirty="0" err="1">
                <a:latin typeface="Courier New" charset="0"/>
                <a:ea typeface="Courier New" charset="0"/>
                <a:cs typeface="Courier New" charset="0"/>
              </a:rPr>
              <a:t>last</a:t>
            </a:r>
            <a:r>
              <a:rPr lang="mr-IN" sz="1400" b="1" dirty="0">
                <a:latin typeface="Courier New" charset="0"/>
                <a:ea typeface="Courier New" charset="0"/>
                <a:cs typeface="Courier New" charset="0"/>
              </a:rPr>
              <a:t>" : "</a:t>
            </a:r>
            <a:r>
              <a:rPr lang="mr-IN" sz="1400" b="1" dirty="0" err="1">
                <a:latin typeface="Courier New" charset="0"/>
                <a:ea typeface="Courier New" charset="0"/>
                <a:cs typeface="Courier New" charset="0"/>
              </a:rPr>
              <a:t>Lane</a:t>
            </a:r>
            <a:r>
              <a:rPr lang="mr-IN"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	"</a:t>
            </a:r>
            <a:r>
              <a:rPr lang="mr-IN" sz="1400" b="1" dirty="0" err="1">
                <a:latin typeface="Courier New" charset="0"/>
                <a:ea typeface="Courier New" charset="0"/>
                <a:cs typeface="Courier New" charset="0"/>
              </a:rPr>
              <a:t>first</a:t>
            </a:r>
            <a:r>
              <a:rPr lang="mr-IN" sz="1400" b="1" dirty="0">
                <a:latin typeface="Courier New" charset="0"/>
                <a:ea typeface="Courier New" charset="0"/>
                <a:cs typeface="Courier New" charset="0"/>
              </a:rPr>
              <a:t>" : "</a:t>
            </a:r>
            <a:r>
              <a:rPr lang="mr-IN" sz="1400" b="1" dirty="0" err="1">
                <a:latin typeface="Courier New" charset="0"/>
                <a:ea typeface="Courier New" charset="0"/>
                <a:cs typeface="Courier New" charset="0"/>
              </a:rPr>
              <a:t>John</a:t>
            </a:r>
            <a:r>
              <a:rPr lang="mr-IN"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a:t>
            </a:r>
          </a:p>
          <a:p>
            <a:r>
              <a:rPr lang="mr-IN" sz="1400" b="1" dirty="0">
                <a:latin typeface="Courier New" charset="0"/>
                <a:ea typeface="Courier New" charset="0"/>
                <a:cs typeface="Courier New" charset="0"/>
              </a:rPr>
              <a:t>	"_</a:t>
            </a:r>
            <a:r>
              <a:rPr lang="mr-IN" sz="1400" b="1" dirty="0" err="1">
                <a:latin typeface="Courier New" charset="0"/>
                <a:ea typeface="Courier New" charset="0"/>
                <a:cs typeface="Courier New" charset="0"/>
              </a:rPr>
              <a:t>id</a:t>
            </a:r>
            <a:r>
              <a:rPr lang="mr-IN" sz="1400" b="1" dirty="0">
                <a:latin typeface="Courier New" charset="0"/>
                <a:ea typeface="Courier New" charset="0"/>
                <a:cs typeface="Courier New" charset="0"/>
              </a:rPr>
              <a:t>" : </a:t>
            </a:r>
            <a:r>
              <a:rPr lang="mr-IN" sz="1400" b="1" dirty="0" err="1">
                <a:latin typeface="Courier New" charset="0"/>
                <a:ea typeface="Courier New" charset="0"/>
                <a:cs typeface="Courier New" charset="0"/>
              </a:rPr>
              <a:t>ObjectId</a:t>
            </a:r>
            <a:r>
              <a:rPr lang="mr-IN" sz="1400" b="1" dirty="0">
                <a:latin typeface="Courier New" charset="0"/>
                <a:ea typeface="Courier New" charset="0"/>
                <a:cs typeface="Courier New" charset="0"/>
              </a:rPr>
              <a:t>("582a7808f22e3c2f12d899af"),</a:t>
            </a:r>
          </a:p>
          <a:p>
            <a:r>
              <a:rPr lang="mr-IN" sz="1400" b="1" dirty="0">
                <a:latin typeface="Courier New" charset="0"/>
                <a:ea typeface="Courier New" charset="0"/>
                <a:cs typeface="Courier New" charset="0"/>
              </a:rPr>
              <a:t>	"</a:t>
            </a:r>
            <a:r>
              <a:rPr lang="mr-IN" sz="1400" b="1" dirty="0" err="1">
                <a:latin typeface="Courier New" charset="0"/>
                <a:ea typeface="Courier New" charset="0"/>
                <a:cs typeface="Courier New" charset="0"/>
              </a:rPr>
              <a:t>id</a:t>
            </a:r>
            <a:r>
              <a:rPr lang="mr-IN" sz="1400" b="1" dirty="0">
                <a:latin typeface="Courier New" charset="0"/>
                <a:ea typeface="Courier New" charset="0"/>
                <a:cs typeface="Courier New" charset="0"/>
              </a:rPr>
              <a:t>" : 7051,</a:t>
            </a:r>
          </a:p>
          <a:p>
            <a:r>
              <a:rPr lang="mr-IN" sz="1400" b="1" dirty="0">
                <a:latin typeface="Courier New" charset="0"/>
                <a:ea typeface="Courier New" charset="0"/>
                <a:cs typeface="Courier New" charset="0"/>
              </a:rPr>
              <a:t>	"</a:t>
            </a:r>
            <a:r>
              <a:rPr lang="mr-IN" sz="1400" b="1" dirty="0" err="1">
                <a:latin typeface="Courier New" charset="0"/>
                <a:ea typeface="Courier New" charset="0"/>
                <a:cs typeface="Courier New" charset="0"/>
              </a:rPr>
              <a:t>last</a:t>
            </a:r>
            <a:r>
              <a:rPr lang="mr-IN" sz="1400" b="1" dirty="0">
                <a:latin typeface="Courier New" charset="0"/>
                <a:ea typeface="Courier New" charset="0"/>
                <a:cs typeface="Courier New" charset="0"/>
              </a:rPr>
              <a:t>" : "</a:t>
            </a:r>
            <a:r>
              <a:rPr lang="mr-IN" sz="1400" b="1" dirty="0" err="1">
                <a:latin typeface="Courier New" charset="0"/>
                <a:ea typeface="Courier New" charset="0"/>
                <a:cs typeface="Courier New" charset="0"/>
              </a:rPr>
              <a:t>Flynn</a:t>
            </a:r>
            <a:r>
              <a:rPr lang="mr-IN" sz="1400" b="1" dirty="0">
                <a:latin typeface="Courier New" charset="0"/>
                <a:ea typeface="Courier New" charset="0"/>
                <a:cs typeface="Courier New" charset="0"/>
              </a:rPr>
              <a:t>",</a:t>
            </a:r>
          </a:p>
          <a:p>
            <a:r>
              <a:rPr lang="en-US" sz="1400" b="1" dirty="0">
                <a:latin typeface="Courier New" charset="0"/>
                <a:ea typeface="Courier New" charset="0"/>
                <a:cs typeface="Courier New" charset="0"/>
              </a:rPr>
              <a:t>	"first" : "Mabel"</a:t>
            </a:r>
          </a:p>
          <a:p>
            <a:r>
              <a:rPr lang="en-US" sz="1400" b="1" dirty="0">
                <a:latin typeface="Courier New" charset="0"/>
                <a:ea typeface="Courier New" charset="0"/>
                <a:cs typeface="Courier New" charset="0"/>
              </a:rPr>
              <a:t>}</a:t>
            </a:r>
          </a:p>
        </p:txBody>
      </p:sp>
    </p:spTree>
    <p:extLst>
      <p:ext uri="{BB962C8B-B14F-4D97-AF65-F5344CB8AC3E}">
        <p14:creationId xmlns:p14="http://schemas.microsoft.com/office/powerpoint/2010/main" val="829676307"/>
      </p:ext>
    </p:extLst>
  </p:cSld>
  <p:clrMapOvr>
    <a:masterClrMapping/>
  </p:clrMapOvr>
</p:sld>
</file>

<file path=ppt/theme/theme1.xml><?xml version="1.0" encoding="utf-8"?>
<a:theme xmlns:a="http://schemas.openxmlformats.org/drawingml/2006/main" name="Quadrant">
  <a:themeElements>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fontScheme name="Quadran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Quadrant 1">
        <a:dk1>
          <a:srgbClr val="5C5674"/>
        </a:dk1>
        <a:lt1>
          <a:srgbClr val="FFFFFF"/>
        </a:lt1>
        <a:dk2>
          <a:srgbClr val="85986A"/>
        </a:dk2>
        <a:lt2>
          <a:srgbClr val="FFFFFF"/>
        </a:lt2>
        <a:accent1>
          <a:srgbClr val="666633"/>
        </a:accent1>
        <a:accent2>
          <a:srgbClr val="ADC5B8"/>
        </a:accent2>
        <a:accent3>
          <a:srgbClr val="C2CAB9"/>
        </a:accent3>
        <a:accent4>
          <a:srgbClr val="DADADA"/>
        </a:accent4>
        <a:accent5>
          <a:srgbClr val="B8B8AD"/>
        </a:accent5>
        <a:accent6>
          <a:srgbClr val="9CB2A6"/>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2">
        <a:dk1>
          <a:srgbClr val="000000"/>
        </a:dk1>
        <a:lt1>
          <a:srgbClr val="FFFFFF"/>
        </a:lt1>
        <a:dk2>
          <a:srgbClr val="420000"/>
        </a:dk2>
        <a:lt2>
          <a:srgbClr val="660000"/>
        </a:lt2>
        <a:accent1>
          <a:srgbClr val="CCCC00"/>
        </a:accent1>
        <a:accent2>
          <a:srgbClr val="999966"/>
        </a:accent2>
        <a:accent3>
          <a:srgbClr val="FFFFFF"/>
        </a:accent3>
        <a:accent4>
          <a:srgbClr val="000000"/>
        </a:accent4>
        <a:accent5>
          <a:srgbClr val="E2E2AA"/>
        </a:accent5>
        <a:accent6>
          <a:srgbClr val="8A8A5C"/>
        </a:accent6>
        <a:hlink>
          <a:srgbClr val="996633"/>
        </a:hlink>
        <a:folHlink>
          <a:srgbClr val="993300"/>
        </a:folHlink>
      </a:clrScheme>
      <a:clrMap bg1="lt1" tx1="dk1" bg2="lt2" tx2="dk2" accent1="accent1" accent2="accent2" accent3="accent3" accent4="accent4" accent5="accent5" accent6="accent6" hlink="hlink" folHlink="folHlink"/>
    </a:extraClrScheme>
    <a:extraClrScheme>
      <a:clrScheme name="Quadrant 3">
        <a:dk1>
          <a:srgbClr val="618052"/>
        </a:dk1>
        <a:lt1>
          <a:srgbClr val="FFFFE3"/>
        </a:lt1>
        <a:dk2>
          <a:srgbClr val="162E36"/>
        </a:dk2>
        <a:lt2>
          <a:srgbClr val="FFFFFF"/>
        </a:lt2>
        <a:accent1>
          <a:srgbClr val="336699"/>
        </a:accent1>
        <a:accent2>
          <a:srgbClr val="69888B"/>
        </a:accent2>
        <a:accent3>
          <a:srgbClr val="ABADAE"/>
        </a:accent3>
        <a:accent4>
          <a:srgbClr val="DADAC2"/>
        </a:accent4>
        <a:accent5>
          <a:srgbClr val="ADB8CA"/>
        </a:accent5>
        <a:accent6>
          <a:srgbClr val="5E7B7D"/>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Quadrant 4">
        <a:dk1>
          <a:srgbClr val="000000"/>
        </a:dk1>
        <a:lt1>
          <a:srgbClr val="FFFFFF"/>
        </a:lt1>
        <a:dk2>
          <a:srgbClr val="000000"/>
        </a:dk2>
        <a:lt2>
          <a:srgbClr val="CC0000"/>
        </a:lt2>
        <a:accent1>
          <a:srgbClr val="FFCC00"/>
        </a:accent1>
        <a:accent2>
          <a:srgbClr val="3366CC"/>
        </a:accent2>
        <a:accent3>
          <a:srgbClr val="FFFFFF"/>
        </a:accent3>
        <a:accent4>
          <a:srgbClr val="000000"/>
        </a:accent4>
        <a:accent5>
          <a:srgbClr val="FFE2AA"/>
        </a:accent5>
        <a:accent6>
          <a:srgbClr val="2D5CB9"/>
        </a:accent6>
        <a:hlink>
          <a:srgbClr val="666699"/>
        </a:hlink>
        <a:folHlink>
          <a:srgbClr val="C0C0C0"/>
        </a:folHlink>
      </a:clrScheme>
      <a:clrMap bg1="lt1" tx1="dk1" bg2="lt2" tx2="dk2" accent1="accent1" accent2="accent2" accent3="accent3" accent4="accent4" accent5="accent5" accent6="accent6" hlink="hlink" folHlink="folHlink"/>
    </a:extraClrScheme>
    <a:extraClrScheme>
      <a:clrScheme name="Quadrant 5">
        <a:dk1>
          <a:srgbClr val="666699"/>
        </a:dk1>
        <a:lt1>
          <a:srgbClr val="FFFFFF"/>
        </a:lt1>
        <a:dk2>
          <a:srgbClr val="000033"/>
        </a:dk2>
        <a:lt2>
          <a:srgbClr val="FFFFFF"/>
        </a:lt2>
        <a:accent1>
          <a:srgbClr val="9966FF"/>
        </a:accent1>
        <a:accent2>
          <a:srgbClr val="CCCCFF"/>
        </a:accent2>
        <a:accent3>
          <a:srgbClr val="AAAAAD"/>
        </a:accent3>
        <a:accent4>
          <a:srgbClr val="DADADA"/>
        </a:accent4>
        <a:accent5>
          <a:srgbClr val="CAB8FF"/>
        </a:accent5>
        <a:accent6>
          <a:srgbClr val="B9B9E7"/>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Quadrant 6">
        <a:dk1>
          <a:srgbClr val="000000"/>
        </a:dk1>
        <a:lt1>
          <a:srgbClr val="FFFFFF"/>
        </a:lt1>
        <a:dk2>
          <a:srgbClr val="000000"/>
        </a:dk2>
        <a:lt2>
          <a:srgbClr val="669966"/>
        </a:lt2>
        <a:accent1>
          <a:srgbClr val="CCCCFF"/>
        </a:accent1>
        <a:accent2>
          <a:srgbClr val="9999CC"/>
        </a:accent2>
        <a:accent3>
          <a:srgbClr val="FFFFFF"/>
        </a:accent3>
        <a:accent4>
          <a:srgbClr val="000000"/>
        </a:accent4>
        <a:accent5>
          <a:srgbClr val="E2E2FF"/>
        </a:accent5>
        <a:accent6>
          <a:srgbClr val="8A8AB9"/>
        </a:accent6>
        <a:hlink>
          <a:srgbClr val="000066"/>
        </a:hlink>
        <a:folHlink>
          <a:srgbClr val="333399"/>
        </a:folHlink>
      </a:clrScheme>
      <a:clrMap bg1="lt1" tx1="dk1" bg2="lt2" tx2="dk2" accent1="accent1" accent2="accent2" accent3="accent3" accent4="accent4" accent5="accent5" accent6="accent6" hlink="hlink" folHlink="folHlink"/>
    </a:extraClrScheme>
    <a:extraClrScheme>
      <a:clrScheme name="Quadrant 7">
        <a:dk1>
          <a:srgbClr val="0099CC"/>
        </a:dk1>
        <a:lt1>
          <a:srgbClr val="FFFFFF"/>
        </a:lt1>
        <a:dk2>
          <a:srgbClr val="000099"/>
        </a:dk2>
        <a:lt2>
          <a:srgbClr val="FFFFFF"/>
        </a:lt2>
        <a:accent1>
          <a:srgbClr val="0099CC"/>
        </a:accent1>
        <a:accent2>
          <a:srgbClr val="6600FF"/>
        </a:accent2>
        <a:accent3>
          <a:srgbClr val="AAAACA"/>
        </a:accent3>
        <a:accent4>
          <a:srgbClr val="DADADA"/>
        </a:accent4>
        <a:accent5>
          <a:srgbClr val="AACAE2"/>
        </a:accent5>
        <a:accent6>
          <a:srgbClr val="5C00E7"/>
        </a:accent6>
        <a:hlink>
          <a:srgbClr val="FFCC00"/>
        </a:hlink>
        <a:folHlink>
          <a:srgbClr val="00CCFF"/>
        </a:folHlink>
      </a:clrScheme>
      <a:clrMap bg1="dk2" tx1="lt1" bg2="dk1" tx2="lt2" accent1="accent1" accent2="accent2" accent3="accent3" accent4="accent4" accent5="accent5" accent6="accent6" hlink="hlink" folHlink="folHlink"/>
    </a:extraClrScheme>
    <a:extraClrScheme>
      <a:clrScheme name="Quadrant 8">
        <a:dk1>
          <a:srgbClr val="000033"/>
        </a:dk1>
        <a:lt1>
          <a:srgbClr val="FFFFFF"/>
        </a:lt1>
        <a:dk2>
          <a:srgbClr val="003366"/>
        </a:dk2>
        <a:lt2>
          <a:srgbClr val="275C6D"/>
        </a:lt2>
        <a:accent1>
          <a:srgbClr val="A7D2DF"/>
        </a:accent1>
        <a:accent2>
          <a:srgbClr val="108DA6"/>
        </a:accent2>
        <a:accent3>
          <a:srgbClr val="FFFFFF"/>
        </a:accent3>
        <a:accent4>
          <a:srgbClr val="00002A"/>
        </a:accent4>
        <a:accent5>
          <a:srgbClr val="D0E5EC"/>
        </a:accent5>
        <a:accent6>
          <a:srgbClr val="0D7F96"/>
        </a:accent6>
        <a:hlink>
          <a:srgbClr val="666699"/>
        </a:hlink>
        <a:folHlink>
          <a:srgbClr val="9999FF"/>
        </a:folHlink>
      </a:clrScheme>
      <a:clrMap bg1="lt1" tx1="dk1" bg2="lt2" tx2="dk2" accent1="accent1" accent2="accent2" accent3="accent3" accent4="accent4" accent5="accent5" accent6="accent6" hlink="hlink" folHlink="folHlink"/>
    </a:extraClrScheme>
    <a:extraClrScheme>
      <a:clrScheme name="Quadrant 9">
        <a:dk1>
          <a:srgbClr val="CC3300"/>
        </a:dk1>
        <a:lt1>
          <a:srgbClr val="FFFFFF"/>
        </a:lt1>
        <a:dk2>
          <a:srgbClr val="000000"/>
        </a:dk2>
        <a:lt2>
          <a:srgbClr val="FFFFCC"/>
        </a:lt2>
        <a:accent1>
          <a:srgbClr val="FF9900"/>
        </a:accent1>
        <a:accent2>
          <a:srgbClr val="993300"/>
        </a:accent2>
        <a:accent3>
          <a:srgbClr val="AAAAAA"/>
        </a:accent3>
        <a:accent4>
          <a:srgbClr val="DADADA"/>
        </a:accent4>
        <a:accent5>
          <a:srgbClr val="FFCAAA"/>
        </a:accent5>
        <a:accent6>
          <a:srgbClr val="8A2D00"/>
        </a:accent6>
        <a:hlink>
          <a:srgbClr val="CEC5A2"/>
        </a:hlink>
        <a:folHlink>
          <a:srgbClr val="DDDDDD"/>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Quadrant</Template>
  <TotalTime>51676</TotalTime>
  <Words>4293</Words>
  <Application>Microsoft Macintosh PowerPoint</Application>
  <PresentationFormat>On-screen Show (4:3)</PresentationFormat>
  <Paragraphs>444</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Courier New</vt:lpstr>
      <vt:lpstr>Times New Roman</vt:lpstr>
      <vt:lpstr>Wingdings</vt:lpstr>
      <vt:lpstr>Quadrant</vt:lpstr>
      <vt:lpstr>CMPE 280 Web UI Design and Development March 17 Class Meeting</vt:lpstr>
      <vt:lpstr>Midterm Solution: Question 51</vt:lpstr>
      <vt:lpstr>Midterm Solution: Question 52</vt:lpstr>
      <vt:lpstr>Midterm Solution: Question 53</vt:lpstr>
      <vt:lpstr>Midterm Solution: Question 54</vt:lpstr>
      <vt:lpstr>MongoDB Demo</vt:lpstr>
      <vt:lpstr>MongoDB Demo, cont’d</vt:lpstr>
      <vt:lpstr>MongoDB Demo, cont’d</vt:lpstr>
      <vt:lpstr>MongoDB Demo, cont’d</vt:lpstr>
      <vt:lpstr>MongoDB Demo, cont’d</vt:lpstr>
      <vt:lpstr>MongoDB Demo, cont’d</vt:lpstr>
      <vt:lpstr>MongoDB Demo, cont’d</vt:lpstr>
      <vt:lpstr>MongoDB Demo, cont’d</vt:lpstr>
      <vt:lpstr>Express/MongoDB Example</vt:lpstr>
      <vt:lpstr>Project Dependencies</vt:lpstr>
      <vt:lpstr>Initialize the MongoDB Database</vt:lpstr>
      <vt:lpstr>Initialize the MongoDB Database, cont’d</vt:lpstr>
      <vt:lpstr>Initialize the MongoDB Database, cont’d</vt:lpstr>
      <vt:lpstr>Initialize the MongoDB Database, cont’d</vt:lpstr>
      <vt:lpstr>Express Project MongoDBExample</vt:lpstr>
      <vt:lpstr>Connect to the MongoDB Database</vt:lpstr>
      <vt:lpstr>Routing</vt:lpstr>
      <vt:lpstr>Display all the Users</vt:lpstr>
      <vt:lpstr>Show a User</vt:lpstr>
      <vt:lpstr>Show a User, cont’d</vt:lpstr>
      <vt:lpstr>Display the New User Form</vt:lpstr>
      <vt:lpstr>Add a New User</vt:lpstr>
      <vt:lpstr>Add a New User, cont’d</vt:lpstr>
      <vt:lpstr>Delete a User</vt:lpstr>
      <vt:lpstr>Delete a User, cont’d</vt:lpstr>
      <vt:lpstr>Assignment #5</vt:lpstr>
    </vt:vector>
  </TitlesOfParts>
  <Company>Apropos Logic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153: Concepts of Compiler Design</dc:title>
  <dc:creator>Ronald Mak</dc:creator>
  <cp:lastModifiedBy>Ronald Mak</cp:lastModifiedBy>
  <cp:revision>626</cp:revision>
  <dcterms:created xsi:type="dcterms:W3CDTF">2008-01-12T03:52:55Z</dcterms:created>
  <dcterms:modified xsi:type="dcterms:W3CDTF">2020-03-18T06:07:03Z</dcterms:modified>
</cp:coreProperties>
</file>