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9" r:id="rId34"/>
    <p:sldId id="291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E2EBFF"/>
    <a:srgbClr val="DEF0F2"/>
    <a:srgbClr val="008000"/>
    <a:srgbClr val="0432FF"/>
    <a:srgbClr val="0033CC"/>
    <a:srgbClr val="CC99FF"/>
    <a:srgbClr val="D5FC79"/>
    <a:srgbClr val="8F0000"/>
    <a:srgbClr val="F2E5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336" autoAdjust="0"/>
    <p:restoredTop sz="86364" autoAdjust="0"/>
  </p:normalViewPr>
  <p:slideViewPr>
    <p:cSldViewPr>
      <p:cViewPr varScale="1">
        <p:scale>
          <a:sx n="149" d="100"/>
          <a:sy n="149" d="100"/>
        </p:scale>
        <p:origin x="168" y="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2/27/20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528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38120" y="6248400"/>
            <a:ext cx="548679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 dirty="0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Spring 2020: February 27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28239" y="6263609"/>
            <a:ext cx="27655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280: Web UI Design</a:t>
            </a:r>
            <a:r>
              <a:rPr lang="en-US" sz="1000" baseline="0" dirty="0"/>
              <a:t> and Development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jqueryui.com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jqueryui.com/themeroller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CMPE 280</a:t>
            </a:r>
            <a:br>
              <a:rPr lang="en-US" sz="3200" dirty="0"/>
            </a:br>
            <a:r>
              <a:rPr lang="en-US" sz="3200" dirty="0"/>
              <a:t>Web UI Design and Development</a:t>
            </a:r>
            <a:br>
              <a:rPr lang="en-US" sz="3600" dirty="0"/>
            </a:br>
            <a:r>
              <a:rPr lang="en-US" sz="2400" dirty="0"/>
              <a:t>February 27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2020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Resize an Object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61979" y="1246850"/>
            <a:ext cx="7941898" cy="501675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b="1" dirty="0">
                <a:latin typeface="Courier New"/>
                <a:cs typeface="Courier New"/>
              </a:rPr>
              <a:t>    &lt;meta http-</a:t>
            </a:r>
            <a:r>
              <a:rPr lang="en-US" b="1" dirty="0" err="1">
                <a:latin typeface="Courier New"/>
                <a:cs typeface="Courier New"/>
              </a:rPr>
              <a:t>equiv</a:t>
            </a:r>
            <a:r>
              <a:rPr lang="en-US" b="1" dirty="0">
                <a:latin typeface="Courier New"/>
                <a:cs typeface="Courier New"/>
              </a:rPr>
              <a:t>="content-type" </a:t>
            </a:r>
          </a:p>
          <a:p>
            <a:r>
              <a:rPr lang="en-US" b="1" dirty="0">
                <a:latin typeface="Courier New"/>
                <a:cs typeface="Courier New"/>
              </a:rPr>
              <a:t>          content="text/xml; charset=utf-8" /&gt;</a:t>
            </a:r>
          </a:p>
          <a:p>
            <a:r>
              <a:rPr lang="en-US" b="1" dirty="0">
                <a:latin typeface="Courier New"/>
                <a:cs typeface="Courier New"/>
              </a:rPr>
              <a:t>    &lt;link </a:t>
            </a:r>
            <a:r>
              <a:rPr lang="en-US" b="1" dirty="0" err="1">
                <a:latin typeface="Courier New"/>
                <a:cs typeface="Courier New"/>
              </a:rPr>
              <a:t>rel</a:t>
            </a:r>
            <a:r>
              <a:rPr lang="en-US" b="1" dirty="0">
                <a:latin typeface="Courier New"/>
                <a:cs typeface="Courier New"/>
              </a:rPr>
              <a:t> = "</a:t>
            </a:r>
            <a:r>
              <a:rPr lang="en-US" b="1" dirty="0" err="1">
                <a:latin typeface="Courier New"/>
                <a:cs typeface="Courier New"/>
              </a:rPr>
              <a:t>stylesheet</a:t>
            </a:r>
            <a:r>
              <a:rPr lang="en-US" b="1" dirty="0">
                <a:latin typeface="Courier New"/>
                <a:cs typeface="Courier New"/>
              </a:rPr>
              <a:t>"</a:t>
            </a:r>
          </a:p>
          <a:p>
            <a:r>
              <a:rPr lang="hu-HU" b="1" dirty="0">
                <a:latin typeface="Courier New"/>
                <a:cs typeface="Courier New"/>
              </a:rPr>
              <a:t>          type = "text/css"</a:t>
            </a:r>
          </a:p>
          <a:p>
            <a:r>
              <a:rPr lang="en-US" b="1" dirty="0">
                <a:latin typeface="Courier New"/>
                <a:cs typeface="Courier New"/>
              </a:rPr>
              <a:t>          </a:t>
            </a:r>
            <a:r>
              <a:rPr lang="en-US" b="1" dirty="0" err="1">
                <a:latin typeface="Courier New"/>
                <a:cs typeface="Courier New"/>
              </a:rPr>
              <a:t>href</a:t>
            </a:r>
            <a:r>
              <a:rPr lang="en-US" b="1" dirty="0">
                <a:latin typeface="Courier New"/>
                <a:cs typeface="Courier New"/>
              </a:rPr>
              <a:t> =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"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css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/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jquery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-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ui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-lightness/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jquery-ui.min.css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" </a:t>
            </a:r>
            <a:r>
              <a:rPr lang="en-US" b="1" dirty="0">
                <a:latin typeface="Courier New"/>
                <a:cs typeface="Courier New"/>
              </a:rPr>
              <a:t>/&gt;</a:t>
            </a:r>
          </a:p>
          <a:p>
            <a:r>
              <a:rPr lang="en-US" b="1" dirty="0">
                <a:latin typeface="Courier New"/>
                <a:cs typeface="Courier New"/>
              </a:rPr>
              <a:t>    &lt;link </a:t>
            </a:r>
            <a:r>
              <a:rPr lang="en-US" b="1" dirty="0" err="1">
                <a:latin typeface="Courier New"/>
                <a:cs typeface="Courier New"/>
              </a:rPr>
              <a:t>rel</a:t>
            </a:r>
            <a:r>
              <a:rPr lang="en-US" b="1" dirty="0">
                <a:latin typeface="Courier New"/>
                <a:cs typeface="Courier New"/>
              </a:rPr>
              <a:t> = "</a:t>
            </a:r>
            <a:r>
              <a:rPr lang="en-US" b="1" dirty="0" err="1">
                <a:latin typeface="Courier New"/>
                <a:cs typeface="Courier New"/>
              </a:rPr>
              <a:t>stylesheet</a:t>
            </a:r>
            <a:r>
              <a:rPr lang="en-US" b="1" dirty="0">
                <a:latin typeface="Courier New"/>
                <a:cs typeface="Courier New"/>
              </a:rPr>
              <a:t>"</a:t>
            </a:r>
          </a:p>
          <a:p>
            <a:r>
              <a:rPr lang="hu-HU" b="1" dirty="0">
                <a:latin typeface="Courier New"/>
                <a:cs typeface="Courier New"/>
              </a:rPr>
              <a:t>          type = "text/css"</a:t>
            </a:r>
          </a:p>
          <a:p>
            <a:r>
              <a:rPr lang="is-IS" b="1" dirty="0">
                <a:latin typeface="Courier New"/>
                <a:cs typeface="Courier New"/>
              </a:rPr>
              <a:t>          href = "css/resize.css" /&gt;</a:t>
            </a:r>
          </a:p>
          <a:p>
            <a:r>
              <a:rPr lang="en-US" b="1" dirty="0">
                <a:latin typeface="Courier New"/>
                <a:cs typeface="Courier New"/>
              </a:rPr>
              <a:t>    &lt;script type = "text/</a:t>
            </a:r>
            <a:r>
              <a:rPr lang="en-US" b="1" dirty="0" err="1">
                <a:latin typeface="Courier New"/>
                <a:cs typeface="Courier New"/>
              </a:rPr>
              <a:t>javascript</a:t>
            </a:r>
            <a:r>
              <a:rPr lang="en-US" b="1" dirty="0">
                <a:latin typeface="Courier New"/>
                <a:cs typeface="Courier New"/>
              </a:rPr>
              <a:t>"</a:t>
            </a:r>
          </a:p>
          <a:p>
            <a:r>
              <a:rPr lang="cs-CZ" b="1" dirty="0">
                <a:latin typeface="Courier New"/>
                <a:cs typeface="Courier New"/>
              </a:rPr>
              <a:t>            </a:t>
            </a:r>
            <a:r>
              <a:rPr lang="cs-CZ" b="1" dirty="0" err="1">
                <a:latin typeface="Courier New"/>
                <a:cs typeface="Courier New"/>
              </a:rPr>
              <a:t>src</a:t>
            </a:r>
            <a:r>
              <a:rPr lang="cs-CZ" b="1" dirty="0">
                <a:latin typeface="Courier New"/>
                <a:cs typeface="Courier New"/>
              </a:rPr>
              <a:t> = "</a:t>
            </a:r>
            <a:r>
              <a:rPr lang="cs-CZ" b="1" dirty="0" err="1">
                <a:latin typeface="Courier New"/>
                <a:cs typeface="Courier New"/>
              </a:rPr>
              <a:t>js</a:t>
            </a:r>
            <a:r>
              <a:rPr lang="cs-CZ" b="1" dirty="0">
                <a:latin typeface="Courier New"/>
                <a:cs typeface="Courier New"/>
              </a:rPr>
              <a:t>/</a:t>
            </a:r>
            <a:r>
              <a:rPr lang="cs-CZ" b="1" dirty="0" err="1">
                <a:latin typeface="Courier New"/>
                <a:cs typeface="Courier New"/>
              </a:rPr>
              <a:t>jquery.js</a:t>
            </a:r>
            <a:r>
              <a:rPr lang="cs-CZ" b="1" dirty="0">
                <a:latin typeface="Courier New"/>
                <a:cs typeface="Courier New"/>
              </a:rPr>
              <a:t>"&gt;</a:t>
            </a:r>
          </a:p>
          <a:p>
            <a:r>
              <a:rPr lang="cs-CZ" b="1" dirty="0">
                <a:latin typeface="Courier New"/>
                <a:cs typeface="Courier New"/>
              </a:rPr>
              <a:t>    &lt;/</a:t>
            </a:r>
            <a:r>
              <a:rPr lang="cs-CZ" b="1" dirty="0" err="1">
                <a:latin typeface="Courier New"/>
                <a:cs typeface="Courier New"/>
              </a:rPr>
              <a:t>script</a:t>
            </a:r>
            <a:r>
              <a:rPr lang="cs-CZ" b="1" dirty="0">
                <a:latin typeface="Courier New"/>
                <a:cs typeface="Courier New"/>
              </a:rPr>
              <a:t>&gt;</a:t>
            </a:r>
          </a:p>
          <a:p>
            <a:r>
              <a:rPr lang="cs-CZ" b="1" dirty="0">
                <a:latin typeface="Courier New"/>
                <a:cs typeface="Courier New"/>
              </a:rPr>
              <a:t>    &lt;</a:t>
            </a:r>
            <a:r>
              <a:rPr lang="cs-CZ" b="1" dirty="0" err="1">
                <a:latin typeface="Courier New"/>
                <a:cs typeface="Courier New"/>
              </a:rPr>
              <a:t>script</a:t>
            </a:r>
            <a:r>
              <a:rPr lang="cs-CZ" b="1" dirty="0">
                <a:latin typeface="Courier New"/>
                <a:cs typeface="Courier New"/>
              </a:rPr>
              <a:t> type = "text/</a:t>
            </a:r>
            <a:r>
              <a:rPr lang="cs-CZ" b="1" dirty="0" err="1">
                <a:latin typeface="Courier New"/>
                <a:cs typeface="Courier New"/>
              </a:rPr>
              <a:t>javascript</a:t>
            </a:r>
            <a:r>
              <a:rPr lang="cs-CZ" b="1" dirty="0">
                <a:latin typeface="Courier New"/>
                <a:cs typeface="Courier New"/>
              </a:rPr>
              <a:t>"</a:t>
            </a:r>
          </a:p>
          <a:p>
            <a:r>
              <a:rPr lang="cs-CZ" b="1" dirty="0">
                <a:latin typeface="Courier New"/>
                <a:cs typeface="Courier New"/>
              </a:rPr>
              <a:t>            </a:t>
            </a:r>
            <a:r>
              <a:rPr lang="cs-CZ" b="1" dirty="0" err="1">
                <a:latin typeface="Courier New"/>
                <a:cs typeface="Courier New"/>
              </a:rPr>
              <a:t>src</a:t>
            </a:r>
            <a:r>
              <a:rPr lang="cs-CZ" b="1" dirty="0">
                <a:latin typeface="Courier New"/>
                <a:cs typeface="Courier New"/>
              </a:rPr>
              <a:t> = </a:t>
            </a:r>
            <a:r>
              <a:rPr lang="cs-CZ" b="1" dirty="0">
                <a:solidFill>
                  <a:srgbClr val="B23C00"/>
                </a:solidFill>
                <a:latin typeface="Courier New"/>
                <a:cs typeface="Courier New"/>
              </a:rPr>
              <a:t>"</a:t>
            </a:r>
            <a:r>
              <a:rPr lang="cs-CZ" b="1" dirty="0" err="1">
                <a:solidFill>
                  <a:srgbClr val="B23C00"/>
                </a:solidFill>
                <a:latin typeface="Courier New"/>
                <a:cs typeface="Courier New"/>
              </a:rPr>
              <a:t>js</a:t>
            </a:r>
            <a:r>
              <a:rPr lang="cs-CZ" b="1" dirty="0">
                <a:solidFill>
                  <a:srgbClr val="B23C00"/>
                </a:solidFill>
                <a:latin typeface="Courier New"/>
                <a:cs typeface="Courier New"/>
              </a:rPr>
              <a:t>/</a:t>
            </a:r>
            <a:r>
              <a:rPr lang="cs-CZ" b="1" dirty="0" err="1">
                <a:solidFill>
                  <a:srgbClr val="B23C00"/>
                </a:solidFill>
                <a:latin typeface="Courier New"/>
                <a:cs typeface="Courier New"/>
              </a:rPr>
              <a:t>jquery-ui-lightness</a:t>
            </a:r>
            <a:r>
              <a:rPr lang="cs-CZ" b="1" dirty="0">
                <a:solidFill>
                  <a:srgbClr val="B23C00"/>
                </a:solidFill>
                <a:latin typeface="Courier New"/>
                <a:cs typeface="Courier New"/>
              </a:rPr>
              <a:t>/</a:t>
            </a:r>
            <a:r>
              <a:rPr lang="cs-CZ" b="1" dirty="0" err="1">
                <a:solidFill>
                  <a:srgbClr val="B23C00"/>
                </a:solidFill>
                <a:latin typeface="Courier New"/>
                <a:cs typeface="Courier New"/>
              </a:rPr>
              <a:t>jquery-ui.min.js</a:t>
            </a:r>
            <a:r>
              <a:rPr lang="cs-CZ" b="1" dirty="0">
                <a:solidFill>
                  <a:srgbClr val="B23C00"/>
                </a:solidFill>
                <a:latin typeface="Courier New"/>
                <a:cs typeface="Courier New"/>
              </a:rPr>
              <a:t>"</a:t>
            </a:r>
            <a:r>
              <a:rPr lang="cs-CZ" b="1" dirty="0">
                <a:latin typeface="Courier New"/>
                <a:cs typeface="Courier New"/>
              </a:rPr>
              <a:t>&gt;</a:t>
            </a:r>
          </a:p>
          <a:p>
            <a:r>
              <a:rPr lang="cs-CZ" b="1" dirty="0">
                <a:latin typeface="Courier New"/>
                <a:cs typeface="Courier New"/>
              </a:rPr>
              <a:t>    &lt;/</a:t>
            </a:r>
            <a:r>
              <a:rPr lang="cs-CZ" b="1" dirty="0" err="1">
                <a:latin typeface="Courier New"/>
                <a:cs typeface="Courier New"/>
              </a:rPr>
              <a:t>script</a:t>
            </a:r>
            <a:r>
              <a:rPr lang="cs-CZ" b="1" dirty="0">
                <a:latin typeface="Courier New"/>
                <a:cs typeface="Courier New"/>
              </a:rPr>
              <a:t>&gt;</a:t>
            </a:r>
          </a:p>
          <a:p>
            <a:r>
              <a:rPr lang="cs-CZ" b="1" dirty="0">
                <a:latin typeface="Courier New"/>
                <a:cs typeface="Courier New"/>
              </a:rPr>
              <a:t>    &lt;</a:t>
            </a:r>
            <a:r>
              <a:rPr lang="cs-CZ" b="1" dirty="0" err="1">
                <a:latin typeface="Courier New"/>
                <a:cs typeface="Courier New"/>
              </a:rPr>
              <a:t>script</a:t>
            </a:r>
            <a:r>
              <a:rPr lang="cs-CZ" b="1" dirty="0">
                <a:latin typeface="Courier New"/>
                <a:cs typeface="Courier New"/>
              </a:rPr>
              <a:t> type = "text/</a:t>
            </a:r>
            <a:r>
              <a:rPr lang="cs-CZ" b="1" dirty="0" err="1">
                <a:latin typeface="Courier New"/>
                <a:cs typeface="Courier New"/>
              </a:rPr>
              <a:t>javascript</a:t>
            </a:r>
            <a:r>
              <a:rPr lang="cs-CZ" b="1" dirty="0">
                <a:latin typeface="Courier New"/>
                <a:cs typeface="Courier New"/>
              </a:rPr>
              <a:t>"</a:t>
            </a:r>
          </a:p>
          <a:p>
            <a:r>
              <a:rPr lang="hr-HR" b="1" dirty="0">
                <a:latin typeface="Courier New"/>
                <a:cs typeface="Courier New"/>
              </a:rPr>
              <a:t>            src="js/resize.js"&gt;</a:t>
            </a:r>
          </a:p>
          <a:p>
            <a:r>
              <a:rPr lang="hr-HR" b="1" dirty="0">
                <a:latin typeface="Courier New"/>
                <a:cs typeface="Courier New"/>
              </a:rPr>
              <a:t>    &lt;/script&gt;</a:t>
            </a:r>
          </a:p>
          <a:p>
            <a:r>
              <a:rPr lang="en-US" b="1" dirty="0">
                <a:latin typeface="Courier New"/>
                <a:cs typeface="Courier New"/>
              </a:rPr>
              <a:t>    &lt;title&gt;</a:t>
            </a:r>
            <a:r>
              <a:rPr lang="en-US" b="1" dirty="0" err="1">
                <a:latin typeface="Courier New"/>
                <a:cs typeface="Courier New"/>
              </a:rPr>
              <a:t>resize.html</a:t>
            </a:r>
            <a:r>
              <a:rPr lang="en-US" b="1" dirty="0">
                <a:latin typeface="Courier New"/>
                <a:cs typeface="Courier New"/>
              </a:rPr>
              <a:t>&lt;/title&gt;</a:t>
            </a:r>
          </a:p>
          <a:p>
            <a:r>
              <a:rPr lang="en-US" b="1" dirty="0">
                <a:latin typeface="Courier New"/>
                <a:cs typeface="Courier New"/>
              </a:rPr>
              <a:t>&lt;/head&gt;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01570" y="1444544"/>
            <a:ext cx="117662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resize.html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065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Resize an Object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89" y="1402638"/>
            <a:ext cx="8957726" cy="409342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&lt;body&gt;</a:t>
            </a:r>
          </a:p>
          <a:p>
            <a:r>
              <a:rPr lang="tr-TR" sz="2000" b="1" dirty="0">
                <a:latin typeface="Courier New"/>
                <a:cs typeface="Courier New"/>
              </a:rPr>
              <a:t>    &lt;h1&gt;</a:t>
            </a:r>
            <a:r>
              <a:rPr lang="tr-TR" sz="2000" b="1" dirty="0" err="1">
                <a:latin typeface="Courier New"/>
                <a:cs typeface="Courier New"/>
              </a:rPr>
              <a:t>Resize</a:t>
            </a:r>
            <a:r>
              <a:rPr lang="tr-TR" sz="2000" b="1" dirty="0">
                <a:latin typeface="Courier New"/>
                <a:cs typeface="Courier New"/>
              </a:rPr>
              <a:t> Demo&lt;/h1&gt;</a:t>
            </a:r>
          </a:p>
          <a:p>
            <a:r>
              <a:rPr lang="it-IT" sz="2000" b="1" dirty="0">
                <a:latin typeface="Courier New"/>
                <a:cs typeface="Courier New"/>
              </a:rPr>
              <a:t>    &lt;div </a:t>
            </a:r>
            <a:r>
              <a:rPr lang="it-IT" sz="2000" b="1" dirty="0">
                <a:solidFill>
                  <a:srgbClr val="B23C00"/>
                </a:solidFill>
                <a:latin typeface="Courier New"/>
                <a:cs typeface="Courier New"/>
              </a:rPr>
              <a:t>id="</a:t>
            </a:r>
            <a:r>
              <a:rPr lang="it-IT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resizeMe</a:t>
            </a:r>
            <a:r>
              <a:rPr lang="it-IT" sz="2000" b="1" dirty="0">
                <a:solidFill>
                  <a:srgbClr val="B23C00"/>
                </a:solidFill>
                <a:latin typeface="Courier New"/>
                <a:cs typeface="Courier New"/>
              </a:rPr>
              <a:t>"</a:t>
            </a:r>
            <a:r>
              <a:rPr lang="it-IT" sz="2000" b="1" dirty="0">
                <a:latin typeface="Courier New"/>
                <a:cs typeface="Courier New"/>
              </a:rPr>
              <a:t>&gt;</a:t>
            </a:r>
          </a:p>
          <a:p>
            <a:r>
              <a:rPr lang="it-IT" sz="2000" b="1" dirty="0">
                <a:latin typeface="Courier New"/>
                <a:cs typeface="Courier New"/>
              </a:rPr>
              <a:t>        &lt;h2&gt;</a:t>
            </a:r>
          </a:p>
          <a:p>
            <a:r>
              <a:rPr lang="it-IT" sz="2000" b="1" dirty="0">
                <a:latin typeface="Courier New"/>
                <a:cs typeface="Courier New"/>
              </a:rPr>
              <a:t>            </a:t>
            </a:r>
            <a:r>
              <a:rPr lang="it-IT" sz="2000" b="1" dirty="0">
                <a:solidFill>
                  <a:srgbClr val="B23C00"/>
                </a:solidFill>
                <a:latin typeface="Courier New"/>
                <a:cs typeface="Courier New"/>
              </a:rPr>
              <a:t>&lt;</a:t>
            </a:r>
            <a:r>
              <a:rPr lang="it-IT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span</a:t>
            </a:r>
            <a:r>
              <a:rPr lang="it-IT" sz="20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it-IT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class</a:t>
            </a:r>
            <a:r>
              <a:rPr lang="it-IT" sz="2000" b="1" dirty="0">
                <a:solidFill>
                  <a:srgbClr val="B23C00"/>
                </a:solidFill>
                <a:latin typeface="Courier New"/>
                <a:cs typeface="Courier New"/>
              </a:rPr>
              <a:t>="</a:t>
            </a:r>
            <a:r>
              <a:rPr lang="it-IT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ui-icon</a:t>
            </a:r>
            <a:r>
              <a:rPr lang="it-IT" sz="20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it-IT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ui-icon-heart</a:t>
            </a:r>
            <a:r>
              <a:rPr lang="it-IT" sz="2000" b="1" dirty="0">
                <a:solidFill>
                  <a:srgbClr val="B23C00"/>
                </a:solidFill>
                <a:latin typeface="Courier New"/>
                <a:cs typeface="Courier New"/>
              </a:rPr>
              <a:t>"&gt;&lt;/</a:t>
            </a:r>
            <a:r>
              <a:rPr lang="it-IT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span</a:t>
            </a:r>
            <a:r>
              <a:rPr lang="it-IT" sz="2000" b="1" dirty="0">
                <a:latin typeface="Courier New"/>
                <a:cs typeface="Courier New"/>
              </a:rPr>
              <a:t>&gt;</a:t>
            </a:r>
          </a:p>
          <a:p>
            <a:r>
              <a:rPr lang="tr-TR" sz="2000" b="1" dirty="0">
                <a:latin typeface="Courier New"/>
                <a:cs typeface="Courier New"/>
              </a:rPr>
              <a:t>            </a:t>
            </a:r>
            <a:r>
              <a:rPr lang="tr-TR" sz="2000" b="1" dirty="0" err="1">
                <a:latin typeface="Courier New"/>
                <a:cs typeface="Courier New"/>
              </a:rPr>
              <a:t>Resize</a:t>
            </a:r>
            <a:r>
              <a:rPr lang="tr-TR" sz="2000" b="1" dirty="0">
                <a:latin typeface="Courier New"/>
                <a:cs typeface="Courier New"/>
              </a:rPr>
              <a:t> me</a:t>
            </a:r>
          </a:p>
          <a:p>
            <a:r>
              <a:rPr lang="tr-TR" sz="2000" b="1" dirty="0">
                <a:solidFill>
                  <a:srgbClr val="B23C00"/>
                </a:solidFill>
                <a:latin typeface="Courier New"/>
                <a:cs typeface="Courier New"/>
              </a:rPr>
              <a:t>            &lt;</a:t>
            </a:r>
            <a:r>
              <a:rPr lang="tr-TR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span</a:t>
            </a:r>
            <a:r>
              <a:rPr lang="tr-TR" sz="20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tr-TR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class</a:t>
            </a:r>
            <a:r>
              <a:rPr lang="tr-TR" sz="2000" b="1" dirty="0">
                <a:solidFill>
                  <a:srgbClr val="B23C00"/>
                </a:solidFill>
                <a:latin typeface="Courier New"/>
                <a:cs typeface="Courier New"/>
              </a:rPr>
              <a:t>="</a:t>
            </a:r>
            <a:r>
              <a:rPr lang="tr-TR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ui-icon</a:t>
            </a:r>
            <a:r>
              <a:rPr lang="tr-TR" sz="20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tr-TR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ui</a:t>
            </a:r>
            <a:r>
              <a:rPr lang="tr-TR" sz="2000" b="1" dirty="0">
                <a:solidFill>
                  <a:srgbClr val="B23C00"/>
                </a:solidFill>
                <a:latin typeface="Courier New"/>
                <a:cs typeface="Courier New"/>
              </a:rPr>
              <a:t>-</a:t>
            </a:r>
            <a:r>
              <a:rPr lang="tr-TR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icon</a:t>
            </a:r>
            <a:r>
              <a:rPr lang="tr-TR" sz="2000" b="1" dirty="0">
                <a:solidFill>
                  <a:srgbClr val="B23C00"/>
                </a:solidFill>
                <a:latin typeface="Courier New"/>
                <a:cs typeface="Courier New"/>
              </a:rPr>
              <a:t>-star"&gt;&lt;/</a:t>
            </a:r>
            <a:r>
              <a:rPr lang="tr-TR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span</a:t>
            </a:r>
            <a:r>
              <a:rPr lang="tr-TR" sz="2000" b="1" dirty="0">
                <a:solidFill>
                  <a:srgbClr val="B23C00"/>
                </a:solidFill>
                <a:latin typeface="Courier New"/>
                <a:cs typeface="Courier New"/>
              </a:rPr>
              <a:t>&gt;</a:t>
            </a:r>
          </a:p>
          <a:p>
            <a:r>
              <a:rPr lang="tr-TR" sz="2000" b="1" dirty="0">
                <a:latin typeface="Courier New"/>
                <a:cs typeface="Courier New"/>
              </a:rPr>
              <a:t>        &lt;/h2&gt;</a:t>
            </a:r>
          </a:p>
          <a:p>
            <a:r>
              <a:rPr lang="tr-TR" sz="2000" b="1" dirty="0">
                <a:latin typeface="Courier New"/>
                <a:cs typeface="Courier New"/>
              </a:rPr>
              <a:t>        &lt;p&gt;</a:t>
            </a:r>
          </a:p>
          <a:p>
            <a:r>
              <a:rPr lang="tr-TR" sz="2000" b="1" dirty="0">
                <a:latin typeface="Courier New"/>
                <a:cs typeface="Courier New"/>
              </a:rPr>
              <a:t>            </a:t>
            </a:r>
            <a:r>
              <a:rPr lang="tr-TR" sz="2000" b="1" dirty="0" err="1">
                <a:latin typeface="Courier New"/>
                <a:cs typeface="Courier New"/>
              </a:rPr>
              <a:t>Drag</a:t>
            </a:r>
            <a:r>
              <a:rPr lang="tr-TR" sz="2000" b="1" dirty="0">
                <a:latin typeface="Courier New"/>
                <a:cs typeface="Courier New"/>
              </a:rPr>
              <a:t> a </a:t>
            </a:r>
            <a:r>
              <a:rPr lang="tr-TR" sz="2000" b="1" dirty="0" err="1">
                <a:latin typeface="Courier New"/>
                <a:cs typeface="Courier New"/>
              </a:rPr>
              <a:t>corner</a:t>
            </a:r>
            <a:r>
              <a:rPr lang="tr-TR" sz="2000" b="1" dirty="0">
                <a:latin typeface="Courier New"/>
                <a:cs typeface="Courier New"/>
              </a:rPr>
              <a:t> </a:t>
            </a:r>
            <a:r>
              <a:rPr lang="tr-TR" sz="2000" b="1" dirty="0" err="1">
                <a:latin typeface="Courier New"/>
                <a:cs typeface="Courier New"/>
              </a:rPr>
              <a:t>or</a:t>
            </a:r>
            <a:r>
              <a:rPr lang="tr-TR" sz="2000" b="1" dirty="0">
                <a:latin typeface="Courier New"/>
                <a:cs typeface="Courier New"/>
              </a:rPr>
              <a:t> </a:t>
            </a:r>
            <a:r>
              <a:rPr lang="tr-TR" sz="2000" b="1" dirty="0" err="1">
                <a:latin typeface="Courier New"/>
                <a:cs typeface="Courier New"/>
              </a:rPr>
              <a:t>side</a:t>
            </a:r>
            <a:r>
              <a:rPr lang="tr-TR" sz="2000" b="1" dirty="0">
                <a:latin typeface="Courier New"/>
                <a:cs typeface="Courier New"/>
              </a:rPr>
              <a:t> </a:t>
            </a:r>
            <a:r>
              <a:rPr lang="tr-TR" sz="2000" b="1" dirty="0" err="1">
                <a:latin typeface="Courier New"/>
                <a:cs typeface="Courier New"/>
              </a:rPr>
              <a:t>to</a:t>
            </a:r>
            <a:r>
              <a:rPr lang="tr-TR" sz="2000" b="1" dirty="0">
                <a:latin typeface="Courier New"/>
                <a:cs typeface="Courier New"/>
              </a:rPr>
              <a:t> </a:t>
            </a:r>
            <a:r>
              <a:rPr lang="tr-TR" sz="2000" b="1" dirty="0" err="1">
                <a:latin typeface="Courier New"/>
                <a:cs typeface="Courier New"/>
              </a:rPr>
              <a:t>resize</a:t>
            </a:r>
            <a:r>
              <a:rPr lang="tr-TR" sz="2000" b="1" dirty="0">
                <a:latin typeface="Courier New"/>
                <a:cs typeface="Courier New"/>
              </a:rPr>
              <a:t>.</a:t>
            </a:r>
          </a:p>
          <a:p>
            <a:r>
              <a:rPr lang="tr-TR" sz="2000" b="1" dirty="0">
                <a:latin typeface="Courier New"/>
                <a:cs typeface="Courier New"/>
              </a:rPr>
              <a:t>        &lt;/p&gt;</a:t>
            </a:r>
          </a:p>
          <a:p>
            <a:r>
              <a:rPr lang="tr-TR" sz="2000" b="1" dirty="0">
                <a:latin typeface="Courier New"/>
                <a:cs typeface="Courier New"/>
              </a:rPr>
              <a:t>    &lt;/div&gt;</a:t>
            </a:r>
          </a:p>
          <a:p>
            <a:r>
              <a:rPr lang="tr-TR" sz="2000" b="1" dirty="0">
                <a:latin typeface="Courier New"/>
                <a:cs typeface="Courier New"/>
              </a:rPr>
              <a:t>&lt;/body&gt;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80926" y="1261666"/>
            <a:ext cx="117662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resize.html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927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Resize an Object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40" y="1508781"/>
            <a:ext cx="7110765" cy="3785652"/>
          </a:xfrm>
          <a:prstGeom prst="rect">
            <a:avLst/>
          </a:prstGeom>
          <a:solidFill>
            <a:srgbClr val="E2EBFF"/>
          </a:solidFill>
          <a:ln>
            <a:solidFill>
              <a:srgbClr val="0432F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$("#</a:t>
            </a:r>
            <a:r>
              <a:rPr lang="en-US" sz="2000" b="1" dirty="0" err="1">
                <a:latin typeface="Courier New"/>
                <a:cs typeface="Courier New"/>
              </a:rPr>
              <a:t>resizeMe</a:t>
            </a:r>
            <a:r>
              <a:rPr lang="en-US" sz="2000" b="1" dirty="0">
                <a:latin typeface="Courier New"/>
                <a:cs typeface="Courier New"/>
              </a:rPr>
              <a:t>").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resizable()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$("div").</a:t>
            </a:r>
            <a:r>
              <a:rPr lang="en-US" sz="2000" b="1" dirty="0" err="1">
                <a:latin typeface="Courier New"/>
                <a:cs typeface="Courier New"/>
              </a:rPr>
              <a:t>addClass</a:t>
            </a:r>
            <a:r>
              <a:rPr lang="en-US" sz="2000" b="1" dirty="0">
                <a:latin typeface="Courier New"/>
                <a:cs typeface="Courier New"/>
              </a:rPr>
              <a:t>("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ui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-widget</a:t>
            </a:r>
            <a:r>
              <a:rPr lang="en-US" sz="2000" b="1" dirty="0">
                <a:latin typeface="Courier New"/>
                <a:cs typeface="Courier New"/>
              </a:rPr>
              <a:t>")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.</a:t>
            </a:r>
            <a:r>
              <a:rPr lang="en-US" sz="2000" b="1" dirty="0" err="1">
                <a:latin typeface="Courier New"/>
                <a:cs typeface="Courier New"/>
              </a:rPr>
              <a:t>addClass</a:t>
            </a:r>
            <a:r>
              <a:rPr lang="en-US" sz="2000" b="1" dirty="0">
                <a:latin typeface="Courier New"/>
                <a:cs typeface="Courier New"/>
              </a:rPr>
              <a:t>("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ui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-widget-content</a:t>
            </a:r>
            <a:r>
              <a:rPr lang="en-US" sz="2000" b="1" dirty="0">
                <a:latin typeface="Courier New"/>
                <a:cs typeface="Courier New"/>
              </a:rPr>
              <a:t>")</a:t>
            </a:r>
          </a:p>
          <a:p>
            <a:r>
              <a:rPr lang="nb-NO" sz="2000" b="1" dirty="0">
                <a:latin typeface="Courier New"/>
                <a:cs typeface="Courier New"/>
              </a:rPr>
              <a:t>            .</a:t>
            </a:r>
            <a:r>
              <a:rPr lang="nb-NO" sz="2000" b="1" dirty="0" err="1">
                <a:latin typeface="Courier New"/>
                <a:cs typeface="Courier New"/>
              </a:rPr>
              <a:t>addClass</a:t>
            </a:r>
            <a:r>
              <a:rPr lang="nb-NO" sz="2000" b="1" dirty="0">
                <a:latin typeface="Courier New"/>
                <a:cs typeface="Courier New"/>
              </a:rPr>
              <a:t>("</a:t>
            </a:r>
            <a:r>
              <a:rPr lang="nb-NO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ui</a:t>
            </a:r>
            <a:r>
              <a:rPr lang="nb-NO" sz="2000" b="1" dirty="0">
                <a:solidFill>
                  <a:srgbClr val="B23C00"/>
                </a:solidFill>
                <a:latin typeface="Courier New"/>
                <a:cs typeface="Courier New"/>
              </a:rPr>
              <a:t>-corner-all</a:t>
            </a:r>
            <a:r>
              <a:rPr lang="nb-NO" sz="2000" b="1" dirty="0">
                <a:latin typeface="Courier New"/>
                <a:cs typeface="Courier New"/>
              </a:rPr>
              <a:t>");</a:t>
            </a:r>
          </a:p>
          <a:p>
            <a:r>
              <a:rPr lang="nb-NO" sz="2000" b="1" dirty="0">
                <a:latin typeface="Courier New"/>
                <a:cs typeface="Courier New"/>
              </a:rPr>
              <a:t>    $("</a:t>
            </a:r>
            <a:r>
              <a:rPr lang="nb-NO" sz="2000" b="1" dirty="0">
                <a:solidFill>
                  <a:srgbClr val="0432FF"/>
                </a:solidFill>
                <a:latin typeface="Courier New"/>
                <a:cs typeface="Courier New"/>
              </a:rPr>
              <a:t>:header</a:t>
            </a:r>
            <a:r>
              <a:rPr lang="nb-NO" sz="2000" b="1" dirty="0">
                <a:latin typeface="Courier New"/>
                <a:cs typeface="Courier New"/>
              </a:rPr>
              <a:t>").</a:t>
            </a:r>
            <a:r>
              <a:rPr lang="nb-NO" sz="2000" b="1" dirty="0" err="1">
                <a:latin typeface="Courier New"/>
                <a:cs typeface="Courier New"/>
              </a:rPr>
              <a:t>addClass</a:t>
            </a:r>
            <a:r>
              <a:rPr lang="nb-NO" sz="2000" b="1" dirty="0">
                <a:latin typeface="Courier New"/>
                <a:cs typeface="Courier New"/>
              </a:rPr>
              <a:t>("</a:t>
            </a:r>
            <a:r>
              <a:rPr lang="nb-NO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ui</a:t>
            </a:r>
            <a:r>
              <a:rPr lang="nb-NO" sz="2000" b="1" dirty="0">
                <a:solidFill>
                  <a:srgbClr val="B23C00"/>
                </a:solidFill>
                <a:latin typeface="Courier New"/>
                <a:cs typeface="Courier New"/>
              </a:rPr>
              <a:t>-</a:t>
            </a:r>
            <a:r>
              <a:rPr lang="nb-NO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widget</a:t>
            </a:r>
            <a:r>
              <a:rPr lang="nb-NO" sz="2000" b="1" dirty="0">
                <a:solidFill>
                  <a:srgbClr val="B23C00"/>
                </a:solidFill>
                <a:latin typeface="Courier New"/>
                <a:cs typeface="Courier New"/>
              </a:rPr>
              <a:t>-header</a:t>
            </a:r>
            <a:r>
              <a:rPr lang="nb-NO" sz="2000" b="1" dirty="0">
                <a:latin typeface="Courier New"/>
                <a:cs typeface="Courier New"/>
              </a:rPr>
              <a:t>")</a:t>
            </a:r>
          </a:p>
          <a:p>
            <a:r>
              <a:rPr lang="nb-NO" sz="2000" b="1" dirty="0">
                <a:latin typeface="Courier New"/>
                <a:cs typeface="Courier New"/>
              </a:rPr>
              <a:t>                .</a:t>
            </a:r>
            <a:r>
              <a:rPr lang="nb-NO" sz="2000" b="1" dirty="0" err="1">
                <a:latin typeface="Courier New"/>
                <a:cs typeface="Courier New"/>
              </a:rPr>
              <a:t>addClass</a:t>
            </a:r>
            <a:r>
              <a:rPr lang="nb-NO" sz="2000" b="1" dirty="0">
                <a:latin typeface="Courier New"/>
                <a:cs typeface="Courier New"/>
              </a:rPr>
              <a:t>("</a:t>
            </a:r>
            <a:r>
              <a:rPr lang="nb-NO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ui</a:t>
            </a:r>
            <a:r>
              <a:rPr lang="nb-NO" sz="2000" b="1" dirty="0">
                <a:solidFill>
                  <a:srgbClr val="B23C00"/>
                </a:solidFill>
                <a:latin typeface="Courier New"/>
                <a:cs typeface="Courier New"/>
              </a:rPr>
              <a:t>-corner-all</a:t>
            </a:r>
            <a:r>
              <a:rPr lang="nb-NO" sz="2000" b="1" dirty="0">
                <a:latin typeface="Courier New"/>
                <a:cs typeface="Courier New"/>
              </a:rPr>
              <a:t>");</a:t>
            </a:r>
          </a:p>
          <a:p>
            <a:r>
              <a:rPr lang="nb-NO" sz="2000" b="1" dirty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93085" y="1325903"/>
            <a:ext cx="93647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resize.js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4750DF-8481-3B42-A73F-1CF5FAAF1331}"/>
              </a:ext>
            </a:extLst>
          </p:cNvPr>
          <p:cNvSpPr txBox="1"/>
          <p:nvPr/>
        </p:nvSpPr>
        <p:spPr>
          <a:xfrm>
            <a:off x="1306362" y="5002045"/>
            <a:ext cx="326563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432F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432FF"/>
                </a:solidFill>
                <a:latin typeface="Courier" pitchFamily="2" charset="0"/>
              </a:rPr>
              <a:t>:header</a:t>
            </a:r>
            <a:r>
              <a:rPr lang="en-US" dirty="0">
                <a:solidFill>
                  <a:srgbClr val="0432FF"/>
                </a:solidFill>
              </a:rPr>
              <a:t> is a jQuery extension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that matches all header elements.</a:t>
            </a:r>
          </a:p>
        </p:txBody>
      </p:sp>
    </p:spTree>
    <p:extLst>
      <p:ext uri="{BB962C8B-B14F-4D97-AF65-F5344CB8AC3E}">
        <p14:creationId xmlns:p14="http://schemas.microsoft.com/office/powerpoint/2010/main" val="34472738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Drag and Drop an Object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Call jQuery UI’s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droppable()</a:t>
            </a:r>
            <a:r>
              <a:rPr lang="en-US" dirty="0"/>
              <a:t> function </a:t>
            </a:r>
            <a:br>
              <a:rPr lang="en-US" dirty="0"/>
            </a:br>
            <a:r>
              <a:rPr lang="en-US" dirty="0"/>
              <a:t>on an object to enable it to be a </a:t>
            </a:r>
            <a:r>
              <a:rPr lang="en-US" dirty="0">
                <a:solidFill>
                  <a:srgbClr val="B23C00"/>
                </a:solidFill>
              </a:rPr>
              <a:t>drop target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Use the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bind()</a:t>
            </a:r>
            <a:r>
              <a:rPr lang="en-US" dirty="0"/>
              <a:t> function to bind </a:t>
            </a:r>
            <a:r>
              <a:rPr lang="en-US" dirty="0">
                <a:solidFill>
                  <a:srgbClr val="B23C00"/>
                </a:solidFill>
              </a:rPr>
              <a:t>drop-in </a:t>
            </a:r>
            <a:br>
              <a:rPr lang="en-US" dirty="0"/>
            </a:br>
            <a:r>
              <a:rPr lang="en-US" dirty="0"/>
              <a:t>and </a:t>
            </a:r>
            <a:r>
              <a:rPr lang="en-US" dirty="0">
                <a:solidFill>
                  <a:srgbClr val="B23C00"/>
                </a:solidFill>
              </a:rPr>
              <a:t>drop-out events</a:t>
            </a:r>
            <a:r>
              <a:rPr lang="en-US" dirty="0"/>
              <a:t> to the object.</a:t>
            </a:r>
          </a:p>
          <a:p>
            <a:pPr lvl="1"/>
            <a:r>
              <a:rPr lang="en-US" dirty="0"/>
              <a:t>Attach a callback function to each event.</a:t>
            </a:r>
          </a:p>
          <a:p>
            <a:pPr lvl="5"/>
            <a:endParaRPr lang="en-US" dirty="0"/>
          </a:p>
          <a:p>
            <a:r>
              <a:rPr lang="en-US" dirty="0"/>
              <a:t>UI variable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ui-draggable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dirty="0"/>
              <a:t>refers to the object that triggered the </a:t>
            </a:r>
            <a:r>
              <a:rPr lang="en-US" dirty="0">
                <a:solidFill>
                  <a:srgbClr val="B23C00"/>
                </a:solidFill>
              </a:rPr>
              <a:t>drop-in callback function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180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Drag and Drop an Object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54513" y="1508781"/>
            <a:ext cx="5923066" cy="452431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2400" b="1" dirty="0">
                <a:latin typeface="Courier New"/>
                <a:cs typeface="Courier New"/>
              </a:rPr>
              <a:t>    &lt;h1&gt;Drag and Drop Demo&lt;/h1&gt;</a:t>
            </a:r>
          </a:p>
          <a:p>
            <a:endParaRPr lang="en-US" sz="2400" b="1" dirty="0">
              <a:latin typeface="Courier New"/>
              <a:cs typeface="Courier New"/>
            </a:endParaRPr>
          </a:p>
          <a:p>
            <a:r>
              <a:rPr lang="en-US" sz="2400" b="1" dirty="0">
                <a:latin typeface="Courier New"/>
                <a:cs typeface="Courier New"/>
              </a:rPr>
              <a:t>    &lt;div class="</a:t>
            </a:r>
            <a:r>
              <a:rPr lang="en-US" sz="2400" b="1" dirty="0" err="1">
                <a:solidFill>
                  <a:srgbClr val="0033CC"/>
                </a:solidFill>
                <a:latin typeface="Courier New"/>
                <a:cs typeface="Courier New"/>
              </a:rPr>
              <a:t>dragMe</a:t>
            </a:r>
            <a:r>
              <a:rPr lang="en-US" sz="2400" b="1" dirty="0">
                <a:latin typeface="Courier New"/>
                <a:cs typeface="Courier New"/>
              </a:rPr>
              <a:t>"&gt;</a:t>
            </a:r>
          </a:p>
          <a:p>
            <a:r>
              <a:rPr lang="en-US" sz="2400" b="1" dirty="0">
                <a:latin typeface="Courier New"/>
                <a:cs typeface="Courier New"/>
              </a:rPr>
              <a:t>        DRAG ME</a:t>
            </a:r>
          </a:p>
          <a:p>
            <a:r>
              <a:rPr lang="en-US" sz="2400" b="1" dirty="0">
                <a:latin typeface="Courier New"/>
                <a:cs typeface="Courier New"/>
              </a:rPr>
              <a:t>    &lt;/div&gt;</a:t>
            </a:r>
          </a:p>
          <a:p>
            <a:endParaRPr lang="en-US" sz="2400" b="1" dirty="0">
              <a:latin typeface="Courier New"/>
              <a:cs typeface="Courier New"/>
            </a:endParaRPr>
          </a:p>
          <a:p>
            <a:r>
              <a:rPr lang="en-US" sz="2400" b="1" dirty="0">
                <a:latin typeface="Courier New"/>
                <a:cs typeface="Courier New"/>
              </a:rPr>
              <a:t>    &lt;div id="</a:t>
            </a:r>
            <a:r>
              <a:rPr lang="en-US" sz="2400" b="1" dirty="0">
                <a:solidFill>
                  <a:srgbClr val="B23C00"/>
                </a:solidFill>
                <a:latin typeface="Courier New"/>
                <a:cs typeface="Courier New"/>
              </a:rPr>
              <a:t>target</a:t>
            </a:r>
            <a:r>
              <a:rPr lang="en-US" sz="2400" b="1" dirty="0">
                <a:latin typeface="Courier New"/>
                <a:cs typeface="Courier New"/>
              </a:rPr>
              <a:t>"&gt;</a:t>
            </a:r>
          </a:p>
          <a:p>
            <a:r>
              <a:rPr lang="en-US" sz="2400" b="1" dirty="0">
                <a:latin typeface="Courier New"/>
                <a:cs typeface="Courier New"/>
              </a:rPr>
              <a:t>        DROP HERE</a:t>
            </a:r>
          </a:p>
          <a:p>
            <a:r>
              <a:rPr lang="en-US" sz="2400" b="1" dirty="0">
                <a:latin typeface="Courier New"/>
                <a:cs typeface="Courier New"/>
              </a:rPr>
              <a:t>    &lt;/div&gt;</a:t>
            </a:r>
          </a:p>
          <a:p>
            <a:r>
              <a:rPr lang="en-US" sz="2400" b="1" dirty="0">
                <a:latin typeface="Courier New"/>
                <a:cs typeface="Courier New"/>
              </a:rPr>
              <a:t>&lt;/body&gt;</a:t>
            </a:r>
          </a:p>
          <a:p>
            <a:r>
              <a:rPr lang="en-US" sz="2400" b="1" dirty="0">
                <a:latin typeface="Courier New"/>
                <a:cs typeface="Courier New"/>
              </a:rPr>
              <a:t>&lt;/html&gt;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17902" y="1325903"/>
            <a:ext cx="145063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dragdrop.html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5799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Drag and Drop an Object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51630" y="1237670"/>
            <a:ext cx="3640740" cy="5016758"/>
          </a:xfrm>
          <a:prstGeom prst="rect">
            <a:avLst/>
          </a:prstGeom>
          <a:solidFill>
            <a:srgbClr val="D5FC79"/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.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dragMe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width: 100px;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height: 100px;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border: 1px solid blue;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text-align: center;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background-color: white;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position: absolute;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z-index: 100;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#target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width: 200px;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height: 200px;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border: 1px solid red;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text-align: center;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position: absolute;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left: 300px;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top: 100px;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z-index: 0;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4951" y="1325903"/>
            <a:ext cx="137088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dragdrop.css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7462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Drag and Drop an Object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23545" y="1412115"/>
            <a:ext cx="7880332" cy="3785652"/>
          </a:xfrm>
          <a:prstGeom prst="rect">
            <a:avLst/>
          </a:prstGeom>
          <a:solidFill>
            <a:srgbClr val="E2EB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solidFill>
                  <a:srgbClr val="7030A0"/>
                </a:solidFill>
                <a:latin typeface="Courier New"/>
                <a:cs typeface="Courier New"/>
              </a:rPr>
              <a:t>cloneDragMe</a:t>
            </a:r>
            <a:r>
              <a:rPr lang="en-US" sz="2000" b="1" dirty="0">
                <a:latin typeface="Courier New"/>
                <a:cs typeface="Courier New"/>
              </a:rPr>
              <a:t>();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is-IS" sz="2000" b="1" dirty="0">
                <a:latin typeface="Courier New"/>
                <a:cs typeface="Courier New"/>
              </a:rPr>
              <a:t>    $("</a:t>
            </a:r>
            <a:r>
              <a:rPr lang="is-IS" sz="2000" b="1" dirty="0">
                <a:solidFill>
                  <a:srgbClr val="0033CC"/>
                </a:solidFill>
                <a:latin typeface="Courier New"/>
                <a:cs typeface="Courier New"/>
              </a:rPr>
              <a:t>.dragMe</a:t>
            </a:r>
            <a:r>
              <a:rPr lang="is-IS" sz="2000" b="1" dirty="0">
                <a:latin typeface="Courier New"/>
                <a:cs typeface="Courier New"/>
              </a:rPr>
              <a:t>").draggable();</a:t>
            </a:r>
          </a:p>
          <a:p>
            <a:r>
              <a:rPr lang="is-IS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is-IS" sz="2000" b="1" dirty="0">
                <a:latin typeface="Courier New"/>
                <a:cs typeface="Courier New"/>
              </a:rPr>
              <a:t>$("</a:t>
            </a:r>
            <a:r>
              <a:rPr lang="is-IS" sz="2000" b="1" dirty="0">
                <a:solidFill>
                  <a:srgbClr val="B23C00"/>
                </a:solidFill>
                <a:latin typeface="Courier New"/>
                <a:cs typeface="Courier New"/>
              </a:rPr>
              <a:t>#target</a:t>
            </a:r>
            <a:r>
              <a:rPr lang="is-IS" sz="2000" b="1" dirty="0">
                <a:latin typeface="Courier New"/>
                <a:cs typeface="Courier New"/>
              </a:rPr>
              <a:t>").</a:t>
            </a:r>
            <a:r>
              <a:rPr lang="is-IS" sz="2000" b="1" dirty="0">
                <a:solidFill>
                  <a:srgbClr val="B23C00"/>
                </a:solidFill>
                <a:latin typeface="Courier New"/>
                <a:cs typeface="Courier New"/>
              </a:rPr>
              <a:t>droppable();</a:t>
            </a:r>
          </a:p>
          <a:p>
            <a:endParaRPr lang="is-I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$("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#target</a:t>
            </a:r>
            <a:r>
              <a:rPr lang="en-US" sz="2000" b="1" dirty="0">
                <a:latin typeface="Courier New"/>
                <a:cs typeface="Courier New"/>
              </a:rPr>
              <a:t>").bind("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drop</a:t>
            </a:r>
            <a:r>
              <a:rPr lang="en-US" sz="2000" b="1" dirty="0">
                <a:latin typeface="Courier New"/>
                <a:cs typeface="Courier New"/>
              </a:rPr>
              <a:t>",    </a:t>
            </a:r>
            <a:r>
              <a:rPr lang="en-US" sz="2000" b="1" dirty="0" err="1">
                <a:solidFill>
                  <a:srgbClr val="7030A0"/>
                </a:solidFill>
                <a:latin typeface="Courier New"/>
                <a:cs typeface="Courier New"/>
              </a:rPr>
              <a:t>highlightTarget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$("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#target</a:t>
            </a:r>
            <a:r>
              <a:rPr lang="en-US" sz="2000" b="1" dirty="0">
                <a:latin typeface="Courier New"/>
                <a:cs typeface="Courier New"/>
              </a:rPr>
              <a:t>").bind("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dropout</a:t>
            </a:r>
            <a:r>
              <a:rPr lang="en-US" sz="2000" b="1" dirty="0">
                <a:latin typeface="Courier New"/>
                <a:cs typeface="Courier New"/>
              </a:rPr>
              <a:t>", </a:t>
            </a:r>
            <a:r>
              <a:rPr lang="en-US" sz="2000" b="1" dirty="0" err="1">
                <a:solidFill>
                  <a:srgbClr val="7030A0"/>
                </a:solidFill>
                <a:latin typeface="Courier New"/>
                <a:cs typeface="Courier New"/>
              </a:rPr>
              <a:t>resetTarget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22722" y="1325903"/>
            <a:ext cx="125547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dragdrop.js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8028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Drag and Drop an Object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63467" y="1402638"/>
            <a:ext cx="7880332" cy="3785652"/>
          </a:xfrm>
          <a:prstGeom prst="rect">
            <a:avLst/>
          </a:prstGeom>
          <a:solidFill>
            <a:srgbClr val="E2EB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solidFill>
                  <a:srgbClr val="7030A0"/>
                </a:solidFill>
                <a:latin typeface="Courier New"/>
                <a:cs typeface="Courier New"/>
              </a:rPr>
              <a:t>highlightTarget</a:t>
            </a:r>
            <a:r>
              <a:rPr lang="en-US" sz="2000" b="1" dirty="0">
                <a:latin typeface="Courier New"/>
                <a:cs typeface="Courier New"/>
              </a:rPr>
              <a:t>(event, </a:t>
            </a:r>
            <a:r>
              <a:rPr lang="en-US" sz="2000" b="1" dirty="0" err="1">
                <a:latin typeface="Courier New"/>
                <a:cs typeface="Courier New"/>
              </a:rPr>
              <a:t>ui</a:t>
            </a:r>
            <a:r>
              <a:rPr lang="en-US" sz="2000" b="1" dirty="0">
                <a:latin typeface="Courier New"/>
                <a:cs typeface="Courier New"/>
              </a:rPr>
              <a:t>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$("#target").</a:t>
            </a:r>
            <a:r>
              <a:rPr lang="en-US" sz="2000" b="1" dirty="0" err="1">
                <a:latin typeface="Courier New"/>
                <a:cs typeface="Courier New"/>
              </a:rPr>
              <a:t>addClass</a:t>
            </a:r>
            <a:r>
              <a:rPr lang="en-US" sz="2000" b="1" dirty="0">
                <a:latin typeface="Courier New"/>
                <a:cs typeface="Courier New"/>
              </a:rPr>
              <a:t>("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ui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-state-highlight</a:t>
            </a:r>
            <a:r>
              <a:rPr lang="en-US" sz="2000" b="1" dirty="0">
                <a:latin typeface="Courier New"/>
                <a:cs typeface="Courier New"/>
              </a:rPr>
              <a:t>")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.html("Dropped ")</a:t>
            </a:r>
          </a:p>
          <a:p>
            <a:r>
              <a:rPr lang="it-IT" sz="2000" b="1" dirty="0">
                <a:latin typeface="Courier New"/>
                <a:cs typeface="Courier New"/>
              </a:rPr>
              <a:t>                .</a:t>
            </a:r>
            <a:r>
              <a:rPr lang="it-IT" sz="2000" b="1" dirty="0" err="1">
                <a:latin typeface="Courier New"/>
                <a:cs typeface="Courier New"/>
              </a:rPr>
              <a:t>append</a:t>
            </a:r>
            <a:r>
              <a:rPr lang="it-IT" sz="2000" b="1" dirty="0">
                <a:latin typeface="Courier New"/>
                <a:cs typeface="Courier New"/>
              </a:rPr>
              <a:t>(</a:t>
            </a:r>
            <a:r>
              <a:rPr lang="it-IT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ui.draggable</a:t>
            </a:r>
            <a:r>
              <a:rPr lang="it-IT" sz="2000" b="1" dirty="0" err="1">
                <a:latin typeface="Courier New"/>
                <a:cs typeface="Courier New"/>
              </a:rPr>
              <a:t>.text</a:t>
            </a:r>
            <a:r>
              <a:rPr lang="it-IT" sz="2000" b="1" dirty="0">
                <a:latin typeface="Courier New"/>
                <a:cs typeface="Courier New"/>
              </a:rPr>
              <a:t>());</a:t>
            </a:r>
          </a:p>
          <a:p>
            <a:r>
              <a:rPr lang="it-IT" sz="2000" b="1" dirty="0">
                <a:latin typeface="Courier New"/>
                <a:cs typeface="Courier New"/>
              </a:rPr>
              <a:t>} </a:t>
            </a:r>
          </a:p>
          <a:p>
            <a:endParaRPr lang="it-IT" sz="2000" b="1" dirty="0">
              <a:latin typeface="Courier New"/>
              <a:cs typeface="Courier New"/>
            </a:endParaRPr>
          </a:p>
          <a:p>
            <a:r>
              <a:rPr lang="it-IT" sz="2000" b="1" dirty="0" err="1">
                <a:latin typeface="Courier New"/>
                <a:cs typeface="Courier New"/>
              </a:rPr>
              <a:t>function</a:t>
            </a:r>
            <a:r>
              <a:rPr lang="it-IT" sz="2000" b="1" dirty="0">
                <a:latin typeface="Courier New"/>
                <a:cs typeface="Courier New"/>
              </a:rPr>
              <a:t> </a:t>
            </a:r>
            <a:r>
              <a:rPr lang="it-IT" sz="2000" b="1" dirty="0" err="1">
                <a:solidFill>
                  <a:srgbClr val="7030A0"/>
                </a:solidFill>
                <a:latin typeface="Courier New"/>
                <a:cs typeface="Courier New"/>
              </a:rPr>
              <a:t>resetTarget</a:t>
            </a:r>
            <a:r>
              <a:rPr lang="it-IT" sz="2000" b="1" dirty="0">
                <a:latin typeface="Courier New"/>
                <a:cs typeface="Courier New"/>
              </a:rPr>
              <a:t>(</a:t>
            </a:r>
            <a:r>
              <a:rPr lang="it-IT" sz="2000" b="1" dirty="0" err="1">
                <a:latin typeface="Courier New"/>
                <a:cs typeface="Courier New"/>
              </a:rPr>
              <a:t>event</a:t>
            </a:r>
            <a:r>
              <a:rPr lang="it-IT" sz="2000" b="1" dirty="0">
                <a:latin typeface="Courier New"/>
                <a:cs typeface="Courier New"/>
              </a:rPr>
              <a:t>, </a:t>
            </a:r>
            <a:r>
              <a:rPr lang="it-IT" sz="2000" b="1" dirty="0" err="1">
                <a:latin typeface="Courier New"/>
                <a:cs typeface="Courier New"/>
              </a:rPr>
              <a:t>ui</a:t>
            </a:r>
            <a:r>
              <a:rPr lang="it-IT" sz="2000" b="1" dirty="0">
                <a:latin typeface="Courier New"/>
                <a:cs typeface="Courier New"/>
              </a:rPr>
              <a:t>)</a:t>
            </a:r>
          </a:p>
          <a:p>
            <a:r>
              <a:rPr lang="it-IT" sz="2000" b="1" dirty="0">
                <a:latin typeface="Courier New"/>
                <a:cs typeface="Courier New"/>
              </a:rPr>
              <a:t>{</a:t>
            </a:r>
          </a:p>
          <a:p>
            <a:r>
              <a:rPr lang="it-IT" sz="2000" b="1" dirty="0">
                <a:latin typeface="Courier New"/>
                <a:cs typeface="Courier New"/>
              </a:rPr>
              <a:t>    $("#target").</a:t>
            </a:r>
            <a:r>
              <a:rPr lang="it-IT" sz="2000" b="1" dirty="0" err="1">
                <a:latin typeface="Courier New"/>
                <a:cs typeface="Courier New"/>
              </a:rPr>
              <a:t>removeClass</a:t>
            </a:r>
            <a:r>
              <a:rPr lang="it-IT" sz="2000" b="1" dirty="0">
                <a:latin typeface="Courier New"/>
                <a:cs typeface="Courier New"/>
              </a:rPr>
              <a:t>("</a:t>
            </a:r>
            <a:r>
              <a:rPr lang="it-IT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ui</a:t>
            </a:r>
            <a:r>
              <a:rPr lang="it-IT" sz="2000" b="1" dirty="0">
                <a:solidFill>
                  <a:srgbClr val="B23C00"/>
                </a:solidFill>
                <a:latin typeface="Courier New"/>
                <a:cs typeface="Courier New"/>
              </a:rPr>
              <a:t>-state-</a:t>
            </a:r>
            <a:r>
              <a:rPr lang="it-IT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highlight</a:t>
            </a:r>
            <a:r>
              <a:rPr lang="it-IT" sz="2000" b="1" dirty="0">
                <a:latin typeface="Courier New"/>
                <a:cs typeface="Courier New"/>
              </a:rPr>
              <a:t>")</a:t>
            </a:r>
          </a:p>
          <a:p>
            <a:r>
              <a:rPr lang="fi-FI" sz="2000" b="1" dirty="0">
                <a:latin typeface="Courier New"/>
                <a:cs typeface="Courier New"/>
              </a:rPr>
              <a:t>                .</a:t>
            </a:r>
            <a:r>
              <a:rPr lang="fi-FI" sz="2000" b="1" dirty="0" err="1">
                <a:latin typeface="Courier New"/>
                <a:cs typeface="Courier New"/>
              </a:rPr>
              <a:t>html("Drop</a:t>
            </a:r>
            <a:r>
              <a:rPr lang="fi-FI" sz="2000" b="1" dirty="0">
                <a:latin typeface="Courier New"/>
                <a:cs typeface="Courier New"/>
              </a:rPr>
              <a:t> on me");</a:t>
            </a:r>
          </a:p>
          <a:p>
            <a:r>
              <a:rPr lang="fi-FI" sz="2000" b="1" dirty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49565" y="1261666"/>
            <a:ext cx="1228629" cy="338554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dragdrop.js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6246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Drag and Drop an Object</a:t>
            </a:r>
            <a:r>
              <a:rPr lang="en-US" i="1"/>
              <a:t>, cont’d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40" y="1472128"/>
            <a:ext cx="7417415" cy="4401205"/>
          </a:xfrm>
          <a:prstGeom prst="rect">
            <a:avLst/>
          </a:prstGeom>
          <a:solidFill>
            <a:srgbClr val="E2EB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solidFill>
                  <a:srgbClr val="7030A0"/>
                </a:solidFill>
                <a:latin typeface="Courier New"/>
                <a:cs typeface="Courier New"/>
              </a:rPr>
              <a:t>cloneDragMe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da-DK" sz="2000" b="1" dirty="0">
                <a:latin typeface="Courier New"/>
                <a:cs typeface="Courier New"/>
              </a:rPr>
              <a:t>    for (i = 1; i &lt;= 4; i++){</a:t>
            </a:r>
          </a:p>
          <a:p>
            <a:r>
              <a:rPr lang="fi-FI" sz="2000" b="1" dirty="0">
                <a:latin typeface="Courier New"/>
                <a:cs typeface="Courier New"/>
              </a:rPr>
              <a:t>        </a:t>
            </a:r>
            <a:r>
              <a:rPr lang="fi-FI" sz="2000" b="1" dirty="0" err="1">
                <a:latin typeface="Courier New"/>
                <a:cs typeface="Courier New"/>
              </a:rPr>
              <a:t>zValue</a:t>
            </a:r>
            <a:r>
              <a:rPr lang="fi-FI" sz="2000" b="1" dirty="0">
                <a:latin typeface="Courier New"/>
                <a:cs typeface="Courier New"/>
              </a:rPr>
              <a:t> = 101 + i;</a:t>
            </a:r>
          </a:p>
          <a:p>
            <a:r>
              <a:rPr lang="mr-IN" sz="2000" b="1" dirty="0">
                <a:latin typeface="Courier New"/>
                <a:cs typeface="Courier New"/>
              </a:rPr>
              <a:t> </a:t>
            </a:r>
            <a:r>
              <a:rPr lang="en-US" sz="2000" b="1" dirty="0">
                <a:latin typeface="Courier New"/>
                <a:cs typeface="Courier New"/>
              </a:rPr>
              <a:t>	  </a:t>
            </a:r>
            <a:r>
              <a:rPr lang="mr-IN" sz="2000" b="1" dirty="0" err="1">
                <a:latin typeface="Courier New"/>
                <a:cs typeface="Courier New"/>
              </a:rPr>
              <a:t>xPos</a:t>
            </a:r>
            <a:r>
              <a:rPr lang="mr-IN" sz="2000" b="1" dirty="0">
                <a:latin typeface="Courier New"/>
                <a:cs typeface="Courier New"/>
              </a:rPr>
              <a:t> = 20*</a:t>
            </a:r>
            <a:r>
              <a:rPr lang="mr-IN" sz="2000" b="1" dirty="0" err="1">
                <a:latin typeface="Courier New"/>
                <a:cs typeface="Courier New"/>
              </a:rPr>
              <a:t>i</a:t>
            </a:r>
            <a:r>
              <a:rPr lang="mr-IN" sz="2000" b="1" dirty="0">
                <a:latin typeface="Courier New"/>
                <a:cs typeface="Courier New"/>
              </a:rPr>
              <a:t>;</a:t>
            </a:r>
            <a:r>
              <a:rPr lang="es-ES_tradnl" sz="2000" b="1" dirty="0">
                <a:latin typeface="Courier New"/>
                <a:cs typeface="Courier New"/>
              </a:rPr>
              <a:t>        </a:t>
            </a:r>
          </a:p>
          <a:p>
            <a:r>
              <a:rPr lang="es-ES_tradnl" sz="2000" b="1" dirty="0">
                <a:latin typeface="Courier New"/>
                <a:cs typeface="Courier New"/>
              </a:rPr>
              <a:t>        </a:t>
            </a:r>
            <a:r>
              <a:rPr lang="es-ES_tradnl" sz="2000" b="1" dirty="0" err="1">
                <a:latin typeface="Courier New"/>
                <a:cs typeface="Courier New"/>
              </a:rPr>
              <a:t>yPos</a:t>
            </a:r>
            <a:r>
              <a:rPr lang="es-ES_tradnl" sz="2000" b="1" dirty="0">
                <a:latin typeface="Courier New"/>
                <a:cs typeface="Courier New"/>
              </a:rPr>
              <a:t> = 80 + 20*i + "</a:t>
            </a:r>
            <a:r>
              <a:rPr lang="es-ES_tradnl" sz="2000" b="1" dirty="0" err="1">
                <a:latin typeface="Courier New"/>
                <a:cs typeface="Courier New"/>
              </a:rPr>
              <a:t>px</a:t>
            </a:r>
            <a:r>
              <a:rPr lang="es-ES_tradnl" sz="2000" b="1" dirty="0">
                <a:latin typeface="Courier New"/>
                <a:cs typeface="Courier New"/>
              </a:rPr>
              <a:t>";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$("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div:first</a:t>
            </a:r>
            <a:r>
              <a:rPr lang="en-US" sz="2000" b="1" dirty="0">
                <a:latin typeface="Courier New"/>
                <a:cs typeface="Courier New"/>
              </a:rPr>
              <a:t>").clone()</a:t>
            </a:r>
          </a:p>
          <a:p>
            <a:r>
              <a:rPr lang="nb-NO" sz="2000" b="1" dirty="0">
                <a:latin typeface="Courier New"/>
                <a:cs typeface="Courier New"/>
              </a:rPr>
              <a:t>                      .</a:t>
            </a:r>
            <a:r>
              <a:rPr lang="nb-NO" sz="2000" b="1" dirty="0" err="1">
                <a:latin typeface="Courier New"/>
                <a:cs typeface="Courier New"/>
              </a:rPr>
              <a:t>insertAfter</a:t>
            </a:r>
            <a:r>
              <a:rPr lang="nb-NO" sz="2000" b="1" dirty="0">
                <a:latin typeface="Courier New"/>
                <a:cs typeface="Courier New"/>
              </a:rPr>
              <a:t>("</a:t>
            </a:r>
            <a:r>
              <a:rPr lang="nb-NO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div:first</a:t>
            </a:r>
            <a:r>
              <a:rPr lang="nb-NO" sz="2000" b="1" dirty="0">
                <a:latin typeface="Courier New"/>
                <a:cs typeface="Courier New"/>
              </a:rPr>
              <a:t>")</a:t>
            </a:r>
          </a:p>
          <a:p>
            <a:r>
              <a:rPr lang="nb-NO" sz="2000" b="1" dirty="0">
                <a:latin typeface="Courier New"/>
                <a:cs typeface="Courier New"/>
              </a:rPr>
              <a:t>			    .</a:t>
            </a:r>
            <a:r>
              <a:rPr lang="nb-NO" sz="2000" b="1" dirty="0" err="1">
                <a:latin typeface="Courier New"/>
                <a:cs typeface="Courier New"/>
              </a:rPr>
              <a:t>css</a:t>
            </a:r>
            <a:r>
              <a:rPr lang="nb-NO" sz="2000" b="1" dirty="0">
                <a:latin typeface="Courier New"/>
                <a:cs typeface="Courier New"/>
              </a:rPr>
              <a:t>("</a:t>
            </a:r>
            <a:r>
              <a:rPr lang="nb-NO" sz="2000" b="1" dirty="0" err="1">
                <a:latin typeface="Courier New"/>
                <a:cs typeface="Courier New"/>
              </a:rPr>
              <a:t>left</a:t>
            </a:r>
            <a:r>
              <a:rPr lang="nb-NO" sz="2000" b="1" dirty="0">
                <a:latin typeface="Courier New"/>
                <a:cs typeface="Courier New"/>
              </a:rPr>
              <a:t>", </a:t>
            </a:r>
            <a:r>
              <a:rPr lang="nb-NO" sz="2000" b="1" dirty="0" err="1">
                <a:latin typeface="Courier New"/>
                <a:cs typeface="Courier New"/>
              </a:rPr>
              <a:t>xPos</a:t>
            </a:r>
            <a:r>
              <a:rPr lang="nb-NO" sz="2000" b="1" dirty="0">
                <a:latin typeface="Courier New"/>
                <a:cs typeface="Courier New"/>
              </a:rPr>
              <a:t>)</a:t>
            </a:r>
          </a:p>
          <a:p>
            <a:r>
              <a:rPr lang="hu-HU" sz="2000" b="1" dirty="0">
                <a:latin typeface="Courier New"/>
                <a:cs typeface="Courier New"/>
              </a:rPr>
              <a:t>                      .css("top", yPos)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      .</a:t>
            </a:r>
            <a:r>
              <a:rPr lang="en-US" sz="2000" b="1" dirty="0" err="1">
                <a:latin typeface="Courier New"/>
                <a:cs typeface="Courier New"/>
              </a:rPr>
              <a:t>css</a:t>
            </a:r>
            <a:r>
              <a:rPr lang="en-US" sz="2000" b="1" dirty="0">
                <a:latin typeface="Courier New"/>
                <a:cs typeface="Courier New"/>
              </a:rPr>
              <a:t>("</a:t>
            </a:r>
            <a:r>
              <a:rPr lang="en-US" sz="2000" b="1" dirty="0" err="1">
                <a:latin typeface="Courier New"/>
                <a:cs typeface="Courier New"/>
              </a:rPr>
              <a:t>zIndex</a:t>
            </a:r>
            <a:r>
              <a:rPr lang="en-US" sz="2000" b="1" dirty="0">
                <a:latin typeface="Courier New"/>
                <a:cs typeface="Courier New"/>
              </a:rPr>
              <a:t>", </a:t>
            </a:r>
            <a:r>
              <a:rPr lang="en-US" sz="2000" b="1" dirty="0" err="1">
                <a:latin typeface="Courier New"/>
                <a:cs typeface="Courier New"/>
              </a:rPr>
              <a:t>zValue</a:t>
            </a:r>
            <a:r>
              <a:rPr lang="en-US" sz="2000" b="1" dirty="0">
                <a:latin typeface="Courier New"/>
                <a:cs typeface="Courier New"/>
              </a:rPr>
              <a:t>)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                  .</a:t>
            </a:r>
            <a:r>
              <a:rPr lang="nl-NL" sz="2000" b="1" dirty="0" err="1">
                <a:latin typeface="Courier New"/>
                <a:cs typeface="Courier New"/>
              </a:rPr>
              <a:t>append</a:t>
            </a:r>
            <a:r>
              <a:rPr lang="nl-NL" sz="2000" b="1" dirty="0">
                <a:latin typeface="Courier New"/>
                <a:cs typeface="Courier New"/>
              </a:rPr>
              <a:t>(" #" + i);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}</a:t>
            </a:r>
          </a:p>
          <a:p>
            <a:r>
              <a:rPr lang="nl-NL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31283" y="1325903"/>
            <a:ext cx="125547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dragdrop.js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1423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UI Widgets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Popular jQuery UI widgets include: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accordion</a:t>
            </a:r>
          </a:p>
          <a:p>
            <a:pPr lvl="1"/>
            <a:r>
              <a:rPr lang="en-US" dirty="0"/>
              <a:t>tabs</a:t>
            </a:r>
          </a:p>
          <a:p>
            <a:pPr lvl="1"/>
            <a:r>
              <a:rPr lang="en-US" dirty="0"/>
              <a:t>date picker</a:t>
            </a:r>
          </a:p>
          <a:p>
            <a:pPr lvl="1"/>
            <a:r>
              <a:rPr lang="en-US" dirty="0"/>
              <a:t>slider</a:t>
            </a:r>
          </a:p>
          <a:p>
            <a:pPr lvl="1"/>
            <a:r>
              <a:rPr lang="en-US" dirty="0"/>
              <a:t>selectable elements</a:t>
            </a:r>
          </a:p>
          <a:p>
            <a:pPr lvl="1"/>
            <a:r>
              <a:rPr lang="en-US" dirty="0"/>
              <a:t>sortable lists</a:t>
            </a:r>
          </a:p>
          <a:p>
            <a:pPr lvl="1"/>
            <a:r>
              <a:rPr lang="en-US" dirty="0"/>
              <a:t>dialog boxes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689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The jQuery User Interface Toolkit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jQuery User Interface Toolkit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is built on top of the jQuery library.</a:t>
            </a:r>
          </a:p>
          <a:p>
            <a:pPr lvl="5"/>
            <a:endParaRPr lang="en-US" dirty="0"/>
          </a:p>
          <a:p>
            <a:r>
              <a:rPr lang="en-US" dirty="0"/>
              <a:t>New cross-platform </a:t>
            </a:r>
            <a:r>
              <a:rPr lang="en-US" dirty="0">
                <a:solidFill>
                  <a:srgbClr val="B23C00"/>
                </a:solidFill>
              </a:rPr>
              <a:t>UI features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UI elements: scrollbars</a:t>
            </a:r>
          </a:p>
          <a:p>
            <a:pPr lvl="2"/>
            <a:r>
              <a:rPr lang="en-US" dirty="0"/>
              <a:t>tabs, date pickers, etc.</a:t>
            </a:r>
          </a:p>
          <a:p>
            <a:pPr lvl="1"/>
            <a:r>
              <a:rPr lang="en-US" dirty="0"/>
              <a:t>Advanced user interaction</a:t>
            </a:r>
          </a:p>
          <a:p>
            <a:pPr lvl="2"/>
            <a:r>
              <a:rPr lang="en-US" dirty="0"/>
              <a:t>drag and drop</a:t>
            </a:r>
          </a:p>
          <a:p>
            <a:pPr lvl="2"/>
            <a:r>
              <a:rPr lang="en-US" dirty="0"/>
              <a:t>resize objects</a:t>
            </a:r>
          </a:p>
          <a:p>
            <a:pPr lvl="1"/>
            <a:r>
              <a:rPr lang="en-US" dirty="0"/>
              <a:t>Theme templates</a:t>
            </a:r>
          </a:p>
          <a:p>
            <a:pPr lvl="2"/>
            <a:r>
              <a:rPr lang="en-US" dirty="0"/>
              <a:t>control your application’s </a:t>
            </a:r>
            <a:r>
              <a:rPr lang="en-US" dirty="0">
                <a:solidFill>
                  <a:srgbClr val="B23C00"/>
                </a:solidFill>
              </a:rPr>
              <a:t>look and feel</a:t>
            </a:r>
          </a:p>
          <a:p>
            <a:pPr lvl="1"/>
            <a:r>
              <a:rPr lang="en-US" dirty="0"/>
              <a:t>Icon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595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Accordion Widget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an </a:t>
            </a:r>
            <a:r>
              <a:rPr lang="en-US" dirty="0">
                <a:solidFill>
                  <a:srgbClr val="B23C00"/>
                </a:solidFill>
              </a:rPr>
              <a:t>outer div</a:t>
            </a:r>
            <a:r>
              <a:rPr lang="en-US" dirty="0"/>
              <a:t> to be the </a:t>
            </a:r>
            <a:r>
              <a:rPr lang="en-US" dirty="0">
                <a:solidFill>
                  <a:srgbClr val="B23C00"/>
                </a:solidFill>
              </a:rPr>
              <a:t>accordion widget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Create a </a:t>
            </a:r>
            <a:r>
              <a:rPr lang="en-US" dirty="0">
                <a:solidFill>
                  <a:srgbClr val="B23C00"/>
                </a:solidFill>
              </a:rPr>
              <a:t>heading</a:t>
            </a:r>
            <a:r>
              <a:rPr lang="en-US" dirty="0"/>
              <a:t> for </a:t>
            </a:r>
            <a:r>
              <a:rPr lang="en-US" dirty="0">
                <a:solidFill>
                  <a:srgbClr val="B23C00"/>
                </a:solidFill>
              </a:rPr>
              <a:t>each</a:t>
            </a:r>
            <a:r>
              <a:rPr lang="en-US" dirty="0"/>
              <a:t> </a:t>
            </a:r>
            <a:r>
              <a:rPr lang="en-US" dirty="0">
                <a:solidFill>
                  <a:srgbClr val="B23C00"/>
                </a:solidFill>
              </a:rPr>
              <a:t>collapsible element</a:t>
            </a:r>
            <a:r>
              <a:rPr lang="en-US" dirty="0"/>
              <a:t> of the accordion widget.</a:t>
            </a:r>
          </a:p>
          <a:p>
            <a:pPr lvl="1"/>
            <a:r>
              <a:rPr lang="en-US" dirty="0"/>
              <a:t>The headings are contained inside the outer div.</a:t>
            </a:r>
          </a:p>
          <a:p>
            <a:pPr lvl="1"/>
            <a:r>
              <a:rPr lang="en-US" dirty="0"/>
              <a:t>Make all the headings at the same level.</a:t>
            </a:r>
          </a:p>
          <a:p>
            <a:pPr lvl="6"/>
            <a:endParaRPr lang="en-US" dirty="0"/>
          </a:p>
          <a:p>
            <a:r>
              <a:rPr lang="en-US" dirty="0"/>
              <a:t>Follow each heading with an </a:t>
            </a:r>
            <a:r>
              <a:rPr lang="en-US" dirty="0">
                <a:solidFill>
                  <a:srgbClr val="B23C00"/>
                </a:solidFill>
              </a:rPr>
              <a:t>inner div</a:t>
            </a:r>
            <a:r>
              <a:rPr lang="en-US" dirty="0"/>
              <a:t> to contain the </a:t>
            </a:r>
            <a:r>
              <a:rPr lang="en-US" dirty="0">
                <a:solidFill>
                  <a:srgbClr val="B23C00"/>
                </a:solidFill>
              </a:rPr>
              <a:t>contents</a:t>
            </a:r>
            <a:r>
              <a:rPr lang="en-US" dirty="0"/>
              <a:t> of the collapsible element.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680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Accordion Widget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0123" y="1325903"/>
            <a:ext cx="8138071" cy="47705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b="1" dirty="0">
                <a:latin typeface="Courier New"/>
                <a:cs typeface="Courier New"/>
              </a:rPr>
              <a:t>    &lt;h1&gt;Accordion Demo&lt;/h1&gt;</a:t>
            </a:r>
          </a:p>
          <a:p>
            <a:r>
              <a:rPr lang="en-US" b="1" dirty="0">
                <a:latin typeface="Courier New"/>
                <a:cs typeface="Courier New"/>
              </a:rPr>
              <a:t>    &lt;div id="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accordion</a:t>
            </a:r>
            <a:r>
              <a:rPr lang="en-US" b="1" dirty="0">
                <a:latin typeface="Courier New"/>
                <a:cs typeface="Courier New"/>
              </a:rPr>
              <a:t>"&gt;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&lt;h2&gt;CMPE 180A Data Structures and Algorithms in C++&lt;/h2&gt;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    &lt;div&gt;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        &lt;p&gt;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            Data representation and preprocessing, proximity, 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            ... 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        &lt;/p&gt;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        &lt;p&gt;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            &lt;strong&gt;Prerequisite:&lt;/strong&gt; Admission into MS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            Computer Engineering or MS Software Engineering.            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        &lt;/p&gt;        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       &lt;/div&gt;</a:t>
            </a:r>
          </a:p>
          <a:p>
            <a:r>
              <a:rPr lang="tr-TR" b="1" dirty="0">
                <a:latin typeface="Courier New"/>
                <a:cs typeface="Courier New"/>
              </a:rPr>
              <a:t>        </a:t>
            </a:r>
            <a:r>
              <a:rPr lang="tr-TR" b="1" dirty="0">
                <a:solidFill>
                  <a:srgbClr val="008000"/>
                </a:solidFill>
                <a:latin typeface="Courier New"/>
                <a:cs typeface="Courier New"/>
              </a:rPr>
              <a:t>&lt;h2&gt;CMPE 226 Database </a:t>
            </a:r>
            <a:r>
              <a:rPr lang="tr-TR" b="1" dirty="0" err="1">
                <a:solidFill>
                  <a:srgbClr val="008000"/>
                </a:solidFill>
                <a:latin typeface="Courier New"/>
                <a:cs typeface="Courier New"/>
              </a:rPr>
              <a:t>Systems</a:t>
            </a:r>
            <a:r>
              <a:rPr lang="tr-TR" b="1" dirty="0">
                <a:solidFill>
                  <a:srgbClr val="008000"/>
                </a:solidFill>
                <a:latin typeface="Courier New"/>
                <a:cs typeface="Courier New"/>
              </a:rPr>
              <a:t>&lt;/h2&gt;</a:t>
            </a:r>
          </a:p>
          <a:p>
            <a:r>
              <a:rPr lang="tr-TR" b="1" dirty="0">
                <a:solidFill>
                  <a:srgbClr val="008000"/>
                </a:solidFill>
                <a:latin typeface="Courier New"/>
                <a:cs typeface="Courier New"/>
              </a:rPr>
              <a:t>        &lt;div&gt; ... &lt;/div&gt;</a:t>
            </a:r>
          </a:p>
          <a:p>
            <a:r>
              <a:rPr lang="tr-TR" b="1" dirty="0">
                <a:latin typeface="Courier New"/>
                <a:cs typeface="Courier New"/>
              </a:rPr>
              <a:t>        ...</a:t>
            </a:r>
          </a:p>
          <a:p>
            <a:r>
              <a:rPr lang="en-US" b="1" dirty="0">
                <a:latin typeface="Courier New"/>
                <a:cs typeface="Courier New"/>
              </a:rPr>
              <a:t>    &lt;/div&gt;</a:t>
            </a:r>
          </a:p>
          <a:p>
            <a:r>
              <a:rPr lang="en-US" b="1" dirty="0">
                <a:latin typeface="Courier New"/>
                <a:cs typeface="Courier New"/>
              </a:rPr>
              <a:t>&lt;/body&gt;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50084" y="1218760"/>
            <a:ext cx="157607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accordion.html</a:t>
            </a:r>
            <a:r>
              <a:rPr lang="en-US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683749-B411-4A46-8625-5F8FC5BE0278}"/>
              </a:ext>
            </a:extLst>
          </p:cNvPr>
          <p:cNvSpPr txBox="1"/>
          <p:nvPr/>
        </p:nvSpPr>
        <p:spPr>
          <a:xfrm>
            <a:off x="174200" y="1818957"/>
            <a:ext cx="1003801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Outer </a:t>
            </a:r>
            <a:r>
              <a:rPr lang="en-US" sz="1400" b="1" dirty="0">
                <a:solidFill>
                  <a:srgbClr val="0033CC"/>
                </a:solidFill>
                <a:latin typeface="Courier" pitchFamily="2" charset="0"/>
              </a:rPr>
              <a:t>div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66FABC-C0B0-0B48-B31B-AE985F6A9EF3}"/>
              </a:ext>
            </a:extLst>
          </p:cNvPr>
          <p:cNvSpPr txBox="1"/>
          <p:nvPr/>
        </p:nvSpPr>
        <p:spPr>
          <a:xfrm>
            <a:off x="693911" y="2307236"/>
            <a:ext cx="963725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Inner </a:t>
            </a:r>
            <a:r>
              <a:rPr lang="en-US" sz="1400" b="1" dirty="0">
                <a:solidFill>
                  <a:srgbClr val="0033CC"/>
                </a:solidFill>
                <a:latin typeface="Courier" pitchFamily="2" charset="0"/>
              </a:rPr>
              <a:t>div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B1A9CD-BA6C-A247-A960-360A84431CEB}"/>
              </a:ext>
            </a:extLst>
          </p:cNvPr>
          <p:cNvSpPr txBox="1"/>
          <p:nvPr/>
        </p:nvSpPr>
        <p:spPr>
          <a:xfrm>
            <a:off x="693911" y="4983463"/>
            <a:ext cx="963725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Inner </a:t>
            </a:r>
            <a:r>
              <a:rPr lang="en-US" sz="1400" b="1" dirty="0">
                <a:solidFill>
                  <a:srgbClr val="0033CC"/>
                </a:solidFill>
                <a:latin typeface="Courier" pitchFamily="2" charset="0"/>
              </a:rPr>
              <a:t>div</a:t>
            </a:r>
          </a:p>
        </p:txBody>
      </p:sp>
    </p:spTree>
    <p:extLst>
      <p:ext uri="{BB962C8B-B14F-4D97-AF65-F5344CB8AC3E}">
        <p14:creationId xmlns:p14="http://schemas.microsoft.com/office/powerpoint/2010/main" val="154542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Accordion Widget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8830" y="1417342"/>
            <a:ext cx="5109893" cy="1938992"/>
          </a:xfrm>
          <a:prstGeom prst="rect">
            <a:avLst/>
          </a:prstGeom>
          <a:solidFill>
            <a:srgbClr val="E2EB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$("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#accordion</a:t>
            </a:r>
            <a:r>
              <a:rPr lang="en-US" sz="2000" b="1" dirty="0">
                <a:latin typeface="Courier New"/>
                <a:cs typeface="Courier New"/>
              </a:rPr>
              <a:t>").accordion();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60707" y="1234464"/>
            <a:ext cx="127951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accordion.js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606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Tabs Widget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an </a:t>
            </a:r>
            <a:r>
              <a:rPr lang="en-US" dirty="0">
                <a:solidFill>
                  <a:srgbClr val="B23C00"/>
                </a:solidFill>
              </a:rPr>
              <a:t>outer div</a:t>
            </a:r>
            <a:r>
              <a:rPr lang="en-US" dirty="0"/>
              <a:t> to be the </a:t>
            </a:r>
            <a:r>
              <a:rPr lang="en-US" dirty="0">
                <a:solidFill>
                  <a:srgbClr val="B23C00"/>
                </a:solidFill>
              </a:rPr>
              <a:t>tabs widget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 first element contained in the div must be an ordered or unordered </a:t>
            </a:r>
            <a:r>
              <a:rPr lang="en-US" dirty="0">
                <a:solidFill>
                  <a:srgbClr val="B23C00"/>
                </a:solidFill>
              </a:rPr>
              <a:t>list</a:t>
            </a:r>
            <a:r>
              <a:rPr lang="en-US" dirty="0"/>
              <a:t> to serve as the </a:t>
            </a:r>
            <a:r>
              <a:rPr lang="en-US" dirty="0">
                <a:solidFill>
                  <a:srgbClr val="B23C00"/>
                </a:solidFill>
              </a:rPr>
              <a:t>tabs directory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Each list item is a </a:t>
            </a:r>
            <a:r>
              <a:rPr lang="en-US" dirty="0">
                <a:solidFill>
                  <a:srgbClr val="B23C00"/>
                </a:solidFill>
              </a:rPr>
              <a:t>local link</a:t>
            </a:r>
            <a:r>
              <a:rPr lang="en-US" dirty="0"/>
              <a:t> to an </a:t>
            </a:r>
            <a:r>
              <a:rPr lang="en-US" dirty="0">
                <a:solidFill>
                  <a:srgbClr val="B23C00"/>
                </a:solidFill>
              </a:rPr>
              <a:t>inner div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that contains the </a:t>
            </a:r>
            <a:r>
              <a:rPr lang="en-US" dirty="0">
                <a:solidFill>
                  <a:srgbClr val="B23C00"/>
                </a:solidFill>
              </a:rPr>
              <a:t>tab contents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8923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Tabs Widget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0279" y="1251617"/>
            <a:ext cx="7629012" cy="547842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&lt;h1 class="</a:t>
            </a:r>
            <a:r>
              <a:rPr lang="en-US" sz="2000" b="1" dirty="0" err="1">
                <a:latin typeface="Courier New"/>
                <a:cs typeface="Courier New"/>
              </a:rPr>
              <a:t>ui</a:t>
            </a:r>
            <a:r>
              <a:rPr lang="en-US" sz="2000" b="1" dirty="0">
                <a:latin typeface="Courier New"/>
                <a:cs typeface="Courier New"/>
              </a:rPr>
              <a:t>-state-default"&gt;Tabs Demo&lt;/h1&gt;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&lt;div id="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tabs</a:t>
            </a:r>
            <a:r>
              <a:rPr lang="en-US" sz="2000" b="1" dirty="0">
                <a:latin typeface="Courier New"/>
                <a:cs typeface="Courier New"/>
              </a:rPr>
              <a:t>"&gt;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&lt;</a:t>
            </a:r>
            <a:r>
              <a:rPr lang="en-US" sz="2000" b="1" dirty="0" err="1">
                <a:latin typeface="Courier New"/>
                <a:cs typeface="Courier New"/>
              </a:rPr>
              <a:t>ul</a:t>
            </a:r>
            <a:r>
              <a:rPr lang="en-US" sz="20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800" b="1" dirty="0">
                <a:latin typeface="Courier" pitchFamily="2" charset="0"/>
              </a:rPr>
              <a:t>            &lt;li&gt;&lt;a </a:t>
            </a:r>
            <a:r>
              <a:rPr lang="en-US" sz="1800" b="1" dirty="0" err="1">
                <a:latin typeface="Courier" pitchFamily="2" charset="0"/>
              </a:rPr>
              <a:t>href</a:t>
            </a:r>
            <a:r>
              <a:rPr lang="en-US" sz="1800" b="1" dirty="0">
                <a:latin typeface="Courier" pitchFamily="2" charset="0"/>
              </a:rPr>
              <a:t>="#</a:t>
            </a:r>
            <a:r>
              <a:rPr lang="en-US" sz="1800" b="1" dirty="0">
                <a:solidFill>
                  <a:srgbClr val="B23C00"/>
                </a:solidFill>
                <a:latin typeface="Courier" pitchFamily="2" charset="0"/>
              </a:rPr>
              <a:t>CMPE180A</a:t>
            </a:r>
            <a:r>
              <a:rPr lang="en-US" sz="1800" b="1" dirty="0">
                <a:latin typeface="Courier" pitchFamily="2" charset="0"/>
              </a:rPr>
              <a:t>"&gt;CMPE 180A&lt;/a&gt;&lt;/li&gt;</a:t>
            </a:r>
          </a:p>
          <a:p>
            <a:r>
              <a:rPr lang="en-US" sz="1800" b="1" dirty="0">
                <a:latin typeface="Courier" pitchFamily="2" charset="0"/>
              </a:rPr>
              <a:t>            &lt;li&gt;&lt;a </a:t>
            </a:r>
            <a:r>
              <a:rPr lang="en-US" sz="1800" b="1" dirty="0" err="1">
                <a:latin typeface="Courier" pitchFamily="2" charset="0"/>
              </a:rPr>
              <a:t>href</a:t>
            </a:r>
            <a:r>
              <a:rPr lang="en-US" sz="1800" b="1" dirty="0">
                <a:latin typeface="Courier" pitchFamily="2" charset="0"/>
              </a:rPr>
              <a:t>="#</a:t>
            </a:r>
            <a:r>
              <a:rPr lang="en-US" sz="1800" b="1" dirty="0">
                <a:solidFill>
                  <a:srgbClr val="B23C00"/>
                </a:solidFill>
                <a:latin typeface="Courier" pitchFamily="2" charset="0"/>
              </a:rPr>
              <a:t>CMPE226</a:t>
            </a:r>
            <a:r>
              <a:rPr lang="en-US" sz="1800" b="1" dirty="0">
                <a:latin typeface="Courier" pitchFamily="2" charset="0"/>
              </a:rPr>
              <a:t>"&gt;CMPE 226&lt;/a&gt;&lt;/li&gt;</a:t>
            </a:r>
          </a:p>
          <a:p>
            <a:r>
              <a:rPr lang="en-US" sz="1800" b="1" dirty="0">
                <a:latin typeface="Courier" pitchFamily="2" charset="0"/>
              </a:rPr>
              <a:t>            &lt;li&gt;&lt;a </a:t>
            </a:r>
            <a:r>
              <a:rPr lang="en-US" sz="1800" b="1" dirty="0" err="1">
                <a:latin typeface="Courier" pitchFamily="2" charset="0"/>
              </a:rPr>
              <a:t>href</a:t>
            </a:r>
            <a:r>
              <a:rPr lang="en-US" sz="1800" b="1" dirty="0">
                <a:latin typeface="Courier" pitchFamily="2" charset="0"/>
              </a:rPr>
              <a:t>="#</a:t>
            </a:r>
            <a:r>
              <a:rPr lang="en-US" sz="1800" b="1" dirty="0">
                <a:solidFill>
                  <a:srgbClr val="B23C00"/>
                </a:solidFill>
                <a:latin typeface="Courier" pitchFamily="2" charset="0"/>
              </a:rPr>
              <a:t>CMPE280</a:t>
            </a:r>
            <a:r>
              <a:rPr lang="en-US" sz="1800" b="1" dirty="0">
                <a:latin typeface="Courier" pitchFamily="2" charset="0"/>
              </a:rPr>
              <a:t>"&gt;CMPE 280&lt;/a&gt;&lt;/li&gt;</a:t>
            </a:r>
          </a:p>
          <a:p>
            <a:r>
              <a:rPr lang="en-US" sz="1800" b="1" dirty="0">
                <a:latin typeface="Courier" pitchFamily="2" charset="0"/>
              </a:rPr>
              <a:t>            &lt;li&gt;&lt;a </a:t>
            </a:r>
            <a:r>
              <a:rPr lang="en-US" sz="1800" b="1" dirty="0" err="1">
                <a:latin typeface="Courier" pitchFamily="2" charset="0"/>
              </a:rPr>
              <a:t>href</a:t>
            </a:r>
            <a:r>
              <a:rPr lang="en-US" sz="1800" b="1" dirty="0">
                <a:latin typeface="Courier" pitchFamily="2" charset="0"/>
              </a:rPr>
              <a:t>="#</a:t>
            </a:r>
            <a:r>
              <a:rPr lang="en-US" sz="1800" b="1" dirty="0">
                <a:solidFill>
                  <a:srgbClr val="B23C00"/>
                </a:solidFill>
                <a:latin typeface="Courier" pitchFamily="2" charset="0"/>
              </a:rPr>
              <a:t>CMPE295A</a:t>
            </a:r>
            <a:r>
              <a:rPr lang="en-US" sz="1800" b="1" dirty="0">
                <a:latin typeface="Courier" pitchFamily="2" charset="0"/>
              </a:rPr>
              <a:t>"&gt;CMPE 295A&lt;/a&gt;&lt;/li&gt;</a:t>
            </a:r>
          </a:p>
          <a:p>
            <a:r>
              <a:rPr lang="is-IS" sz="2000" b="1" dirty="0">
                <a:latin typeface="Courier New"/>
                <a:cs typeface="Courier New"/>
              </a:rPr>
              <a:t>        &lt;/ul&gt;</a:t>
            </a:r>
          </a:p>
          <a:p>
            <a:r>
              <a:rPr lang="is-IS" sz="2000" b="1" dirty="0">
                <a:latin typeface="Courier New"/>
                <a:cs typeface="Courier New"/>
              </a:rPr>
              <a:t>        &lt;div id="</a:t>
            </a:r>
            <a:r>
              <a:rPr lang="en-US" sz="2000" b="1" dirty="0">
                <a:solidFill>
                  <a:srgbClr val="B23C00"/>
                </a:solidFill>
                <a:latin typeface="Courier" pitchFamily="2" charset="0"/>
              </a:rPr>
              <a:t>CMPE180A</a:t>
            </a:r>
            <a:r>
              <a:rPr lang="is-IS" sz="2000" b="1" dirty="0">
                <a:latin typeface="Courier New"/>
                <a:cs typeface="Courier New"/>
              </a:rPr>
              <a:t>"&gt;</a:t>
            </a:r>
          </a:p>
          <a:p>
            <a:r>
              <a:rPr lang="is-IS" sz="2000" b="1" dirty="0">
                <a:latin typeface="Courier New"/>
                <a:cs typeface="Courier New"/>
              </a:rPr>
              <a:t>            ...</a:t>
            </a:r>
          </a:p>
          <a:p>
            <a:r>
              <a:rPr lang="is-IS" sz="2000" b="1" dirty="0">
                <a:latin typeface="Courier New"/>
                <a:cs typeface="Courier New"/>
              </a:rPr>
              <a:t>        &lt;/div&gt;</a:t>
            </a:r>
          </a:p>
          <a:p>
            <a:r>
              <a:rPr lang="is-IS" sz="2000" b="1" dirty="0">
                <a:latin typeface="Courier New"/>
                <a:cs typeface="Courier New"/>
              </a:rPr>
              <a:t>        &lt;div id="</a:t>
            </a:r>
            <a:r>
              <a:rPr lang="en-US" sz="2000" b="1" dirty="0">
                <a:solidFill>
                  <a:srgbClr val="B23C00"/>
                </a:solidFill>
                <a:latin typeface="Courier" pitchFamily="2" charset="0"/>
              </a:rPr>
              <a:t>CMPE226</a:t>
            </a:r>
            <a:r>
              <a:rPr lang="is-IS" sz="2000" b="1" dirty="0">
                <a:latin typeface="Courier New"/>
                <a:cs typeface="Courier New"/>
              </a:rPr>
              <a:t>"&gt;</a:t>
            </a:r>
          </a:p>
          <a:p>
            <a:r>
              <a:rPr lang="is-IS" sz="2000" b="1" dirty="0">
                <a:latin typeface="Courier New"/>
                <a:cs typeface="Courier New"/>
              </a:rPr>
              <a:t>            ...</a:t>
            </a:r>
          </a:p>
          <a:p>
            <a:r>
              <a:rPr lang="is-IS" sz="2000" b="1" dirty="0">
                <a:latin typeface="Courier New"/>
                <a:cs typeface="Courier New"/>
              </a:rPr>
              <a:t>        &lt;/div&gt;</a:t>
            </a:r>
          </a:p>
          <a:p>
            <a:r>
              <a:rPr lang="is-IS" sz="2000" b="1" dirty="0">
                <a:latin typeface="Courier New"/>
                <a:cs typeface="Courier New"/>
              </a:rPr>
              <a:t>        ...</a:t>
            </a:r>
          </a:p>
          <a:p>
            <a:r>
              <a:rPr lang="is-IS" sz="2000" b="1" dirty="0">
                <a:latin typeface="Courier New"/>
                <a:cs typeface="Courier New"/>
              </a:rPr>
              <a:t>    &lt;/div&gt;</a:t>
            </a:r>
          </a:p>
          <a:p>
            <a:r>
              <a:rPr lang="is-IS" sz="2000" b="1" dirty="0">
                <a:latin typeface="Courier New"/>
                <a:cs typeface="Courier New"/>
              </a:rPr>
              <a:t>&lt;/body&gt;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57" y="4040083"/>
            <a:ext cx="3570759" cy="1938992"/>
          </a:xfrm>
          <a:prstGeom prst="rect">
            <a:avLst/>
          </a:prstGeom>
          <a:solidFill>
            <a:srgbClr val="E2EA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$("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#tabs</a:t>
            </a:r>
            <a:r>
              <a:rPr lang="en-US" sz="2000" b="1" dirty="0">
                <a:latin typeface="Courier New"/>
                <a:cs typeface="Courier New"/>
              </a:rPr>
              <a:t>").tabs();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69517" y="1217624"/>
            <a:ext cx="101712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tabs.html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20916" y="3889259"/>
            <a:ext cx="98296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tabs.js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5883E8-BD01-BD41-9DFD-F2F44A7180F6}"/>
              </a:ext>
            </a:extLst>
          </p:cNvPr>
          <p:cNvSpPr txBox="1"/>
          <p:nvPr/>
        </p:nvSpPr>
        <p:spPr>
          <a:xfrm>
            <a:off x="90908" y="1906565"/>
            <a:ext cx="1003801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Outer </a:t>
            </a:r>
            <a:r>
              <a:rPr lang="en-US" sz="1400" b="1" dirty="0">
                <a:solidFill>
                  <a:srgbClr val="0033CC"/>
                </a:solidFill>
                <a:latin typeface="Courier" pitchFamily="2" charset="0"/>
              </a:rPr>
              <a:t>div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48E8E85-3BC3-BE4B-BC20-72BC3BC6544C}"/>
              </a:ext>
            </a:extLst>
          </p:cNvPr>
          <p:cNvSpPr txBox="1"/>
          <p:nvPr/>
        </p:nvSpPr>
        <p:spPr>
          <a:xfrm>
            <a:off x="598420" y="3915334"/>
            <a:ext cx="107112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Inner </a:t>
            </a:r>
            <a:r>
              <a:rPr lang="en-US" sz="1400" b="1" dirty="0" err="1">
                <a:solidFill>
                  <a:srgbClr val="0033CC"/>
                </a:solidFill>
                <a:latin typeface="Courier" pitchFamily="2" charset="0"/>
              </a:rPr>
              <a:t>div</a:t>
            </a:r>
            <a:r>
              <a:rPr lang="en-US" sz="1400" dirty="0" err="1">
                <a:solidFill>
                  <a:srgbClr val="0033CC"/>
                </a:solidFill>
              </a:rPr>
              <a:t>s</a:t>
            </a:r>
            <a:endParaRPr lang="en-US" sz="1400" dirty="0">
              <a:solidFill>
                <a:srgbClr val="0033CC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8F7202-F590-5340-9036-652B3DEE0116}"/>
              </a:ext>
            </a:extLst>
          </p:cNvPr>
          <p:cNvSpPr txBox="1"/>
          <p:nvPr/>
        </p:nvSpPr>
        <p:spPr>
          <a:xfrm>
            <a:off x="592808" y="2796419"/>
            <a:ext cx="1298112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Tabs directory</a:t>
            </a:r>
          </a:p>
        </p:txBody>
      </p:sp>
    </p:spTree>
    <p:extLst>
      <p:ext uri="{BB962C8B-B14F-4D97-AF65-F5344CB8AC3E}">
        <p14:creationId xmlns:p14="http://schemas.microsoft.com/office/powerpoint/2010/main" val="25325498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AJAX Tabs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AJAX to obtain the contents of a tab.</a:t>
            </a:r>
          </a:p>
          <a:p>
            <a:pPr lvl="5"/>
            <a:endParaRPr lang="en-US" dirty="0"/>
          </a:p>
          <a:p>
            <a:r>
              <a:rPr lang="en-US" dirty="0"/>
              <a:t>Specify the file to be loaded from the server </a:t>
            </a:r>
            <a:br>
              <a:rPr lang="en-US" dirty="0"/>
            </a:br>
            <a:r>
              <a:rPr lang="en-US" dirty="0"/>
              <a:t>as a link in the corresponding item in the </a:t>
            </a:r>
            <a:br>
              <a:rPr lang="en-US" dirty="0"/>
            </a:br>
            <a:r>
              <a:rPr lang="en-US" dirty="0"/>
              <a:t>tabs directory list.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658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AJAX Tabs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65806" y="1417342"/>
            <a:ext cx="8331127" cy="28007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" pitchFamily="2" charset="0"/>
              </a:rPr>
              <a:t>&lt;body&gt;</a:t>
            </a:r>
          </a:p>
          <a:p>
            <a:r>
              <a:rPr lang="en-US" b="1" dirty="0">
                <a:latin typeface="Courier" pitchFamily="2" charset="0"/>
              </a:rPr>
              <a:t>    &lt;h1 class="</a:t>
            </a:r>
            <a:r>
              <a:rPr lang="en-US" b="1" dirty="0" err="1">
                <a:latin typeface="Courier" pitchFamily="2" charset="0"/>
              </a:rPr>
              <a:t>ui</a:t>
            </a:r>
            <a:r>
              <a:rPr lang="en-US" b="1" dirty="0">
                <a:latin typeface="Courier" pitchFamily="2" charset="0"/>
              </a:rPr>
              <a:t>-state-default"&gt;AJAX Tabs Demo&lt;/h1&gt;</a:t>
            </a:r>
          </a:p>
          <a:p>
            <a:r>
              <a:rPr lang="en-US" b="1" dirty="0">
                <a:latin typeface="Courier" pitchFamily="2" charset="0"/>
              </a:rPr>
              <a:t>    &lt;div id="</a:t>
            </a:r>
            <a:r>
              <a:rPr lang="en-US" b="1" dirty="0">
                <a:solidFill>
                  <a:srgbClr val="B23C00"/>
                </a:solidFill>
                <a:latin typeface="Courier" pitchFamily="2" charset="0"/>
              </a:rPr>
              <a:t>tabs</a:t>
            </a:r>
            <a:r>
              <a:rPr lang="en-US" b="1" dirty="0">
                <a:latin typeface="Courier" pitchFamily="2" charset="0"/>
              </a:rPr>
              <a:t>"&gt;</a:t>
            </a:r>
          </a:p>
          <a:p>
            <a:r>
              <a:rPr lang="en-US" b="1" dirty="0">
                <a:latin typeface="Courier" pitchFamily="2" charset="0"/>
              </a:rPr>
              <a:t>        &lt;</a:t>
            </a:r>
            <a:r>
              <a:rPr lang="en-US" b="1" dirty="0" err="1">
                <a:latin typeface="Courier" pitchFamily="2" charset="0"/>
              </a:rPr>
              <a:t>ul</a:t>
            </a:r>
            <a:r>
              <a:rPr lang="en-US" b="1" dirty="0">
                <a:latin typeface="Courier" pitchFamily="2" charset="0"/>
              </a:rPr>
              <a:t>&gt;</a:t>
            </a:r>
          </a:p>
          <a:p>
            <a:r>
              <a:rPr lang="en-US" b="1" dirty="0">
                <a:latin typeface="Courier" pitchFamily="2" charset="0"/>
              </a:rPr>
              <a:t>            &lt;li&gt;&lt;a </a:t>
            </a:r>
            <a:r>
              <a:rPr lang="en-US" b="1" dirty="0" err="1">
                <a:latin typeface="Courier" pitchFamily="2" charset="0"/>
              </a:rPr>
              <a:t>href</a:t>
            </a:r>
            <a:r>
              <a:rPr lang="en-US" b="1" dirty="0">
                <a:latin typeface="Courier" pitchFamily="2" charset="0"/>
              </a:rPr>
              <a:t>="</a:t>
            </a:r>
            <a:r>
              <a:rPr lang="en-US" b="1" dirty="0">
                <a:solidFill>
                  <a:srgbClr val="B23C00"/>
                </a:solidFill>
                <a:latin typeface="Courier" pitchFamily="2" charset="0"/>
              </a:rPr>
              <a:t>courses/CMPE180A.html</a:t>
            </a:r>
            <a:r>
              <a:rPr lang="en-US" b="1" dirty="0">
                <a:latin typeface="Courier" pitchFamily="2" charset="0"/>
              </a:rPr>
              <a:t>"&gt;CMPE 180A&lt;/a&gt;&lt;/li&gt;</a:t>
            </a:r>
          </a:p>
          <a:p>
            <a:r>
              <a:rPr lang="en-US" b="1" dirty="0">
                <a:latin typeface="Courier" pitchFamily="2" charset="0"/>
              </a:rPr>
              <a:t>            &lt;li&gt;&lt;a </a:t>
            </a:r>
            <a:r>
              <a:rPr lang="en-US" b="1" dirty="0" err="1">
                <a:latin typeface="Courier" pitchFamily="2" charset="0"/>
              </a:rPr>
              <a:t>href</a:t>
            </a:r>
            <a:r>
              <a:rPr lang="en-US" b="1" dirty="0">
                <a:latin typeface="Courier" pitchFamily="2" charset="0"/>
              </a:rPr>
              <a:t>="</a:t>
            </a:r>
            <a:r>
              <a:rPr lang="en-US" b="1" dirty="0">
                <a:solidFill>
                  <a:srgbClr val="B23C00"/>
                </a:solidFill>
                <a:latin typeface="Courier" pitchFamily="2" charset="0"/>
              </a:rPr>
              <a:t>courses/CMPE226.html</a:t>
            </a:r>
            <a:r>
              <a:rPr lang="en-US" b="1" dirty="0">
                <a:latin typeface="Courier" pitchFamily="2" charset="0"/>
              </a:rPr>
              <a:t>"&gt;CMPE 226&lt;/a&gt;&lt;/li&gt;</a:t>
            </a:r>
          </a:p>
          <a:p>
            <a:r>
              <a:rPr lang="en-US" b="1" dirty="0">
                <a:latin typeface="Courier" pitchFamily="2" charset="0"/>
              </a:rPr>
              <a:t>            &lt;li&gt;&lt;a </a:t>
            </a:r>
            <a:r>
              <a:rPr lang="en-US" b="1" dirty="0" err="1">
                <a:latin typeface="Courier" pitchFamily="2" charset="0"/>
              </a:rPr>
              <a:t>href</a:t>
            </a:r>
            <a:r>
              <a:rPr lang="en-US" b="1" dirty="0">
                <a:latin typeface="Courier" pitchFamily="2" charset="0"/>
              </a:rPr>
              <a:t>="</a:t>
            </a:r>
            <a:r>
              <a:rPr lang="en-US" b="1" dirty="0">
                <a:solidFill>
                  <a:srgbClr val="B23C00"/>
                </a:solidFill>
                <a:latin typeface="Courier" pitchFamily="2" charset="0"/>
              </a:rPr>
              <a:t>courses/CMPE280.html</a:t>
            </a:r>
            <a:r>
              <a:rPr lang="en-US" b="1" dirty="0">
                <a:latin typeface="Courier" pitchFamily="2" charset="0"/>
              </a:rPr>
              <a:t>"&gt;CMPE 280&lt;/a&gt;&lt;/li&gt;</a:t>
            </a:r>
          </a:p>
          <a:p>
            <a:r>
              <a:rPr lang="en-US" b="1" dirty="0">
                <a:latin typeface="Courier" pitchFamily="2" charset="0"/>
              </a:rPr>
              <a:t>            &lt;li&gt;&lt;a </a:t>
            </a:r>
            <a:r>
              <a:rPr lang="en-US" b="1" dirty="0" err="1">
                <a:latin typeface="Courier" pitchFamily="2" charset="0"/>
              </a:rPr>
              <a:t>href</a:t>
            </a:r>
            <a:r>
              <a:rPr lang="en-US" b="1" dirty="0">
                <a:latin typeface="Courier" pitchFamily="2" charset="0"/>
              </a:rPr>
              <a:t>="</a:t>
            </a:r>
            <a:r>
              <a:rPr lang="en-US" b="1" dirty="0">
                <a:solidFill>
                  <a:srgbClr val="B23C00"/>
                </a:solidFill>
                <a:latin typeface="Courier" pitchFamily="2" charset="0"/>
              </a:rPr>
              <a:t>courses/CMPE295A.html</a:t>
            </a:r>
            <a:r>
              <a:rPr lang="en-US" b="1" dirty="0">
                <a:latin typeface="Courier" pitchFamily="2" charset="0"/>
              </a:rPr>
              <a:t>"&gt;CMPE 295A&lt;/a&gt;&lt;/li&gt;</a:t>
            </a:r>
          </a:p>
          <a:p>
            <a:r>
              <a:rPr lang="en-US" b="1" dirty="0">
                <a:latin typeface="Courier" pitchFamily="2" charset="0"/>
              </a:rPr>
              <a:t>        &lt;/</a:t>
            </a:r>
            <a:r>
              <a:rPr lang="en-US" b="1" dirty="0" err="1">
                <a:latin typeface="Courier" pitchFamily="2" charset="0"/>
              </a:rPr>
              <a:t>ul</a:t>
            </a:r>
            <a:r>
              <a:rPr lang="en-US" b="1" dirty="0">
                <a:latin typeface="Courier" pitchFamily="2" charset="0"/>
              </a:rPr>
              <a:t>&gt;</a:t>
            </a:r>
          </a:p>
          <a:p>
            <a:r>
              <a:rPr lang="en-US" b="1" dirty="0">
                <a:latin typeface="Courier" pitchFamily="2" charset="0"/>
              </a:rPr>
              <a:t>    &lt;/div&gt;</a:t>
            </a:r>
          </a:p>
          <a:p>
            <a:r>
              <a:rPr lang="en-US" b="1" dirty="0">
                <a:latin typeface="Courier" pitchFamily="2" charset="0"/>
              </a:rPr>
              <a:t>&lt;/body&gt;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90116" y="1325903"/>
            <a:ext cx="139353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ajaxtabs.html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3742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Date Picker Widget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737390" y="5131987"/>
            <a:ext cx="5852097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&lt;input type="text" id="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datePicker</a:t>
            </a:r>
            <a:r>
              <a:rPr lang="en-US" sz="2000" b="1" dirty="0">
                <a:latin typeface="Courier New"/>
                <a:cs typeface="Courier New"/>
              </a:rPr>
              <a:t>" /&gt;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37391" y="5714975"/>
            <a:ext cx="4802066" cy="400110"/>
          </a:xfrm>
          <a:prstGeom prst="rect">
            <a:avLst/>
          </a:prstGeom>
          <a:solidFill>
            <a:srgbClr val="E2EA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#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datePicker</a:t>
            </a:r>
            <a:r>
              <a:rPr lang="en-US" sz="2000" b="1" dirty="0">
                <a:latin typeface="Courier New"/>
                <a:cs typeface="Courier New"/>
              </a:rPr>
              <a:t>").</a:t>
            </a:r>
            <a:r>
              <a:rPr lang="en-US" sz="2000" b="1" dirty="0" err="1">
                <a:latin typeface="Courier New"/>
                <a:cs typeface="Courier New"/>
              </a:rPr>
              <a:t>datepicker</a:t>
            </a:r>
            <a:r>
              <a:rPr lang="en-US" sz="2000" b="1" dirty="0">
                <a:latin typeface="Courier New"/>
                <a:cs typeface="Courier New"/>
              </a:rPr>
              <a:t>();</a:t>
            </a:r>
          </a:p>
        </p:txBody>
      </p:sp>
      <p:pic>
        <p:nvPicPr>
          <p:cNvPr id="8" name="Picture 7" descr="Screen Shot 2015-04-12 at 11.00.2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903" y="1325903"/>
            <a:ext cx="4229100" cy="37719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514B7ED-E380-3641-8C44-80EFE35F8B32}"/>
              </a:ext>
            </a:extLst>
          </p:cNvPr>
          <p:cNvSpPr txBox="1"/>
          <p:nvPr/>
        </p:nvSpPr>
        <p:spPr>
          <a:xfrm>
            <a:off x="6748172" y="4892024"/>
            <a:ext cx="132440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widgets.html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BF4B7A-6887-EA46-A871-9471AFACFAED}"/>
              </a:ext>
            </a:extLst>
          </p:cNvPr>
          <p:cNvSpPr txBox="1"/>
          <p:nvPr/>
        </p:nvSpPr>
        <p:spPr>
          <a:xfrm>
            <a:off x="6126463" y="6079123"/>
            <a:ext cx="128913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widgets.js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4923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Slider Widget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5" name="Picture 4" descr="Screen Shot 2015-04-12 at 11.01.2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72" y="1361454"/>
            <a:ext cx="8826500" cy="787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55359" y="2355358"/>
            <a:ext cx="4648153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&lt;div id="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slider</a:t>
            </a:r>
            <a:r>
              <a:rPr lang="en-US" sz="2000" b="1" dirty="0">
                <a:latin typeface="Courier New"/>
                <a:cs typeface="Courier New"/>
              </a:rPr>
              <a:t>"&gt;&lt;/div&gt;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&lt;div id="</a:t>
            </a:r>
            <a:r>
              <a:rPr lang="en-US" sz="2000" b="1" dirty="0" err="1">
                <a:solidFill>
                  <a:srgbClr val="008000"/>
                </a:solidFill>
                <a:latin typeface="Courier New"/>
                <a:cs typeface="Courier New"/>
              </a:rPr>
              <a:t>slideOutput</a:t>
            </a:r>
            <a:r>
              <a:rPr lang="en-US" sz="2000" b="1" dirty="0">
                <a:latin typeface="Courier New"/>
                <a:cs typeface="Courier New"/>
              </a:rPr>
              <a:t>"&gt;0&lt;/div&gt;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0875" y="3246122"/>
            <a:ext cx="7880332" cy="2862322"/>
          </a:xfrm>
          <a:prstGeom prst="rect">
            <a:avLst/>
          </a:prstGeom>
          <a:solidFill>
            <a:srgbClr val="E2EA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#slider</a:t>
            </a:r>
            <a:r>
              <a:rPr lang="en-US" sz="2000" b="1" dirty="0">
                <a:latin typeface="Courier New"/>
                <a:cs typeface="Courier New"/>
              </a:rPr>
              <a:t>").slider().bind("slide", </a:t>
            </a:r>
            <a:r>
              <a:rPr lang="en-US" sz="2000" b="1" dirty="0" err="1">
                <a:solidFill>
                  <a:srgbClr val="0432FF"/>
                </a:solidFill>
                <a:latin typeface="Courier New"/>
                <a:cs typeface="Courier New"/>
              </a:rPr>
              <a:t>reportSlider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...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solidFill>
                  <a:srgbClr val="0432FF"/>
                </a:solidFill>
                <a:latin typeface="Courier New"/>
                <a:cs typeface="Courier New"/>
              </a:rPr>
              <a:t>reportSlider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sliderVal</a:t>
            </a:r>
            <a:r>
              <a:rPr lang="en-US" sz="2000" b="1" dirty="0">
                <a:latin typeface="Courier New"/>
                <a:cs typeface="Courier New"/>
              </a:rPr>
              <a:t> = $("#slider").slider("value");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$("</a:t>
            </a:r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#</a:t>
            </a:r>
            <a:r>
              <a:rPr lang="en-US" sz="2000" b="1" dirty="0" err="1">
                <a:solidFill>
                  <a:srgbClr val="008000"/>
                </a:solidFill>
                <a:latin typeface="Courier New"/>
                <a:cs typeface="Courier New"/>
              </a:rPr>
              <a:t>slideOutput</a:t>
            </a:r>
            <a:r>
              <a:rPr lang="en-US" sz="2000" b="1" dirty="0">
                <a:latin typeface="Courier New"/>
                <a:cs typeface="Courier New"/>
              </a:rPr>
              <a:t>").html(</a:t>
            </a:r>
            <a:r>
              <a:rPr lang="en-US" sz="2000" b="1" dirty="0" err="1">
                <a:latin typeface="Courier New"/>
                <a:cs typeface="Courier New"/>
              </a:rPr>
              <a:t>sliderVal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r>
              <a:rPr lang="en-US" sz="2000" b="1" dirty="0">
                <a:latin typeface="Courier New"/>
                <a:cs typeface="Courier New"/>
              </a:rPr>
              <a:t>}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41A5C8-BE30-9B4C-9F9C-5B399992EADF}"/>
              </a:ext>
            </a:extLst>
          </p:cNvPr>
          <p:cNvSpPr txBox="1"/>
          <p:nvPr/>
        </p:nvSpPr>
        <p:spPr>
          <a:xfrm>
            <a:off x="4389122" y="2212697"/>
            <a:ext cx="132440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widgets.html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832A6F-9BD4-4845-AF6A-1917381591F2}"/>
              </a:ext>
            </a:extLst>
          </p:cNvPr>
          <p:cNvSpPr txBox="1"/>
          <p:nvPr/>
        </p:nvSpPr>
        <p:spPr>
          <a:xfrm>
            <a:off x="7114334" y="5670591"/>
            <a:ext cx="128913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widgets.js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8750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Selectable Widget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5" name="Picture 4" descr="Screen Shot 2015-04-12 at 11.05.0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829" y="1348749"/>
            <a:ext cx="1778000" cy="12573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89214" y="2968625"/>
            <a:ext cx="3262932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</a:t>
            </a:r>
            <a:r>
              <a:rPr lang="en-US" sz="2000" b="1" dirty="0" err="1">
                <a:latin typeface="Courier New"/>
                <a:cs typeface="Courier New"/>
              </a:rPr>
              <a:t>ul</a:t>
            </a:r>
            <a:r>
              <a:rPr lang="en-US" sz="2000" b="1" dirty="0">
                <a:latin typeface="Courier New"/>
                <a:cs typeface="Courier New"/>
              </a:rPr>
              <a:t> id="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selectable</a:t>
            </a:r>
            <a:r>
              <a:rPr lang="en-US" sz="2000" b="1" dirty="0">
                <a:latin typeface="Courier New"/>
                <a:cs typeface="Courier New"/>
              </a:rPr>
              <a:t>"&gt;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&lt;li&gt;alpha&lt;/li&gt;</a:t>
            </a:r>
          </a:p>
          <a:p>
            <a:r>
              <a:rPr lang="sv-SE" sz="2000" b="1" dirty="0">
                <a:latin typeface="Courier New"/>
                <a:cs typeface="Courier New"/>
              </a:rPr>
              <a:t>    &lt;li&gt;beta&lt;/li&gt;</a:t>
            </a:r>
          </a:p>
          <a:p>
            <a:r>
              <a:rPr lang="sv-SE" sz="2000" b="1" dirty="0">
                <a:latin typeface="Courier New"/>
                <a:cs typeface="Courier New"/>
              </a:rPr>
              <a:t>    &lt;li&gt;gamma&lt;/li&gt;</a:t>
            </a:r>
          </a:p>
          <a:p>
            <a:r>
              <a:rPr lang="sv-SE" sz="2000" b="1" dirty="0">
                <a:latin typeface="Courier New"/>
                <a:cs typeface="Courier New"/>
              </a:rPr>
              <a:t>    &lt;li&gt;delta&lt;/li&gt;</a:t>
            </a:r>
          </a:p>
          <a:p>
            <a:r>
              <a:rPr lang="sv-SE" sz="2000" b="1" dirty="0">
                <a:latin typeface="Courier New"/>
                <a:cs typeface="Courier New"/>
              </a:rPr>
              <a:t>&lt;/</a:t>
            </a:r>
            <a:r>
              <a:rPr lang="sv-SE" sz="2000" b="1" dirty="0" err="1">
                <a:latin typeface="Courier New"/>
                <a:cs typeface="Courier New"/>
              </a:rPr>
              <a:t>ul</a:t>
            </a:r>
            <a:r>
              <a:rPr lang="sv-SE" sz="2000" b="1" dirty="0">
                <a:latin typeface="Courier New"/>
                <a:cs typeface="Courier New"/>
              </a:rPr>
              <a:t>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04543" y="5166341"/>
            <a:ext cx="4802066" cy="400110"/>
          </a:xfrm>
          <a:prstGeom prst="rect">
            <a:avLst/>
          </a:prstGeom>
          <a:solidFill>
            <a:srgbClr val="E2EA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#selectable</a:t>
            </a:r>
            <a:r>
              <a:rPr lang="en-US" sz="2000" b="1" dirty="0">
                <a:latin typeface="Courier New"/>
                <a:cs typeface="Courier New"/>
              </a:rPr>
              <a:t>").selectable();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07F32D-09AC-0042-A12F-75DEBD5C445B}"/>
              </a:ext>
            </a:extLst>
          </p:cNvPr>
          <p:cNvSpPr txBox="1"/>
          <p:nvPr/>
        </p:nvSpPr>
        <p:spPr>
          <a:xfrm>
            <a:off x="4688794" y="4698425"/>
            <a:ext cx="132440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widgets.html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72BD96-20F0-E94D-B52A-2AE6EA752814}"/>
              </a:ext>
            </a:extLst>
          </p:cNvPr>
          <p:cNvSpPr txBox="1"/>
          <p:nvPr/>
        </p:nvSpPr>
        <p:spPr>
          <a:xfrm>
            <a:off x="6400780" y="5526536"/>
            <a:ext cx="128913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widgets.js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515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The jQuery User Interface Toolkit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Build a </a:t>
            </a:r>
            <a:r>
              <a:rPr lang="en-US" u="sng" dirty="0"/>
              <a:t>modern</a:t>
            </a:r>
            <a:r>
              <a:rPr lang="en-US" dirty="0"/>
              <a:t> application.</a:t>
            </a:r>
          </a:p>
          <a:p>
            <a:pPr lvl="1"/>
            <a:r>
              <a:rPr lang="en-US" dirty="0"/>
              <a:t>That just happens to run inside a web browser.</a:t>
            </a:r>
          </a:p>
          <a:p>
            <a:pPr lvl="1"/>
            <a:r>
              <a:rPr lang="en-US" dirty="0"/>
              <a:t>Add visual effects.</a:t>
            </a:r>
          </a:p>
          <a:p>
            <a:pPr lvl="5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Single-page application</a:t>
            </a:r>
            <a:r>
              <a:rPr lang="en-US" dirty="0"/>
              <a:t> (</a:t>
            </a:r>
            <a:r>
              <a:rPr lang="en-US" dirty="0">
                <a:solidFill>
                  <a:srgbClr val="B23C00"/>
                </a:solidFill>
              </a:rPr>
              <a:t>SPA</a:t>
            </a:r>
            <a:r>
              <a:rPr lang="en-US" dirty="0"/>
              <a:t>)</a:t>
            </a:r>
          </a:p>
          <a:p>
            <a:pPr lvl="5"/>
            <a:endParaRPr lang="en-US" dirty="0"/>
          </a:p>
          <a:p>
            <a:r>
              <a:rPr lang="en-US" dirty="0"/>
              <a:t>Open source</a:t>
            </a:r>
          </a:p>
          <a:p>
            <a:pPr lvl="1"/>
            <a:r>
              <a:rPr lang="en-US" dirty="0"/>
              <a:t>Download from </a:t>
            </a:r>
            <a:r>
              <a:rPr lang="en-US" dirty="0">
                <a:hlinkClick r:id="rId2"/>
              </a:rPr>
              <a:t>http://jqueryui.com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9244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Sortable Widget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5" name="Picture 4" descr="Screen Shot 2015-04-12 at 11.11.2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37" y="1417342"/>
            <a:ext cx="1219200" cy="1257300"/>
          </a:xfrm>
          <a:prstGeom prst="rect">
            <a:avLst/>
          </a:prstGeom>
        </p:spPr>
      </p:pic>
      <p:pic>
        <p:nvPicPr>
          <p:cNvPr id="6" name="Picture 5" descr="Screen Shot 2015-04-12 at 11.10.45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417342"/>
            <a:ext cx="1714500" cy="1219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01169" y="3008313"/>
            <a:ext cx="2955106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</a:t>
            </a:r>
            <a:r>
              <a:rPr lang="en-US" sz="2000" b="1" dirty="0" err="1">
                <a:latin typeface="Courier New"/>
                <a:cs typeface="Courier New"/>
              </a:rPr>
              <a:t>ul</a:t>
            </a:r>
            <a:r>
              <a:rPr lang="en-US" sz="2000" b="1" dirty="0">
                <a:latin typeface="Courier New"/>
                <a:cs typeface="Courier New"/>
              </a:rPr>
              <a:t> id="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sortable</a:t>
            </a:r>
            <a:r>
              <a:rPr lang="en-US" sz="2000" b="1" dirty="0">
                <a:latin typeface="Courier New"/>
                <a:cs typeface="Courier New"/>
              </a:rPr>
              <a:t>"&gt;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&lt;li&gt;alpha&lt;/li&gt;</a:t>
            </a:r>
          </a:p>
          <a:p>
            <a:r>
              <a:rPr lang="sv-SE" sz="2000" b="1" dirty="0">
                <a:latin typeface="Courier New"/>
                <a:cs typeface="Courier New"/>
              </a:rPr>
              <a:t>    &lt;li&gt;beta&lt;/li&gt;</a:t>
            </a:r>
          </a:p>
          <a:p>
            <a:r>
              <a:rPr lang="sv-SE" sz="2000" b="1" dirty="0">
                <a:latin typeface="Courier New"/>
                <a:cs typeface="Courier New"/>
              </a:rPr>
              <a:t>    &lt;li&gt;gamma&lt;/li&gt;</a:t>
            </a:r>
          </a:p>
          <a:p>
            <a:r>
              <a:rPr lang="sv-SE" sz="2000" b="1" dirty="0">
                <a:latin typeface="Courier New"/>
                <a:cs typeface="Courier New"/>
              </a:rPr>
              <a:t>    &lt;li&gt;delta&lt;/li&gt;</a:t>
            </a:r>
          </a:p>
          <a:p>
            <a:r>
              <a:rPr lang="sv-SE" sz="2000" b="1" dirty="0">
                <a:latin typeface="Courier New"/>
                <a:cs typeface="Courier New"/>
              </a:rPr>
              <a:t>&lt;/</a:t>
            </a:r>
            <a:r>
              <a:rPr lang="sv-SE" sz="2000" b="1" dirty="0" err="1">
                <a:latin typeface="Courier New"/>
                <a:cs typeface="Courier New"/>
              </a:rPr>
              <a:t>ul</a:t>
            </a:r>
            <a:r>
              <a:rPr lang="sv-SE" sz="2000" b="1" dirty="0">
                <a:latin typeface="Courier New"/>
                <a:cs typeface="Courier New"/>
              </a:rPr>
              <a:t>&gt;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60342" y="5222875"/>
            <a:ext cx="4248978" cy="400110"/>
          </a:xfrm>
          <a:prstGeom prst="rect">
            <a:avLst/>
          </a:prstGeom>
          <a:solidFill>
            <a:srgbClr val="E2EA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#sortable</a:t>
            </a:r>
            <a:r>
              <a:rPr lang="en-US" sz="2000" b="1" dirty="0">
                <a:latin typeface="Courier New"/>
                <a:cs typeface="Courier New"/>
              </a:rPr>
              <a:t>").sortable();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241F3E-B329-7445-B47C-DD8A6F90666F}"/>
              </a:ext>
            </a:extLst>
          </p:cNvPr>
          <p:cNvSpPr txBox="1"/>
          <p:nvPr/>
        </p:nvSpPr>
        <p:spPr>
          <a:xfrm>
            <a:off x="4480561" y="4746536"/>
            <a:ext cx="132440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widgets.html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FC14AC-0E8F-AD4E-9AB5-F5C0F27D1973}"/>
              </a:ext>
            </a:extLst>
          </p:cNvPr>
          <p:cNvSpPr txBox="1"/>
          <p:nvPr/>
        </p:nvSpPr>
        <p:spPr>
          <a:xfrm>
            <a:off x="5804963" y="5591493"/>
            <a:ext cx="128913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widgets.js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3151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Dialog Widget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5" name="Picture 4" descr="Screen Shot 2015-04-12 at 11.15.1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927" y="1417342"/>
            <a:ext cx="4114405" cy="29260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66833" y="1408785"/>
            <a:ext cx="4494239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&lt;div id="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dialog</a:t>
            </a:r>
            <a:r>
              <a:rPr lang="en-US" b="1" dirty="0">
                <a:latin typeface="Courier New"/>
                <a:cs typeface="Courier New"/>
              </a:rPr>
              <a:t>" title="my dialog"&gt;</a:t>
            </a:r>
          </a:p>
          <a:p>
            <a:r>
              <a:rPr lang="en-US" b="1" dirty="0">
                <a:latin typeface="Courier New"/>
                <a:cs typeface="Courier New"/>
              </a:rPr>
              <a:t>    &lt;p&gt;</a:t>
            </a:r>
          </a:p>
          <a:p>
            <a:r>
              <a:rPr lang="en-US" b="1" dirty="0">
                <a:latin typeface="Courier New"/>
                <a:cs typeface="Courier New"/>
              </a:rPr>
              <a:t>        The dialog class allows you </a:t>
            </a:r>
          </a:p>
          <a:p>
            <a:r>
              <a:rPr lang="en-US" b="1" dirty="0">
                <a:latin typeface="Courier New"/>
                <a:cs typeface="Courier New"/>
              </a:rPr>
              <a:t>        to have a movable sizable </a:t>
            </a:r>
          </a:p>
          <a:p>
            <a:r>
              <a:rPr lang="en-US" b="1" dirty="0">
                <a:latin typeface="Courier New"/>
                <a:cs typeface="Courier New"/>
              </a:rPr>
              <a:t>        customized dialog box </a:t>
            </a:r>
          </a:p>
          <a:p>
            <a:r>
              <a:rPr lang="en-US" b="1" dirty="0">
                <a:latin typeface="Courier New"/>
                <a:cs typeface="Courier New"/>
              </a:rPr>
              <a:t>        consistent the installed </a:t>
            </a:r>
          </a:p>
          <a:p>
            <a:r>
              <a:rPr lang="en-US" b="1" dirty="0">
                <a:latin typeface="Courier New"/>
                <a:cs typeface="Courier New"/>
              </a:rPr>
              <a:t>        page theme.</a:t>
            </a:r>
          </a:p>
          <a:p>
            <a:r>
              <a:rPr lang="en-US" b="1" dirty="0">
                <a:latin typeface="Courier New"/>
                <a:cs typeface="Courier New"/>
              </a:rPr>
              <a:t>    &lt;/p&gt;</a:t>
            </a:r>
          </a:p>
          <a:p>
            <a:r>
              <a:rPr lang="en-US" b="1" dirty="0">
                <a:latin typeface="Courier New"/>
                <a:cs typeface="Courier New"/>
              </a:rPr>
              <a:t>&lt;/div&gt;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&lt;input type="button"</a:t>
            </a:r>
          </a:p>
          <a:p>
            <a:r>
              <a:rPr lang="en-US" b="1" dirty="0">
                <a:latin typeface="Courier New"/>
                <a:cs typeface="Courier New"/>
              </a:rPr>
              <a:t>       value="open dialog"</a:t>
            </a:r>
          </a:p>
          <a:p>
            <a:r>
              <a:rPr lang="en-US" b="1" dirty="0">
                <a:latin typeface="Courier New"/>
                <a:cs typeface="Courier New"/>
              </a:rPr>
              <a:t>       </a:t>
            </a:r>
            <a:r>
              <a:rPr lang="en-US" b="1" dirty="0" err="1">
                <a:latin typeface="Courier New"/>
                <a:cs typeface="Courier New"/>
              </a:rPr>
              <a:t>onclick</a:t>
            </a:r>
            <a:r>
              <a:rPr lang="en-US" b="1" dirty="0">
                <a:latin typeface="Courier New"/>
                <a:cs typeface="Courier New"/>
              </a:rPr>
              <a:t>="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openDialog</a:t>
            </a:r>
            <a:r>
              <a:rPr lang="en-US" b="1" dirty="0">
                <a:latin typeface="Courier New"/>
                <a:cs typeface="Courier New"/>
              </a:rPr>
              <a:t>()" /&gt;</a:t>
            </a:r>
          </a:p>
          <a:p>
            <a:r>
              <a:rPr lang="en-US" b="1" dirty="0">
                <a:latin typeface="Courier New"/>
                <a:cs typeface="Courier New"/>
              </a:rPr>
              <a:t>&lt;input type="button"</a:t>
            </a:r>
          </a:p>
          <a:p>
            <a:r>
              <a:rPr lang="en-US" b="1" dirty="0">
                <a:latin typeface="Courier New"/>
                <a:cs typeface="Courier New"/>
              </a:rPr>
              <a:t>       value="close dialog"</a:t>
            </a:r>
          </a:p>
          <a:p>
            <a:r>
              <a:rPr lang="en-US" b="1" dirty="0">
                <a:latin typeface="Courier New"/>
                <a:cs typeface="Courier New"/>
              </a:rPr>
              <a:t>       </a:t>
            </a:r>
            <a:r>
              <a:rPr lang="en-US" b="1" dirty="0" err="1">
                <a:latin typeface="Courier New"/>
                <a:cs typeface="Courier New"/>
              </a:rPr>
              <a:t>onclick</a:t>
            </a:r>
            <a:r>
              <a:rPr lang="en-US" b="1" dirty="0">
                <a:latin typeface="Courier New"/>
                <a:cs typeface="Courier New"/>
              </a:rPr>
              <a:t>="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closeDialog</a:t>
            </a:r>
            <a:r>
              <a:rPr lang="en-US" b="1" dirty="0">
                <a:latin typeface="Courier New"/>
                <a:cs typeface="Courier New"/>
              </a:rPr>
              <a:t>()" /&gt;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37E926-8F14-9948-A9F5-0DA5ABF0DA72}"/>
              </a:ext>
            </a:extLst>
          </p:cNvPr>
          <p:cNvSpPr txBox="1"/>
          <p:nvPr/>
        </p:nvSpPr>
        <p:spPr>
          <a:xfrm>
            <a:off x="4023366" y="5271381"/>
            <a:ext cx="132440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widgets.html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9020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Dialog Widget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59925" y="1405209"/>
            <a:ext cx="5262979" cy="2862322"/>
          </a:xfrm>
          <a:prstGeom prst="rect">
            <a:avLst/>
          </a:prstGeom>
          <a:solidFill>
            <a:srgbClr val="E2EAFF"/>
          </a:solidFill>
          <a:ln>
            <a:solidFill>
              <a:srgbClr val="3366F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solidFill>
                  <a:srgbClr val="008000"/>
                </a:solidFill>
                <a:latin typeface="Courier New"/>
                <a:cs typeface="Courier New"/>
              </a:rPr>
              <a:t>openDialog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is-IS" sz="2000" b="1" dirty="0">
                <a:latin typeface="Courier New"/>
                <a:cs typeface="Courier New"/>
              </a:rPr>
              <a:t>    $("</a:t>
            </a:r>
            <a:r>
              <a:rPr lang="is-IS" sz="2000" b="1" dirty="0">
                <a:solidFill>
                  <a:srgbClr val="B23C00"/>
                </a:solidFill>
                <a:latin typeface="Courier New"/>
                <a:cs typeface="Courier New"/>
              </a:rPr>
              <a:t>#dialog</a:t>
            </a:r>
            <a:r>
              <a:rPr lang="is-IS" sz="2000" b="1" dirty="0">
                <a:latin typeface="Courier New"/>
                <a:cs typeface="Courier New"/>
              </a:rPr>
              <a:t>").dialog("open");</a:t>
            </a:r>
          </a:p>
          <a:p>
            <a:r>
              <a:rPr lang="is-IS" sz="2000" b="1" dirty="0">
                <a:latin typeface="Courier New"/>
                <a:cs typeface="Courier New"/>
              </a:rPr>
              <a:t>} </a:t>
            </a:r>
          </a:p>
          <a:p>
            <a:endParaRPr lang="is-I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solidFill>
                  <a:srgbClr val="008000"/>
                </a:solidFill>
                <a:latin typeface="Courier New"/>
                <a:cs typeface="Courier New"/>
              </a:rPr>
              <a:t>closeDialog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$("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#dialog</a:t>
            </a:r>
            <a:r>
              <a:rPr lang="en-US" sz="2000" b="1" dirty="0">
                <a:latin typeface="Courier New"/>
                <a:cs typeface="Courier New"/>
              </a:rPr>
              <a:t>").dialog("close");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EE5832-A2A6-6348-B92B-2FAB98AFA5D7}"/>
              </a:ext>
            </a:extLst>
          </p:cNvPr>
          <p:cNvSpPr txBox="1"/>
          <p:nvPr/>
        </p:nvSpPr>
        <p:spPr>
          <a:xfrm>
            <a:off x="6126463" y="1235932"/>
            <a:ext cx="128913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widgets.js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9730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/>
              <a:t>Add </a:t>
            </a:r>
            <a:r>
              <a:rPr lang="en-US" dirty="0">
                <a:solidFill>
                  <a:srgbClr val="B23C00"/>
                </a:solidFill>
              </a:rPr>
              <a:t>jQuery and jQuery UI functionality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to your web app.</a:t>
            </a:r>
          </a:p>
          <a:p>
            <a:pPr lvl="1"/>
            <a:r>
              <a:rPr lang="en-US" dirty="0"/>
              <a:t>Pick and use a theme.</a:t>
            </a:r>
          </a:p>
          <a:p>
            <a:pPr lvl="1"/>
            <a:r>
              <a:rPr lang="en-US" dirty="0"/>
              <a:t>Or create a new theme.</a:t>
            </a:r>
          </a:p>
          <a:p>
            <a:pPr lvl="5"/>
            <a:endParaRPr lang="en-US" dirty="0"/>
          </a:p>
          <a:p>
            <a:r>
              <a:rPr lang="en-US" dirty="0"/>
              <a:t>Have at least one on-screen object that is:</a:t>
            </a:r>
          </a:p>
          <a:p>
            <a:pPr lvl="1"/>
            <a:r>
              <a:rPr lang="en-US" dirty="0"/>
              <a:t>resizable</a:t>
            </a:r>
          </a:p>
          <a:p>
            <a:pPr lvl="1"/>
            <a:r>
              <a:rPr lang="en-US" dirty="0"/>
              <a:t>dragged and dropped</a:t>
            </a:r>
          </a:p>
          <a:p>
            <a:pPr lvl="5"/>
            <a:endParaRPr lang="en-US" dirty="0"/>
          </a:p>
          <a:p>
            <a:r>
              <a:rPr lang="en-US" dirty="0"/>
              <a:t>Use jQuery UI widgets:</a:t>
            </a:r>
          </a:p>
          <a:p>
            <a:pPr lvl="1"/>
            <a:r>
              <a:rPr lang="en-US" dirty="0"/>
              <a:t>AJAX tabs (either </a:t>
            </a:r>
            <a:r>
              <a:rPr lang="en-US" dirty="0" err="1"/>
              <a:t>node.js</a:t>
            </a:r>
            <a:r>
              <a:rPr lang="en-US" dirty="0"/>
              <a:t> or Apache web server)</a:t>
            </a:r>
          </a:p>
          <a:p>
            <a:pPr lvl="1"/>
            <a:r>
              <a:rPr lang="en-US" dirty="0"/>
              <a:t>at least two other interactive widgets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7507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Include a short informal report that points out the jQuery and jQuery UI features of your app.</a:t>
            </a:r>
          </a:p>
          <a:p>
            <a:pPr lvl="1"/>
            <a:r>
              <a:rPr lang="en-US" dirty="0"/>
              <a:t>The purpose of each feature.</a:t>
            </a:r>
          </a:p>
          <a:p>
            <a:pPr lvl="1"/>
            <a:r>
              <a:rPr lang="en-US" dirty="0"/>
              <a:t>How it behaves (you can use screenshots).</a:t>
            </a:r>
          </a:p>
          <a:p>
            <a:pPr lvl="1"/>
            <a:r>
              <a:rPr lang="en-US" dirty="0"/>
              <a:t>How you implemented it.</a:t>
            </a:r>
          </a:p>
          <a:p>
            <a:pPr lvl="4"/>
            <a:endParaRPr lang="en-US" dirty="0"/>
          </a:p>
          <a:p>
            <a:r>
              <a:rPr lang="en-US" dirty="0"/>
              <a:t>You may use other client-side libraries in your final project, but for this assignment, you must use at least jQuery and jQuery UI.</a:t>
            </a:r>
          </a:p>
          <a:p>
            <a:pPr lvl="4"/>
            <a:endParaRPr lang="en-US" dirty="0"/>
          </a:p>
          <a:p>
            <a:r>
              <a:rPr lang="en-US" dirty="0"/>
              <a:t>Due Friday, March 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433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jQuery </a:t>
            </a:r>
            <a:r>
              <a:rPr lang="en-US" dirty="0">
                <a:solidFill>
                  <a:srgbClr val="B23C00"/>
                </a:solidFill>
              </a:rPr>
              <a:t>theme</a:t>
            </a:r>
            <a:r>
              <a:rPr lang="en-US" dirty="0"/>
              <a:t> is a </a:t>
            </a:r>
            <a:r>
              <a:rPr lang="en-US" dirty="0">
                <a:solidFill>
                  <a:srgbClr val="B23C00"/>
                </a:solidFill>
              </a:rPr>
              <a:t>visual rule set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Defines a particular </a:t>
            </a:r>
            <a:r>
              <a:rPr lang="en-US" dirty="0">
                <a:solidFill>
                  <a:srgbClr val="B23C00"/>
                </a:solidFill>
              </a:rPr>
              <a:t>look and feel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Implemented by a </a:t>
            </a:r>
            <a:r>
              <a:rPr lang="en-US" dirty="0">
                <a:solidFill>
                  <a:srgbClr val="B23C00"/>
                </a:solidFill>
              </a:rPr>
              <a:t>complex CSS document</a:t>
            </a:r>
            <a:br>
              <a:rPr lang="en-US" dirty="0"/>
            </a:br>
            <a:r>
              <a:rPr lang="en-US" dirty="0"/>
              <a:t>that you can download and link to your web pages.</a:t>
            </a:r>
          </a:p>
          <a:p>
            <a:pPr lvl="5"/>
            <a:endParaRPr lang="en-US" dirty="0"/>
          </a:p>
          <a:p>
            <a:r>
              <a:rPr lang="en-US" dirty="0"/>
              <a:t>Visit the </a:t>
            </a:r>
            <a:r>
              <a:rPr lang="en-US" dirty="0">
                <a:solidFill>
                  <a:srgbClr val="B23C00"/>
                </a:solidFill>
              </a:rPr>
              <a:t>jQuery Theme Roller</a:t>
            </a:r>
            <a:r>
              <a:rPr lang="en-US" dirty="0"/>
              <a:t> at </a:t>
            </a:r>
            <a:br>
              <a:rPr lang="en-US" dirty="0"/>
            </a:br>
            <a:r>
              <a:rPr lang="en-US" dirty="0">
                <a:hlinkClick r:id="rId2"/>
              </a:rPr>
              <a:t>http://jqueryui.com/themeroller/</a:t>
            </a:r>
            <a:r>
              <a:rPr lang="en-US" dirty="0"/>
              <a:t> </a:t>
            </a:r>
          </a:p>
          <a:p>
            <a:pPr lvl="5"/>
            <a:endParaRPr lang="en-US" dirty="0"/>
          </a:p>
          <a:p>
            <a:pPr lvl="1"/>
            <a:r>
              <a:rPr lang="en-US" dirty="0">
                <a:solidFill>
                  <a:srgbClr val="B23C00"/>
                </a:solidFill>
              </a:rPr>
              <a:t>Widgets</a:t>
            </a:r>
            <a:r>
              <a:rPr lang="en-US" dirty="0"/>
              <a:t> (tool objects)</a:t>
            </a:r>
          </a:p>
          <a:p>
            <a:pPr lvl="1"/>
            <a:r>
              <a:rPr lang="en-US" dirty="0"/>
              <a:t>Select and download </a:t>
            </a:r>
            <a:r>
              <a:rPr lang="en-US" dirty="0">
                <a:solidFill>
                  <a:srgbClr val="B23C00"/>
                </a:solidFill>
              </a:rPr>
              <a:t>themes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Modify themes or create new themes.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987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Drag an Object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02088"/>
          </a:xfrm>
        </p:spPr>
        <p:txBody>
          <a:bodyPr/>
          <a:lstStyle/>
          <a:p>
            <a:r>
              <a:rPr lang="en-US" dirty="0"/>
              <a:t>Call jQuery UI’s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draggable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/>
              <a:t> function </a:t>
            </a:r>
            <a:br>
              <a:rPr lang="en-US" dirty="0"/>
            </a:br>
            <a:r>
              <a:rPr lang="en-US" dirty="0"/>
              <a:t>on an object to enable it to be </a:t>
            </a:r>
            <a:r>
              <a:rPr lang="en-US" dirty="0">
                <a:solidFill>
                  <a:srgbClr val="B23C00"/>
                </a:solidFill>
              </a:rPr>
              <a:t>dragged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with a mouse.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543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Drag an Object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7010" y="1179931"/>
            <a:ext cx="8259745" cy="56323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&lt;title&gt;Drag&lt;/title&gt;</a:t>
            </a:r>
          </a:p>
          <a:p>
            <a:r>
              <a:rPr lang="it-IT" sz="1800" b="1" dirty="0">
                <a:latin typeface="Courier New"/>
                <a:cs typeface="Courier New"/>
              </a:rPr>
              <a:t>    &lt;meta </a:t>
            </a:r>
            <a:r>
              <a:rPr lang="it-IT" sz="1800" b="1" dirty="0" err="1">
                <a:latin typeface="Courier New"/>
                <a:cs typeface="Courier New"/>
              </a:rPr>
              <a:t>charset</a:t>
            </a:r>
            <a:r>
              <a:rPr lang="it-IT" sz="1800" b="1" dirty="0">
                <a:latin typeface="Courier New"/>
                <a:cs typeface="Courier New"/>
              </a:rPr>
              <a:t>= "UTF-8" /&gt;</a:t>
            </a:r>
          </a:p>
          <a:p>
            <a:r>
              <a:rPr lang="it-IT" sz="1800" b="1" dirty="0">
                <a:latin typeface="Courier New"/>
                <a:cs typeface="Courier New"/>
              </a:rPr>
              <a:t>    &lt;script </a:t>
            </a:r>
            <a:r>
              <a:rPr lang="it-IT" sz="1800" b="1" dirty="0" err="1">
                <a:latin typeface="Courier New"/>
                <a:cs typeface="Courier New"/>
              </a:rPr>
              <a:t>type</a:t>
            </a:r>
            <a:r>
              <a:rPr lang="it-IT" sz="1800" b="1" dirty="0">
                <a:latin typeface="Courier New"/>
                <a:cs typeface="Courier New"/>
              </a:rPr>
              <a:t>="text/</a:t>
            </a:r>
            <a:r>
              <a:rPr lang="it-IT" sz="1800" b="1" dirty="0" err="1">
                <a:latin typeface="Courier New"/>
                <a:cs typeface="Courier New"/>
              </a:rPr>
              <a:t>javascript</a:t>
            </a:r>
            <a:r>
              <a:rPr lang="it-IT" sz="1800" b="1" dirty="0">
                <a:latin typeface="Courier New"/>
                <a:cs typeface="Courier New"/>
              </a:rPr>
              <a:t>"</a:t>
            </a:r>
          </a:p>
          <a:p>
            <a:r>
              <a:rPr lang="cs-CZ" sz="1800" b="1" dirty="0">
                <a:latin typeface="Courier New"/>
                <a:cs typeface="Courier New"/>
              </a:rPr>
              <a:t>            </a:t>
            </a:r>
            <a:r>
              <a:rPr lang="cs-CZ" sz="1800" b="1" dirty="0" err="1">
                <a:latin typeface="Courier New"/>
                <a:cs typeface="Courier New"/>
              </a:rPr>
              <a:t>src</a:t>
            </a:r>
            <a:r>
              <a:rPr lang="cs-CZ" sz="1800" b="1" dirty="0">
                <a:latin typeface="Courier New"/>
                <a:cs typeface="Courier New"/>
              </a:rPr>
              <a:t>="</a:t>
            </a:r>
            <a:r>
              <a:rPr lang="cs-CZ" sz="1800" b="1" dirty="0" err="1">
                <a:latin typeface="Courier New"/>
                <a:cs typeface="Courier New"/>
              </a:rPr>
              <a:t>js</a:t>
            </a:r>
            <a:r>
              <a:rPr lang="cs-CZ" sz="1800" b="1" dirty="0">
                <a:latin typeface="Courier New"/>
                <a:cs typeface="Courier New"/>
              </a:rPr>
              <a:t>/</a:t>
            </a:r>
            <a:r>
              <a:rPr lang="cs-CZ" sz="1800" b="1" dirty="0" err="1">
                <a:latin typeface="Courier New"/>
                <a:cs typeface="Courier New"/>
              </a:rPr>
              <a:t>jquery.js</a:t>
            </a:r>
            <a:r>
              <a:rPr lang="cs-CZ" sz="1800" b="1" dirty="0">
                <a:latin typeface="Courier New"/>
                <a:cs typeface="Courier New"/>
              </a:rPr>
              <a:t>"&gt;</a:t>
            </a:r>
          </a:p>
          <a:p>
            <a:r>
              <a:rPr lang="cs-CZ" sz="1800" b="1" dirty="0">
                <a:latin typeface="Courier New"/>
                <a:cs typeface="Courier New"/>
              </a:rPr>
              <a:t>    &lt;/</a:t>
            </a:r>
            <a:r>
              <a:rPr lang="cs-CZ" sz="1800" b="1" dirty="0" err="1">
                <a:latin typeface="Courier New"/>
                <a:cs typeface="Courier New"/>
              </a:rPr>
              <a:t>script</a:t>
            </a:r>
            <a:r>
              <a:rPr lang="cs-CZ" sz="1800" b="1" dirty="0">
                <a:latin typeface="Courier New"/>
                <a:cs typeface="Courier New"/>
              </a:rPr>
              <a:t>&gt;</a:t>
            </a:r>
          </a:p>
          <a:p>
            <a:r>
              <a:rPr lang="cs-CZ" sz="1800" b="1" dirty="0">
                <a:latin typeface="Courier New"/>
                <a:cs typeface="Courier New"/>
              </a:rPr>
              <a:t>    &lt;</a:t>
            </a:r>
            <a:r>
              <a:rPr lang="cs-CZ" sz="1800" b="1" dirty="0" err="1">
                <a:latin typeface="Courier New"/>
                <a:cs typeface="Courier New"/>
              </a:rPr>
              <a:t>script</a:t>
            </a:r>
            <a:r>
              <a:rPr lang="cs-CZ" sz="1800" b="1" dirty="0">
                <a:latin typeface="Courier New"/>
                <a:cs typeface="Courier New"/>
              </a:rPr>
              <a:t> type="text/</a:t>
            </a:r>
            <a:r>
              <a:rPr lang="cs-CZ" sz="1800" b="1" dirty="0" err="1">
                <a:latin typeface="Courier New"/>
                <a:cs typeface="Courier New"/>
              </a:rPr>
              <a:t>javascript</a:t>
            </a:r>
            <a:r>
              <a:rPr lang="cs-CZ" sz="1800" b="1" dirty="0">
                <a:latin typeface="Courier New"/>
                <a:cs typeface="Courier New"/>
              </a:rPr>
              <a:t>"</a:t>
            </a:r>
          </a:p>
          <a:p>
            <a:r>
              <a:rPr lang="cs-CZ" sz="1800" b="1" dirty="0">
                <a:latin typeface="Courier New"/>
                <a:cs typeface="Courier New"/>
              </a:rPr>
              <a:t>            </a:t>
            </a:r>
            <a:r>
              <a:rPr lang="cs-CZ" sz="1800" b="1" dirty="0" err="1">
                <a:latin typeface="Courier New"/>
                <a:cs typeface="Courier New"/>
              </a:rPr>
              <a:t>src</a:t>
            </a:r>
            <a:r>
              <a:rPr lang="cs-CZ" sz="1800" b="1" dirty="0">
                <a:latin typeface="Courier New"/>
                <a:cs typeface="Courier New"/>
              </a:rPr>
              <a:t>="</a:t>
            </a:r>
            <a:r>
              <a:rPr lang="cs-CZ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js</a:t>
            </a:r>
            <a:r>
              <a:rPr lang="cs-CZ" sz="1800" b="1" dirty="0">
                <a:solidFill>
                  <a:srgbClr val="B23C00"/>
                </a:solidFill>
                <a:latin typeface="Courier New"/>
                <a:cs typeface="Courier New"/>
              </a:rPr>
              <a:t>/</a:t>
            </a:r>
            <a:r>
              <a:rPr lang="cs-CZ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jquery-ui-lightness</a:t>
            </a:r>
            <a:r>
              <a:rPr lang="cs-CZ" sz="1800" b="1" dirty="0">
                <a:solidFill>
                  <a:srgbClr val="B23C00"/>
                </a:solidFill>
                <a:latin typeface="Courier New"/>
                <a:cs typeface="Courier New"/>
              </a:rPr>
              <a:t>/</a:t>
            </a:r>
            <a:r>
              <a:rPr lang="cs-CZ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jquery-ui.min.js</a:t>
            </a:r>
            <a:r>
              <a:rPr lang="cs-CZ" sz="1800" b="1" dirty="0">
                <a:latin typeface="Courier New"/>
                <a:cs typeface="Courier New"/>
              </a:rPr>
              <a:t>"&gt;</a:t>
            </a:r>
          </a:p>
          <a:p>
            <a:r>
              <a:rPr lang="cs-CZ" sz="1800" b="1" dirty="0">
                <a:latin typeface="Courier New"/>
                <a:cs typeface="Courier New"/>
              </a:rPr>
              <a:t>    &lt;/</a:t>
            </a:r>
            <a:r>
              <a:rPr lang="cs-CZ" sz="1800" b="1" dirty="0" err="1">
                <a:latin typeface="Courier New"/>
                <a:cs typeface="Courier New"/>
              </a:rPr>
              <a:t>script</a:t>
            </a:r>
            <a:r>
              <a:rPr lang="cs-CZ" sz="1800" b="1" dirty="0">
                <a:latin typeface="Courier New"/>
                <a:cs typeface="Courier New"/>
              </a:rPr>
              <a:t>&gt;</a:t>
            </a:r>
          </a:p>
          <a:p>
            <a:r>
              <a:rPr lang="cs-CZ" sz="1800" b="1" dirty="0">
                <a:latin typeface="Courier New"/>
                <a:cs typeface="Courier New"/>
              </a:rPr>
              <a:t>    &lt;</a:t>
            </a:r>
            <a:r>
              <a:rPr lang="cs-CZ" sz="1800" b="1" dirty="0" err="1">
                <a:latin typeface="Courier New"/>
                <a:cs typeface="Courier New"/>
              </a:rPr>
              <a:t>script</a:t>
            </a:r>
            <a:r>
              <a:rPr lang="cs-CZ" sz="1800" b="1" dirty="0">
                <a:latin typeface="Courier New"/>
                <a:cs typeface="Courier New"/>
              </a:rPr>
              <a:t> type="text/</a:t>
            </a:r>
            <a:r>
              <a:rPr lang="cs-CZ" sz="1800" b="1" dirty="0" err="1">
                <a:latin typeface="Courier New"/>
                <a:cs typeface="Courier New"/>
              </a:rPr>
              <a:t>javascript</a:t>
            </a:r>
            <a:r>
              <a:rPr lang="cs-CZ" sz="1800" b="1" dirty="0">
                <a:latin typeface="Courier New"/>
                <a:cs typeface="Courier New"/>
              </a:rPr>
              <a:t>" </a:t>
            </a:r>
          </a:p>
          <a:p>
            <a:r>
              <a:rPr lang="hr-HR" sz="1800" b="1" dirty="0">
                <a:latin typeface="Courier New"/>
                <a:cs typeface="Courier New"/>
              </a:rPr>
              <a:t>            src="js/drag.js"&gt;</a:t>
            </a:r>
          </a:p>
          <a:p>
            <a:r>
              <a:rPr lang="hr-HR" sz="1800" b="1" dirty="0">
                <a:latin typeface="Courier New"/>
                <a:cs typeface="Courier New"/>
              </a:rPr>
              <a:t>    &lt;/script&gt;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&lt;/head&gt;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&lt;h1&gt;Drag Demo&lt;/h1&gt;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&lt;div id="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dragMe</a:t>
            </a:r>
            <a:r>
              <a:rPr lang="en-US" sz="1800" b="1" dirty="0">
                <a:latin typeface="Courier New"/>
                <a:cs typeface="Courier New"/>
              </a:rPr>
              <a:t>"&gt;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</a:t>
            </a:r>
            <a:r>
              <a:rPr lang="en-US" sz="1800" b="1" dirty="0" err="1">
                <a:latin typeface="Courier New"/>
                <a:cs typeface="Courier New"/>
              </a:rPr>
              <a:t>img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src</a:t>
            </a:r>
            <a:r>
              <a:rPr lang="en-US" sz="1800" b="1" dirty="0">
                <a:latin typeface="Courier New"/>
                <a:cs typeface="Courier New"/>
              </a:rPr>
              <a:t>="images/</a:t>
            </a:r>
            <a:r>
              <a:rPr lang="en-US" sz="1800" b="1" dirty="0" err="1">
                <a:latin typeface="Courier New"/>
                <a:cs typeface="Courier New"/>
              </a:rPr>
              <a:t>Bristol.png</a:t>
            </a:r>
            <a:r>
              <a:rPr lang="en-US" sz="1800" b="1" dirty="0">
                <a:latin typeface="Courier New"/>
                <a:cs typeface="Courier New"/>
              </a:rPr>
              <a:t>" width="200" /&gt;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&lt;/div&gt;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&lt;/body&gt;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78" y="4069073"/>
            <a:ext cx="4256209" cy="1754327"/>
          </a:xfrm>
          <a:prstGeom prst="rect">
            <a:avLst/>
          </a:prstGeom>
          <a:solidFill>
            <a:srgbClr val="E2EB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$(</a:t>
            </a:r>
            <a:r>
              <a:rPr lang="en-US" sz="1800" b="1" dirty="0" err="1">
                <a:latin typeface="Courier New"/>
                <a:cs typeface="Courier New"/>
              </a:rPr>
              <a:t>init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init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it-IT" sz="1800" b="1" dirty="0">
                <a:latin typeface="Courier New"/>
                <a:cs typeface="Courier New"/>
              </a:rPr>
              <a:t>    $("</a:t>
            </a:r>
            <a:r>
              <a:rPr lang="it-IT" sz="1800" b="1" dirty="0">
                <a:solidFill>
                  <a:srgbClr val="B23C00"/>
                </a:solidFill>
                <a:latin typeface="Courier New"/>
                <a:cs typeface="Courier New"/>
              </a:rPr>
              <a:t>#</a:t>
            </a:r>
            <a:r>
              <a:rPr lang="it-IT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dragMe</a:t>
            </a:r>
            <a:r>
              <a:rPr lang="it-IT" sz="1800" b="1" dirty="0">
                <a:latin typeface="Courier New"/>
                <a:cs typeface="Courier New"/>
              </a:rPr>
              <a:t>")</a:t>
            </a:r>
            <a:r>
              <a:rPr lang="it-IT" sz="1800" b="1" dirty="0">
                <a:solidFill>
                  <a:srgbClr val="B23C00"/>
                </a:solidFill>
                <a:latin typeface="Courier New"/>
                <a:cs typeface="Courier New"/>
              </a:rPr>
              <a:t>.</a:t>
            </a:r>
            <a:r>
              <a:rPr lang="it-IT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draggable</a:t>
            </a:r>
            <a:r>
              <a:rPr lang="it-IT" sz="1800" b="1" dirty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  <a:r>
              <a:rPr lang="it-IT" sz="1800" b="1" dirty="0">
                <a:latin typeface="Courier New"/>
                <a:cs typeface="Courier New"/>
              </a:rPr>
              <a:t>;</a:t>
            </a:r>
          </a:p>
          <a:p>
            <a:r>
              <a:rPr lang="it-IT" sz="1800" b="1" dirty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92124" y="1322523"/>
            <a:ext cx="104067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drag.html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32575" y="3899796"/>
            <a:ext cx="80021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drag.js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508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UI Icons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UI Toolkit download includes an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images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folder that contains the icon files.</a:t>
            </a:r>
          </a:p>
          <a:p>
            <a:pPr lvl="4"/>
            <a:endParaRPr lang="en-US" dirty="0"/>
          </a:p>
          <a:p>
            <a:r>
              <a:rPr lang="en-US" dirty="0"/>
              <a:t>To insert an icon, create a span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where </a:t>
            </a:r>
            <a:r>
              <a:rPr lang="en-US" b="1" i="1" dirty="0">
                <a:latin typeface="Times New Roman"/>
                <a:cs typeface="Times New Roman"/>
              </a:rPr>
              <a:t>icon-name </a:t>
            </a:r>
            <a:r>
              <a:rPr lang="en-US" dirty="0"/>
              <a:t>is obtained from the </a:t>
            </a:r>
            <a:br>
              <a:rPr lang="en-US" dirty="0"/>
            </a:br>
            <a:r>
              <a:rPr lang="en-US" dirty="0"/>
              <a:t>Theme Roller.</a:t>
            </a:r>
          </a:p>
          <a:p>
            <a:pPr lvl="4"/>
            <a:endParaRPr lang="en-US" dirty="0"/>
          </a:p>
          <a:p>
            <a:r>
              <a:rPr lang="en-US" dirty="0"/>
              <a:t>Hover the mouse over the desired icon </a:t>
            </a:r>
            <a:br>
              <a:rPr lang="en-US" dirty="0"/>
            </a:br>
            <a:r>
              <a:rPr lang="en-US" dirty="0"/>
              <a:t>to see its name.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0460" y="3150213"/>
            <a:ext cx="7089100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/>
                <a:cs typeface="Courier New"/>
              </a:rPr>
              <a:t>&lt;span class="</a:t>
            </a:r>
            <a:r>
              <a:rPr lang="en-US" sz="2400" b="1" dirty="0" err="1">
                <a:latin typeface="Courier New"/>
                <a:cs typeface="Courier New"/>
              </a:rPr>
              <a:t>ui</a:t>
            </a:r>
            <a:r>
              <a:rPr lang="en-US" sz="2400" b="1" dirty="0">
                <a:latin typeface="Courier New"/>
                <a:cs typeface="Courier New"/>
              </a:rPr>
              <a:t>-icon </a:t>
            </a:r>
            <a:r>
              <a:rPr lang="en-US" sz="2400" b="1" i="1" dirty="0">
                <a:latin typeface="Times New Roman"/>
                <a:cs typeface="Times New Roman"/>
              </a:rPr>
              <a:t>icon-name</a:t>
            </a:r>
            <a:r>
              <a:rPr lang="en-US" sz="2400" b="1" dirty="0">
                <a:latin typeface="Courier New"/>
                <a:cs typeface="Courier New"/>
              </a:rPr>
              <a:t>"&gt;&lt;/span&gt;</a:t>
            </a:r>
          </a:p>
        </p:txBody>
      </p:sp>
    </p:spTree>
    <p:extLst>
      <p:ext uri="{BB962C8B-B14F-4D97-AF65-F5344CB8AC3E}">
        <p14:creationId xmlns:p14="http://schemas.microsoft.com/office/powerpoint/2010/main" val="227358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Resize an Object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Call a jQuery object’s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resizable()</a:t>
            </a:r>
            <a:r>
              <a:rPr lang="en-US" dirty="0"/>
              <a:t> function </a:t>
            </a:r>
            <a:br>
              <a:rPr lang="en-US" dirty="0"/>
            </a:br>
            <a:r>
              <a:rPr lang="en-US" dirty="0"/>
              <a:t>on an object to enable it to be resized with a mouse.</a:t>
            </a:r>
          </a:p>
          <a:p>
            <a:pPr lvl="5"/>
            <a:endParaRPr lang="en-US" dirty="0"/>
          </a:p>
          <a:p>
            <a:r>
              <a:rPr lang="en-US" dirty="0"/>
              <a:t>Add the following jQuery </a:t>
            </a:r>
            <a:r>
              <a:rPr lang="en-US" dirty="0">
                <a:solidFill>
                  <a:srgbClr val="B23C00"/>
                </a:solidFill>
              </a:rPr>
              <a:t>UI classes</a:t>
            </a:r>
            <a:r>
              <a:rPr lang="en-US" u="sng" dirty="0"/>
              <a:t> </a:t>
            </a:r>
            <a:br>
              <a:rPr lang="en-US" dirty="0"/>
            </a:br>
            <a:r>
              <a:rPr lang="en-US" dirty="0"/>
              <a:t>to the object: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ui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-widget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ui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-widget-content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ui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-corner-all</a:t>
            </a:r>
          </a:p>
          <a:p>
            <a:pPr lvl="4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294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UI Toolkit Classes for CSS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6" name="Picture 5" descr="Screen Shot 2015-04-09 at 1.04.2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757" y="1233285"/>
            <a:ext cx="6309291" cy="5619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569052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38481</TotalTime>
  <Words>2518</Words>
  <Application>Microsoft Macintosh PowerPoint</Application>
  <PresentationFormat>On-screen Show (4:3)</PresentationFormat>
  <Paragraphs>447</Paragraphs>
  <Slides>34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Courier</vt:lpstr>
      <vt:lpstr>Courier New</vt:lpstr>
      <vt:lpstr>Times New Roman</vt:lpstr>
      <vt:lpstr>Wingdings</vt:lpstr>
      <vt:lpstr>Quadrant</vt:lpstr>
      <vt:lpstr>CMPE 280 Web UI Design and Development February 27 Class Meeting</vt:lpstr>
      <vt:lpstr> The jQuery User Interface Toolkit</vt:lpstr>
      <vt:lpstr> The jQuery User Interface Toolkit, cont’d</vt:lpstr>
      <vt:lpstr>Themes</vt:lpstr>
      <vt:lpstr>Drag an Object</vt:lpstr>
      <vt:lpstr>Drag an Object, cont’d</vt:lpstr>
      <vt:lpstr>UI Icons</vt:lpstr>
      <vt:lpstr>Resize an Object</vt:lpstr>
      <vt:lpstr>jQuery UI Toolkit Classes for CSS</vt:lpstr>
      <vt:lpstr>Resize an Object, cont’d</vt:lpstr>
      <vt:lpstr>Resize an Object, cont’d</vt:lpstr>
      <vt:lpstr>Resize an Object, cont’d</vt:lpstr>
      <vt:lpstr>Drag and Drop an Object</vt:lpstr>
      <vt:lpstr>Drag and Drop an Object, cont’d</vt:lpstr>
      <vt:lpstr>Drag and Drop an Object, cont’d</vt:lpstr>
      <vt:lpstr>Drag and Drop an Object, cont’d</vt:lpstr>
      <vt:lpstr>Drag and Drop an Object, cont’d</vt:lpstr>
      <vt:lpstr>Drag and Drop an Object, cont’d</vt:lpstr>
      <vt:lpstr>jQuery UI Widgets</vt:lpstr>
      <vt:lpstr>Accordion Widget</vt:lpstr>
      <vt:lpstr>Accordion Widget, cont’d</vt:lpstr>
      <vt:lpstr>Accordion Widget, cont’d</vt:lpstr>
      <vt:lpstr>Tabs Widget</vt:lpstr>
      <vt:lpstr>Tabs Widget, cont’d</vt:lpstr>
      <vt:lpstr>AJAX Tabs</vt:lpstr>
      <vt:lpstr>AJAX Tabs, cont’d</vt:lpstr>
      <vt:lpstr>Date Picker Widget</vt:lpstr>
      <vt:lpstr>Slider Widget</vt:lpstr>
      <vt:lpstr>Selectable Widget</vt:lpstr>
      <vt:lpstr>Sortable Widget</vt:lpstr>
      <vt:lpstr>Dialog Widget</vt:lpstr>
      <vt:lpstr>Dialog Widget, cont’d</vt:lpstr>
      <vt:lpstr>Assignment #4</vt:lpstr>
      <vt:lpstr>Assignment #4, cont’d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467</cp:revision>
  <dcterms:created xsi:type="dcterms:W3CDTF">2008-01-12T03:52:55Z</dcterms:created>
  <dcterms:modified xsi:type="dcterms:W3CDTF">2020-02-27T19:54:47Z</dcterms:modified>
</cp:coreProperties>
</file>