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3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94" r:id="rId29"/>
    <p:sldId id="297" r:id="rId30"/>
    <p:sldId id="303" r:id="rId31"/>
    <p:sldId id="291" r:id="rId32"/>
    <p:sldId id="292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8000"/>
    <a:srgbClr val="0033CC"/>
    <a:srgbClr val="009051"/>
    <a:srgbClr val="8F0000"/>
    <a:srgbClr val="CC99FF"/>
    <a:srgbClr val="F2E5D0"/>
    <a:srgbClr val="DEF0F2"/>
    <a:srgbClr val="464646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8" autoAdjust="0"/>
    <p:restoredTop sz="86364" autoAdjust="0"/>
  </p:normalViewPr>
  <p:slideViewPr>
    <p:cSldViewPr>
      <p:cViewPr varScale="1">
        <p:scale>
          <a:sx n="220" d="100"/>
          <a:sy n="220" d="100"/>
        </p:scale>
        <p:origin x="5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February 20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xml/dom_http.as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February 20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Also recall how we used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JavaScript to modify the DOM: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62652" y="2331732"/>
            <a:ext cx="4986762" cy="2554545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...</a:t>
            </a:r>
            <a:endParaRPr lang="cs-CZ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&lt;div id="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1521" y="5074902"/>
            <a:ext cx="683372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sz="1800" b="1" dirty="0">
                <a:latin typeface="Courier New"/>
                <a:cs typeface="Courier New"/>
              </a:rPr>
              <a:t>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"&lt;p&gt;&lt;strong&gt;" +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x + " + " + y + " = " + sum +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"&lt;/</a:t>
            </a:r>
            <a:r>
              <a:rPr lang="es-ES_tradnl" sz="1800" b="1" dirty="0" err="1">
                <a:latin typeface="Courier New"/>
                <a:cs typeface="Courier New"/>
              </a:rPr>
              <a:t>strong</a:t>
            </a:r>
            <a:r>
              <a:rPr lang="es-ES_tradnl" sz="1800" b="1" dirty="0">
                <a:latin typeface="Courier New"/>
                <a:cs typeface="Courier New"/>
              </a:rPr>
              <a:t>&gt;&lt;/p&gt;”;</a:t>
            </a:r>
          </a:p>
        </p:txBody>
      </p:sp>
    </p:spTree>
    <p:extLst>
      <p:ext uri="{BB962C8B-B14F-4D97-AF65-F5344CB8AC3E}">
        <p14:creationId xmlns:p14="http://schemas.microsoft.com/office/powerpoint/2010/main" val="1002227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80366"/>
            <a:ext cx="8229600" cy="3250559"/>
          </a:xfrm>
        </p:spPr>
        <p:txBody>
          <a:bodyPr/>
          <a:lstStyle/>
          <a:p>
            <a:r>
              <a:rPr lang="en-US" dirty="0"/>
              <a:t>Using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error-prone.</a:t>
            </a:r>
          </a:p>
          <a:p>
            <a:pPr lvl="1"/>
            <a:r>
              <a:rPr lang="en-US" dirty="0"/>
              <a:t>You can create elements with unclosed tags, </a:t>
            </a:r>
            <a:br>
              <a:rPr lang="en-US" dirty="0"/>
            </a:br>
            <a:r>
              <a:rPr lang="en-US" dirty="0"/>
              <a:t>or invalid tags.</a:t>
            </a:r>
          </a:p>
          <a:p>
            <a:pPr lvl="5"/>
            <a:endParaRPr lang="en-US" dirty="0"/>
          </a:p>
          <a:p>
            <a:r>
              <a:rPr lang="en-US" dirty="0"/>
              <a:t>A safer way to modify the DOM is to use JavaScript’s </a:t>
            </a:r>
            <a:r>
              <a:rPr lang="en-US" dirty="0">
                <a:solidFill>
                  <a:srgbClr val="B23C00"/>
                </a:solidFill>
              </a:rPr>
              <a:t>DOM manipulation API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21521" y="1405720"/>
            <a:ext cx="683372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outputDiv</a:t>
            </a:r>
            <a:r>
              <a:rPr lang="en-US" sz="1800" b="1" dirty="0">
                <a:latin typeface="Courier New"/>
                <a:cs typeface="Courier New"/>
              </a:rPr>
              <a:t>").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"&lt;p&gt;&lt;strong&gt;" +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x + " + " + y + " = " + sum +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"&lt;/</a:t>
            </a:r>
            <a:r>
              <a:rPr lang="es-ES_tradnl" sz="1800" b="1" dirty="0" err="1">
                <a:latin typeface="Courier New"/>
                <a:cs typeface="Courier New"/>
              </a:rPr>
              <a:t>strong</a:t>
            </a:r>
            <a:r>
              <a:rPr lang="es-ES_tradnl" sz="1800" b="1" dirty="0">
                <a:latin typeface="Courier New"/>
                <a:cs typeface="Courier New"/>
              </a:rPr>
              <a:t>&gt;&lt;/p&gt;";</a:t>
            </a:r>
          </a:p>
        </p:txBody>
      </p:sp>
    </p:spTree>
    <p:extLst>
      <p:ext uri="{BB962C8B-B14F-4D97-AF65-F5344CB8AC3E}">
        <p14:creationId xmlns:p14="http://schemas.microsoft.com/office/powerpoint/2010/main" val="1699862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B32DD-9D05-E24D-9E3B-0184031F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DOM Modification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0600B-0FA5-D945-8446-892CC778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91F47A-6794-4B40-9E33-798E490CC7EA}"/>
              </a:ext>
            </a:extLst>
          </p:cNvPr>
          <p:cNvSpPr txBox="1"/>
          <p:nvPr/>
        </p:nvSpPr>
        <p:spPr>
          <a:xfrm>
            <a:off x="365806" y="1246542"/>
            <a:ext cx="759534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&lt;title&gt;Node Actions&lt;/title&gt;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&lt;script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nodes.js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"&gt;&lt;/script&gt;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&lt;h1&gt;Node actions&lt;/h1&gt;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&lt;form id="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theForm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Enter some text and choose an action: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&lt;p&gt;&lt;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id="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 rows="5" cols="30"&gt;&lt;/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Node action: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&lt;select id="chooser"&gt;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&lt;option value="Add"&gt;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to 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&lt;option value="Insert"&gt;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before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&lt;option value="Replace"&gt;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&lt;option value="Delete"&gt;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&lt;/option&gt;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&lt;/select&gt;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Paragraph: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&lt;select id="indexer"&gt;&lt;/select&gt;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&lt;input type=button value="Do it!"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nodeAction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&lt;/p&gt;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&lt;/form&gt;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&lt;div id="workspace"&gt; &lt;/div&gt;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3B7B7D-E98A-AB4F-BFDF-2BF1770046C5}"/>
              </a:ext>
            </a:extLst>
          </p:cNvPr>
          <p:cNvSpPr txBox="1"/>
          <p:nvPr/>
        </p:nvSpPr>
        <p:spPr>
          <a:xfrm>
            <a:off x="3890029" y="6014706"/>
            <a:ext cx="373692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node whose </a:t>
            </a:r>
            <a:r>
              <a:rPr lang="en-US" sz="1400" u="sng" dirty="0">
                <a:solidFill>
                  <a:srgbClr val="0033CC"/>
                </a:solidFill>
              </a:rPr>
              <a:t>children</a:t>
            </a:r>
            <a:r>
              <a:rPr lang="en-US" sz="1400" dirty="0">
                <a:solidFill>
                  <a:srgbClr val="0033CC"/>
                </a:solidFill>
              </a:rPr>
              <a:t> we will manipulate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using JavaScript’s DOM API.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913034-B73B-AB4A-A0B5-DF88F870F11B}"/>
              </a:ext>
            </a:extLst>
          </p:cNvPr>
          <p:cNvSpPr txBox="1"/>
          <p:nvPr/>
        </p:nvSpPr>
        <p:spPr>
          <a:xfrm>
            <a:off x="6535024" y="1325903"/>
            <a:ext cx="16445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6423" y="1443841"/>
            <a:ext cx="7491153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window.onload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chooser;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indexer;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workspace;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 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chooser  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("chooser");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indexer  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("indexer");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workspace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("workspace");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234464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880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Add a 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7458" y="1508781"/>
            <a:ext cx="7726419" cy="34778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addNode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text     = </a:t>
            </a:r>
            <a:r>
              <a:rPr lang="en-US" sz="2000" b="1" dirty="0" err="1">
                <a:latin typeface="Courier New"/>
                <a:cs typeface="Courier New"/>
              </a:rPr>
              <a:t>textArea.value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textNode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document.createTextNode</a:t>
            </a:r>
            <a:r>
              <a:rPr lang="en-US" sz="2000" b="1" dirty="0">
                <a:latin typeface="Courier New"/>
                <a:cs typeface="Courier New"/>
              </a:rPr>
              <a:t>(text);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pNode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document.createElement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pNode.appendChild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textNode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workspace.appendChild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textArea.value</a:t>
            </a:r>
            <a:r>
              <a:rPr lang="en-US" sz="20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49414" y="1339504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6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Insert a 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1195" y="1504039"/>
            <a:ext cx="8180445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insertNode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index   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document.createTextNode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pNode</a:t>
            </a:r>
            <a:r>
              <a:rPr lang="en-US" sz="1800" b="1" dirty="0">
                <a:latin typeface="Courier New"/>
                <a:cs typeface="Courier New"/>
              </a:rPr>
              <a:t>    = </a:t>
            </a:r>
            <a:r>
              <a:rPr lang="en-US" sz="1800" b="1" dirty="0" err="1">
                <a:latin typeface="Courier New"/>
                <a:cs typeface="Courier New"/>
              </a:rPr>
              <a:t>document.createElement</a:t>
            </a:r>
            <a:r>
              <a:rPr lang="en-US" sz="1800" b="1" dirty="0"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pNode.appendChild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pNodes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workspace.getElementsByTagName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pNodes.item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workspace.insertBefore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11343" y="1334762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6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Replace a 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1376219"/>
            <a:ext cx="8180445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replaceNode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text  =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index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document.createTextNode</a:t>
            </a:r>
            <a:r>
              <a:rPr lang="en-US" sz="1800" b="1" dirty="0">
                <a:latin typeface="Courier New"/>
                <a:cs typeface="Courier New"/>
              </a:rPr>
              <a:t>(text);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pNode</a:t>
            </a:r>
            <a:r>
              <a:rPr lang="en-US" sz="1800" b="1" dirty="0">
                <a:latin typeface="Courier New"/>
                <a:cs typeface="Courier New"/>
              </a:rPr>
              <a:t>    = </a:t>
            </a:r>
            <a:r>
              <a:rPr lang="en-US" sz="1800" b="1" dirty="0" err="1">
                <a:latin typeface="Courier New"/>
                <a:cs typeface="Courier New"/>
              </a:rPr>
              <a:t>document.createElement</a:t>
            </a:r>
            <a:r>
              <a:rPr lang="en-US" sz="1800" b="1" dirty="0"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pNode.appendChild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textNode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pNodes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workspace.getElementsByTagName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pNodes.item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workspace.replaceChild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textArea.value</a:t>
            </a:r>
            <a:r>
              <a:rPr lang="en-US" sz="1800" b="1" dirty="0">
                <a:latin typeface="Courier New"/>
                <a:cs typeface="Courier New"/>
              </a:rPr>
              <a:t> = "";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292" y="1209955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277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Modification: Delete a Child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4896" y="1453904"/>
            <a:ext cx="818044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deleteNode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index       = </a:t>
            </a:r>
            <a:r>
              <a:rPr lang="en-US" sz="1800" b="1" dirty="0" err="1">
                <a:latin typeface="Courier New"/>
                <a:cs typeface="Courier New"/>
              </a:rPr>
              <a:t>indexer.selectedIndex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pNodes</a:t>
            </a:r>
            <a:r>
              <a:rPr lang="en-US" sz="1800" b="1" dirty="0">
                <a:latin typeface="Courier New"/>
                <a:cs typeface="Courier New"/>
              </a:rPr>
              <a:t>      = </a:t>
            </a:r>
            <a:r>
              <a:rPr lang="en-US" sz="1800" b="1" dirty="0" err="1">
                <a:latin typeface="Courier New"/>
                <a:cs typeface="Courier New"/>
              </a:rPr>
              <a:t>workspace.getElementsByTagName</a:t>
            </a:r>
            <a:r>
              <a:rPr lang="en-US" sz="1800" b="1" dirty="0">
                <a:latin typeface="Courier New"/>
                <a:cs typeface="Courier New"/>
              </a:rPr>
              <a:t>("p");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chosenPNode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pNodes.item</a:t>
            </a:r>
            <a:r>
              <a:rPr lang="en-US" sz="1800" b="1" dirty="0">
                <a:latin typeface="Courier New"/>
                <a:cs typeface="Courier New"/>
              </a:rPr>
              <a:t>(index);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workspace.removeChild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chosenPNode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292" y="1284627"/>
            <a:ext cx="14050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dom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nodes.js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70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JavaScript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At run time, a JavaScript variable </a:t>
            </a:r>
            <a:br>
              <a:rPr lang="en-US" dirty="0"/>
            </a:br>
            <a:r>
              <a:rPr lang="en-US" dirty="0"/>
              <a:t>can have any value.</a:t>
            </a:r>
          </a:p>
          <a:p>
            <a:pPr lvl="4"/>
            <a:endParaRPr lang="en-US" dirty="0"/>
          </a:p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custom object </a:t>
            </a:r>
            <a:r>
              <a:rPr lang="en-US" dirty="0"/>
              <a:t>simply by giving it properties and methods.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53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Custom JavaScript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3442" y="1417342"/>
            <a:ext cx="7264679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person  = new Object()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person.name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"Mary";</a:t>
            </a:r>
          </a:p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person.age</a:t>
            </a:r>
            <a:r>
              <a:rPr lang="en-US" sz="2000" b="1" dirty="0">
                <a:latin typeface="Courier New"/>
                <a:cs typeface="Courier New"/>
              </a:rPr>
              <a:t>  = 20;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person.nextYear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function()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</a:t>
            </a:r>
            <a:r>
              <a:rPr lang="en-US" sz="2000" b="1" dirty="0" err="1">
                <a:latin typeface="Courier New"/>
                <a:cs typeface="Courier New"/>
              </a:rPr>
              <a:t>this.age</a:t>
            </a:r>
            <a:r>
              <a:rPr lang="en-US" sz="2000" b="1" dirty="0">
                <a:latin typeface="Courier New"/>
                <a:cs typeface="Courier New"/>
              </a:rPr>
              <a:t> + 1;</a:t>
            </a:r>
          </a:p>
          <a:p>
            <a:r>
              <a:rPr lang="en-US" sz="2000" b="1" dirty="0">
                <a:latin typeface="Courier New"/>
                <a:cs typeface="Courier New"/>
              </a:rPr>
              <a:t>};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alert("Name = " + </a:t>
            </a:r>
            <a:r>
              <a:rPr lang="en-US" sz="2000" b="1" dirty="0" err="1">
                <a:latin typeface="Courier New"/>
                <a:cs typeface="Courier New"/>
              </a:rPr>
              <a:t>this.name</a:t>
            </a:r>
            <a:r>
              <a:rPr lang="en-US" sz="2000" b="1" dirty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", age = " + </a:t>
            </a:r>
            <a:r>
              <a:rPr lang="en-US" sz="2000" b="1" dirty="0" err="1">
                <a:latin typeface="Courier New"/>
                <a:cs typeface="Courier New"/>
              </a:rPr>
              <a:t>this.age</a:t>
            </a:r>
            <a:r>
              <a:rPr lang="en-US" sz="2000" b="1" dirty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", age next year = " + </a:t>
            </a:r>
            <a:r>
              <a:rPr lang="en-US" sz="2000" b="1" dirty="0" err="1">
                <a:latin typeface="Courier New"/>
                <a:cs typeface="Courier New"/>
              </a:rPr>
              <a:t>this.nextYear</a:t>
            </a:r>
            <a:r>
              <a:rPr lang="en-US" sz="2000" b="1" dirty="0">
                <a:latin typeface="Courier New"/>
                <a:cs typeface="Courier New"/>
              </a:rPr>
              <a:t>());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09341" y="1234464"/>
            <a:ext cx="196379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objects/</a:t>
            </a:r>
            <a:r>
              <a:rPr lang="en-US" dirty="0" err="1">
                <a:solidFill>
                  <a:srgbClr val="FFFF00"/>
                </a:solidFill>
              </a:rPr>
              <a:t>person.html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71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JavaScript Regular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JavaScript uses regular expressions for </a:t>
            </a:r>
            <a:br>
              <a:rPr lang="en-US" dirty="0"/>
            </a:br>
            <a:r>
              <a:rPr lang="en-US" dirty="0"/>
              <a:t>more than just pattern matching.</a:t>
            </a:r>
          </a:p>
          <a:p>
            <a:pPr lvl="5"/>
            <a:endParaRPr lang="en-US" dirty="0"/>
          </a:p>
          <a:p>
            <a:r>
              <a:rPr lang="en-US" dirty="0"/>
              <a:t>You can use regular expressions also for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string manipulation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48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Classes and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A JavaScript class has a </a:t>
            </a:r>
            <a:r>
              <a:rPr lang="en-US" dirty="0">
                <a:solidFill>
                  <a:srgbClr val="B23C00"/>
                </a:solidFill>
              </a:rPr>
              <a:t>constructor </a:t>
            </a:r>
            <a:r>
              <a:rPr lang="en-US" dirty="0"/>
              <a:t>function.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2361998"/>
            <a:ext cx="4802066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Person(name, age)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this.name</a:t>
            </a:r>
            <a:r>
              <a:rPr lang="en-US" sz="2000" b="1" dirty="0">
                <a:latin typeface="Courier New"/>
                <a:cs typeface="Courier New"/>
              </a:rPr>
              <a:t> = name;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this.age</a:t>
            </a:r>
            <a:r>
              <a:rPr lang="en-US" sz="2000" b="1" dirty="0">
                <a:latin typeface="Courier New"/>
                <a:cs typeface="Courier New"/>
              </a:rPr>
              <a:t>  = age;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this.nextYear</a:t>
            </a:r>
            <a:r>
              <a:rPr lang="en-US" sz="2000" b="1" dirty="0">
                <a:latin typeface="Courier New"/>
                <a:cs typeface="Courier New"/>
              </a:rPr>
              <a:t> = function()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return </a:t>
            </a:r>
            <a:r>
              <a:rPr lang="en-US" sz="2000" b="1" dirty="0" err="1">
                <a:latin typeface="Courier New"/>
                <a:cs typeface="Courier New"/>
              </a:rPr>
              <a:t>this.age</a:t>
            </a:r>
            <a:r>
              <a:rPr lang="en-US" sz="2000" b="1" dirty="0">
                <a:latin typeface="Courier New"/>
                <a:cs typeface="Courier New"/>
              </a:rPr>
              <a:t> + 1;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99384" y="2234035"/>
            <a:ext cx="249299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Convention: Capitalize</a:t>
            </a:r>
          </a:p>
          <a:p>
            <a:r>
              <a:rPr lang="en-US" sz="1800" dirty="0">
                <a:solidFill>
                  <a:srgbClr val="0033CC"/>
                </a:solidFill>
              </a:rPr>
              <a:t>the constructor name.</a:t>
            </a:r>
          </a:p>
        </p:txBody>
      </p:sp>
    </p:spTree>
    <p:extLst>
      <p:ext uri="{BB962C8B-B14F-4D97-AF65-F5344CB8AC3E}">
        <p14:creationId xmlns:p14="http://schemas.microsoft.com/office/powerpoint/2010/main" val="2542535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Object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79136"/>
          </a:xfrm>
        </p:spPr>
        <p:txBody>
          <a:bodyPr/>
          <a:lstStyle/>
          <a:p>
            <a:r>
              <a:rPr lang="en-US" dirty="0"/>
              <a:t>Use the constructor to create new instances: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2011823"/>
            <a:ext cx="7418593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createPeople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mary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new Person("Mary", 20);</a:t>
            </a:r>
          </a:p>
          <a:p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fi-FI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john</a:t>
            </a:r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 = new </a:t>
            </a:r>
            <a:r>
              <a:rPr lang="fi-FI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Person("John</a:t>
            </a:r>
            <a:r>
              <a:rPr lang="fi-FI" sz="2000" b="1" dirty="0">
                <a:solidFill>
                  <a:srgbClr val="B23C00"/>
                </a:solidFill>
                <a:latin typeface="Courier New"/>
                <a:cs typeface="Courier New"/>
              </a:rPr>
              <a:t>", 25);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  <a:r>
              <a:rPr lang="fi-FI" sz="2000" b="1" dirty="0" err="1">
                <a:latin typeface="Courier New"/>
                <a:cs typeface="Courier New"/>
              </a:rPr>
              <a:t>showPerson(mary</a:t>
            </a:r>
            <a:r>
              <a:rPr lang="fi-FI" sz="2000" b="1" dirty="0">
                <a:latin typeface="Courier New"/>
                <a:cs typeface="Courier New"/>
              </a:rPr>
              <a:t>);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</a:t>
            </a:r>
            <a:r>
              <a:rPr lang="fi-FI" sz="2000" b="1" dirty="0" err="1">
                <a:latin typeface="Courier New"/>
                <a:cs typeface="Courier New"/>
              </a:rPr>
              <a:t>showPerson(john</a:t>
            </a:r>
            <a:r>
              <a:rPr lang="fi-FI" sz="2000" b="1" dirty="0">
                <a:latin typeface="Courier New"/>
                <a:cs typeface="Courier New"/>
              </a:rPr>
              <a:t>);</a:t>
            </a:r>
          </a:p>
          <a:p>
            <a:r>
              <a:rPr lang="fi-FI" sz="2000" b="1" dirty="0">
                <a:latin typeface="Courier New"/>
                <a:cs typeface="Courier New"/>
              </a:rPr>
              <a:t>}</a:t>
            </a:r>
          </a:p>
          <a:p>
            <a:endParaRPr lang="fi-FI" sz="2000" b="1" dirty="0">
              <a:latin typeface="Courier New"/>
              <a:cs typeface="Courier New"/>
            </a:endParaRPr>
          </a:p>
          <a:p>
            <a:r>
              <a:rPr lang="fi-FI" sz="2000" b="1" dirty="0" err="1">
                <a:latin typeface="Courier New"/>
                <a:cs typeface="Courier New"/>
              </a:rPr>
              <a:t>function</a:t>
            </a:r>
            <a:r>
              <a:rPr lang="fi-FI" sz="2000" b="1" dirty="0">
                <a:latin typeface="Courier New"/>
                <a:cs typeface="Courier New"/>
              </a:rPr>
              <a:t> </a:t>
            </a:r>
            <a:r>
              <a:rPr lang="fi-FI" sz="2000" b="1" dirty="0" err="1">
                <a:latin typeface="Courier New"/>
                <a:cs typeface="Courier New"/>
              </a:rPr>
              <a:t>showPerson(p</a:t>
            </a:r>
            <a:r>
              <a:rPr lang="fi-FI" sz="2000" b="1" dirty="0">
                <a:latin typeface="Courier New"/>
                <a:cs typeface="Courier New"/>
              </a:rPr>
              <a:t>)</a:t>
            </a:r>
          </a:p>
          <a:p>
            <a:r>
              <a:rPr lang="fi-FI" sz="2000" b="1" dirty="0">
                <a:latin typeface="Courier New"/>
                <a:cs typeface="Courier New"/>
              </a:rPr>
              <a:t>{</a:t>
            </a:r>
          </a:p>
          <a:p>
            <a:r>
              <a:rPr lang="de-DE" sz="2000" b="1" dirty="0">
                <a:latin typeface="Courier New"/>
                <a:cs typeface="Courier New"/>
              </a:rPr>
              <a:t>    alert("Name = " + </a:t>
            </a:r>
            <a:r>
              <a:rPr lang="de-DE" sz="2000" b="1" dirty="0" err="1">
                <a:latin typeface="Courier New"/>
                <a:cs typeface="Courier New"/>
              </a:rPr>
              <a:t>p.name</a:t>
            </a:r>
            <a:r>
              <a:rPr lang="de-DE" sz="2000" b="1" dirty="0">
                <a:latin typeface="Courier New"/>
                <a:cs typeface="Courier New"/>
              </a:rPr>
              <a:t> +</a:t>
            </a:r>
          </a:p>
          <a:p>
            <a:r>
              <a:rPr lang="de-DE" sz="2000" b="1" dirty="0">
                <a:latin typeface="Courier New"/>
                <a:cs typeface="Courier New"/>
              </a:rPr>
              <a:t>          ", </a:t>
            </a:r>
            <a:r>
              <a:rPr lang="de-DE" sz="2000" b="1" dirty="0" err="1">
                <a:latin typeface="Courier New"/>
                <a:cs typeface="Courier New"/>
              </a:rPr>
              <a:t>age</a:t>
            </a:r>
            <a:r>
              <a:rPr lang="de-DE" sz="2000" b="1" dirty="0">
                <a:latin typeface="Courier New"/>
                <a:cs typeface="Courier New"/>
              </a:rPr>
              <a:t> = " + </a:t>
            </a:r>
            <a:r>
              <a:rPr lang="de-DE" sz="2000" b="1" dirty="0" err="1">
                <a:latin typeface="Courier New"/>
                <a:cs typeface="Courier New"/>
              </a:rPr>
              <a:t>p.age</a:t>
            </a:r>
            <a:r>
              <a:rPr lang="de-DE" sz="2000" b="1" dirty="0">
                <a:latin typeface="Courier New"/>
                <a:cs typeface="Courier New"/>
              </a:rPr>
              <a:t>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", age next year = " + </a:t>
            </a:r>
            <a:r>
              <a:rPr lang="en-US" sz="2000" b="1" dirty="0" err="1">
                <a:latin typeface="Courier New"/>
                <a:cs typeface="Courier New"/>
              </a:rPr>
              <a:t>p.nextYear</a:t>
            </a:r>
            <a:r>
              <a:rPr lang="en-US" sz="2000" b="1" dirty="0">
                <a:latin typeface="Courier New"/>
                <a:cs typeface="Courier New"/>
              </a:rPr>
              <a:t>());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5243" y="571497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585" y="1874537"/>
            <a:ext cx="195257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objects/</a:t>
            </a:r>
            <a:r>
              <a:rPr lang="en-US" dirty="0" err="1">
                <a:solidFill>
                  <a:srgbClr val="FFFF00"/>
                </a:solidFill>
              </a:rPr>
              <a:t>people.html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241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1"/>
            <a:ext cx="8229600" cy="1402087"/>
          </a:xfrm>
        </p:spPr>
        <p:txBody>
          <a:bodyPr/>
          <a:lstStyle/>
          <a:p>
            <a:r>
              <a:rPr lang="en-US" dirty="0"/>
              <a:t>A JavaScript </a:t>
            </a:r>
            <a:r>
              <a:rPr lang="en-US" dirty="0">
                <a:solidFill>
                  <a:srgbClr val="B23C00"/>
                </a:solidFill>
              </a:rPr>
              <a:t>class</a:t>
            </a:r>
            <a:r>
              <a:rPr lang="en-US" dirty="0"/>
              <a:t> is a set of objects </a:t>
            </a:r>
            <a:br>
              <a:rPr lang="en-US" dirty="0"/>
            </a:br>
            <a:r>
              <a:rPr lang="en-US" dirty="0"/>
              <a:t>that </a:t>
            </a:r>
            <a:r>
              <a:rPr lang="en-US" dirty="0">
                <a:solidFill>
                  <a:srgbClr val="B23C00"/>
                </a:solidFill>
              </a:rPr>
              <a:t>inherit properties</a:t>
            </a:r>
            <a:r>
              <a:rPr lang="en-US" dirty="0"/>
              <a:t> from the same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prototype object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2688931"/>
            <a:ext cx="573907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Person.prototype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= 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: function()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"Person[name: '" + </a:t>
            </a:r>
            <a:r>
              <a:rPr lang="en-US" b="1" dirty="0" err="1">
                <a:latin typeface="Courier New"/>
                <a:cs typeface="Courier New"/>
              </a:rPr>
              <a:t>this.name</a:t>
            </a:r>
            <a:r>
              <a:rPr lang="en-US" b="1" dirty="0">
                <a:latin typeface="Courier New"/>
                <a:cs typeface="Courier New"/>
              </a:rPr>
              <a:t> +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"', age: " + </a:t>
            </a:r>
            <a:r>
              <a:rPr lang="en-US" b="1" dirty="0" err="1">
                <a:latin typeface="Courier New"/>
                <a:cs typeface="Courier New"/>
              </a:rPr>
              <a:t>this.age</a:t>
            </a:r>
            <a:r>
              <a:rPr lang="en-US" b="1" dirty="0">
                <a:latin typeface="Courier New"/>
                <a:cs typeface="Courier New"/>
              </a:rPr>
              <a:t> + "]";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createPeople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mary</a:t>
            </a:r>
            <a:r>
              <a:rPr lang="en-US" b="1" dirty="0">
                <a:latin typeface="Courier New"/>
                <a:cs typeface="Courier New"/>
              </a:rPr>
              <a:t> = new Person("Mary", 20);</a:t>
            </a:r>
          </a:p>
          <a:p>
            <a:r>
              <a:rPr lang="fi-FI" b="1" dirty="0">
                <a:latin typeface="Courier New"/>
                <a:cs typeface="Courier New"/>
              </a:rPr>
              <a:t>    </a:t>
            </a:r>
            <a:r>
              <a:rPr lang="fi-FI" b="1" dirty="0" err="1">
                <a:latin typeface="Courier New"/>
                <a:cs typeface="Courier New"/>
              </a:rPr>
              <a:t>john</a:t>
            </a:r>
            <a:r>
              <a:rPr lang="fi-FI" b="1" dirty="0">
                <a:latin typeface="Courier New"/>
                <a:cs typeface="Courier New"/>
              </a:rPr>
              <a:t> = new </a:t>
            </a:r>
            <a:r>
              <a:rPr lang="fi-FI" b="1" dirty="0" err="1">
                <a:latin typeface="Courier New"/>
                <a:cs typeface="Courier New"/>
              </a:rPr>
              <a:t>Person("John</a:t>
            </a:r>
            <a:r>
              <a:rPr lang="fi-FI" b="1" dirty="0">
                <a:latin typeface="Courier New"/>
                <a:cs typeface="Courier New"/>
              </a:rPr>
              <a:t>", 25);</a:t>
            </a:r>
          </a:p>
          <a:p>
            <a:r>
              <a:rPr lang="fi-FI" b="1" dirty="0">
                <a:latin typeface="Courier New"/>
                <a:cs typeface="Courier New"/>
              </a:rPr>
              <a:t>    </a:t>
            </a:r>
          </a:p>
          <a:p>
            <a:r>
              <a:rPr lang="fi-FI" b="1" dirty="0">
                <a:latin typeface="Courier New"/>
                <a:cs typeface="Courier New"/>
              </a:rPr>
              <a:t>    </a:t>
            </a:r>
            <a:r>
              <a:rPr lang="fi-FI" b="1" dirty="0" err="1">
                <a:latin typeface="Courier New"/>
                <a:cs typeface="Courier New"/>
              </a:rPr>
              <a:t>alert(mary</a:t>
            </a:r>
            <a:r>
              <a:rPr lang="fi-FI" b="1" dirty="0">
                <a:latin typeface="Courier New"/>
                <a:cs typeface="Courier New"/>
              </a:rPr>
              <a:t>);</a:t>
            </a:r>
          </a:p>
          <a:p>
            <a:r>
              <a:rPr lang="fi-FI" b="1" dirty="0">
                <a:latin typeface="Courier New"/>
                <a:cs typeface="Courier New"/>
              </a:rPr>
              <a:t>    </a:t>
            </a:r>
            <a:r>
              <a:rPr lang="fi-FI" b="1" dirty="0" err="1">
                <a:latin typeface="Courier New"/>
                <a:cs typeface="Courier New"/>
              </a:rPr>
              <a:t>alert(john</a:t>
            </a:r>
            <a:r>
              <a:rPr lang="fi-FI" b="1" dirty="0">
                <a:latin typeface="Courier New"/>
                <a:cs typeface="Courier New"/>
              </a:rPr>
              <a:t>);</a:t>
            </a:r>
          </a:p>
          <a:p>
            <a:r>
              <a:rPr lang="fi-FI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243" y="571497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2541812"/>
            <a:ext cx="21919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objects/</a:t>
            </a:r>
            <a:r>
              <a:rPr lang="en-US" dirty="0" err="1">
                <a:solidFill>
                  <a:srgbClr val="FFFF00"/>
                </a:solidFill>
              </a:rPr>
              <a:t>prototype.html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38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Browser – Web Server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time you submit form data from the web browser to the web server, you must wait for: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data to </a:t>
            </a:r>
            <a:r>
              <a:rPr lang="en-US" dirty="0">
                <a:solidFill>
                  <a:srgbClr val="B23C00"/>
                </a:solidFill>
              </a:rPr>
              <a:t>upload</a:t>
            </a:r>
            <a:r>
              <a:rPr lang="en-US" dirty="0"/>
              <a:t> to the web server.</a:t>
            </a:r>
          </a:p>
          <a:p>
            <a:pPr lvl="1"/>
            <a:r>
              <a:rPr lang="en-US" dirty="0"/>
              <a:t>The web server to </a:t>
            </a:r>
            <a:r>
              <a:rPr lang="en-US" dirty="0">
                <a:solidFill>
                  <a:srgbClr val="B23C00"/>
                </a:solidFill>
              </a:rPr>
              <a:t>generate</a:t>
            </a:r>
            <a:r>
              <a:rPr lang="en-US" dirty="0"/>
              <a:t> the next web page.</a:t>
            </a:r>
          </a:p>
          <a:p>
            <a:pPr lvl="1"/>
            <a:r>
              <a:rPr lang="en-US" dirty="0"/>
              <a:t>The next web page to </a:t>
            </a:r>
            <a:r>
              <a:rPr lang="en-US" dirty="0">
                <a:solidFill>
                  <a:srgbClr val="B23C00"/>
                </a:solidFill>
              </a:rPr>
              <a:t>download</a:t>
            </a:r>
            <a:r>
              <a:rPr lang="en-US" dirty="0"/>
              <a:t> to your browser.</a:t>
            </a:r>
          </a:p>
          <a:p>
            <a:pPr lvl="1"/>
            <a:r>
              <a:rPr lang="en-US" dirty="0"/>
              <a:t>Your browser to </a:t>
            </a:r>
            <a:r>
              <a:rPr lang="en-US" dirty="0">
                <a:solidFill>
                  <a:srgbClr val="B23C00"/>
                </a:solidFill>
              </a:rPr>
              <a:t>render</a:t>
            </a:r>
            <a:r>
              <a:rPr lang="en-US" dirty="0"/>
              <a:t> the next web page.</a:t>
            </a:r>
          </a:p>
          <a:p>
            <a:pPr lvl="5"/>
            <a:endParaRPr lang="en-US" dirty="0"/>
          </a:p>
          <a:p>
            <a:r>
              <a:rPr lang="en-US" dirty="0"/>
              <a:t>You experience a noticeable </a:t>
            </a:r>
            <a:r>
              <a:rPr lang="en-US" dirty="0">
                <a:solidFill>
                  <a:srgbClr val="B23C00"/>
                </a:solidFill>
              </a:rPr>
              <a:t>page refresh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3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Browser – Web Server Cycle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Click the submit button.</a:t>
            </a:r>
          </a:p>
          <a:p>
            <a:pPr lvl="1"/>
            <a:r>
              <a:rPr lang="en-US" dirty="0"/>
              <a:t>JavaScript code on the server opens and reads a text file and generates a new web page containing the contents of the text file.</a:t>
            </a:r>
          </a:p>
          <a:p>
            <a:pPr lvl="1"/>
            <a:r>
              <a:rPr lang="en-US" dirty="0"/>
              <a:t>The browser displays the new web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30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Browser – Web Server Cycle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7024" y="1231642"/>
            <a:ext cx="684995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&lt;form action="text-response"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method="get"&gt;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&lt;fieldset&gt;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&lt;legend&gt;User input&lt;/legend&gt;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&lt;label&gt;First name:&lt;/label&gt;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&lt;input name="firstName" type="text" /&gt;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&lt;/p&gt;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&lt;label&gt;Last name:&lt;/label&gt;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&lt;input name="lastName" type="text" /&gt;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&lt;/p&gt;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           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&lt;input type="submit" value="Submit" /&gt;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&lt;/p&gt;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&lt;/fieldset&gt;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&lt;/form&gt;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75997" y="1417342"/>
            <a:ext cx="11400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Client side</a:t>
            </a:r>
          </a:p>
        </p:txBody>
      </p:sp>
    </p:spTree>
    <p:extLst>
      <p:ext uri="{BB962C8B-B14F-4D97-AF65-F5344CB8AC3E}">
        <p14:creationId xmlns:p14="http://schemas.microsoft.com/office/powerpoint/2010/main" val="1795598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Browser – Web Server Cycle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868" y="1634062"/>
            <a:ext cx="8084264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// Process the form data and send a response.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app.get('/text-response’, 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function(req, res)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var firstName = req.param('firstName');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var lastName  = req.param('lastName');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var html = 'Hello, ' + firstName + ' ' + lastName + '!';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       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res.send(html);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7215" y="1464785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Server side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438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A</a:t>
            </a:r>
            <a:r>
              <a:rPr lang="en-US" dirty="0"/>
              <a:t>synchronous </a:t>
            </a:r>
            <a:r>
              <a:rPr lang="en-US" dirty="0">
                <a:solidFill>
                  <a:srgbClr val="B23C00"/>
                </a:solidFill>
              </a:rPr>
              <a:t>J</a:t>
            </a:r>
            <a:r>
              <a:rPr lang="en-US" dirty="0"/>
              <a:t>avaScript </a:t>
            </a:r>
            <a:r>
              <a:rPr lang="en-US" dirty="0">
                <a:solidFill>
                  <a:srgbClr val="B23C00"/>
                </a:solidFill>
              </a:rPr>
              <a:t>a</a:t>
            </a:r>
            <a:r>
              <a:rPr lang="en-US" dirty="0"/>
              <a:t>nd </a:t>
            </a:r>
            <a:r>
              <a:rPr lang="en-US" dirty="0">
                <a:solidFill>
                  <a:srgbClr val="B23C00"/>
                </a:solidFill>
              </a:rPr>
              <a:t>X</a:t>
            </a:r>
            <a:r>
              <a:rPr lang="en-US" dirty="0"/>
              <a:t>ML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Tighter communication</a:t>
            </a:r>
            <a:r>
              <a:rPr lang="en-US" dirty="0"/>
              <a:t> between the web browser and the web server.</a:t>
            </a:r>
          </a:p>
          <a:p>
            <a:pPr lvl="1"/>
            <a:r>
              <a:rPr lang="en-US" dirty="0"/>
              <a:t>Shortens the browser-server cycle.</a:t>
            </a:r>
          </a:p>
          <a:p>
            <a:pPr lvl="1"/>
            <a:r>
              <a:rPr lang="en-US" dirty="0"/>
              <a:t>The server generates and downloads </a:t>
            </a:r>
            <a:r>
              <a:rPr lang="en-US" dirty="0">
                <a:solidFill>
                  <a:srgbClr val="B23C00"/>
                </a:solidFill>
              </a:rPr>
              <a:t>part of a page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web browser refreshes </a:t>
            </a:r>
            <a:r>
              <a:rPr lang="en-US" dirty="0">
                <a:solidFill>
                  <a:srgbClr val="B23C00"/>
                </a:solidFill>
              </a:rPr>
              <a:t>only the part</a:t>
            </a:r>
            <a:r>
              <a:rPr lang="en-US" dirty="0"/>
              <a:t> of the page that needs to change.</a:t>
            </a:r>
          </a:p>
          <a:p>
            <a:pPr lvl="6"/>
            <a:endParaRPr lang="en-US" dirty="0"/>
          </a:p>
          <a:p>
            <a:r>
              <a:rPr lang="en-US" dirty="0"/>
              <a:t>The browser and server work </a:t>
            </a:r>
            <a:r>
              <a:rPr lang="en-US" dirty="0">
                <a:solidFill>
                  <a:srgbClr val="B23C00"/>
                </a:solidFill>
              </a:rPr>
              <a:t>asynchronously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browser does </a:t>
            </a:r>
            <a:r>
              <a:rPr lang="en-US" u="sng" dirty="0"/>
              <a:t>not</a:t>
            </a:r>
            <a:r>
              <a:rPr lang="en-US" dirty="0"/>
              <a:t> have to wait </a:t>
            </a:r>
            <a:br>
              <a:rPr lang="en-US" dirty="0"/>
            </a:br>
            <a:r>
              <a:rPr lang="en-US" dirty="0"/>
              <a:t>for the download from the server.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7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191CF-6E5D-9C46-A012-F38E3975F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6EC9B-84FA-F047-B85B-8CB125B4B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3840483" cy="4835525"/>
          </a:xfrm>
        </p:spPr>
        <p:txBody>
          <a:bodyPr/>
          <a:lstStyle/>
          <a:p>
            <a:r>
              <a:rPr lang="en-US" dirty="0"/>
              <a:t>We will compare AJAX to non-AJAX.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4AE00-6B49-584A-B9A1-EBA50F6EC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6C3BE1-6BE3-194C-B187-8385893A7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417342"/>
            <a:ext cx="2057400" cy="4114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697A57-F796-AA40-A28A-01406D7AEDA6}"/>
              </a:ext>
            </a:extLst>
          </p:cNvPr>
          <p:cNvSpPr txBox="1"/>
          <p:nvPr/>
        </p:nvSpPr>
        <p:spPr>
          <a:xfrm>
            <a:off x="6766536" y="613092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785641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FF2EA-0EB7-5D4F-9AE7-96B04CB7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A1E40-C9C7-9043-8553-69522833A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0CDF1C-D557-1944-B43F-DEF67BD0C3F5}"/>
              </a:ext>
            </a:extLst>
          </p:cNvPr>
          <p:cNvSpPr txBox="1"/>
          <p:nvPr/>
        </p:nvSpPr>
        <p:spPr>
          <a:xfrm>
            <a:off x="1097318" y="1179932"/>
            <a:ext cx="6647974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get_nonajax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nonajax.html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post_nonajax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nonajax2.html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get_ajax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ajax.html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post_ajax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lorem.txt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24918-0ACF-F547-B6A7-41C07213EE8C}"/>
              </a:ext>
            </a:extLst>
          </p:cNvPr>
          <p:cNvSpPr txBox="1"/>
          <p:nvPr/>
        </p:nvSpPr>
        <p:spPr>
          <a:xfrm>
            <a:off x="6104344" y="6307723"/>
            <a:ext cx="18373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4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Reversing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047990"/>
          </a:xfrm>
        </p:spPr>
        <p:txBody>
          <a:bodyPr/>
          <a:lstStyle/>
          <a:p>
            <a:r>
              <a:rPr lang="en-US" dirty="0"/>
              <a:t>Suppose you had a list of names, such as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want to reverse the names, last name first, and insert a comma: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85920" y="1874537"/>
            <a:ext cx="203132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Bill Clinton</a:t>
            </a:r>
          </a:p>
          <a:p>
            <a:r>
              <a:rPr lang="en-US" sz="2000" b="1" dirty="0">
                <a:latin typeface="Courier New"/>
                <a:cs typeface="Courier New"/>
              </a:rPr>
              <a:t>George Bush</a:t>
            </a:r>
          </a:p>
          <a:p>
            <a:r>
              <a:rPr lang="en-US" sz="2000" b="1" dirty="0">
                <a:latin typeface="Courier New"/>
                <a:cs typeface="Courier New"/>
              </a:rPr>
              <a:t>Barack Obama</a:t>
            </a:r>
          </a:p>
          <a:p>
            <a:r>
              <a:rPr lang="en-US" sz="2000" b="1" dirty="0">
                <a:latin typeface="Courier New"/>
                <a:cs typeface="Courier New"/>
              </a:rPr>
              <a:t>Donald Trump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75" y="4434829"/>
            <a:ext cx="2185214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Clinton, Bill</a:t>
            </a:r>
          </a:p>
          <a:p>
            <a:r>
              <a:rPr lang="en-US" sz="2000" b="1" dirty="0">
                <a:latin typeface="Courier New"/>
                <a:cs typeface="Courier New"/>
              </a:rPr>
              <a:t>Bush, George</a:t>
            </a:r>
          </a:p>
          <a:p>
            <a:r>
              <a:rPr lang="en-US" sz="2000" b="1" dirty="0">
                <a:latin typeface="Courier New"/>
                <a:cs typeface="Courier New"/>
              </a:rPr>
              <a:t>Obama, Barack</a:t>
            </a:r>
          </a:p>
          <a:p>
            <a:r>
              <a:rPr lang="en-US" sz="2000" b="1" dirty="0">
                <a:latin typeface="Courier New"/>
                <a:cs typeface="Courier New"/>
              </a:rPr>
              <a:t>Trump, Donald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4295316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C3E6F-8551-E24D-9107-B4580643F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08A84-E41A-514C-9738-5053F14F7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233AFA-6BAA-9944-82C0-EEB055F76692}"/>
              </a:ext>
            </a:extLst>
          </p:cNvPr>
          <p:cNvSpPr txBox="1"/>
          <p:nvPr/>
        </p:nvSpPr>
        <p:spPr>
          <a:xfrm>
            <a:off x="1097318" y="1449678"/>
            <a:ext cx="7220246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request;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doAJAX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request = new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XMLHttpRequest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("POST", "/ajax");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onreadystatechange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displayFile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request.send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(null);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displayFile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request.readyState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request.status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200)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request.responseText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text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text.replace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(/\n/g, "&lt;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("output").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innerHTML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"&lt;p&gt;" + text + "&lt;/p&gt;";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3EE238-9D01-B44B-AA89-D16443ED20E3}"/>
              </a:ext>
            </a:extLst>
          </p:cNvPr>
          <p:cNvSpPr txBox="1"/>
          <p:nvPr/>
        </p:nvSpPr>
        <p:spPr>
          <a:xfrm>
            <a:off x="6733748" y="1280401"/>
            <a:ext cx="176843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public/</a:t>
            </a:r>
            <a:r>
              <a:rPr lang="en-US" dirty="0" err="1">
                <a:solidFill>
                  <a:srgbClr val="FFFF00"/>
                </a:solidFill>
              </a:rPr>
              <a:t>common.js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53D47-89BF-4B42-A65D-B2585227B56B}"/>
              </a:ext>
            </a:extLst>
          </p:cNvPr>
          <p:cNvSpPr txBox="1"/>
          <p:nvPr/>
        </p:nvSpPr>
        <p:spPr>
          <a:xfrm>
            <a:off x="4023366" y="3703317"/>
            <a:ext cx="286732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displayFile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dirty="0">
                <a:solidFill>
                  <a:srgbClr val="0033CC"/>
                </a:solidFill>
              </a:rPr>
              <a:t>will be called asynchronously.</a:t>
            </a:r>
          </a:p>
        </p:txBody>
      </p:sp>
    </p:spTree>
    <p:extLst>
      <p:ext uri="{BB962C8B-B14F-4D97-AF65-F5344CB8AC3E}">
        <p14:creationId xmlns:p14="http://schemas.microsoft.com/office/powerpoint/2010/main" val="28319735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/>
                <a:cs typeface="Courier New"/>
              </a:rPr>
              <a:t>XMLHttpRequest</a:t>
            </a:r>
            <a:r>
              <a:rPr lang="en-US" dirty="0"/>
              <a:t>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Use the properties and methods of the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XMLHttpRequest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object to control a request from the web browser to the web server.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06" y="2788927"/>
            <a:ext cx="8595316" cy="31648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92219" y="6172170"/>
            <a:ext cx="1608283" cy="5847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JavaScript, 9</a:t>
            </a:r>
            <a:r>
              <a:rPr lang="en-US" sz="800" b="1" baseline="30000" dirty="0">
                <a:solidFill>
                  <a:schemeClr val="bg1">
                    <a:lumMod val="75000"/>
                  </a:schemeClr>
                </a:solidFill>
              </a:rPr>
              <a:t>th</a:t>
            </a:r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 ed.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by Tom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Negrino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Dori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Smith</a:t>
            </a:r>
          </a:p>
          <a:p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Peachpit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Press, 2015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978-0-321-99670-1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3001" y="5925055"/>
            <a:ext cx="51797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 also: </a:t>
            </a:r>
            <a:r>
              <a:rPr lang="en-US" dirty="0">
                <a:hlinkClick r:id="rId3"/>
              </a:rPr>
              <a:t>http://www.w3schools.com/xml/dom_http.asp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32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readyState</a:t>
            </a:r>
            <a:r>
              <a:rPr lang="en-US" dirty="0"/>
              <a:t> Property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800" y="1508781"/>
            <a:ext cx="4470400" cy="3441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83289" y="6120825"/>
            <a:ext cx="1627369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JavaScript, 9</a:t>
            </a:r>
            <a:r>
              <a:rPr lang="en-US" sz="800" b="1" baseline="30000" dirty="0">
                <a:solidFill>
                  <a:schemeClr val="bg1">
                    <a:lumMod val="75000"/>
                  </a:schemeClr>
                </a:solidFill>
              </a:rPr>
              <a:t>th</a:t>
            </a:r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 ed.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by Tom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Negrino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Dori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Smith</a:t>
            </a:r>
          </a:p>
          <a:p>
            <a:r>
              <a:rPr lang="en-US" sz="800" dirty="0" err="1">
                <a:solidFill>
                  <a:schemeClr val="bg1">
                    <a:lumMod val="75000"/>
                  </a:schemeClr>
                </a:solidFill>
              </a:rPr>
              <a:t>Peachpit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Press, 2015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978-0-321-99670-1</a:t>
            </a:r>
          </a:p>
        </p:txBody>
      </p:sp>
    </p:spTree>
    <p:extLst>
      <p:ext uri="{BB962C8B-B14F-4D97-AF65-F5344CB8AC3E}">
        <p14:creationId xmlns:p14="http://schemas.microsoft.com/office/powerpoint/2010/main" val="3588084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Names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8699" y="1342882"/>
            <a:ext cx="8495986" cy="3662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&lt;h1&gt;Reverse </a:t>
            </a:r>
            <a:r>
              <a:rPr lang="nl-NL" sz="1800" b="1" dirty="0" err="1">
                <a:latin typeface="Courier New"/>
                <a:cs typeface="Courier New"/>
              </a:rPr>
              <a:t>names</a:t>
            </a:r>
            <a:r>
              <a:rPr lang="nl-NL" sz="1800" b="1" dirty="0">
                <a:latin typeface="Courier New"/>
                <a:cs typeface="Courier New"/>
              </a:rPr>
              <a:t>:&lt;/h1&gt;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Enter a list of names with first name first,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one per line:&lt;</a:t>
            </a:r>
            <a:r>
              <a:rPr lang="en-US" sz="1800" b="1" dirty="0" err="1">
                <a:latin typeface="Courier New"/>
                <a:cs typeface="Courier New"/>
              </a:rPr>
              <a:t>br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 id="names" rows="10" cols="50"&gt;&lt;/</a:t>
            </a:r>
            <a:r>
              <a:rPr lang="en-US" sz="1800" b="1" dirty="0" err="1">
                <a:latin typeface="Courier New"/>
                <a:cs typeface="Courier New"/>
              </a:rPr>
              <a:t>textarea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&lt;input type="button" value="Reverse names"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       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de-DE" sz="1800" b="1" dirty="0">
                <a:solidFill>
                  <a:srgbClr val="B23C00"/>
                </a:solidFill>
                <a:latin typeface="Courier New"/>
                <a:cs typeface="Courier New"/>
              </a:rPr>
              <a:t>=</a:t>
            </a:r>
            <a:r>
              <a:rPr lang="de-DE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reverseNames</a:t>
            </a:r>
            <a:r>
              <a:rPr lang="de-DE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de-DE" sz="1800" b="1" dirty="0">
                <a:latin typeface="Courier New"/>
                <a:cs typeface="Courier New"/>
              </a:rPr>
              <a:t>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&lt;input type="reset"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170" y="1234464"/>
            <a:ext cx="155292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re/</a:t>
            </a:r>
            <a:r>
              <a:rPr lang="en-US" dirty="0" err="1">
                <a:solidFill>
                  <a:srgbClr val="FFFF00"/>
                </a:solidFill>
              </a:rPr>
              <a:t>reverse.html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75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Names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7664" y="1381065"/>
            <a:ext cx="8728672" cy="532453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function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reverseNames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700" b="1" dirty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var</a:t>
            </a:r>
            <a:r>
              <a:rPr lang="en-US" sz="1700" b="1" dirty="0">
                <a:latin typeface="Courier New"/>
                <a:cs typeface="Courier New"/>
              </a:rPr>
              <a:t> names = </a:t>
            </a:r>
            <a:r>
              <a:rPr lang="en-US" sz="1700" b="1" dirty="0" err="1">
                <a:latin typeface="Courier New"/>
                <a:cs typeface="Courier New"/>
              </a:rPr>
              <a:t>document.getElementById</a:t>
            </a:r>
            <a:r>
              <a:rPr lang="en-US" sz="1700" b="1" dirty="0">
                <a:latin typeface="Courier New"/>
                <a:cs typeface="Courier New"/>
              </a:rPr>
              <a:t>("names").value;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var splitter = </a:t>
            </a:r>
            <a:r>
              <a:rPr lang="nb-NO" sz="1700" b="1" dirty="0">
                <a:solidFill>
                  <a:srgbClr val="008000"/>
                </a:solidFill>
                <a:latin typeface="Courier New"/>
                <a:cs typeface="Courier New"/>
              </a:rPr>
              <a:t>/\s*</a:t>
            </a:r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\n</a:t>
            </a:r>
            <a:r>
              <a:rPr lang="nb-NO" sz="1700" b="1" dirty="0">
                <a:solidFill>
                  <a:srgbClr val="008000"/>
                </a:solidFill>
                <a:latin typeface="Courier New"/>
                <a:cs typeface="Courier New"/>
              </a:rPr>
              <a:t>\s*/</a:t>
            </a:r>
            <a:r>
              <a:rPr lang="nb-NO" sz="1700" b="1" dirty="0">
                <a:latin typeface="Courier New"/>
                <a:cs typeface="Courier New"/>
              </a:rPr>
              <a:t>;</a:t>
            </a:r>
          </a:p>
          <a:p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    var </a:t>
            </a:r>
            <a:r>
              <a:rPr lang="nb-NO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nb-NO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names.split</a:t>
            </a:r>
            <a:r>
              <a:rPr lang="nb-NO" sz="1700" b="1" dirty="0">
                <a:solidFill>
                  <a:srgbClr val="B23C00"/>
                </a:solidFill>
                <a:latin typeface="Courier New"/>
                <a:cs typeface="Courier New"/>
              </a:rPr>
              <a:t>(splitter);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</a:t>
            </a:r>
          </a:p>
          <a:p>
            <a:r>
              <a:rPr lang="nb-NO" sz="1700" b="1" dirty="0">
                <a:latin typeface="Courier New"/>
                <a:cs typeface="Courier New"/>
              </a:rPr>
              <a:t>    var </a:t>
            </a:r>
            <a:r>
              <a:rPr lang="nb-NO" sz="1700" b="1" dirty="0" err="1">
                <a:latin typeface="Courier New"/>
                <a:cs typeface="Courier New"/>
              </a:rPr>
              <a:t>newList</a:t>
            </a:r>
            <a:r>
              <a:rPr lang="nb-NO" sz="1700" b="1" dirty="0">
                <a:latin typeface="Courier New"/>
                <a:cs typeface="Courier New"/>
              </a:rPr>
              <a:t>  = </a:t>
            </a:r>
            <a:r>
              <a:rPr lang="nb-NO" sz="1700" b="1" dirty="0" err="1">
                <a:latin typeface="Courier New"/>
                <a:cs typeface="Courier New"/>
              </a:rPr>
              <a:t>new</a:t>
            </a:r>
            <a:r>
              <a:rPr lang="nb-NO" sz="1700" b="1" dirty="0">
                <a:latin typeface="Courier New"/>
                <a:cs typeface="Courier New"/>
              </a:rPr>
              <a:t> </a:t>
            </a:r>
            <a:r>
              <a:rPr lang="nb-NO" sz="1700" b="1" dirty="0" err="1">
                <a:latin typeface="Courier New"/>
                <a:cs typeface="Courier New"/>
              </a:rPr>
              <a:t>Array</a:t>
            </a:r>
            <a:r>
              <a:rPr lang="nb-NO" sz="1700" b="1" dirty="0">
                <a:latin typeface="Courier New"/>
                <a:cs typeface="Courier New"/>
              </a:rPr>
              <a:t>;</a:t>
            </a:r>
          </a:p>
          <a:p>
            <a:r>
              <a:rPr lang="is-IS" sz="1700" b="1" dirty="0">
                <a:latin typeface="Courier New"/>
                <a:cs typeface="Courier New"/>
              </a:rPr>
              <a:t>    var </a:t>
            </a:r>
            <a:r>
              <a:rPr lang="is-IS" sz="1700" b="1" dirty="0">
                <a:solidFill>
                  <a:srgbClr val="009051"/>
                </a:solidFill>
                <a:latin typeface="Courier New"/>
                <a:cs typeface="Courier New"/>
              </a:rPr>
              <a:t>reverser</a:t>
            </a:r>
            <a:r>
              <a:rPr lang="is-IS" sz="1700" b="1" dirty="0">
                <a:latin typeface="Courier New"/>
                <a:cs typeface="Courier New"/>
              </a:rPr>
              <a:t> = </a:t>
            </a:r>
            <a:r>
              <a:rPr lang="is-IS" sz="1700" b="1" dirty="0">
                <a:solidFill>
                  <a:srgbClr val="008000"/>
                </a:solidFill>
                <a:latin typeface="Courier New"/>
                <a:cs typeface="Courier New"/>
              </a:rPr>
              <a:t>/(\S+)</a:t>
            </a:r>
            <a:r>
              <a:rPr lang="is-IS" sz="1700" b="1" dirty="0">
                <a:solidFill>
                  <a:srgbClr val="B23C00"/>
                </a:solidFill>
                <a:latin typeface="Courier New"/>
                <a:cs typeface="Courier New"/>
              </a:rPr>
              <a:t>\s</a:t>
            </a:r>
            <a:r>
              <a:rPr lang="is-IS" sz="1700" b="1" dirty="0">
                <a:solidFill>
                  <a:srgbClr val="008000"/>
                </a:solidFill>
                <a:latin typeface="Courier New"/>
                <a:cs typeface="Courier New"/>
              </a:rPr>
              <a:t>(\S+)/</a:t>
            </a:r>
            <a:r>
              <a:rPr lang="is-IS" sz="1700" b="1" dirty="0">
                <a:latin typeface="Courier New"/>
                <a:cs typeface="Courier New"/>
              </a:rPr>
              <a:t>;</a:t>
            </a:r>
          </a:p>
          <a:p>
            <a:r>
              <a:rPr lang="is-IS" sz="1700" b="1" dirty="0">
                <a:latin typeface="Courier New"/>
                <a:cs typeface="Courier New"/>
              </a:rPr>
              <a:t>    </a:t>
            </a:r>
          </a:p>
          <a:p>
            <a:r>
              <a:rPr lang="da-DK" sz="1700" b="1" dirty="0">
                <a:latin typeface="Courier New"/>
                <a:cs typeface="Courier New"/>
              </a:rPr>
              <a:t>    for (var i = 0; i &lt; </a:t>
            </a:r>
            <a:r>
              <a:rPr lang="da-DK" sz="1700" b="1" dirty="0" err="1">
                <a:latin typeface="Courier New"/>
                <a:cs typeface="Courier New"/>
              </a:rPr>
              <a:t>nameList.length</a:t>
            </a:r>
            <a:r>
              <a:rPr lang="da-DK" sz="1700" b="1" dirty="0">
                <a:latin typeface="Courier New"/>
                <a:cs typeface="Courier New"/>
              </a:rPr>
              <a:t>; i++)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if (</a:t>
            </a:r>
            <a:r>
              <a:rPr lang="en-US" sz="1700" b="1" dirty="0" err="1">
                <a:latin typeface="Courier New"/>
                <a:cs typeface="Courier New"/>
              </a:rPr>
              <a:t>nameList</a:t>
            </a:r>
            <a:r>
              <a:rPr lang="en-US" sz="1700" b="1" dirty="0">
                <a:latin typeface="Courier New"/>
                <a:cs typeface="Courier New"/>
              </a:rPr>
              <a:t>[</a:t>
            </a:r>
            <a:r>
              <a:rPr lang="en-US" sz="1700" b="1" dirty="0" err="1">
                <a:latin typeface="Courier New"/>
                <a:cs typeface="Courier New"/>
              </a:rPr>
              <a:t>i</a:t>
            </a:r>
            <a:r>
              <a:rPr lang="en-US" sz="1700" b="1" dirty="0">
                <a:latin typeface="Courier New"/>
                <a:cs typeface="Courier New"/>
              </a:rPr>
              <a:t>].trim().length &gt; 0) {</a:t>
            </a:r>
          </a:p>
          <a:p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newList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] = 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17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].replace(</a:t>
            </a:r>
            <a:r>
              <a:rPr lang="en-US" sz="1700" b="1" dirty="0">
                <a:solidFill>
                  <a:srgbClr val="009051"/>
                </a:solidFill>
                <a:latin typeface="Courier New"/>
                <a:cs typeface="Courier New"/>
              </a:rPr>
              <a:t>reverser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, "$2, $1");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</a:t>
            </a:r>
            <a:r>
              <a:rPr lang="en-US" sz="1700" b="1" dirty="0" err="1">
                <a:latin typeface="Courier New"/>
                <a:cs typeface="Courier New"/>
              </a:rPr>
              <a:t>newNames</a:t>
            </a:r>
            <a:r>
              <a:rPr lang="en-US" sz="1700" b="1" dirty="0">
                <a:latin typeface="Courier New"/>
                <a:cs typeface="Courier New"/>
              </a:rPr>
              <a:t> += </a:t>
            </a:r>
            <a:r>
              <a:rPr lang="en-US" sz="1700" b="1" dirty="0" err="1">
                <a:latin typeface="Courier New"/>
                <a:cs typeface="Courier New"/>
              </a:rPr>
              <a:t>newList</a:t>
            </a:r>
            <a:r>
              <a:rPr lang="en-US" sz="1700" b="1" dirty="0">
                <a:latin typeface="Courier New"/>
                <a:cs typeface="Courier New"/>
              </a:rPr>
              <a:t>[</a:t>
            </a:r>
            <a:r>
              <a:rPr lang="en-US" sz="1700" b="1" dirty="0" err="1">
                <a:latin typeface="Courier New"/>
                <a:cs typeface="Courier New"/>
              </a:rPr>
              <a:t>i</a:t>
            </a:r>
            <a:r>
              <a:rPr lang="en-US" sz="1700" b="1" dirty="0">
                <a:latin typeface="Courier New"/>
                <a:cs typeface="Courier New"/>
              </a:rPr>
              <a:t>] + "\n";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}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document.getElementById</a:t>
            </a:r>
            <a:r>
              <a:rPr lang="en-US" sz="1700" b="1" dirty="0">
                <a:latin typeface="Courier New"/>
                <a:cs typeface="Courier New"/>
              </a:rPr>
              <a:t>("names").value = </a:t>
            </a:r>
            <a:r>
              <a:rPr lang="en-US" sz="1700" b="1" dirty="0" err="1">
                <a:latin typeface="Courier New"/>
                <a:cs typeface="Courier New"/>
              </a:rPr>
              <a:t>newNames</a:t>
            </a:r>
            <a:r>
              <a:rPr lang="en-US" sz="1700" b="1" dirty="0">
                <a:latin typeface="Courier New"/>
                <a:cs typeface="Courier New"/>
              </a:rPr>
              <a:t>;</a:t>
            </a:r>
          </a:p>
          <a:p>
            <a:r>
              <a:rPr lang="en-US" sz="1700" b="1" dirty="0">
                <a:latin typeface="Courier New"/>
                <a:cs typeface="Courier New"/>
              </a:rPr>
              <a:t>}</a:t>
            </a:r>
          </a:p>
          <a:p>
            <a:endParaRPr lang="en-US" sz="17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23941" y="2367962"/>
            <a:ext cx="281038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Use the pattern to split the string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into an array of names. The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pattern </a:t>
            </a:r>
            <a:r>
              <a:rPr lang="en-US" sz="1400" u="sng" dirty="0">
                <a:solidFill>
                  <a:srgbClr val="0033CC"/>
                </a:solidFill>
              </a:rPr>
              <a:t>separates</a:t>
            </a:r>
            <a:r>
              <a:rPr lang="en-US" sz="1400" dirty="0">
                <a:solidFill>
                  <a:srgbClr val="0033CC"/>
                </a:solidFill>
              </a:rPr>
              <a:t> the names.</a:t>
            </a:r>
          </a:p>
          <a:p>
            <a:r>
              <a:rPr lang="en-US" sz="1400" b="1" dirty="0">
                <a:solidFill>
                  <a:srgbClr val="009051"/>
                </a:solidFill>
                <a:latin typeface="Courier New"/>
                <a:cs typeface="Courier New"/>
              </a:rPr>
              <a:t>\s</a:t>
            </a:r>
            <a:r>
              <a:rPr lang="en-US" sz="1400" dirty="0">
                <a:solidFill>
                  <a:srgbClr val="0033CC"/>
                </a:solidFill>
              </a:rPr>
              <a:t> is a whitespace character.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78213" y="4825999"/>
            <a:ext cx="247535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Replace each name string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using the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reverser</a:t>
            </a:r>
            <a:r>
              <a:rPr lang="en-US" sz="1400" dirty="0">
                <a:solidFill>
                  <a:srgbClr val="0033CC"/>
                </a:solidFill>
              </a:rPr>
              <a:t> pattern.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75733" y="3479202"/>
            <a:ext cx="270939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9051"/>
                </a:solidFill>
                <a:latin typeface="Courier New"/>
                <a:cs typeface="Courier New"/>
              </a:rPr>
              <a:t>\S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= non-whitespace character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09" y="1234464"/>
            <a:ext cx="13134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re/</a:t>
            </a:r>
            <a:r>
              <a:rPr lang="en-US" dirty="0" err="1">
                <a:solidFill>
                  <a:srgbClr val="FFFF00"/>
                </a:solidFill>
              </a:rPr>
              <a:t>reverse.js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28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Formatting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Suppose you allow users to be sloppy: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you still want: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47311" y="1874537"/>
            <a:ext cx="310854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BiLL</a:t>
            </a:r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err="1">
                <a:latin typeface="Courier New"/>
                <a:cs typeface="Courier New"/>
              </a:rPr>
              <a:t>CLinTON</a:t>
            </a:r>
            <a:r>
              <a:rPr lang="en-US" sz="2000" b="1" dirty="0">
                <a:latin typeface="Courier New"/>
                <a:cs typeface="Courier New"/>
              </a:rPr>
              <a:t> 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GeOrGe</a:t>
            </a:r>
            <a:r>
              <a:rPr lang="en-US" sz="2000" b="1" dirty="0">
                <a:latin typeface="Courier New"/>
                <a:cs typeface="Courier New"/>
              </a:rPr>
              <a:t>  </a:t>
            </a:r>
            <a:r>
              <a:rPr lang="en-US" sz="2000" b="1" dirty="0" err="1">
                <a:latin typeface="Courier New"/>
                <a:cs typeface="Courier New"/>
              </a:rPr>
              <a:t>BuSh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barack</a:t>
            </a:r>
            <a:r>
              <a:rPr lang="en-US" sz="2000" b="1" dirty="0">
                <a:latin typeface="Courier New"/>
                <a:cs typeface="Courier New"/>
              </a:rPr>
              <a:t>    OBAMA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dOnAlD</a:t>
            </a:r>
            <a:r>
              <a:rPr lang="en-US" sz="2000" b="1" dirty="0">
                <a:latin typeface="Courier New"/>
                <a:cs typeface="Courier New"/>
              </a:rPr>
              <a:t>  </a:t>
            </a:r>
            <a:r>
              <a:rPr lang="en-US" sz="2000" b="1" dirty="0" err="1">
                <a:latin typeface="Courier New"/>
                <a:cs typeface="Courier New"/>
              </a:rPr>
              <a:t>truMP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1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92A1E0-0405-994B-BF1A-6DB46A3900F7}"/>
              </a:ext>
            </a:extLst>
          </p:cNvPr>
          <p:cNvSpPr txBox="1"/>
          <p:nvPr/>
        </p:nvSpPr>
        <p:spPr>
          <a:xfrm>
            <a:off x="3108975" y="3986490"/>
            <a:ext cx="2185214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Clinton, Bill</a:t>
            </a:r>
          </a:p>
          <a:p>
            <a:r>
              <a:rPr lang="en-US" sz="2000" b="1" dirty="0">
                <a:latin typeface="Courier New"/>
                <a:cs typeface="Courier New"/>
              </a:rPr>
              <a:t>Bush, George</a:t>
            </a:r>
          </a:p>
          <a:p>
            <a:r>
              <a:rPr lang="en-US" sz="2000" b="1" dirty="0">
                <a:latin typeface="Courier New"/>
                <a:cs typeface="Courier New"/>
              </a:rPr>
              <a:t>Obama, Barack</a:t>
            </a:r>
          </a:p>
          <a:p>
            <a:r>
              <a:rPr lang="en-US" sz="2000" b="1" dirty="0">
                <a:latin typeface="Courier New"/>
                <a:cs typeface="Courier New"/>
              </a:rPr>
              <a:t>Trump, Donald</a:t>
            </a:r>
          </a:p>
        </p:txBody>
      </p:sp>
    </p:spTree>
    <p:extLst>
      <p:ext uri="{BB962C8B-B14F-4D97-AF65-F5344CB8AC3E}">
        <p14:creationId xmlns:p14="http://schemas.microsoft.com/office/powerpoint/2010/main" val="95939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Names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4937706"/>
          </a:xfrm>
        </p:spPr>
        <p:txBody>
          <a:bodyPr/>
          <a:lstStyle/>
          <a:p>
            <a:r>
              <a:rPr lang="en-US" dirty="0"/>
              <a:t>Our regular expression for formatting names:</a:t>
            </a:r>
          </a:p>
          <a:p>
            <a:endParaRPr lang="en-US" dirty="0"/>
          </a:p>
          <a:p>
            <a:pPr lvl="1"/>
            <a:r>
              <a:rPr lang="en-US" dirty="0"/>
              <a:t>Split the first and last names each into </a:t>
            </a:r>
            <a:br>
              <a:rPr lang="en-US" dirty="0"/>
            </a:b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initial letter </a:t>
            </a:r>
            <a:r>
              <a:rPr lang="en-US" dirty="0"/>
              <a:t>followed by the </a:t>
            </a:r>
            <a:r>
              <a:rPr lang="en-US" dirty="0">
                <a:solidFill>
                  <a:srgbClr val="008000"/>
                </a:solidFill>
              </a:rPr>
              <a:t>rest of the letters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Call the regular expression’s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exec()</a:t>
            </a:r>
            <a:r>
              <a:rPr lang="en-US" dirty="0"/>
              <a:t> method on each string.</a:t>
            </a:r>
          </a:p>
          <a:p>
            <a:pPr lvl="1"/>
            <a:r>
              <a:rPr lang="en-US" dirty="0"/>
              <a:t>Automatically sets JavaScript’s </a:t>
            </a:r>
            <a:br>
              <a:rPr lang="en-US" dirty="0"/>
            </a:br>
            <a:r>
              <a:rPr lang="en-US" dirty="0"/>
              <a:t>built-in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RegExp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object. 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RegExp.$1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RegExp.$2</a:t>
            </a:r>
            <a:r>
              <a:rPr lang="en-US" dirty="0"/>
              <a:t>, etc. </a:t>
            </a:r>
            <a:br>
              <a:rPr lang="en-US" dirty="0"/>
            </a:br>
            <a:r>
              <a:rPr lang="en-US" dirty="0"/>
              <a:t>to access stored parts of the match.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783098"/>
            <a:ext cx="711076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formatter = /\s*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(\S)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(\S+)</a:t>
            </a:r>
            <a:r>
              <a:rPr lang="en-US" sz="2000" b="1" dirty="0">
                <a:latin typeface="Courier New"/>
                <a:cs typeface="Courier New"/>
              </a:rPr>
              <a:t>\s+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(\S)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(\S+)</a:t>
            </a:r>
            <a:r>
              <a:rPr lang="en-US" sz="2000" b="1" dirty="0">
                <a:latin typeface="Courier New"/>
                <a:cs typeface="Courier New"/>
              </a:rPr>
              <a:t>\s*/</a:t>
            </a:r>
          </a:p>
        </p:txBody>
      </p:sp>
    </p:spTree>
    <p:extLst>
      <p:ext uri="{BB962C8B-B14F-4D97-AF65-F5344CB8AC3E}">
        <p14:creationId xmlns:p14="http://schemas.microsoft.com/office/powerpoint/2010/main" val="38046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Names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7356" y="1420481"/>
            <a:ext cx="7110765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newNames</a:t>
            </a:r>
            <a:r>
              <a:rPr lang="en-US" sz="2000" b="1" dirty="0">
                <a:latin typeface="Courier New"/>
                <a:cs typeface="Courier New"/>
              </a:rPr>
              <a:t> = "";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for (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nameList.length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</a:t>
            </a:r>
            <a:r>
              <a:rPr lang="en-US" sz="2000" b="1" dirty="0" err="1">
                <a:latin typeface="Courier New"/>
                <a:cs typeface="Courier New"/>
              </a:rPr>
              <a:t>nameList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].trim().length &gt; 0) 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formatter.exec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nameList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]);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newList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RegExp.$3</a:t>
            </a:r>
            <a:r>
              <a:rPr lang="en-US" sz="2000" b="1" dirty="0">
                <a:latin typeface="Courier New"/>
                <a:cs typeface="Courier New"/>
              </a:rPr>
              <a:t>.toUpperCase()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RegExp.$4</a:t>
            </a:r>
            <a:r>
              <a:rPr lang="pl-PL" sz="2000" b="1" dirty="0">
                <a:latin typeface="Courier New"/>
                <a:cs typeface="Courier New"/>
              </a:rPr>
              <a:t>.toLowerCase()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", "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RegExp.$1</a:t>
            </a:r>
            <a:r>
              <a:rPr lang="pl-PL" sz="2000" b="1" dirty="0">
                <a:latin typeface="Courier New"/>
                <a:cs typeface="Courier New"/>
              </a:rPr>
              <a:t>.toUpperCase()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   +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RegExp.$2</a:t>
            </a:r>
            <a:r>
              <a:rPr lang="pl-PL" sz="2000" b="1" dirty="0">
                <a:latin typeface="Courier New"/>
                <a:cs typeface="Courier New"/>
              </a:rPr>
              <a:t>.toLowerCase();</a:t>
            </a:r>
          </a:p>
          <a:p>
            <a:endParaRPr lang="pl-PL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newNames</a:t>
            </a:r>
            <a:r>
              <a:rPr lang="en-US" sz="2000" b="1" dirty="0">
                <a:latin typeface="Courier New"/>
                <a:cs typeface="Courier New"/>
              </a:rPr>
              <a:t> += </a:t>
            </a:r>
            <a:r>
              <a:rPr lang="en-US" sz="2000" b="1" dirty="0" err="1">
                <a:latin typeface="Courier New"/>
                <a:cs typeface="Courier New"/>
              </a:rPr>
              <a:t>newList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+ "\n";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1325903"/>
            <a:ext cx="121078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re/</a:t>
            </a:r>
            <a:r>
              <a:rPr lang="en-US" dirty="0" err="1">
                <a:solidFill>
                  <a:srgbClr val="FFFF00"/>
                </a:solidFill>
              </a:rPr>
              <a:t>format.js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01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Document Object Model (DOM)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Recall the DOM.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34" y="1874536"/>
            <a:ext cx="2834609" cy="43733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001" y="2788927"/>
            <a:ext cx="3886200" cy="2247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68903" y="5440658"/>
            <a:ext cx="2053163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JavaScript, 9</a:t>
            </a:r>
            <a:r>
              <a:rPr lang="en-US" sz="1050" b="1" baseline="30000" dirty="0">
                <a:solidFill>
                  <a:schemeClr val="bg1">
                    <a:lumMod val="75000"/>
                  </a:schemeClr>
                </a:solidFill>
              </a:rPr>
              <a:t>th</a:t>
            </a:r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 ed.</a:t>
            </a:r>
          </a:p>
          <a:p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by Tom </a:t>
            </a:r>
            <a:r>
              <a:rPr lang="en-US" sz="1050" dirty="0" err="1">
                <a:solidFill>
                  <a:schemeClr val="bg1">
                    <a:lumMod val="75000"/>
                  </a:schemeClr>
                </a:solidFill>
              </a:rPr>
              <a:t>Negrino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1050" dirty="0" err="1">
                <a:solidFill>
                  <a:schemeClr val="bg1">
                    <a:lumMod val="75000"/>
                  </a:schemeClr>
                </a:solidFill>
              </a:rPr>
              <a:t>Dori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Smith</a:t>
            </a:r>
          </a:p>
          <a:p>
            <a:r>
              <a:rPr lang="en-US" sz="1050" dirty="0" err="1">
                <a:solidFill>
                  <a:schemeClr val="bg1">
                    <a:lumMod val="75000"/>
                  </a:schemeClr>
                </a:solidFill>
              </a:rPr>
              <a:t>Peachpit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Press, 2015</a:t>
            </a:r>
          </a:p>
          <a:p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ISBN 978-0-321-99670-1</a:t>
            </a:r>
          </a:p>
        </p:txBody>
      </p:sp>
    </p:spTree>
    <p:extLst>
      <p:ext uri="{BB962C8B-B14F-4D97-AF65-F5344CB8AC3E}">
        <p14:creationId xmlns:p14="http://schemas.microsoft.com/office/powerpoint/2010/main" val="85572365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28770</TotalTime>
  <Words>3089</Words>
  <Application>Microsoft Macintosh PowerPoint</Application>
  <PresentationFormat>On-screen Show (4:3)</PresentationFormat>
  <Paragraphs>465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Times New Roman</vt:lpstr>
      <vt:lpstr>Wingdings</vt:lpstr>
      <vt:lpstr>Quadrant</vt:lpstr>
      <vt:lpstr>CMPE 280 Web UI Design and Development February 20 Class Meeting</vt:lpstr>
      <vt:lpstr>More JavaScript Regular Expressions</vt:lpstr>
      <vt:lpstr>Example: Reversing Names</vt:lpstr>
      <vt:lpstr>Reversing Names, cont’d</vt:lpstr>
      <vt:lpstr>Reversing Names, cont’d</vt:lpstr>
      <vt:lpstr>Example: Formatting Names</vt:lpstr>
      <vt:lpstr>Formatting Names, cont’d</vt:lpstr>
      <vt:lpstr>Formatting Names, cont’d</vt:lpstr>
      <vt:lpstr>More Document Object Model (DOM)</vt:lpstr>
      <vt:lpstr>DOM, cont’d</vt:lpstr>
      <vt:lpstr>DOM, cont’d</vt:lpstr>
      <vt:lpstr>Example: DOM Modification</vt:lpstr>
      <vt:lpstr>DOM Modification, cont’d</vt:lpstr>
      <vt:lpstr>DOM Modification: Add a Child Node</vt:lpstr>
      <vt:lpstr>DOM Modification: Insert a Child Node</vt:lpstr>
      <vt:lpstr>DOM Modification: Replace a Child Node</vt:lpstr>
      <vt:lpstr>DOM Modification: Delete a Child Node</vt:lpstr>
      <vt:lpstr>Custom JavaScript Objects</vt:lpstr>
      <vt:lpstr>Example Custom JavaScript Object</vt:lpstr>
      <vt:lpstr>JavaScript Classes and Objects</vt:lpstr>
      <vt:lpstr>Example Object Instantiation</vt:lpstr>
      <vt:lpstr>Prototype Objects</vt:lpstr>
      <vt:lpstr>Web Browser – Web Server Cycle</vt:lpstr>
      <vt:lpstr>Web Browser – Web Server Cycle, cont’d</vt:lpstr>
      <vt:lpstr>Web Browser – Web Server Cycle, cont’d</vt:lpstr>
      <vt:lpstr>Web Browser – Web Server Cycle, cont’d</vt:lpstr>
      <vt:lpstr>AJAX</vt:lpstr>
      <vt:lpstr>AJAX Example</vt:lpstr>
      <vt:lpstr>AJAX Example, cont’d</vt:lpstr>
      <vt:lpstr>AJAX Example, cont’d</vt:lpstr>
      <vt:lpstr>The XMLHttpRequest Object</vt:lpstr>
      <vt:lpstr>readyState Property Values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420</cp:revision>
  <dcterms:created xsi:type="dcterms:W3CDTF">2008-01-12T03:52:55Z</dcterms:created>
  <dcterms:modified xsi:type="dcterms:W3CDTF">2020-02-20T07:40:07Z</dcterms:modified>
</cp:coreProperties>
</file>