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46"/>
  </p:notesMasterIdLst>
  <p:handoutMasterIdLst>
    <p:handoutMasterId r:id="rId47"/>
  </p:handoutMasterIdLst>
  <p:sldIdLst>
    <p:sldId id="256" r:id="rId2"/>
    <p:sldId id="380" r:id="rId3"/>
    <p:sldId id="337" r:id="rId4"/>
    <p:sldId id="338" r:id="rId5"/>
    <p:sldId id="339" r:id="rId6"/>
    <p:sldId id="317" r:id="rId7"/>
    <p:sldId id="340" r:id="rId8"/>
    <p:sldId id="341" r:id="rId9"/>
    <p:sldId id="342" r:id="rId10"/>
    <p:sldId id="321" r:id="rId11"/>
    <p:sldId id="343" r:id="rId12"/>
    <p:sldId id="344" r:id="rId13"/>
    <p:sldId id="345" r:id="rId14"/>
    <p:sldId id="346" r:id="rId15"/>
    <p:sldId id="348" r:id="rId16"/>
    <p:sldId id="350" r:id="rId17"/>
    <p:sldId id="351" r:id="rId18"/>
    <p:sldId id="349" r:id="rId19"/>
    <p:sldId id="371" r:id="rId20"/>
    <p:sldId id="372" r:id="rId21"/>
    <p:sldId id="381" r:id="rId22"/>
    <p:sldId id="382" r:id="rId23"/>
    <p:sldId id="383" r:id="rId24"/>
    <p:sldId id="384" r:id="rId25"/>
    <p:sldId id="347" r:id="rId26"/>
    <p:sldId id="385" r:id="rId27"/>
    <p:sldId id="386" r:id="rId28"/>
    <p:sldId id="387" r:id="rId29"/>
    <p:sldId id="388" r:id="rId30"/>
    <p:sldId id="352" r:id="rId31"/>
    <p:sldId id="353" r:id="rId32"/>
    <p:sldId id="354" r:id="rId33"/>
    <p:sldId id="355" r:id="rId34"/>
    <p:sldId id="356" r:id="rId35"/>
    <p:sldId id="357" r:id="rId36"/>
    <p:sldId id="358" r:id="rId37"/>
    <p:sldId id="359" r:id="rId38"/>
    <p:sldId id="360" r:id="rId39"/>
    <p:sldId id="361" r:id="rId40"/>
    <p:sldId id="362" r:id="rId41"/>
    <p:sldId id="363" r:id="rId42"/>
    <p:sldId id="364" r:id="rId43"/>
    <p:sldId id="377" r:id="rId44"/>
    <p:sldId id="379" r:id="rId4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3C00"/>
    <a:srgbClr val="0033CC"/>
    <a:srgbClr val="008000"/>
    <a:srgbClr val="8F0000"/>
    <a:srgbClr val="CC99FF"/>
    <a:srgbClr val="F2E5D0"/>
    <a:srgbClr val="DEF0F2"/>
    <a:srgbClr val="464646"/>
    <a:srgbClr val="99FF66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957" autoAdjust="0"/>
    <p:restoredTop sz="86364" autoAdjust="0"/>
  </p:normalViewPr>
  <p:slideViewPr>
    <p:cSldViewPr>
      <p:cViewPr varScale="1">
        <p:scale>
          <a:sx n="227" d="100"/>
          <a:sy n="227" d="100"/>
        </p:scale>
        <p:origin x="192" y="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1/30/20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CMPE 135: Object-Oriented Analysis and Design © R. Mak</a:t>
            </a:r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CMPE 135: Object-Oriented Analysis and Design © 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DA5FC-E46B-9C44-BC74-948B74CFAE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7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11163"/>
            <a:ext cx="2057400" cy="5719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1163"/>
            <a:ext cx="6019800" cy="57197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CMPE 135: Object-Oriented Analysis and Design © 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E3472-7C7E-B14E-BFC5-D45A5C34A3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90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CMPE 135: Object-Oriented Analysis and Design © 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3FEEA-E4EA-8B48-84AC-27AA886F7D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0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CMPE 135: Object-Oriented Analysis and Design © 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6CE3A-7281-7642-9900-6E16427813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6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CMPE 135: Object-Oriented Analysis and Design © R. Mak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CDA5C-119F-CC4B-9649-ABA59C0C10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35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CMPE 135: Object-Oriented Analysis and Design © R. Mak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0CE1F-3703-B242-8AD0-B0AC82B28E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CMPE 135: Object-Oriented Analysis and Design © R. Mak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431D7-A35E-FE4C-978D-A4C1DB31A3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8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CMPE 135: Object-Oriented Analysis and Design © 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74743-FE56-7945-B44C-593C2BC728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8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CMPE 135: Object-Oriented Analysis and Design © 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85C50-577F-4141-9922-FD2248DB00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5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38120" y="6248400"/>
            <a:ext cx="548679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 dirty="0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80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Engineering Dept.</a:t>
            </a:r>
          </a:p>
          <a:p>
            <a:r>
              <a:rPr lang="en-US" sz="1000" baseline="0" dirty="0"/>
              <a:t>Spring 2020: January 30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328239" y="6263609"/>
            <a:ext cx="27655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CMPE 280: Web UI Design</a:t>
            </a:r>
            <a:r>
              <a:rPr lang="en-US" sz="1000" baseline="0" dirty="0"/>
              <a:t> and Development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jsu.edu/~mak/CMPE280/assignments/1/FormalReportRubrics.pdf" TargetMode="External"/><Relationship Id="rId2" Type="http://schemas.openxmlformats.org/officeDocument/2006/relationships/hyperlink" Target="http://www.cs.sjsu.edu/~mak/CMPE280/assignments/1/UseCaseForm.doc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CMPE 280</a:t>
            </a:r>
            <a:br>
              <a:rPr lang="en-US" sz="3200" dirty="0"/>
            </a:br>
            <a:r>
              <a:rPr lang="en-US" sz="3200" dirty="0"/>
              <a:t>Web UI Design and Development</a:t>
            </a:r>
            <a:br>
              <a:rPr lang="en-US" sz="3600" dirty="0"/>
            </a:br>
            <a:r>
              <a:rPr lang="en-US" sz="2400" dirty="0"/>
              <a:t>January 30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2020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40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Examples: Check Boxes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223" y="1246850"/>
            <a:ext cx="6218069" cy="501675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b="1" dirty="0">
                <a:latin typeface="Courier New"/>
                <a:cs typeface="Courier New"/>
              </a:rPr>
              <a:t>    &lt;form action="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checkboxes</a:t>
            </a:r>
            <a:r>
              <a:rPr lang="en-US" b="1" dirty="0">
                <a:latin typeface="Courier New"/>
                <a:cs typeface="Courier New"/>
              </a:rPr>
              <a:t>"</a:t>
            </a:r>
          </a:p>
          <a:p>
            <a:r>
              <a:rPr lang="en-US" b="1" dirty="0">
                <a:latin typeface="Courier New"/>
                <a:cs typeface="Courier New"/>
              </a:rPr>
              <a:t>          method="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post</a:t>
            </a:r>
            <a:r>
              <a:rPr lang="en-US" b="1" dirty="0">
                <a:latin typeface="Courier New"/>
                <a:cs typeface="Courier New"/>
              </a:rPr>
              <a:t>"&gt;</a:t>
            </a:r>
          </a:p>
          <a:p>
            <a:r>
              <a:rPr lang="en-US" b="1" dirty="0">
                <a:latin typeface="Courier New"/>
                <a:cs typeface="Courier New"/>
              </a:rPr>
              <a:t>        &lt;</a:t>
            </a:r>
            <a:r>
              <a:rPr lang="en-US" b="1" dirty="0" err="1">
                <a:latin typeface="Courier New"/>
                <a:cs typeface="Courier New"/>
              </a:rPr>
              <a:t>fieldset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...</a:t>
            </a:r>
            <a:endParaRPr lang="de-DE" b="1" dirty="0">
              <a:latin typeface="Courier New"/>
              <a:cs typeface="Courier New"/>
            </a:endParaRPr>
          </a:p>
          <a:p>
            <a:r>
              <a:rPr lang="de-DE" b="1" dirty="0">
                <a:latin typeface="Courier New"/>
                <a:cs typeface="Courier New"/>
              </a:rPr>
              <a:t>            </a:t>
            </a:r>
          </a:p>
          <a:p>
            <a:r>
              <a:rPr lang="de-DE" b="1" dirty="0">
                <a:latin typeface="Courier New"/>
                <a:cs typeface="Courier New"/>
              </a:rPr>
              <a:t>            &lt;p&gt;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&lt;label&gt;Any formatting?&lt;/label&gt;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&lt;input type="checkbox"</a:t>
            </a:r>
          </a:p>
          <a:p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                      name="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strong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"</a:t>
            </a:r>
          </a:p>
          <a:p>
            <a:r>
              <a:rPr lang="fi-FI" b="1" dirty="0">
                <a:solidFill>
                  <a:srgbClr val="008000"/>
                </a:solidFill>
                <a:latin typeface="Courier New"/>
                <a:cs typeface="Courier New"/>
              </a:rPr>
              <a:t>                       </a:t>
            </a:r>
            <a:r>
              <a:rPr lang="fi-FI" b="1" dirty="0" err="1">
                <a:solidFill>
                  <a:srgbClr val="008000"/>
                </a:solidFill>
                <a:latin typeface="Courier New"/>
                <a:cs typeface="Courier New"/>
              </a:rPr>
              <a:t>value="strong</a:t>
            </a:r>
            <a:r>
              <a:rPr lang="fi-FI" b="1" dirty="0">
                <a:solidFill>
                  <a:srgbClr val="008000"/>
                </a:solidFill>
                <a:latin typeface="Courier New"/>
                <a:cs typeface="Courier New"/>
              </a:rPr>
              <a:t>" /&gt; </a:t>
            </a:r>
            <a:r>
              <a:rPr lang="fi-FI" b="1" dirty="0" err="1">
                <a:solidFill>
                  <a:srgbClr val="008000"/>
                </a:solidFill>
                <a:latin typeface="Courier New"/>
                <a:cs typeface="Courier New"/>
              </a:rPr>
              <a:t>Strong</a:t>
            </a:r>
            <a:r>
              <a:rPr lang="fi-FI" b="1" dirty="0">
                <a:solidFill>
                  <a:srgbClr val="008000"/>
                </a:solidFill>
                <a:latin typeface="Courier New"/>
                <a:cs typeface="Courier New"/>
              </a:rPr>
              <a:t>!</a:t>
            </a:r>
          </a:p>
          <a:p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               &lt;input type="checkbox"</a:t>
            </a:r>
          </a:p>
          <a:p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                      name="</a:t>
            </a:r>
            <a:r>
              <a:rPr lang="en-US" b="1" dirty="0" err="1">
                <a:solidFill>
                  <a:srgbClr val="B23C00"/>
                </a:solidFill>
                <a:latin typeface="Courier New"/>
                <a:cs typeface="Courier New"/>
              </a:rPr>
              <a:t>em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"</a:t>
            </a:r>
          </a:p>
          <a:p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                       value="</a:t>
            </a:r>
            <a:r>
              <a:rPr lang="en-US" b="1" dirty="0" err="1">
                <a:solidFill>
                  <a:srgbClr val="008000"/>
                </a:solidFill>
                <a:latin typeface="Courier New"/>
                <a:cs typeface="Courier New"/>
              </a:rPr>
              <a:t>em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" /&gt;  Emphasized!</a:t>
            </a:r>
          </a:p>
          <a:p>
            <a:r>
              <a:rPr lang="en-US" b="1" dirty="0">
                <a:latin typeface="Courier New"/>
                <a:cs typeface="Courier New"/>
              </a:rPr>
              <a:t>            &lt;/p&gt;</a:t>
            </a:r>
          </a:p>
          <a:p>
            <a:r>
              <a:rPr lang="en-US" b="1" dirty="0">
                <a:latin typeface="Courier New"/>
                <a:cs typeface="Courier New"/>
              </a:rPr>
              <a:t>            </a:t>
            </a:r>
          </a:p>
          <a:p>
            <a:r>
              <a:rPr lang="en-US" b="1" dirty="0">
                <a:latin typeface="Courier New"/>
                <a:cs typeface="Courier New"/>
              </a:rPr>
              <a:t>            ...</a:t>
            </a:r>
            <a:endParaRPr lang="fi-FI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        &lt;/</a:t>
            </a:r>
            <a:r>
              <a:rPr lang="en-US" b="1" dirty="0" err="1">
                <a:latin typeface="Courier New"/>
                <a:cs typeface="Courier New"/>
              </a:rPr>
              <a:t>fieldset</a:t>
            </a:r>
            <a:r>
              <a:rPr lang="en-US" b="1" dirty="0">
                <a:latin typeface="Courier New"/>
                <a:cs typeface="Courier New"/>
              </a:rPr>
              <a:t>&gt;</a:t>
            </a:r>
          </a:p>
          <a:p>
            <a:r>
              <a:rPr lang="en-US" b="1" dirty="0">
                <a:latin typeface="Courier New"/>
                <a:cs typeface="Courier New"/>
              </a:rPr>
              <a:t>    &lt;/form&gt;</a:t>
            </a:r>
          </a:p>
          <a:p>
            <a:r>
              <a:rPr lang="en-US" b="1" dirty="0">
                <a:latin typeface="Courier New"/>
                <a:cs typeface="Courier New"/>
              </a:rPr>
              <a:t>&lt;/body&gt;</a:t>
            </a:r>
          </a:p>
        </p:txBody>
      </p:sp>
      <p:pic>
        <p:nvPicPr>
          <p:cNvPr id="6" name="Picture 5" descr="Screen Shot 2015-01-26 at 10.41.1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3293" y="4800585"/>
            <a:ext cx="4389072" cy="203008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752543" y="1185478"/>
            <a:ext cx="155363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checkbox.html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6B47CD0-B7C3-CA4D-B19E-383D532886A8}"/>
              </a:ext>
            </a:extLst>
          </p:cNvPr>
          <p:cNvSpPr txBox="1"/>
          <p:nvPr/>
        </p:nvSpPr>
        <p:spPr>
          <a:xfrm>
            <a:off x="5394951" y="1691659"/>
            <a:ext cx="3405035" cy="11695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u="sng" dirty="0">
                <a:solidFill>
                  <a:srgbClr val="0033CC"/>
                </a:solidFill>
              </a:rPr>
              <a:t>Get request</a:t>
            </a:r>
            <a:r>
              <a:rPr lang="en-US" sz="1400" dirty="0">
                <a:solidFill>
                  <a:srgbClr val="0033CC"/>
                </a:solidFill>
              </a:rPr>
              <a:t> to get this form:</a:t>
            </a:r>
          </a:p>
          <a:p>
            <a:r>
              <a:rPr lang="en-US" sz="1400" dirty="0">
                <a:solidFill>
                  <a:srgbClr val="0033CC"/>
                </a:solidFill>
              </a:rPr>
              <a:t>GET 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localhost:3000/checkboxes</a:t>
            </a:r>
          </a:p>
          <a:p>
            <a:endParaRPr lang="en-US" sz="1400" dirty="0">
              <a:solidFill>
                <a:srgbClr val="0033CC"/>
              </a:solidFill>
            </a:endParaRPr>
          </a:p>
          <a:p>
            <a:r>
              <a:rPr lang="en-US" sz="1400" u="sng" dirty="0">
                <a:solidFill>
                  <a:srgbClr val="B23C00"/>
                </a:solidFill>
              </a:rPr>
              <a:t>Post</a:t>
            </a:r>
            <a:r>
              <a:rPr lang="en-US" sz="1400" u="sng" dirty="0">
                <a:solidFill>
                  <a:srgbClr val="0033CC"/>
                </a:solidFill>
              </a:rPr>
              <a:t> request</a:t>
            </a:r>
            <a:r>
              <a:rPr lang="en-US" sz="1400" dirty="0">
                <a:solidFill>
                  <a:srgbClr val="0033CC"/>
                </a:solidFill>
              </a:rPr>
              <a:t> to process this form:</a:t>
            </a:r>
          </a:p>
          <a:p>
            <a:r>
              <a:rPr lang="en-US" sz="1400" dirty="0">
                <a:solidFill>
                  <a:srgbClr val="0033CC"/>
                </a:solidFill>
              </a:rPr>
              <a:t>POST 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localhost:3000/checkboxes</a:t>
            </a:r>
          </a:p>
        </p:txBody>
      </p:sp>
    </p:spTree>
    <p:extLst>
      <p:ext uri="{BB962C8B-B14F-4D97-AF65-F5344CB8AC3E}">
        <p14:creationId xmlns:p14="http://schemas.microsoft.com/office/powerpoint/2010/main" val="21213737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8D302-EEC5-2343-80F5-83EF19783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Examples: Check Boxes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152C96-B693-FB49-9A47-6BFBA95D4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859283"/>
          </a:xfrm>
        </p:spPr>
        <p:txBody>
          <a:bodyPr/>
          <a:lstStyle/>
          <a:p>
            <a:r>
              <a:rPr lang="en-US" dirty="0"/>
              <a:t>Router:</a:t>
            </a:r>
          </a:p>
          <a:p>
            <a:endParaRPr lang="en-US" dirty="0"/>
          </a:p>
          <a:p>
            <a:pPr lvl="2"/>
            <a:endParaRPr lang="en-US" dirty="0"/>
          </a:p>
          <a:p>
            <a:r>
              <a:rPr lang="en-US" dirty="0"/>
              <a:t>Controller: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E694A1-31B2-9343-B07B-99F105702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17D3FE-BFD6-194F-BC9F-7AA4771D6525}"/>
              </a:ext>
            </a:extLst>
          </p:cNvPr>
          <p:cNvSpPr txBox="1"/>
          <p:nvPr/>
        </p:nvSpPr>
        <p:spPr>
          <a:xfrm>
            <a:off x="457200" y="1838396"/>
            <a:ext cx="6726521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router.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('/checkboxes',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ctrlMain.get_checkboxes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router.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('/checkboxes',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ctrlMain.post_checkboxes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478937-3937-6149-8240-AB541E9544B8}"/>
              </a:ext>
            </a:extLst>
          </p:cNvPr>
          <p:cNvSpPr txBox="1"/>
          <p:nvPr/>
        </p:nvSpPr>
        <p:spPr>
          <a:xfrm>
            <a:off x="457200" y="3246122"/>
            <a:ext cx="7467109" cy="28007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module.exports.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get_checkboxes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 function(request, result)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sendPage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checkbox.html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', result);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module.exports.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post_checkboxes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 function(request, result)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text = '   Hello, ' +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(request);  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text =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modify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(text, request);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sendBody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(text, result);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8C3AAC-16CD-9C47-9F13-1D62113276C3}"/>
              </a:ext>
            </a:extLst>
          </p:cNvPr>
          <p:cNvSpPr txBox="1"/>
          <p:nvPr/>
        </p:nvSpPr>
        <p:spPr>
          <a:xfrm>
            <a:off x="5190973" y="5799774"/>
            <a:ext cx="292099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/controllers/</a:t>
            </a:r>
            <a:r>
              <a:rPr lang="en-US" dirty="0" err="1">
                <a:solidFill>
                  <a:srgbClr val="FFFF00"/>
                </a:solidFill>
              </a:rPr>
              <a:t>main.js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E9E9B5-C062-F54F-8EB4-D873A5EF5A33}"/>
              </a:ext>
            </a:extLst>
          </p:cNvPr>
          <p:cNvSpPr txBox="1"/>
          <p:nvPr/>
        </p:nvSpPr>
        <p:spPr>
          <a:xfrm>
            <a:off x="4724396" y="1554819"/>
            <a:ext cx="259077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/routes/</a:t>
            </a:r>
            <a:r>
              <a:rPr lang="en-US" dirty="0" err="1">
                <a:solidFill>
                  <a:srgbClr val="FFFF00"/>
                </a:solidFill>
              </a:rPr>
              <a:t>index.js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4189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325A3-27BD-364E-B144-2E501F107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Examples: Check Boxes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D6D85C-8B70-C24F-9672-8FA852915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02A30D-0F0B-0B47-8BE9-7DD77E66AF8C}"/>
              </a:ext>
            </a:extLst>
          </p:cNvPr>
          <p:cNvSpPr txBox="1"/>
          <p:nvPr/>
        </p:nvSpPr>
        <p:spPr>
          <a:xfrm>
            <a:off x="424150" y="1234464"/>
            <a:ext cx="7713971" cy="5509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Extract the strong and emphasized values from the request.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Surround the text with &lt;strong&gt; or 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tags.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text the text to surround.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request the HTTP request.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@returns a string containing the surrounded text.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function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modify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request)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if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request.body.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strong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text = '&lt;strong&gt;' + </a:t>
            </a:r>
            <a:r>
              <a:rPr 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+ '&lt;/strong&gt;';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if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request.body.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text = '&lt;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&gt;' + </a:t>
            </a:r>
            <a:r>
              <a:rPr 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+ '&lt;/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&gt;';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return text;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9C1696-D8AC-164E-AB3B-F4EA257F72EC}"/>
              </a:ext>
            </a:extLst>
          </p:cNvPr>
          <p:cNvSpPr txBox="1"/>
          <p:nvPr/>
        </p:nvSpPr>
        <p:spPr>
          <a:xfrm>
            <a:off x="8229560" y="5834194"/>
            <a:ext cx="731290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58E86A8-62EC-A84E-99C9-0F7699B04010}"/>
              </a:ext>
            </a:extLst>
          </p:cNvPr>
          <p:cNvSpPr txBox="1"/>
          <p:nvPr/>
        </p:nvSpPr>
        <p:spPr>
          <a:xfrm>
            <a:off x="5125689" y="6307723"/>
            <a:ext cx="292099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/controllers/</a:t>
            </a:r>
            <a:r>
              <a:rPr lang="en-US" dirty="0" err="1">
                <a:solidFill>
                  <a:srgbClr val="FFFF00"/>
                </a:solidFill>
              </a:rPr>
              <a:t>main.js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5224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Examples: Radio Buttons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928" y="1226099"/>
            <a:ext cx="5827236" cy="5586144"/>
          </a:xfrm>
          <a:prstGeom prst="rect">
            <a:avLst/>
          </a:prstGeom>
          <a:solidFill>
            <a:srgbClr val="F2F2F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7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&lt;form action="</a:t>
            </a:r>
            <a:r>
              <a:rPr lang="en-US" sz="1700" b="1" dirty="0" err="1">
                <a:solidFill>
                  <a:srgbClr val="0033CC"/>
                </a:solidFill>
                <a:latin typeface="Courier New"/>
                <a:cs typeface="Courier New"/>
              </a:rPr>
              <a:t>radiobuttons</a:t>
            </a:r>
            <a:r>
              <a:rPr lang="en-US" sz="1700" b="1" dirty="0">
                <a:latin typeface="Courier New"/>
                <a:cs typeface="Courier New"/>
              </a:rPr>
              <a:t>"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      method="</a:t>
            </a:r>
            <a:r>
              <a:rPr lang="en-US" sz="1700" b="1" dirty="0">
                <a:solidFill>
                  <a:srgbClr val="B23C00"/>
                </a:solidFill>
                <a:latin typeface="Courier New"/>
                <a:cs typeface="Courier New"/>
              </a:rPr>
              <a:t>post</a:t>
            </a:r>
            <a:r>
              <a:rPr lang="en-US" sz="1700" b="1" dirty="0">
                <a:latin typeface="Courier New"/>
                <a:cs typeface="Courier New"/>
              </a:rPr>
              <a:t>"&gt;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    &lt;</a:t>
            </a:r>
            <a:r>
              <a:rPr lang="en-US" sz="1700" b="1" dirty="0" err="1">
                <a:latin typeface="Courier New"/>
                <a:cs typeface="Courier New"/>
              </a:rPr>
              <a:t>fieldset</a:t>
            </a:r>
            <a:r>
              <a:rPr lang="en-US" sz="17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        ...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        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        &lt;p&gt;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        	&lt;label&gt;Direction&gt;&lt;/label&gt;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        	</a:t>
            </a:r>
            <a:r>
              <a:rPr lang="en-US" sz="1700" b="1" dirty="0">
                <a:solidFill>
                  <a:srgbClr val="008000"/>
                </a:solidFill>
                <a:latin typeface="Courier New"/>
                <a:cs typeface="Courier New"/>
              </a:rPr>
              <a:t>&lt;input type="radio"</a:t>
            </a:r>
          </a:p>
          <a:p>
            <a:r>
              <a:rPr lang="en-US" sz="1700" b="1" dirty="0">
                <a:solidFill>
                  <a:srgbClr val="008000"/>
                </a:solidFill>
                <a:latin typeface="Courier New"/>
                <a:cs typeface="Courier New"/>
              </a:rPr>
              <a:t>            	       name="</a:t>
            </a:r>
            <a:r>
              <a:rPr lang="en-US" sz="1700" b="1" dirty="0">
                <a:solidFill>
                  <a:srgbClr val="B23C00"/>
                </a:solidFill>
                <a:latin typeface="Courier New"/>
                <a:cs typeface="Courier New"/>
              </a:rPr>
              <a:t>direction</a:t>
            </a:r>
            <a:r>
              <a:rPr lang="en-US" sz="1700" b="1" dirty="0">
                <a:solidFill>
                  <a:srgbClr val="008000"/>
                </a:solidFill>
                <a:latin typeface="Courier New"/>
                <a:cs typeface="Courier New"/>
              </a:rPr>
              <a:t>"</a:t>
            </a:r>
          </a:p>
          <a:p>
            <a:r>
              <a:rPr lang="fi-FI" sz="1700" b="1" dirty="0">
                <a:solidFill>
                  <a:srgbClr val="008000"/>
                </a:solidFill>
                <a:latin typeface="Courier New"/>
                <a:cs typeface="Courier New"/>
              </a:rPr>
              <a:t>            	       </a:t>
            </a:r>
            <a:r>
              <a:rPr lang="fi-FI" sz="1700" b="1" dirty="0" err="1">
                <a:solidFill>
                  <a:srgbClr val="008000"/>
                </a:solidFill>
                <a:latin typeface="Courier New"/>
                <a:cs typeface="Courier New"/>
              </a:rPr>
              <a:t>value="coming</a:t>
            </a:r>
            <a:r>
              <a:rPr lang="fi-FI" sz="1700" b="1" dirty="0">
                <a:solidFill>
                  <a:srgbClr val="008000"/>
                </a:solidFill>
                <a:latin typeface="Courier New"/>
                <a:cs typeface="Courier New"/>
              </a:rPr>
              <a:t>" </a:t>
            </a:r>
          </a:p>
          <a:p>
            <a:r>
              <a:rPr lang="en-US" sz="1700" b="1" dirty="0">
                <a:solidFill>
                  <a:srgbClr val="008000"/>
                </a:solidFill>
                <a:latin typeface="Courier New"/>
                <a:cs typeface="Courier New"/>
              </a:rPr>
              <a:t>            	       checked /&gt; Coming</a:t>
            </a:r>
          </a:p>
          <a:p>
            <a:r>
              <a:rPr lang="en-US" sz="1700" b="1" dirty="0">
                <a:solidFill>
                  <a:srgbClr val="008000"/>
                </a:solidFill>
                <a:latin typeface="Courier New"/>
                <a:cs typeface="Courier New"/>
              </a:rPr>
              <a:t>            	&lt;input type="radio"</a:t>
            </a:r>
          </a:p>
          <a:p>
            <a:r>
              <a:rPr lang="en-US" sz="1700" b="1" dirty="0">
                <a:solidFill>
                  <a:srgbClr val="008000"/>
                </a:solidFill>
                <a:latin typeface="Courier New"/>
                <a:cs typeface="Courier New"/>
              </a:rPr>
              <a:t>            	       name="</a:t>
            </a:r>
            <a:r>
              <a:rPr lang="en-US" sz="1700" b="1" dirty="0">
                <a:solidFill>
                  <a:srgbClr val="B23C00"/>
                </a:solidFill>
                <a:latin typeface="Courier New"/>
                <a:cs typeface="Courier New"/>
              </a:rPr>
              <a:t>direction</a:t>
            </a:r>
            <a:r>
              <a:rPr lang="en-US" sz="1700" b="1" dirty="0">
                <a:solidFill>
                  <a:srgbClr val="008000"/>
                </a:solidFill>
                <a:latin typeface="Courier New"/>
                <a:cs typeface="Courier New"/>
              </a:rPr>
              <a:t>"</a:t>
            </a:r>
          </a:p>
          <a:p>
            <a:r>
              <a:rPr lang="fi-FI" sz="1700" b="1" dirty="0">
                <a:solidFill>
                  <a:srgbClr val="008000"/>
                </a:solidFill>
                <a:latin typeface="Courier New"/>
                <a:cs typeface="Courier New"/>
              </a:rPr>
              <a:t>            	       </a:t>
            </a:r>
            <a:r>
              <a:rPr lang="fi-FI" sz="1700" b="1" dirty="0" err="1">
                <a:solidFill>
                  <a:srgbClr val="008000"/>
                </a:solidFill>
                <a:latin typeface="Courier New"/>
                <a:cs typeface="Courier New"/>
              </a:rPr>
              <a:t>value="going</a:t>
            </a:r>
            <a:r>
              <a:rPr lang="fi-FI" sz="1700" b="1" dirty="0">
                <a:solidFill>
                  <a:srgbClr val="008000"/>
                </a:solidFill>
                <a:latin typeface="Courier New"/>
                <a:cs typeface="Courier New"/>
              </a:rPr>
              <a:t>" /&gt; </a:t>
            </a:r>
            <a:r>
              <a:rPr lang="fi-FI" sz="1700" b="1" dirty="0" err="1">
                <a:solidFill>
                  <a:srgbClr val="008000"/>
                </a:solidFill>
                <a:latin typeface="Courier New"/>
                <a:cs typeface="Courier New"/>
              </a:rPr>
              <a:t>Going</a:t>
            </a:r>
            <a:endParaRPr lang="fi-FI" sz="1700" b="1" dirty="0">
              <a:solidFill>
                <a:srgbClr val="008000"/>
              </a:solidFill>
              <a:latin typeface="Courier New"/>
              <a:cs typeface="Courier New"/>
            </a:endParaRPr>
          </a:p>
          <a:p>
            <a:r>
              <a:rPr lang="fi-FI" sz="1700" b="1" dirty="0">
                <a:latin typeface="Courier New"/>
                <a:cs typeface="Courier New"/>
              </a:rPr>
              <a:t>           	&lt;/p&gt;</a:t>
            </a:r>
          </a:p>
          <a:p>
            <a:r>
              <a:rPr lang="fi-FI" sz="1700" b="1" dirty="0">
                <a:latin typeface="Courier New"/>
                <a:cs typeface="Courier New"/>
              </a:rPr>
              <a:t>           	</a:t>
            </a:r>
          </a:p>
          <a:p>
            <a:r>
              <a:rPr lang="fi-FI" sz="1700" b="1" dirty="0">
                <a:latin typeface="Courier New"/>
                <a:cs typeface="Courier New"/>
              </a:rPr>
              <a:t>            ...</a:t>
            </a:r>
            <a:endParaRPr lang="fi-FI" sz="1700" b="1" u="sng" dirty="0">
              <a:latin typeface="Courier New"/>
              <a:cs typeface="Courier New"/>
            </a:endParaRPr>
          </a:p>
          <a:p>
            <a:r>
              <a:rPr lang="en-US" sz="1700" b="1" dirty="0">
                <a:latin typeface="Courier New"/>
                <a:cs typeface="Courier New"/>
              </a:rPr>
              <a:t>        &lt;/</a:t>
            </a:r>
            <a:r>
              <a:rPr lang="en-US" sz="1700" b="1" dirty="0" err="1">
                <a:latin typeface="Courier New"/>
                <a:cs typeface="Courier New"/>
              </a:rPr>
              <a:t>fieldset</a:t>
            </a:r>
            <a:r>
              <a:rPr lang="en-US" sz="17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700" b="1" dirty="0">
                <a:latin typeface="Courier New"/>
                <a:cs typeface="Courier New"/>
              </a:rPr>
              <a:t>    &lt;/form&gt;</a:t>
            </a:r>
          </a:p>
          <a:p>
            <a:r>
              <a:rPr lang="en-US" sz="1700" b="1" dirty="0">
                <a:latin typeface="Courier New"/>
                <a:cs typeface="Courier New"/>
              </a:rPr>
              <a:t>&lt;/body&gt;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9341" y="3246122"/>
            <a:ext cx="1949573" cy="1323439"/>
          </a:xfrm>
          <a:prstGeom prst="rect">
            <a:avLst/>
          </a:prstGeom>
          <a:solidFill>
            <a:srgbClr val="FFFFC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Every radio button</a:t>
            </a:r>
          </a:p>
          <a:p>
            <a:r>
              <a:rPr lang="en-US" dirty="0">
                <a:solidFill>
                  <a:srgbClr val="0033CC"/>
                </a:solidFill>
              </a:rPr>
              <a:t>in the </a:t>
            </a:r>
            <a:r>
              <a:rPr lang="en-US" dirty="0">
                <a:solidFill>
                  <a:srgbClr val="B23C00"/>
                </a:solidFill>
              </a:rPr>
              <a:t>same group</a:t>
            </a:r>
          </a:p>
          <a:p>
            <a:r>
              <a:rPr lang="en-US" dirty="0">
                <a:solidFill>
                  <a:srgbClr val="0033CC"/>
                </a:solidFill>
              </a:rPr>
              <a:t>must have the</a:t>
            </a:r>
          </a:p>
          <a:p>
            <a:r>
              <a:rPr lang="en-US" dirty="0">
                <a:solidFill>
                  <a:srgbClr val="B23C00"/>
                </a:solidFill>
              </a:rPr>
              <a:t>same name</a:t>
            </a:r>
          </a:p>
          <a:p>
            <a:r>
              <a:rPr lang="en-US" dirty="0">
                <a:solidFill>
                  <a:srgbClr val="0033CC"/>
                </a:solidFill>
              </a:rPr>
              <a:t>(e.g., </a:t>
            </a:r>
            <a:r>
              <a:rPr lang="en-US" b="1" dirty="0">
                <a:solidFill>
                  <a:srgbClr val="7030A0"/>
                </a:solidFill>
                <a:latin typeface="Courier New"/>
                <a:cs typeface="Courier New"/>
              </a:rPr>
              <a:t>direction</a:t>
            </a:r>
            <a:r>
              <a:rPr lang="en-US" dirty="0">
                <a:solidFill>
                  <a:srgbClr val="0033CC"/>
                </a:solidFill>
              </a:rPr>
              <a:t>).</a:t>
            </a:r>
          </a:p>
        </p:txBody>
      </p:sp>
      <p:pic>
        <p:nvPicPr>
          <p:cNvPr id="7" name="Picture 6" descr="Screen Shot 2015-01-26 at 10.43.0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4950" y="1325903"/>
            <a:ext cx="3566122" cy="183764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060990" y="6349314"/>
            <a:ext cx="108555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radio.html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75A91D8-F103-D447-B612-1CE4DE0CBD54}"/>
              </a:ext>
            </a:extLst>
          </p:cNvPr>
          <p:cNvSpPr txBox="1"/>
          <p:nvPr/>
        </p:nvSpPr>
        <p:spPr>
          <a:xfrm>
            <a:off x="4445721" y="5349040"/>
            <a:ext cx="3727239" cy="11695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u="sng" dirty="0">
                <a:solidFill>
                  <a:srgbClr val="0033CC"/>
                </a:solidFill>
              </a:rPr>
              <a:t>Get request</a:t>
            </a:r>
            <a:r>
              <a:rPr lang="en-US" sz="1400" dirty="0">
                <a:solidFill>
                  <a:srgbClr val="0033CC"/>
                </a:solidFill>
              </a:rPr>
              <a:t> to get this form:</a:t>
            </a:r>
          </a:p>
          <a:p>
            <a:r>
              <a:rPr lang="en-US" sz="1400" dirty="0">
                <a:solidFill>
                  <a:srgbClr val="0033CC"/>
                </a:solidFill>
              </a:rPr>
              <a:t>GET 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localhost:3000/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radiobuttons</a:t>
            </a:r>
            <a:endParaRPr lang="en-US" sz="1400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dirty="0">
              <a:solidFill>
                <a:srgbClr val="0033CC"/>
              </a:solidFill>
            </a:endParaRPr>
          </a:p>
          <a:p>
            <a:r>
              <a:rPr lang="en-US" sz="1400" u="sng" dirty="0">
                <a:solidFill>
                  <a:srgbClr val="B23C00"/>
                </a:solidFill>
              </a:rPr>
              <a:t>Post</a:t>
            </a:r>
            <a:r>
              <a:rPr lang="en-US" sz="1400" u="sng" dirty="0">
                <a:solidFill>
                  <a:srgbClr val="0033CC"/>
                </a:solidFill>
              </a:rPr>
              <a:t> request</a:t>
            </a:r>
            <a:r>
              <a:rPr lang="en-US" sz="1400" dirty="0">
                <a:solidFill>
                  <a:srgbClr val="0033CC"/>
                </a:solidFill>
              </a:rPr>
              <a:t> to process this form:</a:t>
            </a:r>
          </a:p>
          <a:p>
            <a:r>
              <a:rPr lang="en-US" sz="1400" dirty="0">
                <a:solidFill>
                  <a:srgbClr val="0033CC"/>
                </a:solidFill>
              </a:rPr>
              <a:t>POST 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localhost:3000/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radiobuttons</a:t>
            </a:r>
            <a:endParaRPr lang="en-US" sz="1400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50348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8D302-EEC5-2343-80F5-83EF19783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Examples: </a:t>
            </a:r>
            <a:r>
              <a:rPr lang="en-US" dirty="0" err="1"/>
              <a:t>RadioButtons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152C96-B693-FB49-9A47-6BFBA95D4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859283"/>
          </a:xfrm>
        </p:spPr>
        <p:txBody>
          <a:bodyPr/>
          <a:lstStyle/>
          <a:p>
            <a:r>
              <a:rPr lang="en-US" dirty="0"/>
              <a:t>Router:</a:t>
            </a:r>
          </a:p>
          <a:p>
            <a:endParaRPr lang="en-US" dirty="0"/>
          </a:p>
          <a:p>
            <a:pPr lvl="2"/>
            <a:endParaRPr lang="en-US" dirty="0"/>
          </a:p>
          <a:p>
            <a:r>
              <a:rPr lang="en-US" dirty="0"/>
              <a:t>Controller: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E694A1-31B2-9343-B07B-99F105702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17D3FE-BFD6-194F-BC9F-7AA4771D6525}"/>
              </a:ext>
            </a:extLst>
          </p:cNvPr>
          <p:cNvSpPr txBox="1"/>
          <p:nvPr/>
        </p:nvSpPr>
        <p:spPr>
          <a:xfrm>
            <a:off x="457200" y="1838396"/>
            <a:ext cx="7096815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router.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radiobuttons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ctrlMain.get_radiobuttons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router.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radiobuttons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ctrlMain.post_radiobutton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478937-3937-6149-8240-AB541E9544B8}"/>
              </a:ext>
            </a:extLst>
          </p:cNvPr>
          <p:cNvSpPr txBox="1"/>
          <p:nvPr/>
        </p:nvSpPr>
        <p:spPr>
          <a:xfrm>
            <a:off x="424150" y="3246122"/>
            <a:ext cx="7713971" cy="35394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module.exports.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get_radiobuttons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 function(request, result)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sendPage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radio.html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', result);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module.exports.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post_radiobuttons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 function(request, result)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direction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request.body.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direction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text = direction === 'coming’ ? 'Hello’ : 'Goodbye';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text = text + ', ' +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(request);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text =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modify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(text, request);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sendBody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(text, result);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8C3AAC-16CD-9C47-9F13-1D62113276C3}"/>
              </a:ext>
            </a:extLst>
          </p:cNvPr>
          <p:cNvSpPr txBox="1"/>
          <p:nvPr/>
        </p:nvSpPr>
        <p:spPr>
          <a:xfrm>
            <a:off x="5120634" y="6307723"/>
            <a:ext cx="292099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/controllers/</a:t>
            </a:r>
            <a:r>
              <a:rPr lang="en-US" dirty="0" err="1">
                <a:solidFill>
                  <a:srgbClr val="FFFF00"/>
                </a:solidFill>
              </a:rPr>
              <a:t>main.js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7D9CB6-76EB-2843-B088-44997A8F21C8}"/>
              </a:ext>
            </a:extLst>
          </p:cNvPr>
          <p:cNvSpPr txBox="1"/>
          <p:nvPr/>
        </p:nvSpPr>
        <p:spPr>
          <a:xfrm>
            <a:off x="8229560" y="5834194"/>
            <a:ext cx="731290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48913FC-8E87-934A-8AD7-D4B8C6D15012}"/>
              </a:ext>
            </a:extLst>
          </p:cNvPr>
          <p:cNvSpPr txBox="1"/>
          <p:nvPr/>
        </p:nvSpPr>
        <p:spPr>
          <a:xfrm>
            <a:off x="4846317" y="1535983"/>
            <a:ext cx="259077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/routes/</a:t>
            </a:r>
            <a:r>
              <a:rPr lang="en-US" dirty="0" err="1">
                <a:solidFill>
                  <a:srgbClr val="FFFF00"/>
                </a:solidFill>
              </a:rPr>
              <a:t>index.js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0784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Examples: Menu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73647" y="1234464"/>
            <a:ext cx="8148384" cy="493981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&lt;form action="</a:t>
            </a:r>
            <a:r>
              <a:rPr lang="en-US" sz="1500" b="1" dirty="0">
                <a:solidFill>
                  <a:srgbClr val="0033CC"/>
                </a:solidFill>
                <a:latin typeface="Courier New"/>
                <a:cs typeface="Courier New"/>
              </a:rPr>
              <a:t>menu</a:t>
            </a:r>
            <a:r>
              <a:rPr lang="en-US" sz="1500" b="1" dirty="0">
                <a:latin typeface="Courier New"/>
                <a:cs typeface="Courier New"/>
              </a:rPr>
              <a:t>"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method="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post</a:t>
            </a:r>
            <a:r>
              <a:rPr lang="en-US" sz="1500" b="1" dirty="0">
                <a:latin typeface="Courier New"/>
                <a:cs typeface="Courier New"/>
              </a:rPr>
              <a:t>"&gt;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&lt;</a:t>
            </a:r>
            <a:r>
              <a:rPr lang="en-US" sz="1500" b="1" dirty="0" err="1">
                <a:latin typeface="Courier New"/>
                <a:cs typeface="Courier New"/>
              </a:rPr>
              <a:t>fieldset</a:t>
            </a:r>
            <a:r>
              <a:rPr lang="en-US" sz="15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...</a:t>
            </a:r>
            <a:endParaRPr lang="fi-FI" sz="1500" b="1" dirty="0">
              <a:latin typeface="Courier New"/>
              <a:cs typeface="Courier New"/>
            </a:endParaRPr>
          </a:p>
          <a:p>
            <a:r>
              <a:rPr lang="fi-FI" sz="1500" b="1" dirty="0">
                <a:latin typeface="Courier New"/>
                <a:cs typeface="Courier New"/>
              </a:rPr>
              <a:t>               </a:t>
            </a:r>
          </a:p>
          <a:p>
            <a:r>
              <a:rPr lang="fi-FI" sz="1500" b="1" dirty="0">
                <a:latin typeface="Courier New"/>
                <a:cs typeface="Courier New"/>
              </a:rPr>
              <a:t>            &lt;p&gt;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&lt;label&gt;Language?&lt;/label&gt;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</a:t>
            </a:r>
            <a:r>
              <a:rPr lang="en-US" sz="1500" b="1" dirty="0">
                <a:solidFill>
                  <a:srgbClr val="008000"/>
                </a:solidFill>
                <a:latin typeface="Courier New"/>
                <a:cs typeface="Courier New"/>
              </a:rPr>
              <a:t>&lt;select name="</a:t>
            </a:r>
            <a:r>
              <a:rPr lang="en-US" sz="1500" b="1" dirty="0">
                <a:solidFill>
                  <a:srgbClr val="B23C00"/>
                </a:solidFill>
                <a:latin typeface="Courier New"/>
                <a:cs typeface="Courier New"/>
              </a:rPr>
              <a:t>language</a:t>
            </a:r>
            <a:r>
              <a:rPr lang="en-US" sz="1500" b="1" dirty="0">
                <a:solidFill>
                  <a:srgbClr val="008000"/>
                </a:solidFill>
                <a:latin typeface="Courier New"/>
                <a:cs typeface="Courier New"/>
              </a:rPr>
              <a:t>"&gt;</a:t>
            </a:r>
          </a:p>
          <a:p>
            <a:r>
              <a:rPr lang="en-US" sz="1500" b="1" dirty="0">
                <a:solidFill>
                  <a:srgbClr val="008000"/>
                </a:solidFill>
                <a:latin typeface="Courier New"/>
                <a:cs typeface="Courier New"/>
              </a:rPr>
              <a:t>                    &lt;option value="</a:t>
            </a:r>
            <a:r>
              <a:rPr lang="en-US" sz="1500" b="1" dirty="0" err="1">
                <a:solidFill>
                  <a:srgbClr val="0033CC"/>
                </a:solidFill>
                <a:latin typeface="Courier New"/>
                <a:cs typeface="Courier New"/>
              </a:rPr>
              <a:t>english</a:t>
            </a:r>
            <a:r>
              <a:rPr lang="en-US" sz="1500" b="1" dirty="0">
                <a:solidFill>
                  <a:srgbClr val="008000"/>
                </a:solidFill>
                <a:latin typeface="Courier New"/>
                <a:cs typeface="Courier New"/>
              </a:rPr>
              <a:t>" selected&gt;</a:t>
            </a:r>
            <a:r>
              <a:rPr lang="en-US" sz="1500" b="1" dirty="0">
                <a:solidFill>
                  <a:srgbClr val="0033CC"/>
                </a:solidFill>
                <a:latin typeface="Courier New"/>
                <a:cs typeface="Courier New"/>
              </a:rPr>
              <a:t>English</a:t>
            </a:r>
            <a:r>
              <a:rPr lang="en-US" sz="1500" b="1" dirty="0">
                <a:solidFill>
                  <a:srgbClr val="008000"/>
                </a:solidFill>
                <a:latin typeface="Courier New"/>
                <a:cs typeface="Courier New"/>
              </a:rPr>
              <a:t>&lt;/option&gt;</a:t>
            </a:r>
          </a:p>
          <a:p>
            <a:r>
              <a:rPr lang="fr-FR" sz="1500" b="1" dirty="0">
                <a:solidFill>
                  <a:srgbClr val="008000"/>
                </a:solidFill>
                <a:latin typeface="Courier New"/>
                <a:cs typeface="Courier New"/>
              </a:rPr>
              <a:t>                    &lt;option value="</a:t>
            </a:r>
            <a:r>
              <a:rPr lang="fr-FR" sz="1500" b="1" dirty="0">
                <a:solidFill>
                  <a:srgbClr val="0033CC"/>
                </a:solidFill>
                <a:latin typeface="Courier New"/>
                <a:cs typeface="Courier New"/>
              </a:rPr>
              <a:t>french</a:t>
            </a:r>
            <a:r>
              <a:rPr lang="fr-FR" sz="1500" b="1" dirty="0">
                <a:solidFill>
                  <a:srgbClr val="008000"/>
                </a:solidFill>
                <a:latin typeface="Courier New"/>
                <a:cs typeface="Courier New"/>
              </a:rPr>
              <a:t>"&gt;</a:t>
            </a:r>
            <a:r>
              <a:rPr lang="fr-FR" sz="1500" b="1" dirty="0">
                <a:solidFill>
                  <a:srgbClr val="0033CC"/>
                </a:solidFill>
                <a:latin typeface="Courier New"/>
                <a:cs typeface="Courier New"/>
              </a:rPr>
              <a:t>Français</a:t>
            </a:r>
            <a:r>
              <a:rPr lang="fr-FR" sz="1500" b="1" dirty="0">
                <a:solidFill>
                  <a:srgbClr val="008000"/>
                </a:solidFill>
                <a:latin typeface="Courier New"/>
                <a:cs typeface="Courier New"/>
              </a:rPr>
              <a:t>&lt;/option&gt;</a:t>
            </a:r>
          </a:p>
          <a:p>
            <a:r>
              <a:rPr lang="de-DE" sz="1500" b="1" dirty="0">
                <a:solidFill>
                  <a:srgbClr val="008000"/>
                </a:solidFill>
                <a:latin typeface="Courier New"/>
                <a:cs typeface="Courier New"/>
              </a:rPr>
              <a:t>                    &lt;</a:t>
            </a:r>
            <a:r>
              <a:rPr lang="de-DE" sz="1500" b="1" dirty="0" err="1">
                <a:solidFill>
                  <a:srgbClr val="008000"/>
                </a:solidFill>
                <a:latin typeface="Courier New"/>
                <a:cs typeface="Courier New"/>
              </a:rPr>
              <a:t>option</a:t>
            </a:r>
            <a:r>
              <a:rPr lang="de-DE" sz="1500" b="1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de-DE" sz="1500" b="1" dirty="0" err="1">
                <a:solidFill>
                  <a:srgbClr val="008000"/>
                </a:solidFill>
                <a:latin typeface="Courier New"/>
                <a:cs typeface="Courier New"/>
              </a:rPr>
              <a:t>value</a:t>
            </a:r>
            <a:r>
              <a:rPr lang="de-DE" sz="1500" b="1" dirty="0">
                <a:solidFill>
                  <a:srgbClr val="008000"/>
                </a:solidFill>
                <a:latin typeface="Courier New"/>
                <a:cs typeface="Courier New"/>
              </a:rPr>
              <a:t>="</a:t>
            </a:r>
            <a:r>
              <a:rPr lang="de-DE" sz="1500" b="1" dirty="0" err="1">
                <a:solidFill>
                  <a:srgbClr val="0033CC"/>
                </a:solidFill>
                <a:latin typeface="Courier New"/>
                <a:cs typeface="Courier New"/>
              </a:rPr>
              <a:t>german</a:t>
            </a:r>
            <a:r>
              <a:rPr lang="de-DE" sz="1500" b="1" dirty="0">
                <a:solidFill>
                  <a:srgbClr val="008000"/>
                </a:solidFill>
                <a:latin typeface="Courier New"/>
                <a:cs typeface="Courier New"/>
              </a:rPr>
              <a:t>"&gt;</a:t>
            </a:r>
            <a:r>
              <a:rPr lang="de-DE" sz="1500" b="1" dirty="0">
                <a:solidFill>
                  <a:srgbClr val="0033CC"/>
                </a:solidFill>
                <a:latin typeface="Courier New"/>
                <a:cs typeface="Courier New"/>
              </a:rPr>
              <a:t>Deutsch</a:t>
            </a:r>
            <a:r>
              <a:rPr lang="de-DE" sz="1500" b="1" dirty="0">
                <a:solidFill>
                  <a:srgbClr val="008000"/>
                </a:solidFill>
                <a:latin typeface="Courier New"/>
                <a:cs typeface="Courier New"/>
              </a:rPr>
              <a:t>&lt;/</a:t>
            </a:r>
            <a:r>
              <a:rPr lang="de-DE" sz="1500" b="1" dirty="0" err="1">
                <a:solidFill>
                  <a:srgbClr val="008000"/>
                </a:solidFill>
                <a:latin typeface="Courier New"/>
                <a:cs typeface="Courier New"/>
              </a:rPr>
              <a:t>option</a:t>
            </a:r>
            <a:r>
              <a:rPr lang="de-DE" sz="1500" b="1" dirty="0">
                <a:solidFill>
                  <a:srgbClr val="008000"/>
                </a:solidFill>
                <a:latin typeface="Courier New"/>
                <a:cs typeface="Courier New"/>
              </a:rPr>
              <a:t>&gt;</a:t>
            </a:r>
          </a:p>
          <a:p>
            <a:r>
              <a:rPr lang="de-DE" sz="1500" b="1" dirty="0">
                <a:solidFill>
                  <a:srgbClr val="008000"/>
                </a:solidFill>
                <a:latin typeface="Courier New"/>
                <a:cs typeface="Courier New"/>
              </a:rPr>
              <a:t>                &lt;/</a:t>
            </a:r>
            <a:r>
              <a:rPr lang="de-DE" sz="1500" b="1" dirty="0" err="1">
                <a:solidFill>
                  <a:srgbClr val="008000"/>
                </a:solidFill>
                <a:latin typeface="Courier New"/>
                <a:cs typeface="Courier New"/>
              </a:rPr>
              <a:t>selct</a:t>
            </a:r>
            <a:r>
              <a:rPr lang="de-DE" sz="1500" b="1" dirty="0">
                <a:solidFill>
                  <a:srgbClr val="008000"/>
                </a:solidFill>
                <a:latin typeface="Courier New"/>
                <a:cs typeface="Courier New"/>
              </a:rPr>
              <a:t>&gt;</a:t>
            </a:r>
          </a:p>
          <a:p>
            <a:r>
              <a:rPr lang="de-DE" sz="1500" b="1" dirty="0">
                <a:latin typeface="Courier New"/>
                <a:cs typeface="Courier New"/>
              </a:rPr>
              <a:t>            &lt;/p&gt;</a:t>
            </a:r>
          </a:p>
          <a:p>
            <a:r>
              <a:rPr lang="de-DE" sz="1500" b="1" dirty="0">
                <a:latin typeface="Courier New"/>
                <a:cs typeface="Courier New"/>
              </a:rPr>
              <a:t>               </a:t>
            </a:r>
          </a:p>
          <a:p>
            <a:r>
              <a:rPr lang="de-DE" sz="1500" b="1" dirty="0">
                <a:latin typeface="Courier New"/>
                <a:cs typeface="Courier New"/>
              </a:rPr>
              <a:t>            &lt;p&gt;</a:t>
            </a:r>
          </a:p>
          <a:p>
            <a:r>
              <a:rPr lang="fi-FI" sz="1500" b="1" dirty="0">
                <a:latin typeface="Courier New"/>
                <a:cs typeface="Courier New"/>
              </a:rPr>
              <a:t>                &lt;input </a:t>
            </a:r>
            <a:r>
              <a:rPr lang="fi-FI" sz="1500" b="1" dirty="0" err="1">
                <a:latin typeface="Courier New"/>
                <a:cs typeface="Courier New"/>
              </a:rPr>
              <a:t>type="submit</a:t>
            </a:r>
            <a:r>
              <a:rPr lang="fi-FI" sz="1500" b="1" dirty="0">
                <a:latin typeface="Courier New"/>
                <a:cs typeface="Courier New"/>
              </a:rPr>
              <a:t>" </a:t>
            </a:r>
            <a:r>
              <a:rPr lang="fi-FI" sz="1500" b="1" dirty="0" err="1">
                <a:latin typeface="Courier New"/>
                <a:cs typeface="Courier New"/>
              </a:rPr>
              <a:t>value="Submit</a:t>
            </a:r>
            <a:r>
              <a:rPr lang="fi-FI" sz="1500" b="1" dirty="0">
                <a:latin typeface="Courier New"/>
                <a:cs typeface="Courier New"/>
              </a:rPr>
              <a:t>" /&gt;</a:t>
            </a:r>
          </a:p>
          <a:p>
            <a:r>
              <a:rPr lang="fi-FI" sz="1500" b="1" dirty="0">
                <a:latin typeface="Courier New"/>
                <a:cs typeface="Courier New"/>
              </a:rPr>
              <a:t>            &lt;/p&gt;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&lt;/</a:t>
            </a:r>
            <a:r>
              <a:rPr lang="en-US" sz="1500" b="1" dirty="0" err="1">
                <a:latin typeface="Courier New"/>
                <a:cs typeface="Courier New"/>
              </a:rPr>
              <a:t>fieldset</a:t>
            </a:r>
            <a:r>
              <a:rPr lang="en-US" sz="15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&lt;/form&gt;</a:t>
            </a:r>
          </a:p>
          <a:p>
            <a:r>
              <a:rPr lang="en-US" sz="1500" b="1" dirty="0">
                <a:latin typeface="Courier New"/>
                <a:cs typeface="Courier New"/>
              </a:rPr>
              <a:t>&lt;/body&gt;</a:t>
            </a:r>
          </a:p>
        </p:txBody>
      </p:sp>
      <p:pic>
        <p:nvPicPr>
          <p:cNvPr id="6" name="Picture 5" descr="Screen Shot 2015-01-26 at 10.45.1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9267" y="1234464"/>
            <a:ext cx="3383244" cy="203685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246755" y="5703507"/>
            <a:ext cx="116570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select.html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037F28A-9748-8E44-B54F-78C43E994C3C}"/>
              </a:ext>
            </a:extLst>
          </p:cNvPr>
          <p:cNvSpPr txBox="1"/>
          <p:nvPr/>
        </p:nvSpPr>
        <p:spPr>
          <a:xfrm>
            <a:off x="3383293" y="5457285"/>
            <a:ext cx="2868029" cy="11695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u="sng" dirty="0">
                <a:solidFill>
                  <a:srgbClr val="0033CC"/>
                </a:solidFill>
              </a:rPr>
              <a:t>Get request</a:t>
            </a:r>
            <a:r>
              <a:rPr lang="en-US" sz="1400" dirty="0">
                <a:solidFill>
                  <a:srgbClr val="0033CC"/>
                </a:solidFill>
              </a:rPr>
              <a:t> to get this form:</a:t>
            </a:r>
          </a:p>
          <a:p>
            <a:r>
              <a:rPr lang="en-US" sz="1400" dirty="0">
                <a:solidFill>
                  <a:srgbClr val="0033CC"/>
                </a:solidFill>
              </a:rPr>
              <a:t>GET 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localhost:3000/menu</a:t>
            </a:r>
          </a:p>
          <a:p>
            <a:endParaRPr lang="en-US" sz="1400" dirty="0">
              <a:solidFill>
                <a:srgbClr val="0033CC"/>
              </a:solidFill>
            </a:endParaRPr>
          </a:p>
          <a:p>
            <a:r>
              <a:rPr lang="en-US" sz="1400" u="sng" dirty="0">
                <a:solidFill>
                  <a:srgbClr val="B23C00"/>
                </a:solidFill>
              </a:rPr>
              <a:t>Post</a:t>
            </a:r>
            <a:r>
              <a:rPr lang="en-US" sz="1400" u="sng" dirty="0">
                <a:solidFill>
                  <a:srgbClr val="0033CC"/>
                </a:solidFill>
              </a:rPr>
              <a:t> request</a:t>
            </a:r>
            <a:r>
              <a:rPr lang="en-US" sz="1400" dirty="0">
                <a:solidFill>
                  <a:srgbClr val="0033CC"/>
                </a:solidFill>
              </a:rPr>
              <a:t> to process this form:</a:t>
            </a:r>
          </a:p>
          <a:p>
            <a:r>
              <a:rPr lang="en-US" sz="1400" dirty="0">
                <a:solidFill>
                  <a:srgbClr val="0033CC"/>
                </a:solidFill>
              </a:rPr>
              <a:t>POST 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localhost:3000/menu</a:t>
            </a:r>
          </a:p>
        </p:txBody>
      </p:sp>
    </p:spTree>
    <p:extLst>
      <p:ext uri="{BB962C8B-B14F-4D97-AF65-F5344CB8AC3E}">
        <p14:creationId xmlns:p14="http://schemas.microsoft.com/office/powerpoint/2010/main" val="33372795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8D302-EEC5-2343-80F5-83EF19783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Examples: Menu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152C96-B693-FB49-9A47-6BFBA95D4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859283"/>
          </a:xfrm>
        </p:spPr>
        <p:txBody>
          <a:bodyPr/>
          <a:lstStyle/>
          <a:p>
            <a:r>
              <a:rPr lang="en-US" dirty="0"/>
              <a:t>Router:</a:t>
            </a:r>
          </a:p>
          <a:p>
            <a:endParaRPr lang="en-US" dirty="0"/>
          </a:p>
          <a:p>
            <a:pPr lvl="2"/>
            <a:endParaRPr lang="en-US" dirty="0"/>
          </a:p>
          <a:p>
            <a:r>
              <a:rPr lang="en-US" dirty="0"/>
              <a:t>Controller: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E694A1-31B2-9343-B07B-99F105702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17D3FE-BFD6-194F-BC9F-7AA4771D6525}"/>
              </a:ext>
            </a:extLst>
          </p:cNvPr>
          <p:cNvSpPr txBox="1"/>
          <p:nvPr/>
        </p:nvSpPr>
        <p:spPr>
          <a:xfrm>
            <a:off x="457200" y="1838396"/>
            <a:ext cx="5245347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router.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('/menu',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ctrlMain.get_menu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router.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('/menu',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ctrlMain.post_menu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478937-3937-6149-8240-AB541E9544B8}"/>
              </a:ext>
            </a:extLst>
          </p:cNvPr>
          <p:cNvSpPr txBox="1"/>
          <p:nvPr/>
        </p:nvSpPr>
        <p:spPr>
          <a:xfrm>
            <a:off x="424150" y="3246122"/>
            <a:ext cx="6603090" cy="10772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module.exports.get_menu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function(request, result)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sendPage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select.html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', result);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8C3AAC-16CD-9C47-9F13-1D62113276C3}"/>
              </a:ext>
            </a:extLst>
          </p:cNvPr>
          <p:cNvSpPr txBox="1"/>
          <p:nvPr/>
        </p:nvSpPr>
        <p:spPr>
          <a:xfrm>
            <a:off x="4297683" y="4076225"/>
            <a:ext cx="292099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/controllers/</a:t>
            </a:r>
            <a:r>
              <a:rPr lang="en-US" dirty="0" err="1">
                <a:solidFill>
                  <a:srgbClr val="FFFF00"/>
                </a:solidFill>
              </a:rPr>
              <a:t>main.js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0C3C1F-8B75-8540-B633-52900139ECAB}"/>
              </a:ext>
            </a:extLst>
          </p:cNvPr>
          <p:cNvSpPr txBox="1"/>
          <p:nvPr/>
        </p:nvSpPr>
        <p:spPr>
          <a:xfrm>
            <a:off x="3261372" y="1535983"/>
            <a:ext cx="259077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/routes/</a:t>
            </a:r>
            <a:r>
              <a:rPr lang="en-US" dirty="0" err="1">
                <a:solidFill>
                  <a:srgbClr val="FFFF00"/>
                </a:solidFill>
              </a:rPr>
              <a:t>index.js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6129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8D302-EEC5-2343-80F5-83EF19783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Examples: Menu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E694A1-31B2-9343-B07B-99F105702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478937-3937-6149-8240-AB541E9544B8}"/>
              </a:ext>
            </a:extLst>
          </p:cNvPr>
          <p:cNvSpPr txBox="1"/>
          <p:nvPr/>
        </p:nvSpPr>
        <p:spPr>
          <a:xfrm>
            <a:off x="365806" y="1179932"/>
            <a:ext cx="6301725" cy="563231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module.exports.post_menu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function(request, result) 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direction =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request.body.</a:t>
            </a:r>
            <a:r>
              <a:rPr lang="en-US" sz="15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direction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language =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request.body.</a:t>
            </a:r>
            <a:r>
              <a:rPr lang="en-US" sz="15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language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var text;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// Process language and direction.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if(direction === "coming") 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switch(language) 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case "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english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":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text = "Hello";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break;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case "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french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":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text = "Bonjour";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break;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case "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german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":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text = "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Guten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Tag";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break;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default: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text ="";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}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8C3AAC-16CD-9C47-9F13-1D62113276C3}"/>
              </a:ext>
            </a:extLst>
          </p:cNvPr>
          <p:cNvSpPr txBox="1"/>
          <p:nvPr/>
        </p:nvSpPr>
        <p:spPr>
          <a:xfrm>
            <a:off x="3657610" y="6307723"/>
            <a:ext cx="292099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/controllers/</a:t>
            </a:r>
            <a:r>
              <a:rPr lang="en-US" dirty="0" err="1">
                <a:solidFill>
                  <a:srgbClr val="FFFF00"/>
                </a:solidFill>
              </a:rPr>
              <a:t>main.js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7999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8D302-EEC5-2343-80F5-83EF19783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Examples: Menu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E694A1-31B2-9343-B07B-99F105702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478937-3937-6149-8240-AB541E9544B8}"/>
              </a:ext>
            </a:extLst>
          </p:cNvPr>
          <p:cNvSpPr txBox="1"/>
          <p:nvPr/>
        </p:nvSpPr>
        <p:spPr>
          <a:xfrm>
            <a:off x="457245" y="1234464"/>
            <a:ext cx="5121915" cy="5509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else if (direction === "going")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switch (language)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case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english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text = "Goodbye";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break;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case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french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text = "Au revoir";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break;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case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german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text = "Auf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wiedersehen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break;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default: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text ="";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text = text +', ' +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(request);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text = modify(text, request);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sendBody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(text, result);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8C3AAC-16CD-9C47-9F13-1D62113276C3}"/>
              </a:ext>
            </a:extLst>
          </p:cNvPr>
          <p:cNvSpPr txBox="1"/>
          <p:nvPr/>
        </p:nvSpPr>
        <p:spPr>
          <a:xfrm>
            <a:off x="3840488" y="6269623"/>
            <a:ext cx="292099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/controllers/</a:t>
            </a:r>
            <a:r>
              <a:rPr lang="en-US" dirty="0" err="1">
                <a:solidFill>
                  <a:srgbClr val="FFFF00"/>
                </a:solidFill>
              </a:rPr>
              <a:t>main.js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7D9CB6-76EB-2843-B088-44997A8F21C8}"/>
              </a:ext>
            </a:extLst>
          </p:cNvPr>
          <p:cNvSpPr txBox="1"/>
          <p:nvPr/>
        </p:nvSpPr>
        <p:spPr>
          <a:xfrm>
            <a:off x="7315170" y="6243769"/>
            <a:ext cx="731290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9454730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1CAE1-ED2A-A44D-B5DF-4F2CFCE30635}" type="slidenum">
              <a:rPr lang="en-US"/>
              <a:pPr/>
              <a:t>19</a:t>
            </a:fld>
            <a:endParaRPr lang="en-US"/>
          </a:p>
        </p:txBody>
      </p:sp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 Elicitation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Requires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>
                <a:solidFill>
                  <a:srgbClr val="B23C00"/>
                </a:solidFill>
              </a:rPr>
              <a:t>communication </a:t>
            </a:r>
            <a:r>
              <a:rPr lang="en-US" dirty="0"/>
              <a:t>between the developers and customers.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Customer</a:t>
            </a:r>
            <a:r>
              <a:rPr lang="en-US" dirty="0"/>
              <a:t>: users, clients, and stakeholders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Client</a:t>
            </a:r>
            <a:r>
              <a:rPr lang="en-US" dirty="0"/>
              <a:t>: who pays for your application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Stakeholder</a:t>
            </a:r>
            <a:r>
              <a:rPr lang="en-US" dirty="0"/>
              <a:t>: whoever else is interested in the success of your application (e.g., shareholders)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Customers can </a:t>
            </a:r>
            <a:r>
              <a:rPr lang="en-US" dirty="0">
                <a:solidFill>
                  <a:srgbClr val="B23C00"/>
                </a:solidFill>
              </a:rPr>
              <a:t>validate </a:t>
            </a:r>
            <a:r>
              <a:rPr lang="en-US" dirty="0"/>
              <a:t>the requirements.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Creates a</a:t>
            </a:r>
            <a:r>
              <a:rPr lang="en-US" dirty="0">
                <a:solidFill>
                  <a:srgbClr val="0000CC"/>
                </a:solidFill>
              </a:rPr>
              <a:t> </a:t>
            </a:r>
            <a:r>
              <a:rPr lang="en-US" dirty="0">
                <a:solidFill>
                  <a:srgbClr val="B23C00"/>
                </a:solidFill>
              </a:rPr>
              <a:t>contract </a:t>
            </a:r>
            <a:r>
              <a:rPr lang="en-US" dirty="0"/>
              <a:t>between the customer</a:t>
            </a:r>
            <a:br>
              <a:rPr lang="en-US" dirty="0"/>
            </a:br>
            <a:r>
              <a:rPr lang="en-US" dirty="0"/>
              <a:t>and the developers.</a:t>
            </a:r>
          </a:p>
        </p:txBody>
      </p:sp>
    </p:spTree>
    <p:extLst>
      <p:ext uri="{BB962C8B-B14F-4D97-AF65-F5344CB8AC3E}">
        <p14:creationId xmlns:p14="http://schemas.microsoft.com/office/powerpoint/2010/main" val="1977829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7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7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730F7-9059-D947-9A26-AC955CDBA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BF7C0-3E55-4F48-AF92-586F3CDEFD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A89CDF-2C9A-A04E-8E8F-1D6F0A6BA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10385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 Elicitation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Result: A </a:t>
            </a:r>
            <a:r>
              <a:rPr lang="en-US" dirty="0">
                <a:solidFill>
                  <a:srgbClr val="B23C00"/>
                </a:solidFill>
              </a:rPr>
              <a:t>Functional Specification </a:t>
            </a:r>
            <a:br>
              <a:rPr lang="en-US" dirty="0">
                <a:solidFill>
                  <a:srgbClr val="B23C00"/>
                </a:solidFill>
              </a:rPr>
            </a:br>
            <a:r>
              <a:rPr lang="en-US" dirty="0"/>
              <a:t>written </a:t>
            </a:r>
            <a:r>
              <a:rPr lang="en-US" u="sng" dirty="0"/>
              <a:t>non-technically</a:t>
            </a:r>
            <a:r>
              <a:rPr lang="en-US" dirty="0"/>
              <a:t> so that the </a:t>
            </a:r>
            <a:br>
              <a:rPr lang="en-US" dirty="0"/>
            </a:br>
            <a:r>
              <a:rPr lang="en-US" dirty="0"/>
              <a:t>customers can read and understand it.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No implementation details!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 Functional Specification should be implementation-independent.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9082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2B1E7-A6BF-B54B-A356-79F252553DCD}" type="slidenum">
              <a:rPr lang="en-US"/>
              <a:pPr/>
              <a:t>21</a:t>
            </a:fld>
            <a:endParaRPr lang="en-US"/>
          </a:p>
        </p:txBody>
      </p:sp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Bridging the Gap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Customers</a:t>
            </a:r>
            <a:endParaRPr lang="en-US" dirty="0">
              <a:solidFill>
                <a:srgbClr val="B23C00"/>
              </a:solidFill>
            </a:endParaRPr>
          </a:p>
          <a:p>
            <a:pPr lvl="4"/>
            <a:endParaRPr lang="en-US" dirty="0">
              <a:solidFill>
                <a:srgbClr val="B23C00"/>
              </a:solidFill>
            </a:endParaRPr>
          </a:p>
          <a:p>
            <a:pPr lvl="1"/>
            <a:r>
              <a:rPr lang="en-US" dirty="0"/>
              <a:t>Have a general idea of what the system should do.</a:t>
            </a:r>
          </a:p>
          <a:p>
            <a:pPr lvl="1"/>
            <a:r>
              <a:rPr lang="en-US" dirty="0"/>
              <a:t>Have little experience with software development.</a:t>
            </a:r>
          </a:p>
          <a:p>
            <a:pPr lvl="1"/>
            <a:r>
              <a:rPr lang="en-US" dirty="0"/>
              <a:t>Are experts in their domain.</a:t>
            </a:r>
          </a:p>
          <a:p>
            <a:pPr lvl="1"/>
            <a:endParaRPr lang="en-US" dirty="0"/>
          </a:p>
          <a:p>
            <a:r>
              <a:rPr lang="en-US" dirty="0"/>
              <a:t>Software developers</a:t>
            </a:r>
          </a:p>
          <a:p>
            <a:pPr lvl="4"/>
            <a:endParaRPr lang="en-US" dirty="0">
              <a:solidFill>
                <a:srgbClr val="B23C00"/>
              </a:solidFill>
            </a:endParaRPr>
          </a:p>
          <a:p>
            <a:pPr lvl="1"/>
            <a:r>
              <a:rPr lang="en-US" dirty="0"/>
              <a:t>May have little knowledge of the application domain.</a:t>
            </a:r>
          </a:p>
          <a:p>
            <a:pPr lvl="1"/>
            <a:r>
              <a:rPr lang="en-US" dirty="0"/>
              <a:t>Have experience with software technology.</a:t>
            </a:r>
          </a:p>
          <a:p>
            <a:pPr lvl="1"/>
            <a:r>
              <a:rPr lang="en-US" dirty="0"/>
              <a:t>Are geeks with poor social skills.</a:t>
            </a:r>
          </a:p>
        </p:txBody>
      </p:sp>
    </p:spTree>
    <p:extLst>
      <p:ext uri="{BB962C8B-B14F-4D97-AF65-F5344CB8AC3E}">
        <p14:creationId xmlns:p14="http://schemas.microsoft.com/office/powerpoint/2010/main" val="1924780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9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9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9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9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9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9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71142-C92D-4A41-AE72-6A668AA4310E}" type="slidenum">
              <a:rPr lang="en-US"/>
              <a:pPr/>
              <a:t>22</a:t>
            </a:fld>
            <a:endParaRPr lang="en-US"/>
          </a:p>
        </p:txBody>
      </p:sp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Requirements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the system (the application) </a:t>
            </a:r>
            <a:br>
              <a:rPr lang="en-US" dirty="0"/>
            </a:br>
            <a:r>
              <a:rPr lang="en-US" dirty="0">
                <a:solidFill>
                  <a:srgbClr val="0033CC"/>
                </a:solidFill>
              </a:rPr>
              <a:t>shall be able to do </a:t>
            </a:r>
            <a:r>
              <a:rPr lang="en-US" dirty="0"/>
              <a:t>or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>
                <a:solidFill>
                  <a:srgbClr val="008000"/>
                </a:solidFill>
              </a:rPr>
              <a:t>allow users to do</a:t>
            </a:r>
            <a:r>
              <a:rPr lang="en-US" dirty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i="1" dirty="0">
                <a:solidFill>
                  <a:srgbClr val="0033CC"/>
                </a:solidFill>
              </a:rPr>
              <a:t>The application shall use GPS </a:t>
            </a:r>
            <a:br>
              <a:rPr lang="en-US" i="1" dirty="0">
                <a:solidFill>
                  <a:srgbClr val="0033CC"/>
                </a:solidFill>
              </a:rPr>
            </a:br>
            <a:r>
              <a:rPr lang="en-US" i="1" dirty="0">
                <a:solidFill>
                  <a:srgbClr val="0033CC"/>
                </a:solidFill>
              </a:rPr>
              <a:t>to determine the user’s location.</a:t>
            </a:r>
            <a:endParaRPr lang="en-US" altLang="ja-JP" dirty="0">
              <a:solidFill>
                <a:srgbClr val="0033CC"/>
              </a:solidFill>
              <a:latin typeface="Arial"/>
            </a:endParaRPr>
          </a:p>
          <a:p>
            <a:pPr lvl="1"/>
            <a:r>
              <a:rPr lang="en-US" i="1" dirty="0">
                <a:solidFill>
                  <a:srgbClr val="0033CC"/>
                </a:solidFill>
              </a:rPr>
              <a:t>The application must default to the option </a:t>
            </a:r>
            <a:br>
              <a:rPr lang="en-US" i="1" dirty="0">
                <a:solidFill>
                  <a:srgbClr val="0033CC"/>
                </a:solidFill>
              </a:rPr>
            </a:br>
            <a:r>
              <a:rPr lang="en-US" i="1" dirty="0">
                <a:solidFill>
                  <a:srgbClr val="0033CC"/>
                </a:solidFill>
              </a:rPr>
              <a:t>most frequently chosen by the users</a:t>
            </a:r>
            <a:r>
              <a:rPr lang="en-US" dirty="0">
                <a:solidFill>
                  <a:srgbClr val="0033CC"/>
                </a:solidFill>
              </a:rPr>
              <a:t>.</a:t>
            </a:r>
          </a:p>
          <a:p>
            <a:pPr lvl="5"/>
            <a:endParaRPr lang="en-US" dirty="0">
              <a:solidFill>
                <a:srgbClr val="0033CC"/>
              </a:solidFill>
            </a:endParaRPr>
          </a:p>
          <a:p>
            <a:pPr lvl="1"/>
            <a:r>
              <a:rPr lang="en-US" i="1" dirty="0">
                <a:solidFill>
                  <a:srgbClr val="008000"/>
                </a:solidFill>
              </a:rPr>
              <a:t>The application must allow the user to choose between a text display or a graphics display.</a:t>
            </a:r>
          </a:p>
          <a:p>
            <a:pPr lvl="1"/>
            <a:r>
              <a:rPr lang="en-US" i="1" dirty="0">
                <a:solidFill>
                  <a:srgbClr val="008000"/>
                </a:solidFill>
              </a:rPr>
              <a:t>The user shall be able to make </a:t>
            </a:r>
            <a:br>
              <a:rPr lang="en-US" i="1" dirty="0">
                <a:solidFill>
                  <a:srgbClr val="008000"/>
                </a:solidFill>
              </a:rPr>
            </a:br>
            <a:r>
              <a:rPr lang="en-US" i="1" dirty="0">
                <a:solidFill>
                  <a:srgbClr val="008000"/>
                </a:solidFill>
              </a:rPr>
              <a:t>an online withdrawal or deposit. </a:t>
            </a:r>
            <a:endParaRPr lang="en-US" altLang="ja-JP" i="1" dirty="0">
              <a:solidFill>
                <a:srgbClr val="008000"/>
              </a:solidFill>
            </a:endParaRPr>
          </a:p>
          <a:p>
            <a:pPr lvl="6"/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471461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8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8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71142-C92D-4A41-AE72-6A668AA4310E}" type="slidenum">
              <a:rPr lang="en-US"/>
              <a:pPr/>
              <a:t>23</a:t>
            </a:fld>
            <a:endParaRPr lang="en-US"/>
          </a:p>
        </p:txBody>
      </p:sp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Nonfunctional Requirements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Issues regarding</a:t>
            </a:r>
            <a:r>
              <a:rPr lang="en-US" dirty="0">
                <a:solidFill>
                  <a:srgbClr val="B23C00"/>
                </a:solidFill>
              </a:rPr>
              <a:t> usability, reliability, performance, supportability</a:t>
            </a:r>
            <a:r>
              <a:rPr lang="en-US" dirty="0"/>
              <a:t>, etc.</a:t>
            </a:r>
          </a:p>
          <a:p>
            <a:pPr lvl="4"/>
            <a:endParaRPr lang="en-US" dirty="0"/>
          </a:p>
          <a:p>
            <a:pPr lvl="1"/>
            <a:r>
              <a:rPr lang="en-US" i="1" dirty="0"/>
              <a:t>The application must respond to user input </a:t>
            </a:r>
            <a:br>
              <a:rPr lang="en-US" i="1" dirty="0"/>
            </a:br>
            <a:r>
              <a:rPr lang="en-US" i="1" dirty="0"/>
              <a:t>within 5 seconds.</a:t>
            </a:r>
          </a:p>
          <a:p>
            <a:pPr lvl="1"/>
            <a:r>
              <a:rPr lang="en-US" i="1" dirty="0"/>
              <a:t>The application shall run on the Windows, Mac, </a:t>
            </a:r>
            <a:br>
              <a:rPr lang="en-US" i="1" dirty="0"/>
            </a:br>
            <a:r>
              <a:rPr lang="en-US" i="1" dirty="0"/>
              <a:t>and Linux platforms.</a:t>
            </a:r>
          </a:p>
          <a:p>
            <a:pPr lvl="1"/>
            <a:r>
              <a:rPr lang="en-US" i="1" dirty="0"/>
              <a:t>The new GUI must resemble the old GUI.</a:t>
            </a:r>
          </a:p>
          <a:p>
            <a:pPr lvl="1"/>
            <a:r>
              <a:rPr lang="en-US" i="1" dirty="0"/>
              <a:t>Error messages shall be displayed in English </a:t>
            </a:r>
            <a:br>
              <a:rPr lang="en-US" i="1" dirty="0"/>
            </a:br>
            <a:r>
              <a:rPr lang="en-US" i="1" dirty="0"/>
              <a:t>and Spanish.</a:t>
            </a:r>
            <a:endParaRPr lang="en-US" altLang="ja-JP" i="1" dirty="0"/>
          </a:p>
          <a:p>
            <a:pPr lvl="5"/>
            <a:endParaRPr lang="en-US" sz="1000" dirty="0"/>
          </a:p>
          <a:p>
            <a:r>
              <a:rPr lang="en-US" dirty="0">
                <a:solidFill>
                  <a:srgbClr val="B23C00"/>
                </a:solidFill>
              </a:rPr>
              <a:t>Constraints</a:t>
            </a:r>
            <a:r>
              <a:rPr lang="en-US" dirty="0"/>
              <a:t> that the system must meet.</a:t>
            </a:r>
          </a:p>
        </p:txBody>
      </p:sp>
    </p:spTree>
    <p:extLst>
      <p:ext uri="{BB962C8B-B14F-4D97-AF65-F5344CB8AC3E}">
        <p14:creationId xmlns:p14="http://schemas.microsoft.com/office/powerpoint/2010/main" val="2898992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8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8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 are Strong 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</a:t>
            </a:r>
            <a:r>
              <a:rPr lang="en-US" dirty="0">
                <a:solidFill>
                  <a:srgbClr val="B23C00"/>
                </a:solidFill>
              </a:rPr>
              <a:t>strong declarative statements </a:t>
            </a:r>
            <a:br>
              <a:rPr lang="en-US" dirty="0"/>
            </a:br>
            <a:r>
              <a:rPr lang="en-US" dirty="0"/>
              <a:t>with “shall” and “must”.</a:t>
            </a:r>
          </a:p>
          <a:p>
            <a:pPr lvl="5"/>
            <a:endParaRPr lang="en-US" dirty="0"/>
          </a:p>
          <a:p>
            <a:pPr lvl="1"/>
            <a:r>
              <a:rPr lang="en-US" i="1" dirty="0"/>
              <a:t>The application </a:t>
            </a:r>
            <a:r>
              <a:rPr lang="en-US" i="1" dirty="0">
                <a:solidFill>
                  <a:srgbClr val="B23C00"/>
                </a:solidFill>
              </a:rPr>
              <a:t>shall</a:t>
            </a:r>
            <a:r>
              <a:rPr lang="en-US" i="1" dirty="0"/>
              <a:t> use GPS to determine </a:t>
            </a:r>
            <a:br>
              <a:rPr lang="en-US" i="1" dirty="0"/>
            </a:br>
            <a:r>
              <a:rPr lang="en-US" i="1" dirty="0"/>
              <a:t>the user’s location.</a:t>
            </a:r>
            <a:endParaRPr lang="en-US" altLang="ja-JP" dirty="0"/>
          </a:p>
          <a:p>
            <a:pPr marL="2773363" lvl="6" indent="-469900">
              <a:buSzPct val="70000"/>
            </a:pPr>
            <a:endParaRPr lang="en-US" altLang="ja-JP" dirty="0"/>
          </a:p>
          <a:p>
            <a:pPr lvl="1"/>
            <a:r>
              <a:rPr lang="en-US" i="1" dirty="0"/>
              <a:t>The application </a:t>
            </a:r>
            <a:r>
              <a:rPr lang="en-US" i="1" dirty="0">
                <a:solidFill>
                  <a:srgbClr val="B23C00"/>
                </a:solidFill>
              </a:rPr>
              <a:t>must</a:t>
            </a:r>
            <a:r>
              <a:rPr lang="en-US" i="1" dirty="0"/>
              <a:t> respond to user input </a:t>
            </a:r>
            <a:br>
              <a:rPr lang="en-US" i="1" dirty="0"/>
            </a:br>
            <a:r>
              <a:rPr lang="en-US" i="1" dirty="0"/>
              <a:t>within 5 seconds.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4624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 Must Be…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Complete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Are all system features and constraints </a:t>
            </a:r>
            <a:br>
              <a:rPr lang="en-US" dirty="0"/>
            </a:br>
            <a:r>
              <a:rPr lang="en-US" dirty="0"/>
              <a:t>described by requirements?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Consistent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No two requirements can contradict each other.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Clear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Each requirement must be unambiguous.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Correct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No errors in the requirements.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401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 Must Be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785330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Realistic</a:t>
            </a:r>
          </a:p>
          <a:p>
            <a:pPr lvl="1"/>
            <a:r>
              <a:rPr lang="en-US" dirty="0"/>
              <a:t>Can the system be implemented?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Verifiable</a:t>
            </a:r>
          </a:p>
          <a:p>
            <a:pPr lvl="1"/>
            <a:r>
              <a:rPr lang="en-US" dirty="0"/>
              <a:t>Can the system be tested?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Traceable</a:t>
            </a:r>
          </a:p>
          <a:p>
            <a:pPr lvl="1"/>
            <a:r>
              <a:rPr lang="en-US" dirty="0"/>
              <a:t>Can each requirement be traced </a:t>
            </a:r>
            <a:br>
              <a:rPr lang="en-US" dirty="0"/>
            </a:br>
            <a:r>
              <a:rPr lang="en-US" dirty="0"/>
              <a:t>to an application function or constraint?</a:t>
            </a:r>
          </a:p>
          <a:p>
            <a:pPr lvl="1"/>
            <a:r>
              <a:rPr lang="en-US" dirty="0"/>
              <a:t>Can each application function or constraint </a:t>
            </a:r>
            <a:br>
              <a:rPr lang="en-US" dirty="0"/>
            </a:br>
            <a:r>
              <a:rPr lang="en-US" dirty="0"/>
              <a:t>be traced to a requirement?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215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Requirements Must Be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Understandable</a:t>
            </a:r>
          </a:p>
          <a:p>
            <a:pPr lvl="1"/>
            <a:r>
              <a:rPr lang="en-US" dirty="0"/>
              <a:t>Requirements must be written in non-technical jargon-free language that is meaningful to </a:t>
            </a:r>
            <a:r>
              <a:rPr lang="en-US" u="sng" dirty="0"/>
              <a:t>both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the application’s developers and the application’s customers.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252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Get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Interview future users of your application.</a:t>
            </a:r>
          </a:p>
          <a:p>
            <a:pPr lvl="5"/>
            <a:endParaRPr lang="en-US" dirty="0"/>
          </a:p>
          <a:p>
            <a:r>
              <a:rPr lang="en-US" dirty="0"/>
              <a:t>Observe how the users currently work.</a:t>
            </a:r>
          </a:p>
          <a:p>
            <a:pPr lvl="1"/>
            <a:r>
              <a:rPr lang="en-US" dirty="0"/>
              <a:t>Can you improve how they currently do things?</a:t>
            </a:r>
          </a:p>
          <a:p>
            <a:pPr lvl="1"/>
            <a:r>
              <a:rPr lang="en-US" dirty="0"/>
              <a:t>Can you make them more productive?</a:t>
            </a:r>
          </a:p>
          <a:p>
            <a:pPr lvl="6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Stated requirements</a:t>
            </a:r>
          </a:p>
          <a:p>
            <a:pPr lvl="1"/>
            <a:r>
              <a:rPr lang="en-US" dirty="0"/>
              <a:t>The customer tells you want he or she wants.</a:t>
            </a:r>
          </a:p>
          <a:p>
            <a:pPr lvl="6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Implied requirements</a:t>
            </a:r>
          </a:p>
          <a:p>
            <a:pPr lvl="1"/>
            <a:r>
              <a:rPr lang="en-US" dirty="0"/>
              <a:t>What do you think the customer wants?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875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Get Requirements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Customers don’t always know what they want.</a:t>
            </a:r>
          </a:p>
          <a:p>
            <a:pPr lvl="5"/>
            <a:endParaRPr lang="en-US" dirty="0">
              <a:solidFill>
                <a:srgbClr val="B23C00"/>
              </a:solidFill>
            </a:endParaRPr>
          </a:p>
          <a:p>
            <a:pPr lvl="1"/>
            <a:r>
              <a:rPr lang="en-US" dirty="0"/>
              <a:t>They will know more after you </a:t>
            </a:r>
            <a:br>
              <a:rPr lang="en-US" dirty="0"/>
            </a:br>
            <a:r>
              <a:rPr lang="en-US" dirty="0"/>
              <a:t>show them a prototype.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They will change their minds.</a:t>
            </a:r>
          </a:p>
          <a:p>
            <a:pPr lvl="4"/>
            <a:endParaRPr lang="en-US" dirty="0"/>
          </a:p>
          <a:p>
            <a:r>
              <a:rPr lang="en-US" dirty="0"/>
              <a:t>It’s an iterative process!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629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B2DEB-BD07-AE4A-916F-C0E339B08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Examples: Home Page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103088-194A-B647-9ACC-74512C880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38120" y="6248400"/>
            <a:ext cx="548679" cy="457200"/>
          </a:xfrm>
        </p:spPr>
        <p:txBody>
          <a:bodyPr/>
          <a:lstStyle/>
          <a:p>
            <a:fld id="{FED62B2D-F854-104A-9535-9A504E5923E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DE579B-DEC4-A24C-8449-77F076515CED}"/>
              </a:ext>
            </a:extLst>
          </p:cNvPr>
          <p:cNvSpPr txBox="1"/>
          <p:nvPr/>
        </p:nvSpPr>
        <p:spPr>
          <a:xfrm>
            <a:off x="640123" y="1443457"/>
            <a:ext cx="7096815" cy="427809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&lt;!DOCTYPE html&gt;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&lt;html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-US"&gt;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&lt;head&gt;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&lt;meta charset="UTF-8"&gt;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&lt;title&gt;Forms Examples&lt;/title&gt;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&lt;/head&gt;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&lt;body&gt;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&lt;h1&gt;Form Examples&lt;/h1&gt;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&lt;li&gt;&lt;a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textfields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"&gt;text fields&lt;/a&gt;&lt;/li&gt;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&lt;li&gt;&lt;a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="checkboxes"&gt;check boxes&lt;/a&gt;&lt;/li&gt;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&lt;li&gt;&lt;a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radiobuttons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"&gt;radio buttons&lt;/a&gt;&lt;/li&gt;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&lt;li&gt;&lt;a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href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="menu"&gt;menu&lt;/a&gt;&lt;/li&gt;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&lt;/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&lt;/body&gt;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&lt;/html&gt;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68085E-FE71-3E4E-A3D4-B787CC589487}"/>
              </a:ext>
            </a:extLst>
          </p:cNvPr>
          <p:cNvSpPr txBox="1"/>
          <p:nvPr/>
        </p:nvSpPr>
        <p:spPr>
          <a:xfrm>
            <a:off x="6836026" y="1234464"/>
            <a:ext cx="111921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index.html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B95837C-C175-294C-858C-D7A34BCB8E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5024" y="4826700"/>
            <a:ext cx="2217046" cy="130192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8424580-95FA-2748-BC2E-6B26C34D868A}"/>
              </a:ext>
            </a:extLst>
          </p:cNvPr>
          <p:cNvSpPr txBox="1"/>
          <p:nvPr/>
        </p:nvSpPr>
        <p:spPr>
          <a:xfrm>
            <a:off x="6363490" y="2244681"/>
            <a:ext cx="2036135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Request this form:</a:t>
            </a:r>
          </a:p>
          <a:p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localhost:3000/</a:t>
            </a:r>
          </a:p>
        </p:txBody>
      </p:sp>
    </p:spTree>
    <p:extLst>
      <p:ext uri="{BB962C8B-B14F-4D97-AF65-F5344CB8AC3E}">
        <p14:creationId xmlns:p14="http://schemas.microsoft.com/office/powerpoint/2010/main" val="15145378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6E0859-95A2-A44D-BBD7-1C2BA82E7687}" type="slidenum">
              <a:rPr lang="en-US"/>
              <a:pPr/>
              <a:t>30</a:t>
            </a:fld>
            <a:endParaRPr lang="en-US"/>
          </a:p>
        </p:txBody>
      </p:sp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Get Requirements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the developers force the customers</a:t>
            </a:r>
            <a:br>
              <a:rPr lang="en-US" dirty="0"/>
            </a:br>
            <a:r>
              <a:rPr lang="en-US" dirty="0"/>
              <a:t>to come up with the requirements too soon, they may make something up!</a:t>
            </a:r>
          </a:p>
          <a:p>
            <a:pPr lvl="4"/>
            <a:endParaRPr lang="en-US" dirty="0"/>
          </a:p>
          <a:p>
            <a:r>
              <a:rPr lang="en-US" dirty="0"/>
              <a:t>Such requirements will most likely be </a:t>
            </a:r>
            <a:br>
              <a:rPr lang="en-US" dirty="0"/>
            </a:br>
            <a:r>
              <a:rPr lang="en-US" u="sng" dirty="0"/>
              <a:t>wrong or incomplete</a:t>
            </a:r>
            <a:r>
              <a:rPr lang="en-US" dirty="0"/>
              <a:t> and lead you astray.</a:t>
            </a:r>
          </a:p>
        </p:txBody>
      </p:sp>
    </p:spTree>
    <p:extLst>
      <p:ext uri="{BB962C8B-B14F-4D97-AF65-F5344CB8AC3E}">
        <p14:creationId xmlns:p14="http://schemas.microsoft.com/office/powerpoint/2010/main" val="1426045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AD23-0C81-774A-96DF-C486697B1A31}" type="slidenum">
              <a:rPr lang="en-US"/>
              <a:pPr/>
              <a:t>31</a:t>
            </a:fld>
            <a:endParaRPr lang="en-US"/>
          </a:p>
        </p:txBody>
      </p:sp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Use Cases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A use case describes a </a:t>
            </a:r>
            <a:r>
              <a:rPr lang="en-US" dirty="0">
                <a:solidFill>
                  <a:srgbClr val="B23C00"/>
                </a:solidFill>
              </a:rPr>
              <a:t>single task </a:t>
            </a:r>
            <a:r>
              <a:rPr lang="en-US" dirty="0"/>
              <a:t>that your application must allow an actor to accomplish </a:t>
            </a:r>
            <a:br>
              <a:rPr lang="en-US" dirty="0"/>
            </a:br>
            <a:r>
              <a:rPr lang="en-US" dirty="0"/>
              <a:t>or a </a:t>
            </a:r>
            <a:r>
              <a:rPr lang="en-US" dirty="0">
                <a:solidFill>
                  <a:srgbClr val="B23C00"/>
                </a:solidFill>
              </a:rPr>
              <a:t>single goal </a:t>
            </a:r>
            <a:r>
              <a:rPr lang="en-US" dirty="0"/>
              <a:t>that an actor must achieve.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Actors </a:t>
            </a:r>
            <a:r>
              <a:rPr lang="en-US" dirty="0"/>
              <a:t>are </a:t>
            </a:r>
            <a:r>
              <a:rPr lang="en-US" dirty="0">
                <a:solidFill>
                  <a:srgbClr val="B23C00"/>
                </a:solidFill>
              </a:rPr>
              <a:t>external agents </a:t>
            </a:r>
            <a:r>
              <a:rPr lang="en-US" dirty="0"/>
              <a:t>that interact or communicate with the application.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b="1" dirty="0">
                <a:solidFill>
                  <a:srgbClr val="B23C00"/>
                </a:solidFill>
              </a:rPr>
              <a:t>actors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= role abstractions 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An actor can be a person or another application.</a:t>
            </a:r>
          </a:p>
        </p:txBody>
      </p:sp>
    </p:spTree>
    <p:extLst>
      <p:ext uri="{BB962C8B-B14F-4D97-AF65-F5344CB8AC3E}">
        <p14:creationId xmlns:p14="http://schemas.microsoft.com/office/powerpoint/2010/main" val="21067902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Cases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Uses cases are an important way for the developers of a software application and its customers to communicate: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What functionality</a:t>
            </a:r>
            <a:r>
              <a:rPr lang="en-US" dirty="0"/>
              <a:t> the application must have.</a:t>
            </a:r>
          </a:p>
          <a:p>
            <a:pPr lvl="1"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What steps</a:t>
            </a:r>
            <a:r>
              <a:rPr lang="en-US" dirty="0"/>
              <a:t> to achieve the functionality.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An application’s use cases capture the bulk </a:t>
            </a:r>
            <a:br>
              <a:rPr lang="en-US" dirty="0"/>
            </a:br>
            <a:r>
              <a:rPr lang="en-US" dirty="0"/>
              <a:t>of the customer’s understanding of what the application is supposed to do.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486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5AD23-0C81-774A-96DF-C486697B1A31}" type="slidenum">
              <a:rPr lang="en-US"/>
              <a:pPr/>
              <a:t>33</a:t>
            </a:fld>
            <a:endParaRPr lang="en-US"/>
          </a:p>
        </p:txBody>
      </p:sp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Cases</a:t>
            </a:r>
            <a:r>
              <a:rPr lang="en-US" i="1" dirty="0"/>
              <a:t>, cont’d</a:t>
            </a: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A use case includes: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A complete sequence of actions or events </a:t>
            </a:r>
            <a:br>
              <a:rPr lang="en-US" dirty="0"/>
            </a:br>
            <a:r>
              <a:rPr lang="en-US" dirty="0"/>
              <a:t>from the point of view of an actor.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primary sequence</a:t>
            </a:r>
            <a:r>
              <a:rPr lang="en-US" dirty="0"/>
              <a:t> 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Any</a:t>
            </a:r>
            <a:r>
              <a:rPr lang="en-US" dirty="0">
                <a:solidFill>
                  <a:srgbClr val="B23C00"/>
                </a:solidFill>
              </a:rPr>
              <a:t> alternate sequences </a:t>
            </a:r>
            <a:r>
              <a:rPr lang="en-US" dirty="0"/>
              <a:t>(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exception paths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).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A sequence is </a:t>
            </a:r>
            <a:r>
              <a:rPr lang="en-US" u="sng" dirty="0"/>
              <a:t>triggered by an actor</a:t>
            </a:r>
            <a:r>
              <a:rPr lang="en-US" dirty="0"/>
              <a:t>.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Focus on </a:t>
            </a:r>
            <a:r>
              <a:rPr lang="en-US" dirty="0">
                <a:solidFill>
                  <a:srgbClr val="B23C00"/>
                </a:solidFill>
              </a:rPr>
              <a:t>what</a:t>
            </a:r>
            <a:r>
              <a:rPr lang="en-US" dirty="0"/>
              <a:t> the application must do,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not how </a:t>
            </a:r>
            <a:r>
              <a:rPr lang="en-US" dirty="0"/>
              <a:t>to do it.</a:t>
            </a:r>
            <a:endParaRPr lang="en-US" sz="300" dirty="0"/>
          </a:p>
          <a:p>
            <a:pPr lvl="4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A use case treats the application </a:t>
            </a:r>
            <a:br>
              <a:rPr lang="en-US" dirty="0"/>
            </a:br>
            <a:r>
              <a:rPr lang="en-US" dirty="0"/>
              <a:t>as a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>
                <a:solidFill>
                  <a:srgbClr val="B23C00"/>
                </a:solidFill>
              </a:rPr>
              <a:t>black box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.</a:t>
            </a:r>
          </a:p>
          <a:p>
            <a:pPr lvl="2">
              <a:lnSpc>
                <a:spcPct val="8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588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2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233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9" grpId="0" build="p" bldLvl="3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82A81-7726-0C46-B048-AE3ADA299888}" type="slidenum">
              <a:rPr lang="en-US"/>
              <a:pPr/>
              <a:t>34</a:t>
            </a:fld>
            <a:endParaRPr lang="en-US"/>
          </a:p>
        </p:txBody>
      </p:sp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Example: Bank ATM System</a:t>
            </a:r>
          </a:p>
        </p:txBody>
      </p:sp>
      <p:sp>
        <p:nvSpPr>
          <p:cNvPr id="143363" name="Rectangle 3"/>
          <p:cNvSpPr>
            <a:spLocks noChangeArrowheads="1"/>
          </p:cNvSpPr>
          <p:nvPr/>
        </p:nvSpPr>
        <p:spPr bwMode="auto">
          <a:xfrm>
            <a:off x="4298680" y="1417638"/>
            <a:ext cx="1644650" cy="4481512"/>
          </a:xfrm>
          <a:prstGeom prst="rect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3364" name="Group 4"/>
          <p:cNvGrpSpPr>
            <a:grpSpLocks/>
          </p:cNvGrpSpPr>
          <p:nvPr/>
        </p:nvGrpSpPr>
        <p:grpSpPr bwMode="auto">
          <a:xfrm>
            <a:off x="4663805" y="1509713"/>
            <a:ext cx="914400" cy="4297362"/>
            <a:chOff x="3053" y="951"/>
            <a:chExt cx="576" cy="2707"/>
          </a:xfrm>
        </p:grpSpPr>
        <p:sp>
          <p:nvSpPr>
            <p:cNvPr id="143365" name="Oval 5"/>
            <p:cNvSpPr>
              <a:spLocks noChangeArrowheads="1"/>
            </p:cNvSpPr>
            <p:nvPr/>
          </p:nvSpPr>
          <p:spPr bwMode="auto">
            <a:xfrm>
              <a:off x="3053" y="1873"/>
              <a:ext cx="576" cy="40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Log in</a:t>
              </a:r>
            </a:p>
            <a:p>
              <a:pPr algn="ctr"/>
              <a:r>
                <a:rPr lang="en-US" sz="1400"/>
                <a:t>customer</a:t>
              </a:r>
            </a:p>
          </p:txBody>
        </p:sp>
        <p:sp>
          <p:nvSpPr>
            <p:cNvPr id="143366" name="Oval 6"/>
            <p:cNvSpPr>
              <a:spLocks noChangeArrowheads="1"/>
            </p:cNvSpPr>
            <p:nvPr/>
          </p:nvSpPr>
          <p:spPr bwMode="auto">
            <a:xfrm>
              <a:off x="3053" y="3255"/>
              <a:ext cx="576" cy="40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Display </a:t>
              </a:r>
            </a:p>
            <a:p>
              <a:pPr algn="ctr"/>
              <a:r>
                <a:rPr lang="en-US" sz="1400"/>
                <a:t>balance</a:t>
              </a:r>
            </a:p>
          </p:txBody>
        </p:sp>
        <p:sp>
          <p:nvSpPr>
            <p:cNvPr id="143367" name="Oval 7"/>
            <p:cNvSpPr>
              <a:spLocks noChangeArrowheads="1"/>
            </p:cNvSpPr>
            <p:nvPr/>
          </p:nvSpPr>
          <p:spPr bwMode="auto">
            <a:xfrm>
              <a:off x="3053" y="1412"/>
              <a:ext cx="576" cy="40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 dirty="0"/>
                <a:t>Shut down</a:t>
              </a:r>
            </a:p>
            <a:p>
              <a:pPr algn="ctr"/>
              <a:r>
                <a:rPr lang="en-US" sz="1400" dirty="0"/>
                <a:t>ATM</a:t>
              </a:r>
            </a:p>
          </p:txBody>
        </p:sp>
        <p:sp>
          <p:nvSpPr>
            <p:cNvPr id="143368" name="Oval 8"/>
            <p:cNvSpPr>
              <a:spLocks noChangeArrowheads="1"/>
            </p:cNvSpPr>
            <p:nvPr/>
          </p:nvSpPr>
          <p:spPr bwMode="auto">
            <a:xfrm>
              <a:off x="3053" y="951"/>
              <a:ext cx="576" cy="40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Start up</a:t>
              </a:r>
            </a:p>
            <a:p>
              <a:pPr algn="ctr"/>
              <a:r>
                <a:rPr lang="en-US" sz="1400"/>
                <a:t>ATM</a:t>
              </a:r>
            </a:p>
          </p:txBody>
        </p:sp>
        <p:sp>
          <p:nvSpPr>
            <p:cNvPr id="143369" name="Oval 9"/>
            <p:cNvSpPr>
              <a:spLocks noChangeArrowheads="1"/>
            </p:cNvSpPr>
            <p:nvPr/>
          </p:nvSpPr>
          <p:spPr bwMode="auto">
            <a:xfrm>
              <a:off x="3053" y="2333"/>
              <a:ext cx="576" cy="40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Log out</a:t>
              </a:r>
            </a:p>
            <a:p>
              <a:pPr algn="ctr"/>
              <a:r>
                <a:rPr lang="en-US" sz="1400"/>
                <a:t>customer</a:t>
              </a:r>
            </a:p>
          </p:txBody>
        </p:sp>
        <p:sp>
          <p:nvSpPr>
            <p:cNvPr id="143370" name="Oval 10"/>
            <p:cNvSpPr>
              <a:spLocks noChangeArrowheads="1"/>
            </p:cNvSpPr>
            <p:nvPr/>
          </p:nvSpPr>
          <p:spPr bwMode="auto">
            <a:xfrm>
              <a:off x="3053" y="2794"/>
              <a:ext cx="576" cy="40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sz="1400"/>
                <a:t>Withdraw</a:t>
              </a:r>
            </a:p>
            <a:p>
              <a:pPr algn="ctr"/>
              <a:r>
                <a:rPr lang="en-US" sz="1400"/>
                <a:t>cash</a:t>
              </a:r>
            </a:p>
          </p:txBody>
        </p:sp>
      </p:grpSp>
      <p:grpSp>
        <p:nvGrpSpPr>
          <p:cNvPr id="143371" name="Group 11"/>
          <p:cNvGrpSpPr>
            <a:grpSpLocks/>
          </p:cNvGrpSpPr>
          <p:nvPr/>
        </p:nvGrpSpPr>
        <p:grpSpPr bwMode="auto">
          <a:xfrm>
            <a:off x="1920605" y="1874838"/>
            <a:ext cx="6257925" cy="3840162"/>
            <a:chOff x="1325" y="1181"/>
            <a:chExt cx="3942" cy="2419"/>
          </a:xfrm>
        </p:grpSpPr>
        <p:grpSp>
          <p:nvGrpSpPr>
            <p:cNvPr id="143372" name="Group 12"/>
            <p:cNvGrpSpPr>
              <a:grpSpLocks/>
            </p:cNvGrpSpPr>
            <p:nvPr/>
          </p:nvGrpSpPr>
          <p:grpSpPr bwMode="auto">
            <a:xfrm>
              <a:off x="1498" y="2562"/>
              <a:ext cx="230" cy="404"/>
              <a:chOff x="634" y="1238"/>
              <a:chExt cx="230" cy="404"/>
            </a:xfrm>
          </p:grpSpPr>
          <p:sp>
            <p:nvSpPr>
              <p:cNvPr id="143373" name="Oval 13"/>
              <p:cNvSpPr>
                <a:spLocks noChangeArrowheads="1"/>
              </p:cNvSpPr>
              <p:nvPr/>
            </p:nvSpPr>
            <p:spPr bwMode="auto">
              <a:xfrm>
                <a:off x="691" y="1238"/>
                <a:ext cx="115" cy="11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374" name="Line 14"/>
              <p:cNvSpPr>
                <a:spLocks noChangeShapeType="1"/>
              </p:cNvSpPr>
              <p:nvPr/>
            </p:nvSpPr>
            <p:spPr bwMode="auto">
              <a:xfrm>
                <a:off x="749" y="1354"/>
                <a:ext cx="0" cy="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75" name="Line 15"/>
              <p:cNvSpPr>
                <a:spLocks noChangeShapeType="1"/>
              </p:cNvSpPr>
              <p:nvPr/>
            </p:nvSpPr>
            <p:spPr bwMode="auto">
              <a:xfrm>
                <a:off x="634" y="1411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76" name="Line 16"/>
              <p:cNvSpPr>
                <a:spLocks noChangeShapeType="1"/>
              </p:cNvSpPr>
              <p:nvPr/>
            </p:nvSpPr>
            <p:spPr bwMode="auto">
              <a:xfrm flipH="1">
                <a:off x="634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77" name="Line 17"/>
              <p:cNvSpPr>
                <a:spLocks noChangeShapeType="1"/>
              </p:cNvSpPr>
              <p:nvPr/>
            </p:nvSpPr>
            <p:spPr bwMode="auto">
              <a:xfrm>
                <a:off x="749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3378" name="Group 18"/>
            <p:cNvGrpSpPr>
              <a:grpSpLocks/>
            </p:cNvGrpSpPr>
            <p:nvPr/>
          </p:nvGrpSpPr>
          <p:grpSpPr bwMode="auto">
            <a:xfrm>
              <a:off x="4954" y="2966"/>
              <a:ext cx="230" cy="404"/>
              <a:chOff x="634" y="1238"/>
              <a:chExt cx="230" cy="404"/>
            </a:xfrm>
          </p:grpSpPr>
          <p:sp>
            <p:nvSpPr>
              <p:cNvPr id="143379" name="Oval 19"/>
              <p:cNvSpPr>
                <a:spLocks noChangeArrowheads="1"/>
              </p:cNvSpPr>
              <p:nvPr/>
            </p:nvSpPr>
            <p:spPr bwMode="auto">
              <a:xfrm>
                <a:off x="691" y="1238"/>
                <a:ext cx="115" cy="11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380" name="Line 20"/>
              <p:cNvSpPr>
                <a:spLocks noChangeShapeType="1"/>
              </p:cNvSpPr>
              <p:nvPr/>
            </p:nvSpPr>
            <p:spPr bwMode="auto">
              <a:xfrm>
                <a:off x="749" y="1354"/>
                <a:ext cx="0" cy="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81" name="Line 21"/>
              <p:cNvSpPr>
                <a:spLocks noChangeShapeType="1"/>
              </p:cNvSpPr>
              <p:nvPr/>
            </p:nvSpPr>
            <p:spPr bwMode="auto">
              <a:xfrm>
                <a:off x="634" y="1411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82" name="Line 22"/>
              <p:cNvSpPr>
                <a:spLocks noChangeShapeType="1"/>
              </p:cNvSpPr>
              <p:nvPr/>
            </p:nvSpPr>
            <p:spPr bwMode="auto">
              <a:xfrm flipH="1">
                <a:off x="634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83" name="Line 23"/>
              <p:cNvSpPr>
                <a:spLocks noChangeShapeType="1"/>
              </p:cNvSpPr>
              <p:nvPr/>
            </p:nvSpPr>
            <p:spPr bwMode="auto">
              <a:xfrm>
                <a:off x="749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43384" name="Group 24"/>
            <p:cNvGrpSpPr>
              <a:grpSpLocks/>
            </p:cNvGrpSpPr>
            <p:nvPr/>
          </p:nvGrpSpPr>
          <p:grpSpPr bwMode="auto">
            <a:xfrm>
              <a:off x="1498" y="1181"/>
              <a:ext cx="230" cy="404"/>
              <a:chOff x="634" y="1238"/>
              <a:chExt cx="230" cy="404"/>
            </a:xfrm>
          </p:grpSpPr>
          <p:sp>
            <p:nvSpPr>
              <p:cNvPr id="143385" name="Oval 25"/>
              <p:cNvSpPr>
                <a:spLocks noChangeArrowheads="1"/>
              </p:cNvSpPr>
              <p:nvPr/>
            </p:nvSpPr>
            <p:spPr bwMode="auto">
              <a:xfrm>
                <a:off x="691" y="1238"/>
                <a:ext cx="115" cy="11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3386" name="Line 26"/>
              <p:cNvSpPr>
                <a:spLocks noChangeShapeType="1"/>
              </p:cNvSpPr>
              <p:nvPr/>
            </p:nvSpPr>
            <p:spPr bwMode="auto">
              <a:xfrm>
                <a:off x="749" y="1354"/>
                <a:ext cx="0" cy="17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87" name="Line 27"/>
              <p:cNvSpPr>
                <a:spLocks noChangeShapeType="1"/>
              </p:cNvSpPr>
              <p:nvPr/>
            </p:nvSpPr>
            <p:spPr bwMode="auto">
              <a:xfrm>
                <a:off x="634" y="1411"/>
                <a:ext cx="23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88" name="Line 28"/>
              <p:cNvSpPr>
                <a:spLocks noChangeShapeType="1"/>
              </p:cNvSpPr>
              <p:nvPr/>
            </p:nvSpPr>
            <p:spPr bwMode="auto">
              <a:xfrm flipH="1">
                <a:off x="634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389" name="Line 29"/>
              <p:cNvSpPr>
                <a:spLocks noChangeShapeType="1"/>
              </p:cNvSpPr>
              <p:nvPr/>
            </p:nvSpPr>
            <p:spPr bwMode="auto">
              <a:xfrm>
                <a:off x="749" y="1526"/>
                <a:ext cx="115" cy="11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3390" name="Text Box 30"/>
            <p:cNvSpPr txBox="1">
              <a:spLocks noChangeArrowheads="1"/>
            </p:cNvSpPr>
            <p:nvPr/>
          </p:nvSpPr>
          <p:spPr bwMode="auto">
            <a:xfrm>
              <a:off x="1325" y="1642"/>
              <a:ext cx="556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/>
                <a:t>Operator</a:t>
              </a:r>
            </a:p>
          </p:txBody>
        </p:sp>
        <p:sp>
          <p:nvSpPr>
            <p:cNvPr id="143391" name="Text Box 31"/>
            <p:cNvSpPr txBox="1">
              <a:spLocks noChangeArrowheads="1"/>
            </p:cNvSpPr>
            <p:nvPr/>
          </p:nvSpPr>
          <p:spPr bwMode="auto">
            <a:xfrm>
              <a:off x="1325" y="3024"/>
              <a:ext cx="60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/>
                <a:t>Customer</a:t>
              </a:r>
            </a:p>
          </p:txBody>
        </p:sp>
        <p:sp>
          <p:nvSpPr>
            <p:cNvPr id="143392" name="Text Box 32"/>
            <p:cNvSpPr txBox="1">
              <a:spLocks noChangeArrowheads="1"/>
            </p:cNvSpPr>
            <p:nvPr/>
          </p:nvSpPr>
          <p:spPr bwMode="auto">
            <a:xfrm>
              <a:off x="4896" y="3408"/>
              <a:ext cx="371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/>
                <a:t>Bank</a:t>
              </a:r>
            </a:p>
          </p:txBody>
        </p:sp>
      </p:grpSp>
      <p:grpSp>
        <p:nvGrpSpPr>
          <p:cNvPr id="143393" name="Group 33"/>
          <p:cNvGrpSpPr>
            <a:grpSpLocks/>
          </p:cNvGrpSpPr>
          <p:nvPr/>
        </p:nvGrpSpPr>
        <p:grpSpPr bwMode="auto">
          <a:xfrm>
            <a:off x="2652442" y="1874838"/>
            <a:ext cx="4937125" cy="3565525"/>
            <a:chOff x="1786" y="1181"/>
            <a:chExt cx="3110" cy="2246"/>
          </a:xfrm>
        </p:grpSpPr>
        <p:sp>
          <p:nvSpPr>
            <p:cNvPr id="143394" name="Line 34"/>
            <p:cNvSpPr>
              <a:spLocks noChangeShapeType="1"/>
            </p:cNvSpPr>
            <p:nvPr/>
          </p:nvSpPr>
          <p:spPr bwMode="auto">
            <a:xfrm flipV="1">
              <a:off x="1786" y="1181"/>
              <a:ext cx="1267" cy="1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395" name="Line 35"/>
            <p:cNvSpPr>
              <a:spLocks noChangeShapeType="1"/>
            </p:cNvSpPr>
            <p:nvPr/>
          </p:nvSpPr>
          <p:spPr bwMode="auto">
            <a:xfrm>
              <a:off x="1786" y="1469"/>
              <a:ext cx="1267" cy="1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396" name="Line 36"/>
            <p:cNvSpPr>
              <a:spLocks noChangeShapeType="1"/>
            </p:cNvSpPr>
            <p:nvPr/>
          </p:nvSpPr>
          <p:spPr bwMode="auto">
            <a:xfrm flipV="1">
              <a:off x="1786" y="2102"/>
              <a:ext cx="1267" cy="46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397" name="Line 37"/>
            <p:cNvSpPr>
              <a:spLocks noChangeShapeType="1"/>
            </p:cNvSpPr>
            <p:nvPr/>
          </p:nvSpPr>
          <p:spPr bwMode="auto">
            <a:xfrm flipV="1">
              <a:off x="1786" y="2506"/>
              <a:ext cx="1267" cy="1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398" name="Line 38"/>
            <p:cNvSpPr>
              <a:spLocks noChangeShapeType="1"/>
            </p:cNvSpPr>
            <p:nvPr/>
          </p:nvSpPr>
          <p:spPr bwMode="auto">
            <a:xfrm>
              <a:off x="1786" y="2794"/>
              <a:ext cx="1267" cy="1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399" name="Line 39"/>
            <p:cNvSpPr>
              <a:spLocks noChangeShapeType="1"/>
            </p:cNvSpPr>
            <p:nvPr/>
          </p:nvSpPr>
          <p:spPr bwMode="auto">
            <a:xfrm>
              <a:off x="1786" y="2909"/>
              <a:ext cx="1267" cy="51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00" name="Line 40"/>
            <p:cNvSpPr>
              <a:spLocks noChangeShapeType="1"/>
            </p:cNvSpPr>
            <p:nvPr/>
          </p:nvSpPr>
          <p:spPr bwMode="auto">
            <a:xfrm>
              <a:off x="3629" y="2966"/>
              <a:ext cx="1267" cy="1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01" name="Line 41"/>
            <p:cNvSpPr>
              <a:spLocks noChangeShapeType="1"/>
            </p:cNvSpPr>
            <p:nvPr/>
          </p:nvSpPr>
          <p:spPr bwMode="auto">
            <a:xfrm flipV="1">
              <a:off x="3629" y="3254"/>
              <a:ext cx="1267" cy="1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402" name="Group 42"/>
          <p:cNvGrpSpPr>
            <a:grpSpLocks/>
          </p:cNvGrpSpPr>
          <p:nvPr/>
        </p:nvGrpSpPr>
        <p:grpSpPr bwMode="auto">
          <a:xfrm>
            <a:off x="5943333" y="1508125"/>
            <a:ext cx="2546351" cy="369888"/>
            <a:chOff x="3859" y="950"/>
            <a:chExt cx="1604" cy="233"/>
          </a:xfrm>
        </p:grpSpPr>
        <p:sp>
          <p:nvSpPr>
            <p:cNvPr id="143403" name="Line 43"/>
            <p:cNvSpPr>
              <a:spLocks noChangeShapeType="1"/>
            </p:cNvSpPr>
            <p:nvPr/>
          </p:nvSpPr>
          <p:spPr bwMode="auto">
            <a:xfrm>
              <a:off x="3859" y="1065"/>
              <a:ext cx="346" cy="1"/>
            </a:xfrm>
            <a:prstGeom prst="line">
              <a:avLst/>
            </a:prstGeom>
            <a:noFill/>
            <a:ln w="9525">
              <a:solidFill>
                <a:srgbClr val="993300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04" name="Text Box 44"/>
            <p:cNvSpPr txBox="1">
              <a:spLocks noChangeArrowheads="1"/>
            </p:cNvSpPr>
            <p:nvPr/>
          </p:nvSpPr>
          <p:spPr bwMode="auto">
            <a:xfrm>
              <a:off x="4205" y="950"/>
              <a:ext cx="1258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i="1" dirty="0">
                  <a:solidFill>
                    <a:srgbClr val="B23C00"/>
                  </a:solidFill>
                </a:rPr>
                <a:t>system boundary</a:t>
              </a:r>
            </a:p>
          </p:txBody>
        </p:sp>
      </p:grpSp>
      <p:grpSp>
        <p:nvGrpSpPr>
          <p:cNvPr id="143408" name="Group 48"/>
          <p:cNvGrpSpPr>
            <a:grpSpLocks/>
          </p:cNvGrpSpPr>
          <p:nvPr/>
        </p:nvGrpSpPr>
        <p:grpSpPr bwMode="auto">
          <a:xfrm>
            <a:off x="549005" y="2149475"/>
            <a:ext cx="1646237" cy="369888"/>
            <a:chOff x="691" y="2102"/>
            <a:chExt cx="1037" cy="233"/>
          </a:xfrm>
        </p:grpSpPr>
        <p:sp>
          <p:nvSpPr>
            <p:cNvPr id="143409" name="Line 49"/>
            <p:cNvSpPr>
              <a:spLocks noChangeShapeType="1"/>
            </p:cNvSpPr>
            <p:nvPr/>
          </p:nvSpPr>
          <p:spPr bwMode="auto">
            <a:xfrm>
              <a:off x="1152" y="2218"/>
              <a:ext cx="576" cy="0"/>
            </a:xfrm>
            <a:prstGeom prst="line">
              <a:avLst/>
            </a:prstGeom>
            <a:noFill/>
            <a:ln w="9525">
              <a:solidFill>
                <a:srgbClr val="99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10" name="Text Box 50"/>
            <p:cNvSpPr txBox="1">
              <a:spLocks noChangeArrowheads="1"/>
            </p:cNvSpPr>
            <p:nvPr/>
          </p:nvSpPr>
          <p:spPr bwMode="auto">
            <a:xfrm>
              <a:off x="691" y="2102"/>
              <a:ext cx="47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i="1" dirty="0">
                  <a:solidFill>
                    <a:srgbClr val="B23C00"/>
                  </a:solidFill>
                </a:rPr>
                <a:t>actor</a:t>
              </a:r>
            </a:p>
          </p:txBody>
        </p:sp>
      </p:grpSp>
      <p:grpSp>
        <p:nvGrpSpPr>
          <p:cNvPr id="143411" name="Group 51"/>
          <p:cNvGrpSpPr>
            <a:grpSpLocks/>
          </p:cNvGrpSpPr>
          <p:nvPr/>
        </p:nvGrpSpPr>
        <p:grpSpPr bwMode="auto">
          <a:xfrm>
            <a:off x="549005" y="3429000"/>
            <a:ext cx="2652712" cy="369888"/>
            <a:chOff x="461" y="2160"/>
            <a:chExt cx="1671" cy="233"/>
          </a:xfrm>
        </p:grpSpPr>
        <p:sp>
          <p:nvSpPr>
            <p:cNvPr id="143412" name="Line 52"/>
            <p:cNvSpPr>
              <a:spLocks noChangeShapeType="1"/>
            </p:cNvSpPr>
            <p:nvPr/>
          </p:nvSpPr>
          <p:spPr bwMode="auto">
            <a:xfrm>
              <a:off x="2074" y="2275"/>
              <a:ext cx="58" cy="115"/>
            </a:xfrm>
            <a:prstGeom prst="line">
              <a:avLst/>
            </a:prstGeom>
            <a:noFill/>
            <a:ln w="9525">
              <a:solidFill>
                <a:srgbClr val="99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13" name="Text Box 53"/>
            <p:cNvSpPr txBox="1">
              <a:spLocks noChangeArrowheads="1"/>
            </p:cNvSpPr>
            <p:nvPr/>
          </p:nvSpPr>
          <p:spPr bwMode="auto">
            <a:xfrm>
              <a:off x="461" y="2160"/>
              <a:ext cx="82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i="1" dirty="0">
                  <a:solidFill>
                    <a:srgbClr val="B23C00"/>
                  </a:solidFill>
                </a:rPr>
                <a:t>interaction</a:t>
              </a:r>
            </a:p>
          </p:txBody>
        </p:sp>
        <p:sp>
          <p:nvSpPr>
            <p:cNvPr id="143414" name="Line 54"/>
            <p:cNvSpPr>
              <a:spLocks noChangeShapeType="1"/>
            </p:cNvSpPr>
            <p:nvPr/>
          </p:nvSpPr>
          <p:spPr bwMode="auto">
            <a:xfrm flipH="1">
              <a:off x="1267" y="2275"/>
              <a:ext cx="807" cy="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415" name="Group 55"/>
          <p:cNvGrpSpPr>
            <a:grpSpLocks/>
          </p:cNvGrpSpPr>
          <p:nvPr/>
        </p:nvGrpSpPr>
        <p:grpSpPr bwMode="auto">
          <a:xfrm>
            <a:off x="549005" y="1417638"/>
            <a:ext cx="3932237" cy="369887"/>
            <a:chOff x="461" y="893"/>
            <a:chExt cx="2477" cy="233"/>
          </a:xfrm>
        </p:grpSpPr>
        <p:sp>
          <p:nvSpPr>
            <p:cNvPr id="143416" name="Line 56"/>
            <p:cNvSpPr>
              <a:spLocks noChangeShapeType="1"/>
            </p:cNvSpPr>
            <p:nvPr/>
          </p:nvSpPr>
          <p:spPr bwMode="auto">
            <a:xfrm>
              <a:off x="1037" y="1008"/>
              <a:ext cx="1901" cy="0"/>
            </a:xfrm>
            <a:prstGeom prst="line">
              <a:avLst/>
            </a:prstGeom>
            <a:noFill/>
            <a:ln w="9525">
              <a:solidFill>
                <a:srgbClr val="9933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3417" name="Text Box 57"/>
            <p:cNvSpPr txBox="1">
              <a:spLocks noChangeArrowheads="1"/>
            </p:cNvSpPr>
            <p:nvPr/>
          </p:nvSpPr>
          <p:spPr bwMode="auto">
            <a:xfrm>
              <a:off x="461" y="893"/>
              <a:ext cx="611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i="1" dirty="0">
                  <a:solidFill>
                    <a:srgbClr val="B23C00"/>
                  </a:solidFill>
                </a:rPr>
                <a:t>system</a:t>
              </a:r>
            </a:p>
          </p:txBody>
        </p:sp>
      </p:grpSp>
      <p:sp>
        <p:nvSpPr>
          <p:cNvPr id="143418" name="Text Box 58"/>
          <p:cNvSpPr txBox="1">
            <a:spLocks noChangeArrowheads="1"/>
          </p:cNvSpPr>
          <p:nvPr/>
        </p:nvSpPr>
        <p:spPr bwMode="auto">
          <a:xfrm>
            <a:off x="274367" y="5440363"/>
            <a:ext cx="33210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i="1">
                <a:solidFill>
                  <a:srgbClr val="0033CC"/>
                </a:solidFill>
              </a:rPr>
              <a:t>UML use case diagram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5486435" y="1965325"/>
            <a:ext cx="2284109" cy="3292455"/>
            <a:chOff x="5669268" y="1965325"/>
            <a:chExt cx="2284109" cy="3292455"/>
          </a:xfrm>
        </p:grpSpPr>
        <p:grpSp>
          <p:nvGrpSpPr>
            <p:cNvPr id="143421" name="Group 61"/>
            <p:cNvGrpSpPr>
              <a:grpSpLocks/>
            </p:cNvGrpSpPr>
            <p:nvPr/>
          </p:nvGrpSpPr>
          <p:grpSpPr bwMode="auto">
            <a:xfrm>
              <a:off x="5761039" y="1965325"/>
              <a:ext cx="2192338" cy="1189038"/>
              <a:chOff x="3629" y="1238"/>
              <a:chExt cx="1381" cy="749"/>
            </a:xfrm>
          </p:grpSpPr>
          <p:sp>
            <p:nvSpPr>
              <p:cNvPr id="143406" name="Line 46"/>
              <p:cNvSpPr>
                <a:spLocks noChangeShapeType="1"/>
              </p:cNvSpPr>
              <p:nvPr/>
            </p:nvSpPr>
            <p:spPr bwMode="auto">
              <a:xfrm>
                <a:off x="3629" y="1584"/>
                <a:ext cx="576" cy="0"/>
              </a:xfrm>
              <a:prstGeom prst="line">
                <a:avLst/>
              </a:prstGeom>
              <a:noFill/>
              <a:ln w="9525">
                <a:solidFill>
                  <a:srgbClr val="993300"/>
                </a:solidFill>
                <a:round/>
                <a:headEnd type="triangle" w="med" len="med"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07" name="Text Box 47"/>
              <p:cNvSpPr txBox="1">
                <a:spLocks noChangeArrowheads="1"/>
              </p:cNvSpPr>
              <p:nvPr/>
            </p:nvSpPr>
            <p:spPr bwMode="auto">
              <a:xfrm>
                <a:off x="4205" y="1469"/>
                <a:ext cx="805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i="1" dirty="0">
                    <a:solidFill>
                      <a:srgbClr val="B23C00"/>
                    </a:solidFill>
                  </a:rPr>
                  <a:t>use cases</a:t>
                </a:r>
              </a:p>
            </p:txBody>
          </p:sp>
          <p:sp>
            <p:nvSpPr>
              <p:cNvPr id="143419" name="Line 59"/>
              <p:cNvSpPr>
                <a:spLocks noChangeShapeType="1"/>
              </p:cNvSpPr>
              <p:nvPr/>
            </p:nvSpPr>
            <p:spPr bwMode="auto">
              <a:xfrm flipH="1">
                <a:off x="3629" y="1584"/>
                <a:ext cx="576" cy="403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420" name="Line 60"/>
              <p:cNvSpPr>
                <a:spLocks noChangeShapeType="1"/>
              </p:cNvSpPr>
              <p:nvPr/>
            </p:nvSpPr>
            <p:spPr bwMode="auto">
              <a:xfrm flipH="1" flipV="1">
                <a:off x="3629" y="1238"/>
                <a:ext cx="576" cy="346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cxnSp>
          <p:nvCxnSpPr>
            <p:cNvPr id="3" name="Straight Arrow Connector 2"/>
            <p:cNvCxnSpPr>
              <a:stCxn id="143407" idx="1"/>
            </p:cNvCxnSpPr>
            <p:nvPr/>
          </p:nvCxnSpPr>
          <p:spPr bwMode="auto">
            <a:xfrm flipH="1">
              <a:off x="5760707" y="2516982"/>
              <a:ext cx="914732" cy="1369213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800000"/>
              </a:solidFill>
              <a:prstDash val="solid"/>
              <a:round/>
              <a:headEnd type="oval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5" name="Straight Arrow Connector 4"/>
            <p:cNvCxnSpPr>
              <a:stCxn id="143407" idx="1"/>
            </p:cNvCxnSpPr>
            <p:nvPr/>
          </p:nvCxnSpPr>
          <p:spPr bwMode="auto">
            <a:xfrm flipH="1">
              <a:off x="5669268" y="2516982"/>
              <a:ext cx="1006171" cy="2009286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800000"/>
              </a:solidFill>
              <a:prstDash val="solid"/>
              <a:round/>
              <a:headEnd type="oval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7" name="Straight Arrow Connector 6"/>
            <p:cNvCxnSpPr>
              <a:stCxn id="143419" idx="0"/>
            </p:cNvCxnSpPr>
            <p:nvPr/>
          </p:nvCxnSpPr>
          <p:spPr bwMode="auto">
            <a:xfrm flipH="1">
              <a:off x="5669268" y="2514600"/>
              <a:ext cx="1006171" cy="274318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800000"/>
              </a:solidFill>
              <a:prstDash val="solid"/>
              <a:round/>
              <a:headEnd type="oval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2" name="TextBox 1"/>
          <p:cNvSpPr txBox="1"/>
          <p:nvPr/>
        </p:nvSpPr>
        <p:spPr>
          <a:xfrm>
            <a:off x="6402293" y="3313208"/>
            <a:ext cx="2202847" cy="10772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When you draw a</a:t>
            </a:r>
          </a:p>
          <a:p>
            <a:r>
              <a:rPr lang="en-US" dirty="0">
                <a:solidFill>
                  <a:srgbClr val="0033CC"/>
                </a:solidFill>
              </a:rPr>
              <a:t>use case diagram,</a:t>
            </a:r>
          </a:p>
          <a:p>
            <a:r>
              <a:rPr lang="en-US" dirty="0">
                <a:solidFill>
                  <a:srgbClr val="0033CC"/>
                </a:solidFill>
              </a:rPr>
              <a:t>do not include the</a:t>
            </a:r>
          </a:p>
          <a:p>
            <a:r>
              <a:rPr lang="en-US" dirty="0">
                <a:solidFill>
                  <a:srgbClr val="0033CC"/>
                </a:solidFill>
              </a:rPr>
              <a:t>red labels and arrows.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14075A10-B418-304E-8C18-5293E8C7588E}"/>
              </a:ext>
            </a:extLst>
          </p:cNvPr>
          <p:cNvSpPr txBox="1"/>
          <p:nvPr/>
        </p:nvSpPr>
        <p:spPr>
          <a:xfrm>
            <a:off x="1627962" y="1234464"/>
            <a:ext cx="1811714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B23C00"/>
                </a:solidFill>
              </a:rPr>
              <a:t>system = application</a:t>
            </a:r>
          </a:p>
        </p:txBody>
      </p:sp>
    </p:spTree>
    <p:extLst>
      <p:ext uri="{BB962C8B-B14F-4D97-AF65-F5344CB8AC3E}">
        <p14:creationId xmlns:p14="http://schemas.microsoft.com/office/powerpoint/2010/main" val="3674171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3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3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3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3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3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3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3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3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3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3" grpId="0" animBg="1"/>
      <p:bldP spid="143418" grpId="0"/>
      <p:bldP spid="2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01BB-353D-1D48-B30A-DBC69D37AB9E}" type="slidenum">
              <a:rPr lang="en-US"/>
              <a:pPr/>
              <a:t>35</a:t>
            </a:fld>
            <a:endParaRPr lang="en-US"/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Use Case Description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Name: </a:t>
            </a:r>
            <a:r>
              <a:rPr lang="en-US" dirty="0"/>
              <a:t>Withdraw Cash</a:t>
            </a:r>
          </a:p>
          <a:p>
            <a:pPr lvl="4">
              <a:lnSpc>
                <a:spcPct val="8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Goal: </a:t>
            </a:r>
            <a:r>
              <a:rPr lang="en-US" dirty="0">
                <a:solidFill>
                  <a:srgbClr val="000000"/>
                </a:solidFill>
              </a:rPr>
              <a:t>Customer withdraws cash from ATM.</a:t>
            </a:r>
          </a:p>
          <a:p>
            <a:pPr lvl="4">
              <a:lnSpc>
                <a:spcPct val="8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Summary</a:t>
            </a:r>
            <a:r>
              <a:rPr lang="en-US" dirty="0">
                <a:solidFill>
                  <a:srgbClr val="CC3300"/>
                </a:solidFill>
              </a:rPr>
              <a:t>:</a:t>
            </a:r>
            <a:r>
              <a:rPr lang="en-US" dirty="0"/>
              <a:t> A customer who has logged in can withdraw up to $500 cash in $20 bills.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Actors: </a:t>
            </a:r>
            <a:r>
              <a:rPr lang="en-US" dirty="0"/>
              <a:t>The customer and the bank</a:t>
            </a:r>
          </a:p>
        </p:txBody>
      </p:sp>
    </p:spTree>
    <p:extLst>
      <p:ext uri="{BB962C8B-B14F-4D97-AF65-F5344CB8AC3E}">
        <p14:creationId xmlns:p14="http://schemas.microsoft.com/office/powerpoint/2010/main" val="34875751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B01BB-353D-1D48-B30A-DBC69D37AB9E}" type="slidenum">
              <a:rPr lang="en-US"/>
              <a:pPr/>
              <a:t>36</a:t>
            </a:fld>
            <a:endParaRPr lang="en-US"/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Use Case Description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Preconditions:</a:t>
            </a:r>
          </a:p>
          <a:p>
            <a:pPr lvl="4">
              <a:lnSpc>
                <a:spcPct val="8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dirty="0"/>
              <a:t>The ATM has been started up.</a:t>
            </a:r>
          </a:p>
          <a:p>
            <a:pPr lvl="2">
              <a:lnSpc>
                <a:spcPct val="80000"/>
              </a:lnSpc>
            </a:pPr>
            <a:r>
              <a:rPr lang="en-US" dirty="0"/>
              <a:t>See use case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Start up ATM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.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The customer has inserted a valid bank card.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The customer has entered a correct PIN.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Trigger: </a:t>
            </a:r>
            <a:r>
              <a:rPr lang="en-US" dirty="0"/>
              <a:t>The customer selects the </a:t>
            </a:r>
            <a:br>
              <a:rPr lang="en-US" dirty="0"/>
            </a:br>
            <a:r>
              <a:rPr lang="ja-JP" altLang="en-US" dirty="0"/>
              <a:t>“</a:t>
            </a:r>
            <a:r>
              <a:rPr lang="en-US" dirty="0"/>
              <a:t>Withdraw Cash</a:t>
            </a:r>
            <a:r>
              <a:rPr lang="ja-JP" altLang="en-US" dirty="0"/>
              <a:t>”</a:t>
            </a:r>
            <a:r>
              <a:rPr lang="en-US" dirty="0"/>
              <a:t> option.</a:t>
            </a:r>
          </a:p>
        </p:txBody>
      </p:sp>
    </p:spTree>
    <p:extLst>
      <p:ext uri="{BB962C8B-B14F-4D97-AF65-F5344CB8AC3E}">
        <p14:creationId xmlns:p14="http://schemas.microsoft.com/office/powerpoint/2010/main" val="1679791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4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6E0C4A-3A75-D24C-84FA-7827224B2212}" type="slidenum">
              <a:rPr lang="en-US"/>
              <a:pPr/>
              <a:t>37</a:t>
            </a:fld>
            <a:endParaRPr lang="en-US"/>
          </a:p>
        </p:txBody>
      </p:sp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Use Case Description</a:t>
            </a:r>
            <a:r>
              <a:rPr lang="en-US" i="1" dirty="0"/>
              <a:t>, cont</a:t>
            </a:r>
            <a:r>
              <a:rPr lang="en-US" i="1" dirty="0">
                <a:latin typeface="Arial"/>
              </a:rPr>
              <a:t>’</a:t>
            </a:r>
            <a:r>
              <a:rPr lang="en-US" i="1" dirty="0"/>
              <a:t>d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5029145"/>
          </a:xfrm>
        </p:spPr>
        <p:txBody>
          <a:bodyPr/>
          <a:lstStyle/>
          <a:p>
            <a:pPr marL="533400" indent="-533400"/>
            <a:r>
              <a:rPr lang="en-US" dirty="0">
                <a:solidFill>
                  <a:srgbClr val="B23C00"/>
                </a:solidFill>
              </a:rPr>
              <a:t>Primary sequence:</a:t>
            </a:r>
          </a:p>
          <a:p>
            <a:pPr marL="2360613" lvl="4" indent="-533400"/>
            <a:endParaRPr lang="en-US" dirty="0">
              <a:solidFill>
                <a:srgbClr val="B23C00"/>
              </a:solidFill>
            </a:endParaRPr>
          </a:p>
          <a:p>
            <a:pPr marL="928688" lvl="1" indent="-457200">
              <a:buFont typeface="Wingdings" charset="0"/>
              <a:buAutoNum type="arabicPeriod"/>
            </a:pPr>
            <a:r>
              <a:rPr lang="en-US" dirty="0"/>
              <a:t>The system prompts the customer for the amount.</a:t>
            </a:r>
          </a:p>
          <a:p>
            <a:pPr marL="928688" lvl="1" indent="-457200">
              <a:buFont typeface="Wingdings" charset="0"/>
              <a:buAutoNum type="arabicPeriod"/>
            </a:pPr>
            <a:r>
              <a:rPr lang="en-US" dirty="0"/>
              <a:t>The customer chooses from a list of amounts </a:t>
            </a:r>
            <a:br>
              <a:rPr lang="en-US" dirty="0"/>
            </a:br>
            <a:r>
              <a:rPr lang="en-US" dirty="0"/>
              <a:t>or enters a amount.</a:t>
            </a:r>
          </a:p>
          <a:p>
            <a:pPr marL="928688" lvl="1" indent="-457200">
              <a:buFont typeface="Wingdings" charset="0"/>
              <a:buAutoNum type="arabicPeriod"/>
            </a:pPr>
            <a:r>
              <a:rPr lang="en-US" dirty="0"/>
              <a:t>The customer confirms and submits the amount.</a:t>
            </a:r>
          </a:p>
          <a:p>
            <a:pPr marL="1398588" lvl="2" indent="-457200"/>
            <a:r>
              <a:rPr lang="en-US" dirty="0"/>
              <a:t>(The ATM communicates with the bank </a:t>
            </a:r>
            <a:br>
              <a:rPr lang="en-US" dirty="0"/>
            </a:br>
            <a:r>
              <a:rPr lang="en-US" dirty="0"/>
              <a:t>to check the customer’s account.)</a:t>
            </a:r>
          </a:p>
          <a:p>
            <a:pPr marL="928688" lvl="1" indent="-457200">
              <a:buFont typeface="Wingdings" charset="0"/>
              <a:buAutoNum type="arabicPeriod"/>
            </a:pPr>
            <a:r>
              <a:rPr lang="en-US" dirty="0"/>
              <a:t>The system dispenses the amount in $20 bills.</a:t>
            </a:r>
          </a:p>
          <a:p>
            <a:pPr marL="1398588" lvl="2" indent="-457200"/>
            <a:r>
              <a:rPr lang="en-US" dirty="0"/>
              <a:t>(The bank deducts the amount </a:t>
            </a:r>
            <a:br>
              <a:rPr lang="en-US" dirty="0"/>
            </a:br>
            <a:r>
              <a:rPr lang="en-US" dirty="0"/>
              <a:t>from the customer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s balance.)</a:t>
            </a:r>
          </a:p>
          <a:p>
            <a:pPr marL="928688" lvl="1" indent="-457200">
              <a:buFont typeface="Wingdings" charset="0"/>
              <a:buAutoNum type="arabicPeriod"/>
            </a:pPr>
            <a:r>
              <a:rPr lang="en-US" dirty="0"/>
              <a:t>The system displays the customer</a:t>
            </a:r>
            <a:r>
              <a:rPr lang="ja-JP" altLang="en-US" dirty="0">
                <a:latin typeface="Arial"/>
              </a:rPr>
              <a:t>’</a:t>
            </a:r>
            <a:r>
              <a:rPr lang="en-US" dirty="0"/>
              <a:t>s balance </a:t>
            </a:r>
          </a:p>
          <a:p>
            <a:pPr lvl="2"/>
            <a:r>
              <a:rPr lang="en-US" dirty="0"/>
              <a:t>See use case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Display balance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.</a:t>
            </a:r>
          </a:p>
        </p:txBody>
      </p:sp>
      <p:sp>
        <p:nvSpPr>
          <p:cNvPr id="145412" name="Text Box 4"/>
          <p:cNvSpPr txBox="1">
            <a:spLocks noChangeArrowheads="1"/>
          </p:cNvSpPr>
          <p:nvPr/>
        </p:nvSpPr>
        <p:spPr bwMode="auto">
          <a:xfrm>
            <a:off x="4206244" y="1325903"/>
            <a:ext cx="294177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33CC"/>
                </a:solidFill>
              </a:rPr>
              <a:t>At most about 10 steps.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760707" y="5894277"/>
            <a:ext cx="2058126" cy="369332"/>
          </a:xfrm>
          <a:prstGeom prst="rect">
            <a:avLst/>
          </a:prstGeom>
          <a:solidFill>
            <a:srgbClr val="FFFFC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Another use case.</a:t>
            </a:r>
          </a:p>
        </p:txBody>
      </p:sp>
    </p:spTree>
    <p:extLst>
      <p:ext uri="{BB962C8B-B14F-4D97-AF65-F5344CB8AC3E}">
        <p14:creationId xmlns:p14="http://schemas.microsoft.com/office/powerpoint/2010/main" val="3485894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2" grpId="0" animBg="1"/>
      <p:bldP spid="2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79B4-ABA7-7544-BC8F-059BBD6CD5D1}" type="slidenum">
              <a:rPr lang="en-US"/>
              <a:pPr/>
              <a:t>38</a:t>
            </a:fld>
            <a:endParaRPr lang="en-US"/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Use Case Description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Alternate sequences:</a:t>
            </a:r>
          </a:p>
          <a:p>
            <a:pPr lvl="4"/>
            <a:endParaRPr lang="en-US" dirty="0">
              <a:solidFill>
                <a:srgbClr val="B23C00"/>
              </a:solidFill>
            </a:endParaRPr>
          </a:p>
          <a:p>
            <a:pPr lvl="1"/>
            <a:r>
              <a:rPr lang="en-US" dirty="0"/>
              <a:t>3.1  The customer entered an amount </a:t>
            </a:r>
            <a:br>
              <a:rPr lang="en-US" dirty="0"/>
            </a:br>
            <a:r>
              <a:rPr lang="en-US" dirty="0"/>
              <a:t>that is not a multiple of $20.</a:t>
            </a:r>
          </a:p>
          <a:p>
            <a:pPr lvl="2"/>
            <a:r>
              <a:rPr lang="en-US" dirty="0"/>
              <a:t>3.1.1 The system displays a message to the customer .</a:t>
            </a:r>
          </a:p>
          <a:p>
            <a:pPr lvl="2"/>
            <a:r>
              <a:rPr lang="en-US" dirty="0"/>
              <a:t>3.1.2. The system prompts the customer for a new amount.</a:t>
            </a:r>
          </a:p>
          <a:p>
            <a:pPr lvl="7"/>
            <a:endParaRPr lang="en-US" dirty="0"/>
          </a:p>
          <a:p>
            <a:pPr lvl="1"/>
            <a:r>
              <a:rPr lang="en-US" dirty="0"/>
              <a:t>3.2  The customer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s bank balance is insufficient.</a:t>
            </a:r>
          </a:p>
          <a:p>
            <a:pPr lvl="2"/>
            <a:r>
              <a:rPr lang="en-US" dirty="0"/>
              <a:t>3.2.1  </a:t>
            </a:r>
            <a:r>
              <a:rPr lang="en-US" i="1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248064179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979B4-ABA7-7544-BC8F-059BBD6CD5D1}" type="slidenum">
              <a:rPr lang="en-US"/>
              <a:pPr/>
              <a:t>39</a:t>
            </a:fld>
            <a:endParaRPr lang="en-US"/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Use Case Description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46436" name="Rectangle 4"/>
          <p:cNvSpPr>
            <a:spLocks noChangeArrowheads="1"/>
          </p:cNvSpPr>
          <p:nvPr/>
        </p:nvSpPr>
        <p:spPr bwMode="auto">
          <a:xfrm>
            <a:off x="457200" y="1325903"/>
            <a:ext cx="8229600" cy="4846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sz="2800" dirty="0" err="1">
                <a:solidFill>
                  <a:srgbClr val="B23C00"/>
                </a:solidFill>
              </a:rPr>
              <a:t>Postconditions</a:t>
            </a:r>
            <a:r>
              <a:rPr lang="en-US" sz="2800" dirty="0">
                <a:solidFill>
                  <a:srgbClr val="B23C00"/>
                </a:solidFill>
              </a:rPr>
              <a:t>:</a:t>
            </a:r>
          </a:p>
          <a:p>
            <a:pPr marL="469900" indent="-469900" eaLnBrk="1" hangingPunct="1">
              <a:spcBef>
                <a:spcPct val="20000"/>
              </a:spcBef>
              <a:buClr>
                <a:schemeClr val="bg2"/>
              </a:buClr>
              <a:buSzPct val="70000"/>
              <a:buFont typeface="Wingdings" charset="0"/>
              <a:buChar char="o"/>
            </a:pPr>
            <a:endParaRPr lang="en-US" sz="1000" dirty="0"/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n"/>
            </a:pPr>
            <a:r>
              <a:rPr lang="en-US" sz="2400" dirty="0"/>
              <a:t>The customer</a:t>
            </a:r>
            <a:r>
              <a:rPr lang="en-US" sz="2800" dirty="0"/>
              <a:t> </a:t>
            </a:r>
            <a:r>
              <a:rPr lang="en-US" sz="2400" dirty="0"/>
              <a:t>receives the desired amount of cash.</a:t>
            </a:r>
          </a:p>
          <a:p>
            <a:pPr marL="1377950" lvl="2" indent="-468313"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charset="0"/>
              <a:buChar char="o"/>
            </a:pPr>
            <a:r>
              <a:rPr lang="en-US" sz="2000" dirty="0"/>
              <a:t>The amount is deducted from the customer</a:t>
            </a:r>
            <a:r>
              <a:rPr lang="ja-JP" altLang="en-US" sz="2000" dirty="0">
                <a:latin typeface="Arial"/>
              </a:rPr>
              <a:t>’</a:t>
            </a:r>
            <a:r>
              <a:rPr lang="en-US" sz="2000" dirty="0"/>
              <a:t>s</a:t>
            </a:r>
            <a:r>
              <a:rPr lang="en-US" sz="2400" dirty="0"/>
              <a:t> </a:t>
            </a:r>
            <a:r>
              <a:rPr lang="en-US" sz="2000" dirty="0"/>
              <a:t>account.</a:t>
            </a:r>
          </a:p>
          <a:p>
            <a:pPr marL="1377950" lvl="2" indent="-468313"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charset="0"/>
              <a:buChar char="o"/>
            </a:pPr>
            <a:r>
              <a:rPr lang="en-US" sz="2000" dirty="0"/>
              <a:t>The customer</a:t>
            </a:r>
            <a:r>
              <a:rPr lang="en-US" sz="2400" dirty="0"/>
              <a:t> </a:t>
            </a:r>
            <a:r>
              <a:rPr lang="en-US" sz="2000" dirty="0"/>
              <a:t>sees the new account balance.</a:t>
            </a:r>
          </a:p>
          <a:p>
            <a:pPr marL="1377950" lvl="2" indent="-468313"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charset="0"/>
              <a:buChar char="o"/>
            </a:pPr>
            <a:endParaRPr lang="en-US" sz="1000" dirty="0"/>
          </a:p>
          <a:p>
            <a:pPr marL="908050" lvl="1" indent="-436563" eaLnBrk="1" hangingPunct="1">
              <a:spcBef>
                <a:spcPct val="20000"/>
              </a:spcBef>
              <a:buClr>
                <a:schemeClr val="accent2"/>
              </a:buClr>
              <a:buSzPct val="75000"/>
              <a:buFont typeface="Wingdings" charset="0"/>
              <a:buChar char="n"/>
            </a:pPr>
            <a:r>
              <a:rPr lang="en-US" sz="2400" b="1" i="1" dirty="0"/>
              <a:t>OR:</a:t>
            </a:r>
            <a:r>
              <a:rPr lang="en-US" sz="2400" dirty="0"/>
              <a:t> The customer</a:t>
            </a:r>
            <a:r>
              <a:rPr lang="en-US" sz="2800" dirty="0"/>
              <a:t> </a:t>
            </a:r>
            <a:r>
              <a:rPr lang="en-US" sz="2400" dirty="0"/>
              <a:t>receives no cash.</a:t>
            </a:r>
          </a:p>
          <a:p>
            <a:pPr marL="1377950" lvl="2" indent="-468313" eaLnBrk="1" hangingPunct="1">
              <a:spcBef>
                <a:spcPct val="20000"/>
              </a:spcBef>
              <a:buClr>
                <a:schemeClr val="bg2"/>
              </a:buClr>
              <a:buSzPct val="65000"/>
              <a:buFont typeface="Wingdings" charset="0"/>
              <a:buChar char="o"/>
            </a:pPr>
            <a:r>
              <a:rPr lang="en-US" sz="2000" dirty="0"/>
              <a:t>The customer</a:t>
            </a:r>
            <a:r>
              <a:rPr lang="en-US" sz="2000" dirty="0">
                <a:latin typeface="Arial"/>
              </a:rPr>
              <a:t>’</a:t>
            </a:r>
            <a:r>
              <a:rPr lang="en-US" sz="2000" dirty="0"/>
              <a:t>s</a:t>
            </a:r>
            <a:r>
              <a:rPr lang="en-US" sz="2400" dirty="0"/>
              <a:t> </a:t>
            </a:r>
            <a:r>
              <a:rPr lang="en-US" sz="2000" dirty="0"/>
              <a:t>account is unchanged.</a:t>
            </a:r>
          </a:p>
        </p:txBody>
      </p:sp>
      <p:sp>
        <p:nvSpPr>
          <p:cNvPr id="146437" name="Text Box 5"/>
          <p:cNvSpPr txBox="1">
            <a:spLocks noChangeArrowheads="1"/>
          </p:cNvSpPr>
          <p:nvPr/>
        </p:nvSpPr>
        <p:spPr bwMode="auto">
          <a:xfrm>
            <a:off x="3657611" y="1417342"/>
            <a:ext cx="5303462" cy="400110"/>
          </a:xfrm>
          <a:prstGeom prst="rect">
            <a:avLst/>
          </a:prstGeom>
          <a:solidFill>
            <a:srgbClr val="FFFFC2"/>
          </a:solidFill>
          <a:ln w="12700">
            <a:solidFill>
              <a:srgbClr val="0033CC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>
                <a:solidFill>
                  <a:srgbClr val="0033CC"/>
                </a:solidFill>
              </a:rPr>
              <a:t>What must be true after the use case is done.</a:t>
            </a:r>
          </a:p>
        </p:txBody>
      </p:sp>
    </p:spTree>
    <p:extLst>
      <p:ext uri="{BB962C8B-B14F-4D97-AF65-F5344CB8AC3E}">
        <p14:creationId xmlns:p14="http://schemas.microsoft.com/office/powerpoint/2010/main" val="2774441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6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643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643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32A0E-D6D5-DD4D-A56B-36C46C4FA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Examples: Home Page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82B26-04CD-F04D-8270-85D1CC4C7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2560292"/>
          </a:xfrm>
        </p:spPr>
        <p:txBody>
          <a:bodyPr/>
          <a:lstStyle/>
          <a:p>
            <a:r>
              <a:rPr lang="en-US" dirty="0"/>
              <a:t>Router: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Controller: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0FEFE8-88C5-C948-B7AE-BDE8224F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E04B43-834E-2E48-982F-97426F162A8D}"/>
              </a:ext>
            </a:extLst>
          </p:cNvPr>
          <p:cNvSpPr txBox="1"/>
          <p:nvPr/>
        </p:nvSpPr>
        <p:spPr>
          <a:xfrm>
            <a:off x="731562" y="1874537"/>
            <a:ext cx="4011034" cy="10772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GET home page.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router.get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ctrlMain.home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B9EE95-2BCF-9D47-8E9B-70E2723929BE}"/>
              </a:ext>
            </a:extLst>
          </p:cNvPr>
          <p:cNvSpPr txBox="1"/>
          <p:nvPr/>
        </p:nvSpPr>
        <p:spPr>
          <a:xfrm>
            <a:off x="2926098" y="1705260"/>
            <a:ext cx="259077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/routes/</a:t>
            </a:r>
            <a:r>
              <a:rPr lang="en-US" dirty="0" err="1">
                <a:solidFill>
                  <a:srgbClr val="FFFF00"/>
                </a:solidFill>
              </a:rPr>
              <a:t>index.js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042E94-640F-7B4A-BDE9-DC15895CDC1E}"/>
              </a:ext>
            </a:extLst>
          </p:cNvPr>
          <p:cNvSpPr txBox="1"/>
          <p:nvPr/>
        </p:nvSpPr>
        <p:spPr>
          <a:xfrm>
            <a:off x="731562" y="4053313"/>
            <a:ext cx="6109365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GET home page.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module.exports.home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function(request, result)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sendPage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index.html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', result);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B3243B-75B8-7F4E-9C81-1B2EE786449F}"/>
              </a:ext>
            </a:extLst>
          </p:cNvPr>
          <p:cNvSpPr txBox="1"/>
          <p:nvPr/>
        </p:nvSpPr>
        <p:spPr>
          <a:xfrm>
            <a:off x="4023366" y="3794756"/>
            <a:ext cx="292099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/controllers/</a:t>
            </a:r>
            <a:r>
              <a:rPr lang="en-US" dirty="0" err="1">
                <a:solidFill>
                  <a:srgbClr val="FFFF00"/>
                </a:solidFill>
              </a:rPr>
              <a:t>main.js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9C4BA8-BB0E-0B49-82D6-161DB66DFAC6}"/>
              </a:ext>
            </a:extLst>
          </p:cNvPr>
          <p:cNvSpPr txBox="1"/>
          <p:nvPr/>
        </p:nvSpPr>
        <p:spPr>
          <a:xfrm>
            <a:off x="2172526" y="5581271"/>
            <a:ext cx="1507144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file on the server</a:t>
            </a:r>
          </a:p>
        </p:txBody>
      </p:sp>
    </p:spTree>
    <p:extLst>
      <p:ext uri="{BB962C8B-B14F-4D97-AF65-F5344CB8AC3E}">
        <p14:creationId xmlns:p14="http://schemas.microsoft.com/office/powerpoint/2010/main" val="3351055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6AEE9-0E42-3C4D-A2A2-B6DC657C4F23}" type="slidenum">
              <a:rPr lang="en-US"/>
              <a:pPr/>
              <a:t>40</a:t>
            </a:fld>
            <a:endParaRPr lang="en-US"/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Use Case Description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Nonfunctional requirements:</a:t>
            </a:r>
          </a:p>
          <a:p>
            <a:pPr lvl="5">
              <a:lnSpc>
                <a:spcPct val="9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The system responds to each customer input </a:t>
            </a:r>
            <a:br>
              <a:rPr lang="en-US" dirty="0"/>
            </a:br>
            <a:r>
              <a:rPr lang="en-US" dirty="0"/>
              <a:t>within 15 seconds.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system displays messages in either </a:t>
            </a:r>
            <a:br>
              <a:rPr lang="en-US" dirty="0"/>
            </a:br>
            <a:r>
              <a:rPr lang="en-US" dirty="0"/>
              <a:t>English or Spanish.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Glossary</a:t>
            </a:r>
          </a:p>
          <a:p>
            <a:pPr lvl="5">
              <a:lnSpc>
                <a:spcPct val="9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customer</a:t>
            </a:r>
            <a:r>
              <a:rPr lang="en-US" dirty="0">
                <a:solidFill>
                  <a:srgbClr val="0033CC"/>
                </a:solidFill>
              </a:rPr>
              <a:t> </a:t>
            </a:r>
            <a:r>
              <a:rPr lang="en-US" dirty="0"/>
              <a:t>= a person who wants to withdraw cash from the ATM.</a:t>
            </a:r>
          </a:p>
          <a:p>
            <a:pPr lvl="1"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bank </a:t>
            </a:r>
            <a:r>
              <a:rPr lang="en-US" dirty="0"/>
              <a:t>= a system that maintains customer accounts and balances.</a:t>
            </a:r>
          </a:p>
          <a:p>
            <a:pPr lvl="1">
              <a:lnSpc>
                <a:spcPct val="90000"/>
              </a:lnSpc>
            </a:pPr>
            <a:r>
              <a:rPr lang="en-US" i="1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306435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7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7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7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4565D-6E02-6049-8D57-BD3C0A0E5F6D}" type="slidenum">
              <a:rPr lang="en-US"/>
              <a:pPr/>
              <a:t>41</a:t>
            </a:fld>
            <a:endParaRPr lang="en-US"/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Case Description Guidelines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Use case names should be </a:t>
            </a:r>
            <a:r>
              <a:rPr lang="en-US" dirty="0">
                <a:solidFill>
                  <a:srgbClr val="B23C00"/>
                </a:solidFill>
              </a:rPr>
              <a:t>verb-object</a:t>
            </a:r>
            <a:r>
              <a:rPr lang="en-US" dirty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Each name should describe an </a:t>
            </a:r>
            <a:r>
              <a:rPr lang="en-US" dirty="0">
                <a:solidFill>
                  <a:srgbClr val="B23C00"/>
                </a:solidFill>
              </a:rPr>
              <a:t>achievable goal </a:t>
            </a:r>
            <a:r>
              <a:rPr lang="en-US" dirty="0"/>
              <a:t>or </a:t>
            </a:r>
            <a:r>
              <a:rPr lang="en-US" dirty="0">
                <a:solidFill>
                  <a:srgbClr val="B23C00"/>
                </a:solidFill>
              </a:rPr>
              <a:t>doable task </a:t>
            </a:r>
            <a:r>
              <a:rPr lang="en-US" dirty="0"/>
              <a:t>(e.g., </a:t>
            </a:r>
            <a:r>
              <a:rPr lang="ja-JP" altLang="en-US" dirty="0"/>
              <a:t>“</a:t>
            </a:r>
            <a:r>
              <a:rPr lang="en-US" dirty="0"/>
              <a:t>Withdraw Cash</a:t>
            </a:r>
            <a:r>
              <a:rPr lang="ja-JP" altLang="en-US" dirty="0"/>
              <a:t>”</a:t>
            </a:r>
            <a:r>
              <a:rPr lang="en-US" dirty="0"/>
              <a:t>).</a:t>
            </a:r>
          </a:p>
          <a:p>
            <a:pPr lvl="2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Keep use cases </a:t>
            </a:r>
            <a:r>
              <a:rPr lang="en-US" dirty="0">
                <a:solidFill>
                  <a:srgbClr val="B23C00"/>
                </a:solidFill>
              </a:rPr>
              <a:t>short</a:t>
            </a:r>
            <a:r>
              <a:rPr lang="en-US" dirty="0"/>
              <a:t>, </a:t>
            </a:r>
            <a:r>
              <a:rPr lang="en-US" dirty="0">
                <a:solidFill>
                  <a:srgbClr val="B23C00"/>
                </a:solidFill>
              </a:rPr>
              <a:t>simple</a:t>
            </a:r>
            <a:r>
              <a:rPr lang="en-US" dirty="0"/>
              <a:t>, and </a:t>
            </a:r>
            <a:r>
              <a:rPr lang="en-US" dirty="0">
                <a:solidFill>
                  <a:srgbClr val="B23C00"/>
                </a:solidFill>
              </a:rPr>
              <a:t>informal</a:t>
            </a:r>
            <a:r>
              <a:rPr lang="en-US" dirty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Clients and users need to understand them.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No GUI or implementation details.</a:t>
            </a:r>
          </a:p>
        </p:txBody>
      </p:sp>
    </p:spTree>
    <p:extLst>
      <p:ext uri="{BB962C8B-B14F-4D97-AF65-F5344CB8AC3E}">
        <p14:creationId xmlns:p14="http://schemas.microsoft.com/office/powerpoint/2010/main" val="3261977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8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8EE62-8524-9F4E-897F-15D0D91087B1}" type="slidenum">
              <a:rPr lang="en-US"/>
              <a:pPr/>
              <a:t>42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Specification Primary Contents</a:t>
            </a:r>
          </a:p>
        </p:txBody>
      </p:sp>
      <p:pic>
        <p:nvPicPr>
          <p:cNvPr id="194564" name="Picture 4" descr="fig02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091" y="1417638"/>
            <a:ext cx="6510420" cy="3017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4565" name="Rectangle 5"/>
          <p:cNvSpPr>
            <a:spLocks noChangeArrowheads="1"/>
          </p:cNvSpPr>
          <p:nvPr/>
        </p:nvSpPr>
        <p:spPr bwMode="auto">
          <a:xfrm>
            <a:off x="4297683" y="1691339"/>
            <a:ext cx="2103097" cy="274637"/>
          </a:xfrm>
          <a:prstGeom prst="rect">
            <a:avLst/>
          </a:prstGeom>
          <a:noFill/>
          <a:ln w="28575">
            <a:solidFill>
              <a:srgbClr val="B23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928" y="1235075"/>
            <a:ext cx="8503827" cy="502853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Product name</a:t>
            </a:r>
          </a:p>
          <a:p>
            <a:pPr lvl="4">
              <a:lnSpc>
                <a:spcPct val="90000"/>
              </a:lnSpc>
            </a:pPr>
            <a:endParaRPr lang="en-US" sz="800" dirty="0"/>
          </a:p>
          <a:p>
            <a:pPr>
              <a:lnSpc>
                <a:spcPct val="90000"/>
              </a:lnSpc>
            </a:pPr>
            <a:r>
              <a:rPr lang="en-US" sz="2400" dirty="0"/>
              <a:t>Clear problem </a:t>
            </a:r>
            <a:br>
              <a:rPr lang="en-US" sz="2400" dirty="0"/>
            </a:br>
            <a:r>
              <a:rPr lang="en-US" sz="2400" dirty="0"/>
              <a:t>statement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What is the </a:t>
            </a:r>
            <a:br>
              <a:rPr lang="en-US" sz="2000" dirty="0"/>
            </a:br>
            <a:r>
              <a:rPr lang="en-US" sz="2000" dirty="0"/>
              <a:t>problem?</a:t>
            </a:r>
          </a:p>
          <a:p>
            <a:pPr lvl="5">
              <a:lnSpc>
                <a:spcPct val="90000"/>
              </a:lnSpc>
            </a:pPr>
            <a:endParaRPr lang="en-US" sz="800" dirty="0"/>
          </a:p>
          <a:p>
            <a:pPr>
              <a:lnSpc>
                <a:spcPct val="90000"/>
              </a:lnSpc>
            </a:pPr>
            <a:r>
              <a:rPr lang="en-US" sz="2400" dirty="0"/>
              <a:t>Objectives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What is your </a:t>
            </a:r>
            <a:br>
              <a:rPr lang="en-US" sz="2000" dirty="0"/>
            </a:br>
            <a:r>
              <a:rPr lang="en-US" sz="2000" dirty="0"/>
              <a:t>application </a:t>
            </a:r>
            <a:br>
              <a:rPr lang="en-US" sz="2000" dirty="0"/>
            </a:br>
            <a:r>
              <a:rPr lang="en-US" sz="2000" dirty="0"/>
              <a:t>supposed to </a:t>
            </a:r>
            <a:br>
              <a:rPr lang="en-US" sz="2000" dirty="0"/>
            </a:br>
            <a:r>
              <a:rPr lang="en-US" sz="2000" dirty="0"/>
              <a:t>accomplish?</a:t>
            </a:r>
          </a:p>
          <a:p>
            <a:pPr lvl="5">
              <a:lnSpc>
                <a:spcPct val="90000"/>
              </a:lnSpc>
            </a:pPr>
            <a:endParaRPr lang="en-US" sz="800" dirty="0"/>
          </a:p>
          <a:p>
            <a:pPr>
              <a:lnSpc>
                <a:spcPct val="90000"/>
              </a:lnSpc>
            </a:pPr>
            <a:r>
              <a:rPr lang="en-US" sz="2400" dirty="0"/>
              <a:t>Functional requirements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Nonfunctional requirements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Use cases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180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4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4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4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94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4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4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4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945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5" grpId="0" animBg="1"/>
      <p:bldP spid="19456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C2EC9-CB01-2048-95C5-96CF88E7EAFC}" type="slidenum">
              <a:rPr lang="en-US"/>
              <a:pPr/>
              <a:t>43</a:t>
            </a:fld>
            <a:endParaRPr lang="en-US"/>
          </a:p>
        </p:txBody>
      </p:sp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>
          <a:xfrm>
            <a:off x="365806" y="411163"/>
            <a:ext cx="8412433" cy="655637"/>
          </a:xfrm>
        </p:spPr>
        <p:txBody>
          <a:bodyPr/>
          <a:lstStyle/>
          <a:p>
            <a:r>
              <a:rPr lang="en-US" dirty="0"/>
              <a:t>Assignment #1: Functional Specification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Each project team creates the </a:t>
            </a:r>
            <a:r>
              <a:rPr lang="en-US" dirty="0">
                <a:solidFill>
                  <a:srgbClr val="B23C00"/>
                </a:solidFill>
              </a:rPr>
              <a:t>first draft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of the </a:t>
            </a:r>
            <a:r>
              <a:rPr lang="en-US" dirty="0">
                <a:solidFill>
                  <a:srgbClr val="B23C00"/>
                </a:solidFill>
              </a:rPr>
              <a:t>Functional Specification</a:t>
            </a:r>
            <a:r>
              <a:rPr lang="en-US" dirty="0"/>
              <a:t> for its </a:t>
            </a:r>
            <a:br>
              <a:rPr lang="en-US" dirty="0"/>
            </a:br>
            <a:r>
              <a:rPr lang="en-US" dirty="0"/>
              <a:t>final web application that will tell a story </a:t>
            </a:r>
            <a:br>
              <a:rPr lang="en-US" dirty="0"/>
            </a:br>
            <a:r>
              <a:rPr lang="en-US" dirty="0"/>
              <a:t>with data.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Product name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Problem statement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Objectives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6 functional requirements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4 nonfunctional requirements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Use case diagram with 6 use cases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Use case descriptions of 3 of your use cases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1684DB-E9B9-D540-AC7B-CD086B2E2FDD}"/>
              </a:ext>
            </a:extLst>
          </p:cNvPr>
          <p:cNvSpPr txBox="1"/>
          <p:nvPr/>
        </p:nvSpPr>
        <p:spPr>
          <a:xfrm>
            <a:off x="4846317" y="2789832"/>
            <a:ext cx="3018775" cy="9233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33CC"/>
                </a:solidFill>
              </a:rPr>
              <a:t>Use your imagination!</a:t>
            </a:r>
          </a:p>
          <a:p>
            <a:r>
              <a:rPr lang="en-US" sz="1800" dirty="0">
                <a:solidFill>
                  <a:srgbClr val="0033CC"/>
                </a:solidFill>
              </a:rPr>
              <a:t>Your web app will not </a:t>
            </a:r>
            <a:br>
              <a:rPr lang="en-US" sz="1800" dirty="0">
                <a:solidFill>
                  <a:srgbClr val="0033CC"/>
                </a:solidFill>
              </a:rPr>
            </a:br>
            <a:r>
              <a:rPr lang="en-US" sz="1800" dirty="0">
                <a:solidFill>
                  <a:srgbClr val="0033CC"/>
                </a:solidFill>
              </a:rPr>
              <a:t>be held to this specification.</a:t>
            </a:r>
          </a:p>
        </p:txBody>
      </p:sp>
    </p:spTree>
    <p:extLst>
      <p:ext uri="{BB962C8B-B14F-4D97-AF65-F5344CB8AC3E}">
        <p14:creationId xmlns:p14="http://schemas.microsoft.com/office/powerpoint/2010/main" val="109676115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CB78D-3AA9-4F4F-9FB4-C795B5DA8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#1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DCDD8A-58B1-F14B-AD49-B483D210F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320994" cy="4835525"/>
          </a:xfrm>
        </p:spPr>
        <p:txBody>
          <a:bodyPr/>
          <a:lstStyle/>
          <a:p>
            <a:r>
              <a:rPr lang="en-US" dirty="0"/>
              <a:t>Each team turns in one Functional Specification.</a:t>
            </a:r>
          </a:p>
          <a:p>
            <a:pPr lvl="1"/>
            <a:r>
              <a:rPr lang="en-US" dirty="0"/>
              <a:t>Microsoft Word document or PDF</a:t>
            </a:r>
          </a:p>
          <a:p>
            <a:pPr lvl="6"/>
            <a:endParaRPr lang="en-US" dirty="0"/>
          </a:p>
          <a:p>
            <a:r>
              <a:rPr lang="en-US" dirty="0"/>
              <a:t>Canvas: Assignment #1</a:t>
            </a:r>
            <a:endParaRPr lang="en-US" b="1" dirty="0"/>
          </a:p>
          <a:p>
            <a:r>
              <a:rPr lang="en-US" dirty="0"/>
              <a:t>Due Friday</a:t>
            </a:r>
            <a:r>
              <a:rPr lang="en-US"/>
              <a:t>, February 7</a:t>
            </a:r>
            <a:r>
              <a:rPr lang="en-US">
                <a:solidFill>
                  <a:srgbClr val="B23C00"/>
                </a:solidFill>
              </a:rPr>
              <a:t> </a:t>
            </a:r>
            <a:r>
              <a:rPr lang="en-US" dirty="0"/>
              <a:t>at 11:59 PM.</a:t>
            </a:r>
          </a:p>
          <a:p>
            <a:pPr lvl="4"/>
            <a:endParaRPr lang="en-US" dirty="0"/>
          </a:p>
          <a:p>
            <a:r>
              <a:rPr lang="en-US" dirty="0"/>
              <a:t>Use case description form:</a:t>
            </a:r>
            <a:br>
              <a:rPr lang="en-US" dirty="0"/>
            </a:br>
            <a:r>
              <a:rPr lang="en-US" sz="1600" dirty="0">
                <a:hlinkClick r:id="rId2"/>
              </a:rPr>
              <a:t>http://www.cs.sjsu.edu/~mak/CMPE280/assignments/1/UseCaseForm.docx</a:t>
            </a:r>
            <a:endParaRPr lang="en-US" sz="1700" dirty="0"/>
          </a:p>
          <a:p>
            <a:pPr lvl="4">
              <a:spcBef>
                <a:spcPts val="0"/>
              </a:spcBef>
            </a:pP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Formal report rubrics: </a:t>
            </a:r>
            <a:r>
              <a:rPr lang="en-US" sz="1600" dirty="0">
                <a:hlinkClick r:id="rId3"/>
              </a:rPr>
              <a:t>http://www.cs.sjsu.edu/~mak/CMPE280/assignments/1/FormalReportRubrics.pdf</a:t>
            </a:r>
            <a:r>
              <a:rPr lang="en-US" sz="1600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71A5E6-E02B-1841-87DA-7AC2E852E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4843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73B49-4258-484B-ADC6-6A45C4EBC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Examples: Home Page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3AAF77-5F8A-994B-88E4-234276044C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252" y="1295400"/>
            <a:ext cx="3749044" cy="4835525"/>
          </a:xfrm>
        </p:spPr>
        <p:txBody>
          <a:bodyPr/>
          <a:lstStyle/>
          <a:p>
            <a:r>
              <a:rPr lang="en-US" dirty="0"/>
              <a:t>Controller</a:t>
            </a:r>
            <a:r>
              <a:rPr lang="en-US" i="1" dirty="0"/>
              <a:t>, cont’d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Instead of hard-coding the contents of file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index.html</a:t>
            </a:r>
            <a:r>
              <a:rPr lang="en-US" dirty="0"/>
              <a:t> in the controller as we did in the Hello World example, function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sendPage</a:t>
            </a:r>
            <a:r>
              <a:rPr lang="en-US" dirty="0"/>
              <a:t> reads the file on the server and sends it to the client.</a:t>
            </a:r>
            <a:endParaRPr lang="en-US" i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500C26-6D47-3B45-9352-5D219816F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26FB579-8CC6-0E41-984F-AB4ED1B99F44}"/>
              </a:ext>
            </a:extLst>
          </p:cNvPr>
          <p:cNvSpPr txBox="1"/>
          <p:nvPr/>
        </p:nvSpPr>
        <p:spPr>
          <a:xfrm>
            <a:off x="4183735" y="1323795"/>
            <a:ext cx="4685898" cy="49398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function </a:t>
            </a:r>
            <a:r>
              <a:rPr lang="en-US" sz="15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sendPage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fileName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result)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html = '';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// Read the file one line at a time.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lineReader.eachLine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fileName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function(line, last)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html += line + '\n';</a:t>
            </a:r>
            <a:b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if (last) 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{ 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result.send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(html);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return false; 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}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else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{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return true;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}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});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E61EC53-C838-A943-BDB4-CDECC7AA4913}"/>
              </a:ext>
            </a:extLst>
          </p:cNvPr>
          <p:cNvSpPr txBox="1"/>
          <p:nvPr/>
        </p:nvSpPr>
        <p:spPr>
          <a:xfrm>
            <a:off x="7863804" y="2788927"/>
            <a:ext cx="968535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Callback</a:t>
            </a:r>
          </a:p>
          <a:p>
            <a:r>
              <a:rPr lang="en-US" dirty="0">
                <a:solidFill>
                  <a:srgbClr val="B23C00"/>
                </a:solidFill>
              </a:rPr>
              <a:t>function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6A947D-0C96-4B4C-9392-4ADB70A04749}"/>
              </a:ext>
            </a:extLst>
          </p:cNvPr>
          <p:cNvSpPr txBox="1"/>
          <p:nvPr/>
        </p:nvSpPr>
        <p:spPr>
          <a:xfrm>
            <a:off x="5800086" y="5806409"/>
            <a:ext cx="292099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/controllers/</a:t>
            </a:r>
            <a:r>
              <a:rPr lang="en-US" dirty="0" err="1">
                <a:solidFill>
                  <a:srgbClr val="FFFF00"/>
                </a:solidFill>
              </a:rPr>
              <a:t>main.js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46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Examples: Text Input Fields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90766" y="1403741"/>
            <a:ext cx="5984331" cy="44012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>
                <a:solidFill>
                  <a:srgbClr val="008000"/>
                </a:solidFill>
                <a:latin typeface="Courier New"/>
                <a:cs typeface="Courier New"/>
              </a:rPr>
              <a:t>&lt;form action="</a:t>
            </a:r>
            <a:r>
              <a:rPr lang="en-US" sz="1400" b="1" dirty="0" err="1">
                <a:solidFill>
                  <a:srgbClr val="0033CC"/>
                </a:solidFill>
                <a:latin typeface="Courier New"/>
                <a:cs typeface="Courier New"/>
              </a:rPr>
              <a:t>textfields</a:t>
            </a:r>
            <a:r>
              <a:rPr lang="en-US" sz="1400" b="1" dirty="0">
                <a:solidFill>
                  <a:srgbClr val="008000"/>
                </a:solidFill>
                <a:latin typeface="Courier New"/>
                <a:cs typeface="Courier New"/>
              </a:rPr>
              <a:t>"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method="</a:t>
            </a:r>
            <a:r>
              <a:rPr lang="en-US" sz="1400" b="1" dirty="0">
                <a:solidFill>
                  <a:srgbClr val="B23C00"/>
                </a:solidFill>
                <a:latin typeface="Courier New"/>
                <a:cs typeface="Courier New"/>
              </a:rPr>
              <a:t>post</a:t>
            </a:r>
            <a:r>
              <a:rPr lang="en-US" sz="1400" b="1" dirty="0">
                <a:latin typeface="Courier New"/>
                <a:cs typeface="Courier New"/>
              </a:rPr>
              <a:t>"&gt;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&lt;</a:t>
            </a:r>
            <a:r>
              <a:rPr lang="en-US" sz="1400" b="1" dirty="0" err="1">
                <a:latin typeface="Courier New"/>
                <a:cs typeface="Courier New"/>
              </a:rPr>
              <a:t>fieldset</a:t>
            </a:r>
            <a:r>
              <a:rPr lang="en-US" sz="14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&lt;legend&gt;User input&lt;/legend&gt;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&lt;p&gt;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    &lt;label&gt;First name:&lt;/label&gt;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    </a:t>
            </a:r>
            <a:r>
              <a:rPr lang="en-US" sz="1400" b="1" dirty="0">
                <a:solidFill>
                  <a:srgbClr val="008000"/>
                </a:solidFill>
                <a:latin typeface="Courier New"/>
                <a:cs typeface="Courier New"/>
              </a:rPr>
              <a:t>&lt;input name="</a:t>
            </a:r>
            <a:r>
              <a:rPr lang="en-US" sz="1400" b="1" dirty="0" err="1">
                <a:solidFill>
                  <a:srgbClr val="7030A0"/>
                </a:solidFill>
                <a:latin typeface="Courier New"/>
                <a:cs typeface="Courier New"/>
              </a:rPr>
              <a:t>firstName</a:t>
            </a:r>
            <a:r>
              <a:rPr lang="en-US" sz="1400" b="1" dirty="0">
                <a:solidFill>
                  <a:srgbClr val="008000"/>
                </a:solidFill>
                <a:latin typeface="Courier New"/>
                <a:cs typeface="Courier New"/>
              </a:rPr>
              <a:t>" type="text" /&gt;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&lt;/p&gt;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&lt;p&gt;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        &lt;label&gt;Last name:&lt;/label&gt;</a:t>
            </a:r>
          </a:p>
          <a:p>
            <a:r>
              <a:rPr lang="de-DE" sz="1400" b="1" dirty="0">
                <a:latin typeface="Courier New"/>
                <a:cs typeface="Courier New"/>
              </a:rPr>
              <a:t>                </a:t>
            </a:r>
            <a:r>
              <a:rPr lang="de-DE" sz="1400" b="1" dirty="0">
                <a:solidFill>
                  <a:srgbClr val="008000"/>
                </a:solidFill>
                <a:latin typeface="Courier New"/>
                <a:cs typeface="Courier New"/>
              </a:rPr>
              <a:t>&lt;</a:t>
            </a:r>
            <a:r>
              <a:rPr lang="de-DE" sz="1400" b="1" dirty="0" err="1">
                <a:solidFill>
                  <a:srgbClr val="008000"/>
                </a:solidFill>
                <a:latin typeface="Courier New"/>
                <a:cs typeface="Courier New"/>
              </a:rPr>
              <a:t>input</a:t>
            </a:r>
            <a:r>
              <a:rPr lang="de-DE" sz="1400" b="1" dirty="0">
                <a:solidFill>
                  <a:srgbClr val="008000"/>
                </a:solidFill>
                <a:latin typeface="Courier New"/>
                <a:cs typeface="Courier New"/>
              </a:rPr>
              <a:t> </a:t>
            </a:r>
            <a:r>
              <a:rPr lang="de-DE" sz="1400" b="1" dirty="0" err="1">
                <a:solidFill>
                  <a:srgbClr val="008000"/>
                </a:solidFill>
                <a:latin typeface="Courier New"/>
                <a:cs typeface="Courier New"/>
              </a:rPr>
              <a:t>name</a:t>
            </a:r>
            <a:r>
              <a:rPr lang="de-DE" sz="1400" b="1" dirty="0">
                <a:solidFill>
                  <a:srgbClr val="008000"/>
                </a:solidFill>
                <a:latin typeface="Courier New"/>
                <a:cs typeface="Courier New"/>
              </a:rPr>
              <a:t>="</a:t>
            </a:r>
            <a:r>
              <a:rPr lang="de-DE" sz="1400" b="1" dirty="0" err="1">
                <a:solidFill>
                  <a:srgbClr val="7030A0"/>
                </a:solidFill>
                <a:latin typeface="Courier New"/>
                <a:cs typeface="Courier New"/>
              </a:rPr>
              <a:t>lastName</a:t>
            </a:r>
            <a:r>
              <a:rPr lang="de-DE" sz="1400" b="1" dirty="0">
                <a:solidFill>
                  <a:srgbClr val="008000"/>
                </a:solidFill>
                <a:latin typeface="Courier New"/>
                <a:cs typeface="Courier New"/>
              </a:rPr>
              <a:t>" type="</a:t>
            </a:r>
            <a:r>
              <a:rPr lang="de-DE" sz="1400" b="1" dirty="0" err="1">
                <a:solidFill>
                  <a:srgbClr val="008000"/>
                </a:solidFill>
                <a:latin typeface="Courier New"/>
                <a:cs typeface="Courier New"/>
              </a:rPr>
              <a:t>text</a:t>
            </a:r>
            <a:r>
              <a:rPr lang="de-DE" sz="1400" b="1" dirty="0">
                <a:solidFill>
                  <a:srgbClr val="008000"/>
                </a:solidFill>
                <a:latin typeface="Courier New"/>
                <a:cs typeface="Courier New"/>
              </a:rPr>
              <a:t>" /&gt;</a:t>
            </a:r>
          </a:p>
          <a:p>
            <a:r>
              <a:rPr lang="de-DE" sz="1400" b="1" dirty="0">
                <a:latin typeface="Courier New"/>
                <a:cs typeface="Courier New"/>
              </a:rPr>
              <a:t>            &lt;/p&gt;</a:t>
            </a:r>
          </a:p>
          <a:p>
            <a:r>
              <a:rPr lang="de-DE" sz="1400" b="1" dirty="0">
                <a:latin typeface="Courier New"/>
                <a:cs typeface="Courier New"/>
              </a:rPr>
              <a:t>            </a:t>
            </a:r>
          </a:p>
          <a:p>
            <a:r>
              <a:rPr lang="de-DE" sz="1400" b="1" dirty="0">
                <a:latin typeface="Courier New"/>
                <a:cs typeface="Courier New"/>
              </a:rPr>
              <a:t>            &lt;p&gt;</a:t>
            </a:r>
          </a:p>
          <a:p>
            <a:r>
              <a:rPr lang="fi-FI" sz="1400" b="1" dirty="0">
                <a:latin typeface="Courier New"/>
                <a:cs typeface="Courier New"/>
              </a:rPr>
              <a:t>                </a:t>
            </a:r>
            <a:r>
              <a:rPr lang="fi-FI" sz="1400" b="1" dirty="0">
                <a:solidFill>
                  <a:srgbClr val="008000"/>
                </a:solidFill>
                <a:latin typeface="Courier New"/>
                <a:cs typeface="Courier New"/>
              </a:rPr>
              <a:t>&lt;input </a:t>
            </a:r>
            <a:r>
              <a:rPr lang="fi-FI" sz="1400" b="1" dirty="0" err="1">
                <a:solidFill>
                  <a:srgbClr val="008000"/>
                </a:solidFill>
                <a:latin typeface="Courier New"/>
                <a:cs typeface="Courier New"/>
              </a:rPr>
              <a:t>type="submit</a:t>
            </a:r>
            <a:r>
              <a:rPr lang="fi-FI" sz="1400" b="1" dirty="0">
                <a:solidFill>
                  <a:srgbClr val="008000"/>
                </a:solidFill>
                <a:latin typeface="Courier New"/>
                <a:cs typeface="Courier New"/>
              </a:rPr>
              <a:t>" </a:t>
            </a:r>
            <a:r>
              <a:rPr lang="fi-FI" sz="1400" b="1" dirty="0" err="1">
                <a:solidFill>
                  <a:srgbClr val="008000"/>
                </a:solidFill>
                <a:latin typeface="Courier New"/>
                <a:cs typeface="Courier New"/>
              </a:rPr>
              <a:t>value="Submit</a:t>
            </a:r>
            <a:r>
              <a:rPr lang="fi-FI" sz="1400" b="1" dirty="0">
                <a:solidFill>
                  <a:srgbClr val="008000"/>
                </a:solidFill>
                <a:latin typeface="Courier New"/>
                <a:cs typeface="Courier New"/>
              </a:rPr>
              <a:t>" /&gt;</a:t>
            </a:r>
          </a:p>
          <a:p>
            <a:r>
              <a:rPr lang="fi-FI" sz="1400" b="1" dirty="0">
                <a:latin typeface="Courier New"/>
                <a:cs typeface="Courier New"/>
              </a:rPr>
              <a:t>            &lt;/p&gt;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    &lt;/</a:t>
            </a:r>
            <a:r>
              <a:rPr lang="en-US" sz="1400" b="1" dirty="0" err="1">
                <a:latin typeface="Courier New"/>
                <a:cs typeface="Courier New"/>
              </a:rPr>
              <a:t>fieldset</a:t>
            </a:r>
            <a:r>
              <a:rPr lang="en-US" sz="14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    </a:t>
            </a:r>
            <a:r>
              <a:rPr lang="en-US" sz="1400" b="1" dirty="0">
                <a:solidFill>
                  <a:srgbClr val="008000"/>
                </a:solidFill>
                <a:latin typeface="Courier New"/>
                <a:cs typeface="Courier New"/>
              </a:rPr>
              <a:t>&lt;/form&gt;</a:t>
            </a:r>
          </a:p>
          <a:p>
            <a:r>
              <a:rPr lang="en-US" sz="1400" b="1" dirty="0">
                <a:latin typeface="Courier New"/>
                <a:cs typeface="Courier New"/>
              </a:rPr>
              <a:t>&lt;/body&gt;</a:t>
            </a:r>
          </a:p>
        </p:txBody>
      </p:sp>
      <p:pic>
        <p:nvPicPr>
          <p:cNvPr id="6" name="Picture 5" descr="Screen Shot 2015-01-26 at 9.36.4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3293" y="5047749"/>
            <a:ext cx="4297633" cy="158161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852146" y="1234464"/>
            <a:ext cx="96212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text.html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05D1A4-BDBA-1F4D-937C-4CFD379E9810}"/>
              </a:ext>
            </a:extLst>
          </p:cNvPr>
          <p:cNvSpPr txBox="1"/>
          <p:nvPr/>
        </p:nvSpPr>
        <p:spPr>
          <a:xfrm>
            <a:off x="5394951" y="1633232"/>
            <a:ext cx="3405035" cy="116955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u="sng" dirty="0">
                <a:solidFill>
                  <a:srgbClr val="0033CC"/>
                </a:solidFill>
              </a:rPr>
              <a:t>Get request</a:t>
            </a:r>
            <a:r>
              <a:rPr lang="en-US" sz="1400" dirty="0">
                <a:solidFill>
                  <a:srgbClr val="0033CC"/>
                </a:solidFill>
              </a:rPr>
              <a:t> to get this form:</a:t>
            </a:r>
          </a:p>
          <a:p>
            <a:r>
              <a:rPr lang="en-US" sz="1400" dirty="0">
                <a:solidFill>
                  <a:srgbClr val="0033CC"/>
                </a:solidFill>
              </a:rPr>
              <a:t>GET 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localhost:3000/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textfields</a:t>
            </a:r>
            <a:endParaRPr lang="en-US" sz="1400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400" dirty="0">
              <a:solidFill>
                <a:srgbClr val="0033CC"/>
              </a:solidFill>
            </a:endParaRPr>
          </a:p>
          <a:p>
            <a:r>
              <a:rPr lang="en-US" sz="1400" u="sng" dirty="0">
                <a:solidFill>
                  <a:srgbClr val="B23C00"/>
                </a:solidFill>
              </a:rPr>
              <a:t>Post</a:t>
            </a:r>
            <a:r>
              <a:rPr lang="en-US" sz="1400" u="sng" dirty="0">
                <a:solidFill>
                  <a:srgbClr val="0033CC"/>
                </a:solidFill>
              </a:rPr>
              <a:t> request</a:t>
            </a:r>
            <a:r>
              <a:rPr lang="en-US" sz="1400" dirty="0">
                <a:solidFill>
                  <a:srgbClr val="0033CC"/>
                </a:solidFill>
              </a:rPr>
              <a:t> to process this form:</a:t>
            </a:r>
          </a:p>
          <a:p>
            <a:r>
              <a:rPr lang="en-US" sz="1400" dirty="0">
                <a:solidFill>
                  <a:srgbClr val="0033CC"/>
                </a:solidFill>
              </a:rPr>
              <a:t>POST 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localhost:3000/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textfields</a:t>
            </a:r>
            <a:endParaRPr lang="en-US" sz="1400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4456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5E005-8FC5-EB46-BE71-13E9CA634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Examples: Text Input Fields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3B9EB-5B69-FF44-8C95-27A7C44C9D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929132"/>
          </a:xfrm>
        </p:spPr>
        <p:txBody>
          <a:bodyPr/>
          <a:lstStyle/>
          <a:p>
            <a:r>
              <a:rPr lang="en-US" dirty="0"/>
              <a:t>Router:</a:t>
            </a:r>
          </a:p>
          <a:p>
            <a:endParaRPr lang="en-US" dirty="0"/>
          </a:p>
          <a:p>
            <a:pPr lvl="2"/>
            <a:endParaRPr lang="en-US" dirty="0"/>
          </a:p>
          <a:p>
            <a:r>
              <a:rPr lang="en-US" dirty="0"/>
              <a:t>Controller: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D2D151-B19C-A44E-99A5-0751D5FCD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ABBAA1-FBD0-EB45-A51C-FCF2C3C18885}"/>
              </a:ext>
            </a:extLst>
          </p:cNvPr>
          <p:cNvSpPr txBox="1"/>
          <p:nvPr/>
        </p:nvSpPr>
        <p:spPr>
          <a:xfrm>
            <a:off x="671012" y="1965976"/>
            <a:ext cx="6726521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router.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textfields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ctrlMain.get_textfields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router.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textfields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ctrlMain.post_textfields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F06FB8E-3478-9C4D-8FF4-DC16EF73751B}"/>
              </a:ext>
            </a:extLst>
          </p:cNvPr>
          <p:cNvSpPr txBox="1"/>
          <p:nvPr/>
        </p:nvSpPr>
        <p:spPr>
          <a:xfrm>
            <a:off x="671012" y="3282920"/>
            <a:ext cx="7467109" cy="2554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module.exports.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get_textfields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 function(request, result)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sendPage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text.html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', result);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module.exports.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post_textfields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 function(request, result)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text = '   Hello, ' +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(request);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sendBody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(text, result);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A3CCEF1-3D6B-9C4D-BD97-2C2AF6B2BEBB}"/>
              </a:ext>
            </a:extLst>
          </p:cNvPr>
          <p:cNvSpPr txBox="1"/>
          <p:nvPr/>
        </p:nvSpPr>
        <p:spPr>
          <a:xfrm>
            <a:off x="5394951" y="5650738"/>
            <a:ext cx="292099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/controllers/</a:t>
            </a:r>
            <a:r>
              <a:rPr lang="en-US" dirty="0" err="1">
                <a:solidFill>
                  <a:srgbClr val="FFFF00"/>
                </a:solidFill>
              </a:rPr>
              <a:t>main.js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8FFC5EF-F2EC-4440-8C7D-111563E7CF61}"/>
              </a:ext>
            </a:extLst>
          </p:cNvPr>
          <p:cNvSpPr txBox="1"/>
          <p:nvPr/>
        </p:nvSpPr>
        <p:spPr>
          <a:xfrm>
            <a:off x="4937756" y="1682399"/>
            <a:ext cx="259077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/routes/</a:t>
            </a:r>
            <a:r>
              <a:rPr lang="en-US" dirty="0" err="1">
                <a:solidFill>
                  <a:srgbClr val="FFFF00"/>
                </a:solidFill>
              </a:rPr>
              <a:t>index.js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397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23160-DFCB-2647-B566-423E61F0B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Examples: Text Input Fields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1416F-428E-E145-9D38-18809DEA6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87698"/>
          </a:xfrm>
        </p:spPr>
        <p:txBody>
          <a:bodyPr/>
          <a:lstStyle/>
          <a:p>
            <a:r>
              <a:rPr lang="en-US" dirty="0"/>
              <a:t>Controller, </a:t>
            </a:r>
            <a:r>
              <a:rPr lang="en-US" i="1" dirty="0"/>
              <a:t>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58F7B7-18EA-9E4D-9C36-E795DE415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065BB4E-5F23-B140-A11B-DBB1A0CA4233}"/>
              </a:ext>
            </a:extLst>
          </p:cNvPr>
          <p:cNvSpPr txBox="1"/>
          <p:nvPr/>
        </p:nvSpPr>
        <p:spPr>
          <a:xfrm>
            <a:off x="481693" y="1910443"/>
            <a:ext cx="7220246" cy="30469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Extract the first and last names from the request.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request the HTTP request.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@returns a string containing the first and last names.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function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(request)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request.param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-US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=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request.param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lastName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return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firstName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+ ' ' +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+ '!';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BE64A0-0C4B-374F-BCEF-4A4D470380A5}"/>
              </a:ext>
            </a:extLst>
          </p:cNvPr>
          <p:cNvSpPr txBox="1"/>
          <p:nvPr/>
        </p:nvSpPr>
        <p:spPr>
          <a:xfrm>
            <a:off x="4937756" y="1677494"/>
            <a:ext cx="292099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/controllers/</a:t>
            </a:r>
            <a:r>
              <a:rPr lang="en-US" dirty="0" err="1">
                <a:solidFill>
                  <a:srgbClr val="FFFF00"/>
                </a:solidFill>
              </a:rPr>
              <a:t>main.js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254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1F145-22CC-BA4F-B32B-4D781B46D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 Examples: Text Input Fields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27E8FF-0065-3345-A27C-4CABB982B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A6C72F-7499-244C-9BF0-856B2EC4F377}"/>
              </a:ext>
            </a:extLst>
          </p:cNvPr>
          <p:cNvSpPr txBox="1"/>
          <p:nvPr/>
        </p:nvSpPr>
        <p:spPr>
          <a:xfrm>
            <a:off x="1169275" y="1417342"/>
            <a:ext cx="6603090" cy="526297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/**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Send the contents of an HTML page to the client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with an inserted body text.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text the body text.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 @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result the HTTP result.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*/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function 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sendBody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result)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html = '&lt;!DOCTYPE html&gt;\n'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+ '&lt;html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-US"&gt;\n'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+ '&lt;head&gt;\n'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+ '   &lt;meta charset="UTF-8"&gt;\n'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+ '   &lt;title&gt;Form Examples&lt;/title&gt;\n'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+ '&lt;/head&gt;\n'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+ '&lt;body&gt;\n'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+ '   ' + </a:t>
            </a:r>
            <a:r>
              <a:rPr 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+ '\n' // insert the body text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+ '&lt;/body&gt;\n'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+ '&lt;/html&gt;\n';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result.send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(html);  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FF69D2-61EC-CD48-AE9A-BEFDCECF3193}"/>
              </a:ext>
            </a:extLst>
          </p:cNvPr>
          <p:cNvSpPr txBox="1"/>
          <p:nvPr/>
        </p:nvSpPr>
        <p:spPr>
          <a:xfrm>
            <a:off x="4937756" y="1248065"/>
            <a:ext cx="292099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app_server</a:t>
            </a:r>
            <a:r>
              <a:rPr lang="en-US" dirty="0">
                <a:solidFill>
                  <a:srgbClr val="FFFF00"/>
                </a:solidFill>
              </a:rPr>
              <a:t>/controllers/</a:t>
            </a:r>
            <a:r>
              <a:rPr lang="en-US" dirty="0" err="1">
                <a:solidFill>
                  <a:srgbClr val="FFFF00"/>
                </a:solidFill>
              </a:rPr>
              <a:t>main.js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05D67BC-1C93-2747-989F-EC063C96D0C5}"/>
              </a:ext>
            </a:extLst>
          </p:cNvPr>
          <p:cNvSpPr txBox="1"/>
          <p:nvPr/>
        </p:nvSpPr>
        <p:spPr>
          <a:xfrm>
            <a:off x="7955509" y="5714975"/>
            <a:ext cx="731290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B23C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3645224731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23104</TotalTime>
  <Words>4267</Words>
  <Application>Microsoft Macintosh PowerPoint</Application>
  <PresentationFormat>On-screen Show (4:3)</PresentationFormat>
  <Paragraphs>676</Paragraphs>
  <Slides>44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9" baseType="lpstr">
      <vt:lpstr>Arial</vt:lpstr>
      <vt:lpstr>Courier New</vt:lpstr>
      <vt:lpstr>Times New Roman</vt:lpstr>
      <vt:lpstr>Wingdings</vt:lpstr>
      <vt:lpstr>Quadrant</vt:lpstr>
      <vt:lpstr>CMPE 280 Web UI Design and Development January 30 Class Meeting</vt:lpstr>
      <vt:lpstr>Teams?</vt:lpstr>
      <vt:lpstr>Form Examples: Home Page</vt:lpstr>
      <vt:lpstr>Form Examples: Home Page, cont’d</vt:lpstr>
      <vt:lpstr>Form Examples: Home Page, cont’d</vt:lpstr>
      <vt:lpstr>Form Examples: Text Input Fields</vt:lpstr>
      <vt:lpstr>Form Examples: Text Input Fields, cont’d</vt:lpstr>
      <vt:lpstr>Form Examples: Text Input Fields, cont’d</vt:lpstr>
      <vt:lpstr>Form Examples: Text Input Fields, cont’d</vt:lpstr>
      <vt:lpstr>Form Examples: Check Boxes</vt:lpstr>
      <vt:lpstr>Form Examples: Check Boxes, cont’d</vt:lpstr>
      <vt:lpstr>Form Examples: Check Boxes, cont’d</vt:lpstr>
      <vt:lpstr>Form Examples: Radio Buttons</vt:lpstr>
      <vt:lpstr>Form Examples: RadioButtons, cont’d</vt:lpstr>
      <vt:lpstr>Form Examples: Menu</vt:lpstr>
      <vt:lpstr>Form Examples: Menu, cont’d</vt:lpstr>
      <vt:lpstr>Form Examples: Menu, cont’d</vt:lpstr>
      <vt:lpstr>Form Examples: Menu, cont’d</vt:lpstr>
      <vt:lpstr>Requirements Elicitation</vt:lpstr>
      <vt:lpstr>Requirements Elicitation, cont’d</vt:lpstr>
      <vt:lpstr>Bridging the Gap</vt:lpstr>
      <vt:lpstr>Functional Requirements</vt:lpstr>
      <vt:lpstr>Nonfunctional Requirements</vt:lpstr>
      <vt:lpstr>Requirements are Strong Statements</vt:lpstr>
      <vt:lpstr>Requirements Must Be…</vt:lpstr>
      <vt:lpstr>Requirements Must Be, cont’d</vt:lpstr>
      <vt:lpstr>Requirements Must Be, cont’d</vt:lpstr>
      <vt:lpstr>How to Get Requirements</vt:lpstr>
      <vt:lpstr>How to Get Requirements, cont’d</vt:lpstr>
      <vt:lpstr>How to Get Requirements, cont’d</vt:lpstr>
      <vt:lpstr>Use Cases</vt:lpstr>
      <vt:lpstr>Use Cases, cont’d</vt:lpstr>
      <vt:lpstr>Use Cases, cont’d</vt:lpstr>
      <vt:lpstr>Example: Bank ATM System</vt:lpstr>
      <vt:lpstr>Example Use Case Description</vt:lpstr>
      <vt:lpstr>Example Use Case Description, cont’d</vt:lpstr>
      <vt:lpstr>Example Use Case Description, cont’d</vt:lpstr>
      <vt:lpstr>Example Use Case Description, cont’d</vt:lpstr>
      <vt:lpstr>Example Use Case Description, cont’d</vt:lpstr>
      <vt:lpstr>Example Use Case Description, cont’d</vt:lpstr>
      <vt:lpstr>Use Case Description Guidelines</vt:lpstr>
      <vt:lpstr>Functional Specification Primary Contents</vt:lpstr>
      <vt:lpstr>Assignment #1: Functional Specification</vt:lpstr>
      <vt:lpstr>Assignment #1, cont’d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Ronald Mak</cp:lastModifiedBy>
  <cp:revision>307</cp:revision>
  <dcterms:created xsi:type="dcterms:W3CDTF">2008-01-12T03:52:55Z</dcterms:created>
  <dcterms:modified xsi:type="dcterms:W3CDTF">2020-01-30T09:04:10Z</dcterms:modified>
</cp:coreProperties>
</file>