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256" r:id="rId2"/>
    <p:sldId id="416" r:id="rId3"/>
    <p:sldId id="417" r:id="rId4"/>
    <p:sldId id="418" r:id="rId5"/>
    <p:sldId id="428" r:id="rId6"/>
    <p:sldId id="429" r:id="rId7"/>
    <p:sldId id="430" r:id="rId8"/>
    <p:sldId id="431" r:id="rId9"/>
    <p:sldId id="444" r:id="rId10"/>
    <p:sldId id="432" r:id="rId11"/>
    <p:sldId id="433" r:id="rId12"/>
    <p:sldId id="434" r:id="rId13"/>
    <p:sldId id="422" r:id="rId14"/>
    <p:sldId id="435" r:id="rId15"/>
    <p:sldId id="436" r:id="rId16"/>
    <p:sldId id="437" r:id="rId17"/>
    <p:sldId id="445" r:id="rId18"/>
    <p:sldId id="438" r:id="rId19"/>
    <p:sldId id="439" r:id="rId20"/>
    <p:sldId id="427" r:id="rId21"/>
    <p:sldId id="440" r:id="rId22"/>
    <p:sldId id="441" r:id="rId23"/>
    <p:sldId id="442" r:id="rId24"/>
    <p:sldId id="443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90" r:id="rId40"/>
    <p:sldId id="355" r:id="rId41"/>
    <p:sldId id="356" r:id="rId42"/>
    <p:sldId id="357" r:id="rId43"/>
    <p:sldId id="358" r:id="rId44"/>
    <p:sldId id="360" r:id="rId45"/>
    <p:sldId id="362" r:id="rId46"/>
    <p:sldId id="361" r:id="rId47"/>
    <p:sldId id="364" r:id="rId48"/>
    <p:sldId id="408" r:id="rId49"/>
    <p:sldId id="409" r:id="rId50"/>
    <p:sldId id="410" r:id="rId51"/>
    <p:sldId id="411" r:id="rId52"/>
    <p:sldId id="412" r:id="rId53"/>
    <p:sldId id="365" r:id="rId54"/>
    <p:sldId id="369" r:id="rId55"/>
    <p:sldId id="366" r:id="rId56"/>
    <p:sldId id="367" r:id="rId57"/>
    <p:sldId id="371" r:id="rId58"/>
    <p:sldId id="372" r:id="rId59"/>
    <p:sldId id="373" r:id="rId60"/>
    <p:sldId id="374" r:id="rId61"/>
    <p:sldId id="381" r:id="rId62"/>
    <p:sldId id="383" r:id="rId63"/>
    <p:sldId id="384" r:id="rId64"/>
    <p:sldId id="385" r:id="rId65"/>
    <p:sldId id="386" r:id="rId66"/>
    <p:sldId id="387" r:id="rId67"/>
    <p:sldId id="388" r:id="rId68"/>
    <p:sldId id="392" r:id="rId69"/>
    <p:sldId id="391" r:id="rId70"/>
    <p:sldId id="393" r:id="rId71"/>
    <p:sldId id="394" r:id="rId72"/>
    <p:sldId id="395" r:id="rId73"/>
    <p:sldId id="396" r:id="rId74"/>
    <p:sldId id="397" r:id="rId75"/>
    <p:sldId id="398" r:id="rId76"/>
    <p:sldId id="399" r:id="rId77"/>
    <p:sldId id="400" r:id="rId78"/>
    <p:sldId id="401" r:id="rId79"/>
    <p:sldId id="338" r:id="rId80"/>
    <p:sldId id="339" r:id="rId81"/>
    <p:sldId id="340" r:id="rId82"/>
    <p:sldId id="407" r:id="rId83"/>
    <p:sldId id="413" r:id="rId84"/>
    <p:sldId id="414" r:id="rId85"/>
    <p:sldId id="415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66CCFF"/>
    <a:srgbClr val="E1F5FF"/>
    <a:srgbClr val="0033CC"/>
    <a:srgbClr val="C6DEFF"/>
    <a:srgbClr val="A12A03"/>
    <a:srgbClr val="A4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80" autoAdjust="0"/>
    <p:restoredTop sz="98450" autoAdjust="0"/>
  </p:normalViewPr>
  <p:slideViewPr>
    <p:cSldViewPr>
      <p:cViewPr varScale="1">
        <p:scale>
          <a:sx n="165" d="100"/>
          <a:sy n="165" d="100"/>
        </p:scale>
        <p:origin x="760" y="200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March 14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sqltutorial.org/mysql-stored-procedure-tutorial.asp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14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50" y="1232803"/>
            <a:ext cx="9030036" cy="5493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300" b="1" dirty="0" smtClean="0">
                <a:latin typeface="Courier" charset="0"/>
                <a:ea typeface="Courier" charset="0"/>
                <a:cs typeface="Courier" charset="0"/>
              </a:rPr>
              <a:t>      SELECT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salesperson.name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customer.gender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AS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vin, make,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model_year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price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FROM salesperson, transaction, car, customer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transaction.salesperson_id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car.tid</a:t>
            </a:r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transaction.customer_id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customer.id</a:t>
            </a:r>
            <a:endParaRPr lang="en-US" sz="13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transaction.month_num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= 9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  -&gt; ORDER BY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, make, gender;</a:t>
            </a:r>
          </a:p>
          <a:p>
            <a:r>
              <a:rPr lang="mr-IN" sz="1300" b="1" dirty="0">
                <a:latin typeface="Courier" charset="0"/>
                <a:ea typeface="Courier" charset="0"/>
                <a:cs typeface="Courier" charset="0"/>
              </a:rPr>
              <a:t>+-----+--------+-----+--------+---------+-----+-------+------------+------------+-------+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pname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cname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tid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vin   | make       | </a:t>
            </a:r>
            <a:r>
              <a:rPr lang="en-US" sz="1300" b="1" dirty="0" err="1">
                <a:latin typeface="Courier" charset="0"/>
                <a:ea typeface="Courier" charset="0"/>
                <a:cs typeface="Courier" charset="0"/>
              </a:rPr>
              <a:t>model_year</a:t>
            </a:r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 | price |</a:t>
            </a:r>
          </a:p>
          <a:p>
            <a:r>
              <a:rPr lang="mr-IN" sz="1300" b="1" dirty="0">
                <a:latin typeface="Courier" charset="0"/>
                <a:ea typeface="Courier" charset="0"/>
                <a:cs typeface="Courier" charset="0"/>
              </a:rPr>
              <a:t>+-----+--------+-----+--------+---------+-----+-------+------------+------------+-------+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11 | Sarah  | 333 | Tom    | m       |   2 | 12345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chevy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1975 |  8000 |</a:t>
            </a:r>
          </a:p>
          <a:p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|  11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 | 777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Arnold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| m       |  10 | 77777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     |       2005 | 12000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11 | Sarah  | 333 | Tom    | m       |   2 | 88888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toyota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|       2015 | 25000 |</a:t>
            </a:r>
          </a:p>
          <a:p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|  11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 | 777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Arnold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| m       |  10 | 98765 | </a:t>
            </a:r>
            <a:r>
              <a:rPr lang="hr-HR" sz="1300" b="1" dirty="0" err="1">
                <a:latin typeface="Courier" charset="0"/>
                <a:ea typeface="Courier" charset="0"/>
                <a:cs typeface="Courier" charset="0"/>
              </a:rPr>
              <a:t>volkswagen</a:t>
            </a:r>
            <a:r>
              <a:rPr lang="hr-HR" sz="1300" b="1" dirty="0">
                <a:latin typeface="Courier" charset="0"/>
                <a:ea typeface="Courier" charset="0"/>
                <a:cs typeface="Courier" charset="0"/>
              </a:rPr>
              <a:t> |       1965 |  2000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22 | Leslie | 444 | Susan  | f       |   1 | 66666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2014 | 22000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22 | Leslie | 222 | Mara   | f       |   4 | 33333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2015 | 30000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22 | Leslie | 444 | Susan  | f       |   1 | 44444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1996 | 25000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22 | Leslie | 222 | Mara   | f       |  11 | 45678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1983 | 10000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33 | Steve  | 666 | Max    | m       |   5 | 11111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 |       2016 | 30000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44 | Judy   | 333 | Tom    | m       |   7 | 99999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 |       2012 | 15000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44 | Judy   | 333 | Tom    | m       |   7 | 22222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 |       2016 | 20000 |</a:t>
            </a:r>
          </a:p>
          <a:p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|  55 | Bruno  | 111 | Ron    | m       |   6 | 55555 | </a:t>
            </a:r>
            <a:r>
              <a:rPr lang="de-DE" sz="13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300" b="1" dirty="0">
                <a:latin typeface="Courier" charset="0"/>
                <a:ea typeface="Courier" charset="0"/>
                <a:cs typeface="Courier" charset="0"/>
              </a:rPr>
              <a:t>      |       2014 | 30000 |</a:t>
            </a:r>
          </a:p>
          <a:p>
            <a:r>
              <a:rPr lang="mr-IN" sz="1300" b="1" dirty="0">
                <a:latin typeface="Courier" charset="0"/>
                <a:ea typeface="Courier" charset="0"/>
                <a:cs typeface="Courier" charset="0"/>
              </a:rPr>
              <a:t>+-----+--------+-----+--------+---------+-----+-------+------------+------------+-------+</a:t>
            </a:r>
          </a:p>
          <a:p>
            <a:r>
              <a:rPr lang="en-US" sz="1300" b="1" dirty="0">
                <a:latin typeface="Courier" charset="0"/>
                <a:ea typeface="Courier" charset="0"/>
                <a:cs typeface="Courier" charset="0"/>
              </a:rPr>
              <a:t>12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1129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Only </a:t>
            </a:r>
            <a:r>
              <a:rPr lang="en-US" dirty="0" smtClean="0"/>
              <a:t>What We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6840" y="1241554"/>
            <a:ext cx="4910319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       SELECT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salesperson.name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smtClean="0">
                <a:latin typeface="Courier" charset="0"/>
                <a:ea typeface="Courier" charset="0"/>
                <a:cs typeface="Courier" charset="0"/>
              </a:rPr>
              <a:t>AS name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   -&gt; FROM salesperson, transaction, car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salesperson_id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car.tid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transaction.month_num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= 9;</a:t>
            </a:r>
          </a:p>
          <a:p>
            <a:r>
              <a:rPr lang="mr-IN" sz="1400" b="1" dirty="0">
                <a:latin typeface="Courier" charset="0"/>
                <a:ea typeface="Courier" charset="0"/>
                <a:cs typeface="Courier" charset="0"/>
              </a:rPr>
              <a:t>+--------+</a:t>
            </a:r>
          </a:p>
          <a:p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400" b="1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   |</a:t>
            </a:r>
          </a:p>
          <a:p>
            <a:r>
              <a:rPr lang="mr-IN" sz="1400" b="1" dirty="0">
                <a:latin typeface="Courier" charset="0"/>
                <a:ea typeface="Courier" charset="0"/>
                <a:cs typeface="Courier" charset="0"/>
              </a:rPr>
              <a:t>+--------+</a:t>
            </a:r>
          </a:p>
          <a:p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4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  |</a:t>
            </a:r>
          </a:p>
          <a:p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4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  |</a:t>
            </a:r>
          </a:p>
          <a:p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4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  |</a:t>
            </a:r>
          </a:p>
          <a:p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4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  |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| Leslie |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| Leslie |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| Leslie |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| Leslie |</a:t>
            </a:r>
          </a:p>
          <a:p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| Steve  |</a:t>
            </a:r>
          </a:p>
          <a:p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400" b="1" dirty="0" err="1">
                <a:latin typeface="Courier" charset="0"/>
                <a:ea typeface="Courier" charset="0"/>
                <a:cs typeface="Courier" charset="0"/>
              </a:rPr>
              <a:t>Judy</a:t>
            </a:r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   |</a:t>
            </a:r>
          </a:p>
          <a:p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400" b="1" dirty="0" err="1">
                <a:latin typeface="Courier" charset="0"/>
                <a:ea typeface="Courier" charset="0"/>
                <a:cs typeface="Courier" charset="0"/>
              </a:rPr>
              <a:t>Judy</a:t>
            </a:r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   |</a:t>
            </a:r>
          </a:p>
          <a:p>
            <a:r>
              <a:rPr lang="hr-HR" sz="1400" b="1" dirty="0">
                <a:latin typeface="Courier" charset="0"/>
                <a:ea typeface="Courier" charset="0"/>
                <a:cs typeface="Courier" charset="0"/>
              </a:rPr>
              <a:t>| Bruno  |</a:t>
            </a:r>
          </a:p>
          <a:p>
            <a:r>
              <a:rPr lang="mr-IN" sz="1400" b="1" dirty="0">
                <a:latin typeface="Courier" charset="0"/>
                <a:ea typeface="Courier" charset="0"/>
                <a:cs typeface="Courier" charset="0"/>
              </a:rPr>
              <a:t>+--------+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12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2961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Grouped </a:t>
            </a:r>
            <a:r>
              <a:rPr lang="en-US" dirty="0" smtClean="0"/>
              <a:t>with 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6785" y="1325903"/>
            <a:ext cx="6250429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" charset="0"/>
                <a:ea typeface="Courier" charset="0"/>
                <a:cs typeface="Courier" charset="0"/>
              </a:rPr>
              <a:t>       SELECT 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salesperson.name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mr-IN" sz="18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mr-IN" sz="18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sz="18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8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) AS </a:t>
            </a:r>
            <a:r>
              <a:rPr lang="mr-IN" sz="18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cars_sold</a:t>
            </a:r>
            <a:endParaRPr lang="mr-IN" sz="1800" b="1" dirty="0">
              <a:solidFill>
                <a:srgbClr val="B23C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    -&gt; FROM salesperson, transaction, car</a:t>
            </a:r>
          </a:p>
          <a:p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salesperson_id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endParaRPr lang="en-US" sz="18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car.tid</a:t>
            </a:r>
            <a:endParaRPr lang="en-US" sz="18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transaction.</a:t>
            </a:r>
            <a:r>
              <a:rPr lang="mr-IN" sz="1800" b="1" dirty="0" err="1" smtClean="0">
                <a:latin typeface="Courier" charset="0"/>
                <a:ea typeface="Courier" charset="0"/>
                <a:cs typeface="Courier" charset="0"/>
              </a:rPr>
              <a:t>month_num</a:t>
            </a:r>
            <a:r>
              <a:rPr lang="mr-IN" sz="1800" b="1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= 9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    -&gt; </a:t>
            </a:r>
            <a:r>
              <a:rPr lang="mr-IN" sz="18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GROUP BY </a:t>
            </a:r>
            <a:r>
              <a:rPr lang="mr-IN" sz="18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+--------+-----------+</a:t>
            </a:r>
          </a:p>
          <a:p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| name   | 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+--------+-----------+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Bruno  |         1 |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Judy   |         2 |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Leslie |         4 |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Sarah  |         4 |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Steve  |         1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+--------+-----------+</a:t>
            </a:r>
          </a:p>
          <a:p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5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8825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How can we query against the number of cars sold by each </a:t>
            </a:r>
            <a:r>
              <a:rPr lang="en-US" dirty="0" smtClean="0"/>
              <a:t>salesperson in September</a:t>
            </a:r>
            <a:r>
              <a:rPr lang="en-US" dirty="0" smtClean="0"/>
              <a:t>?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We can make the previous query a nested query.</a:t>
            </a:r>
          </a:p>
          <a:p>
            <a:pPr lvl="1"/>
            <a:r>
              <a:rPr lang="en-US" dirty="0" smtClean="0"/>
              <a:t>But the code is simpler if we make it a </a:t>
            </a:r>
            <a:r>
              <a:rPr lang="en-US" dirty="0" smtClean="0"/>
              <a:t>view.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smtClean="0"/>
              <a:t>a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8757" y="1226098"/>
            <a:ext cx="5968301" cy="5586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       CREATE </a:t>
            </a:r>
            <a:r>
              <a:rPr lang="en-US" sz="17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view </a:t>
            </a:r>
            <a:r>
              <a:rPr lang="en-US" sz="17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soldview</a:t>
            </a:r>
            <a:r>
              <a:rPr lang="en-US" sz="17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 AS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   -&gt; SELECT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salesperson.name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, 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mr-IN" sz="1700" b="1" dirty="0" err="1"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mr-IN" sz="1700" b="1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) AS </a:t>
            </a:r>
            <a:r>
              <a:rPr lang="mr-IN" sz="1700" b="1" dirty="0" err="1">
                <a:latin typeface="Courier" charset="0"/>
                <a:ea typeface="Courier" charset="0"/>
                <a:cs typeface="Courier" charset="0"/>
              </a:rPr>
              <a:t>cars_sold</a:t>
            </a:r>
            <a:endParaRPr lang="mr-IN" sz="17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   -&gt; FROM salesperson, transaction, car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salesperson_id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endParaRPr lang="en-US" sz="17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car.tid</a:t>
            </a:r>
            <a:endParaRPr lang="en-US" sz="17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    -&gt; AND   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transaction.</a:t>
            </a:r>
            <a:r>
              <a:rPr lang="mr-IN" sz="1700" b="1" dirty="0" err="1" smtClean="0">
                <a:latin typeface="Courier" charset="0"/>
                <a:ea typeface="Courier" charset="0"/>
                <a:cs typeface="Courier" charset="0"/>
              </a:rPr>
              <a:t>month_num</a:t>
            </a:r>
            <a:r>
              <a:rPr lang="mr-IN" sz="1700" b="1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= 9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    -&gt; GROUP BY </a:t>
            </a:r>
            <a:r>
              <a:rPr lang="mr-IN" sz="1700" b="1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Query OK, 0 rows affected (0.02 sec)</a:t>
            </a:r>
          </a:p>
          <a:p>
            <a:endParaRPr lang="en-US" sz="17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MariaDB [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midtermdb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]&gt; </a:t>
            </a:r>
            <a:r>
              <a:rPr lang="en-US" sz="17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SELECT * FROM </a:t>
            </a:r>
            <a:r>
              <a:rPr lang="en-US" sz="17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soldview</a:t>
            </a:r>
            <a:r>
              <a:rPr lang="en-US" sz="17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+--------+-----------+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| name   |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+--------+-----------+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Bruno  |         1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Judy   |         2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Leslie |         4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Sarah  |         4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Steve  |         1 |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+--------+-----------+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5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6267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</a:t>
            </a:r>
            <a:r>
              <a:rPr lang="en-US" dirty="0" smtClean="0"/>
              <a:t>Cars Sold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9110" y="1266111"/>
            <a:ext cx="8465779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MariaDB [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midtermdb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]&gt; </a:t>
            </a:r>
            <a:r>
              <a:rPr lang="en-US" sz="17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SELECT max(</a:t>
            </a:r>
            <a:r>
              <a:rPr lang="en-US" sz="17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sz="17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sz="17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soldview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+----------------+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| max(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) |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+----------------+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|              4 |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+----------------+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1 row in set (0.01 sec)</a:t>
            </a:r>
          </a:p>
          <a:p>
            <a:endParaRPr lang="en-US" sz="17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700" b="1" dirty="0" smtClean="0">
                <a:latin typeface="Courier" charset="0"/>
                <a:ea typeface="Courier" charset="0"/>
                <a:cs typeface="Courier" charset="0"/>
              </a:rPr>
              <a:t>       SELECT 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* 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   -&gt; FROM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soldview</a:t>
            </a:r>
            <a:endParaRPr lang="en-US" sz="17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= (</a:t>
            </a:r>
            <a:r>
              <a:rPr lang="en-US" sz="17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SELECT max(</a:t>
            </a:r>
            <a:r>
              <a:rPr lang="en-US" sz="17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sz="17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sz="17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soldview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+--------+-----------+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| name   | 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+--------+-----------+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Leslie |         4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Sarah  |         4 |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+--------+-----------+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2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16898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</a:t>
            </a:r>
            <a:r>
              <a:rPr lang="en-US" dirty="0" smtClean="0"/>
              <a:t>Most Cars </a:t>
            </a:r>
            <a:r>
              <a:rPr lang="en-US" dirty="0"/>
              <a:t>Sold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Box 26"/>
          <p:cNvSpPr txBox="1"/>
          <p:nvPr/>
        </p:nvSpPr>
        <p:spPr>
          <a:xfrm>
            <a:off x="274367" y="1463040"/>
            <a:ext cx="5944199" cy="2514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CREATE view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soldview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AS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salesperson.name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     count(name) AS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cars_sold</a:t>
            </a:r>
            <a:endParaRPr lang="en-US" sz="20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FROM salesperson, transaction, car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WHERE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salesperson_id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salesperson.id</a:t>
            </a:r>
            <a:endParaRPr lang="en-US" sz="20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AND  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transaction.id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car.tid</a:t>
            </a:r>
            <a:endParaRPr lang="en-US" sz="20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AND  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transaction.month_num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= 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GROUP BY name;</a:t>
            </a:r>
          </a:p>
        </p:txBody>
      </p:sp>
      <p:sp>
        <p:nvSpPr>
          <p:cNvPr id="7" name="Text Box 1"/>
          <p:cNvSpPr txBox="1"/>
          <p:nvPr/>
        </p:nvSpPr>
        <p:spPr>
          <a:xfrm>
            <a:off x="274367" y="4343390"/>
            <a:ext cx="8686800" cy="118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effectLst/>
                <a:latin typeface="Courier New" charset="0"/>
                <a:ea typeface="Calibri" charset="0"/>
                <a:cs typeface="Times New Roman" charset="0"/>
              </a:rPr>
              <a:t>SELECT * </a:t>
            </a:r>
            <a:endParaRPr lang="en-US" sz="20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alibri" charset="0"/>
                <a:cs typeface="Times New Roman" charset="0"/>
              </a:rPr>
              <a:t>FROM </a:t>
            </a:r>
            <a:r>
              <a:rPr lang="en-US" sz="2000" b="1" dirty="0" err="1">
                <a:effectLst/>
                <a:latin typeface="Courier New" charset="0"/>
                <a:ea typeface="Calibri" charset="0"/>
                <a:cs typeface="Times New Roman" charset="0"/>
              </a:rPr>
              <a:t>soldview</a:t>
            </a:r>
            <a:endParaRPr lang="en-US" sz="2000" dirty="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alibri" charset="0"/>
                <a:cs typeface="Times New Roman" charset="0"/>
              </a:rPr>
              <a:t>WHERE </a:t>
            </a:r>
            <a:r>
              <a:rPr lang="en-US" sz="2000" b="1" dirty="0" err="1">
                <a:effectLst/>
                <a:latin typeface="Courier New" charset="0"/>
                <a:ea typeface="Calibri" charset="0"/>
                <a:cs typeface="Times New Roman" charset="0"/>
              </a:rPr>
              <a:t>cars_sold</a:t>
            </a:r>
            <a:r>
              <a:rPr lang="en-US" sz="2000" b="1" dirty="0">
                <a:effectLst/>
                <a:latin typeface="Courier New" charset="0"/>
                <a:ea typeface="Calibri" charset="0"/>
                <a:cs typeface="Times New Roman" charset="0"/>
              </a:rPr>
              <a:t> = (SELECT max(</a:t>
            </a:r>
            <a:r>
              <a:rPr lang="en-US" sz="2000" b="1" dirty="0" err="1">
                <a:effectLst/>
                <a:latin typeface="Courier New" charset="0"/>
                <a:ea typeface="Calibri" charset="0"/>
                <a:cs typeface="Times New Roman" charset="0"/>
              </a:rPr>
              <a:t>cars_sold</a:t>
            </a:r>
            <a:r>
              <a:rPr lang="en-US" sz="2000" b="1" dirty="0">
                <a:effectLst/>
                <a:latin typeface="Courier New" charset="0"/>
                <a:ea typeface="Calibri" charset="0"/>
                <a:cs typeface="Times New Roman" charset="0"/>
              </a:rPr>
              <a:t>) FROM </a:t>
            </a:r>
            <a:r>
              <a:rPr lang="en-US" sz="2000" b="1" dirty="0" err="1">
                <a:effectLst/>
                <a:latin typeface="Courier New" charset="0"/>
                <a:ea typeface="Calibri" charset="0"/>
                <a:cs typeface="Times New Roman" charset="0"/>
              </a:rPr>
              <a:t>soldview</a:t>
            </a:r>
            <a:r>
              <a:rPr lang="en-US" sz="2000" b="1" dirty="0">
                <a:effectLst/>
                <a:latin typeface="Courier New" charset="0"/>
                <a:ea typeface="Calibri" charset="0"/>
                <a:cs typeface="Times New Roman" charset="0"/>
              </a:rPr>
              <a:t>);</a:t>
            </a:r>
            <a:endParaRPr lang="en-US" sz="2000" dirty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pPr marL="547687" indent="-514350"/>
            <a:r>
              <a:rPr lang="en-US" dirty="0"/>
              <a:t>Which salespersons in September sold </a:t>
            </a:r>
            <a:br>
              <a:rPr lang="en-US" dirty="0"/>
            </a:br>
            <a:r>
              <a:rPr lang="en-US" u="sng" dirty="0"/>
              <a:t>fewer than the average number</a:t>
            </a:r>
            <a:r>
              <a:rPr lang="en-US" dirty="0"/>
              <a:t> of cars </a:t>
            </a:r>
            <a:br>
              <a:rPr lang="en-US" dirty="0"/>
            </a:br>
            <a:r>
              <a:rPr lang="en-US" dirty="0"/>
              <a:t>sold per salesperson during that month?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 smtClean="0"/>
              <a:t>Cars </a:t>
            </a:r>
            <a:r>
              <a:rPr lang="en-US" dirty="0"/>
              <a:t>Sold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583" y="1272331"/>
            <a:ext cx="7960834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MariaDB [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midtermdb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]&gt; </a:t>
            </a:r>
            <a:r>
              <a:rPr lang="en-US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SELECT </a:t>
            </a:r>
            <a:r>
              <a:rPr lang="en-US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avg</a:t>
            </a:r>
            <a:r>
              <a:rPr lang="en-US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soldview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+----------------+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avg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) |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+----------------+</a:t>
            </a:r>
          </a:p>
          <a:p>
            <a:r>
              <a:rPr lang="mr-IN" b="1" dirty="0">
                <a:latin typeface="Courier" charset="0"/>
                <a:ea typeface="Courier" charset="0"/>
                <a:cs typeface="Courier" charset="0"/>
              </a:rPr>
              <a:t>|         2.4000 |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+----------------+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1 row in set (0.00 sec)</a:t>
            </a:r>
          </a:p>
          <a:p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       SELECT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* 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-&gt; FROM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soldview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&lt; (</a:t>
            </a:r>
            <a:r>
              <a:rPr lang="en-US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SELECT </a:t>
            </a:r>
            <a:r>
              <a:rPr lang="en-US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avg</a:t>
            </a:r>
            <a:r>
              <a:rPr lang="en-US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) FROM </a:t>
            </a:r>
            <a:r>
              <a:rPr lang="en-US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soldview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r>
              <a:rPr lang="mr-IN" b="1" dirty="0">
                <a:latin typeface="Courier" charset="0"/>
                <a:ea typeface="Courier" charset="0"/>
                <a:cs typeface="Courier" charset="0"/>
              </a:rPr>
              <a:t>+-------+-----------+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| name  |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cars_sold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mr-IN" b="1" dirty="0">
                <a:latin typeface="Courier" charset="0"/>
                <a:ea typeface="Courier" charset="0"/>
                <a:cs typeface="Courier" charset="0"/>
              </a:rPr>
              <a:t>+-------+-----------+</a:t>
            </a:r>
          </a:p>
          <a:p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| Bruno |         1 |</a:t>
            </a:r>
          </a:p>
          <a:p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| Judy  |         2 |</a:t>
            </a:r>
          </a:p>
          <a:p>
            <a:r>
              <a:rPr lang="de-DE" b="1" dirty="0">
                <a:latin typeface="Courier" charset="0"/>
                <a:ea typeface="Courier" charset="0"/>
                <a:cs typeface="Courier" charset="0"/>
              </a:rPr>
              <a:t>| Steve |         1 |</a:t>
            </a:r>
          </a:p>
          <a:p>
            <a:r>
              <a:rPr lang="mr-IN" b="1" dirty="0">
                <a:latin typeface="Courier" charset="0"/>
                <a:ea typeface="Courier" charset="0"/>
                <a:cs typeface="Courier" charset="0"/>
              </a:rPr>
              <a:t>+-------+-----------+</a:t>
            </a:r>
          </a:p>
          <a:p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3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1547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dirty="0" smtClean="0"/>
              <a:t>Fewer Than Average </a:t>
            </a:r>
            <a:r>
              <a:rPr lang="en-US" dirty="0"/>
              <a:t>Cars Sold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Box 26"/>
          <p:cNvSpPr txBox="1"/>
          <p:nvPr/>
        </p:nvSpPr>
        <p:spPr>
          <a:xfrm>
            <a:off x="274367" y="1463040"/>
            <a:ext cx="5944199" cy="2514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CREATE view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soldview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AS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salesperson.name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      count(name) AS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cars_sold</a:t>
            </a:r>
            <a:endParaRPr lang="en-US" sz="20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FROM salesperson, transaction, car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WHERE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salesperson_id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salesperson.id</a:t>
            </a:r>
            <a:endParaRPr lang="en-US" sz="20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AND  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transaction.id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2000" b="1" dirty="0" err="1">
                <a:effectLst/>
                <a:latin typeface="Courier New" charset="0"/>
                <a:ea typeface="Courier New" charset="0"/>
                <a:cs typeface="Courier New" charset="0"/>
              </a:rPr>
              <a:t>car.tid</a:t>
            </a:r>
            <a:endParaRPr lang="en-US" sz="2000" b="1" dirty="0">
              <a:effectLst/>
              <a:latin typeface="Courier New" charset="0"/>
              <a:ea typeface="Courier New" charset="0"/>
              <a:cs typeface="Courier New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AND  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transaction.month_num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= 9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ourier New" charset="0"/>
                <a:ea typeface="Courier New" charset="0"/>
                <a:cs typeface="Courier New" charset="0"/>
              </a:rPr>
              <a:t>GROUP BY name;</a:t>
            </a:r>
          </a:p>
        </p:txBody>
      </p:sp>
      <p:sp>
        <p:nvSpPr>
          <p:cNvPr id="7" name="Text Box 1"/>
          <p:cNvSpPr txBox="1"/>
          <p:nvPr/>
        </p:nvSpPr>
        <p:spPr>
          <a:xfrm>
            <a:off x="274367" y="4343390"/>
            <a:ext cx="8686800" cy="118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SELECT * </a:t>
            </a: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FROM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soldview</a:t>
            </a:r>
            <a:endParaRPr lang="en-US" sz="20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WHERE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cars_sold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 &lt; (SELECT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avg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cars_sold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 FROM </a:t>
            </a:r>
            <a:r>
              <a:rPr lang="en-US" sz="2000" b="1" dirty="0" err="1">
                <a:latin typeface="Courier New" charset="0"/>
                <a:ea typeface="Courier New" charset="0"/>
                <a:cs typeface="Courier New" charset="0"/>
              </a:rPr>
              <a:t>soldview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147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 a database for the sales manager of Lemonade Used Car Dealership to keep track of which salesperson sold which cars to which customers during each month. 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Each </a:t>
            </a:r>
            <a:r>
              <a:rPr lang="en-US" dirty="0"/>
              <a:t>car is sold by one salesperson to one customer. A salesperson can sell multiple cars to different customers, and a customer can buy </a:t>
            </a:r>
            <a:r>
              <a:rPr lang="en-US" dirty="0" smtClean="0"/>
              <a:t>multiple cars </a:t>
            </a:r>
            <a:r>
              <a:rPr lang="en-US" dirty="0"/>
              <a:t>from </a:t>
            </a:r>
            <a:r>
              <a:rPr lang="en-US" dirty="0" smtClean="0"/>
              <a:t>one or more salespersons.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2194536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u="sng" dirty="0"/>
              <a:t>number and average price</a:t>
            </a:r>
            <a:r>
              <a:rPr lang="en-US" dirty="0"/>
              <a:t> of cars sold by each salesperson of each make (Ford, Chevy, etc.) to male and female customers in September? Only consider groups of more than two cars sold.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Makes</a:t>
            </a:r>
            <a:r>
              <a:rPr lang="en-US" dirty="0" smtClean="0"/>
              <a:t>, Genders, and Prices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1179932"/>
            <a:ext cx="6070893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ourier" charset="0"/>
                <a:ea typeface="Courier" charset="0"/>
                <a:cs typeface="Courier" charset="0"/>
              </a:rPr>
              <a:t>       SELECT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salesperson.name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AS name, 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       make, gender as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, price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FROM salesperson, transaction, car, customer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salesperson_id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endParaRPr lang="en-US" sz="15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AND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car.tid</a:t>
            </a:r>
            <a:endParaRPr lang="en-US" sz="15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AND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transaction.customer_id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customer.id</a:t>
            </a:r>
            <a:endParaRPr lang="en-US" sz="15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AND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transaction.month_num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= 9;</a:t>
            </a:r>
          </a:p>
          <a:p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+--------+------------+---------+-------+</a:t>
            </a:r>
          </a:p>
          <a:p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 | make      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price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+--------+------------+---------+-------+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Sarah 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chevy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     | m       |  8000 |</a:t>
            </a:r>
          </a:p>
          <a:p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    | m       | 12000 |</a:t>
            </a:r>
          </a:p>
          <a:p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toyota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   | m       | 25000 |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Sarah 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volkswagen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| m       |  2000 |</a:t>
            </a:r>
          </a:p>
          <a:p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Leslie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    | f       | 30000 |</a:t>
            </a:r>
          </a:p>
          <a:p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Leslie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    | f       | 25000 |</a:t>
            </a:r>
          </a:p>
          <a:p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Leslie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    | f       | 10000 |</a:t>
            </a:r>
          </a:p>
          <a:p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Leslie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    | f       | 22000 |</a:t>
            </a:r>
          </a:p>
          <a:p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| Steve 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     | m       | 30000 |</a:t>
            </a:r>
          </a:p>
          <a:p>
            <a:r>
              <a:rPr lang="is-IS" sz="1500" b="1" dirty="0">
                <a:latin typeface="Courier" charset="0"/>
                <a:ea typeface="Courier" charset="0"/>
                <a:cs typeface="Courier" charset="0"/>
              </a:rPr>
              <a:t>| Judy   | ford       | m       | 20000 |</a:t>
            </a:r>
          </a:p>
          <a:p>
            <a:r>
              <a:rPr lang="is-IS" sz="1500" b="1" dirty="0">
                <a:latin typeface="Courier" charset="0"/>
                <a:ea typeface="Courier" charset="0"/>
                <a:cs typeface="Courier" charset="0"/>
              </a:rPr>
              <a:t>| Judy   | ford       | m       | 15000 |</a:t>
            </a:r>
          </a:p>
          <a:p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| Bruno  | </a:t>
            </a:r>
            <a:r>
              <a:rPr lang="hr-HR" sz="15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hr-HR" sz="1500" b="1" dirty="0">
                <a:latin typeface="Courier" charset="0"/>
                <a:ea typeface="Courier" charset="0"/>
                <a:cs typeface="Courier" charset="0"/>
              </a:rPr>
              <a:t>      | m       | 30000 |</a:t>
            </a:r>
          </a:p>
          <a:p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+--------+------------+---------+-------+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12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9685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2" y="411163"/>
            <a:ext cx="8595311" cy="655637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by </a:t>
            </a:r>
            <a:r>
              <a:rPr lang="en-US" dirty="0" smtClean="0"/>
              <a:t>Name, Make, Gender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0907" y="1319325"/>
            <a:ext cx="6417141" cy="5401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ourier" charset="0"/>
                <a:ea typeface="Courier" charset="0"/>
                <a:cs typeface="Courier" charset="0"/>
              </a:rPr>
              <a:t>       SELECT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salesperson.name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AS name, </a:t>
            </a:r>
          </a:p>
          <a:p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mr-IN" sz="1500" b="1" dirty="0" err="1">
                <a:latin typeface="Courier" charset="0"/>
                <a:ea typeface="Courier" charset="0"/>
                <a:cs typeface="Courier" charset="0"/>
              </a:rPr>
              <a:t>make</a:t>
            </a:r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mr-IN" sz="1500" b="1" dirty="0" err="1">
                <a:latin typeface="Courier" charset="0"/>
                <a:ea typeface="Courier" charset="0"/>
                <a:cs typeface="Courier" charset="0"/>
              </a:rPr>
              <a:t>gender</a:t>
            </a:r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500" b="1" dirty="0" err="1">
                <a:latin typeface="Courier" charset="0"/>
                <a:ea typeface="Courier" charset="0"/>
                <a:cs typeface="Courier" charset="0"/>
              </a:rPr>
              <a:t>as</a:t>
            </a:r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5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en-US" sz="15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count(make) as count, </a:t>
            </a:r>
            <a:r>
              <a:rPr lang="en-US" sz="15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avg</a:t>
            </a:r>
            <a:r>
              <a:rPr lang="en-US" sz="15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(price)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FROM salesperson, transaction, car, customer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salesperson_id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endParaRPr lang="en-US" sz="15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AND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car.tid</a:t>
            </a:r>
            <a:endParaRPr lang="en-US" sz="15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AND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transaction.customer_id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customer.id</a:t>
            </a:r>
            <a:endParaRPr lang="en-US" sz="15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AND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transaction.month_num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= 9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   -&gt; </a:t>
            </a:r>
            <a:r>
              <a:rPr lang="en-US" sz="15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GROUP BY name, make, </a:t>
            </a:r>
            <a:r>
              <a:rPr lang="en-US" sz="15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+--------+------------+---------+-------+------------+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| name   | make       |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 | count | </a:t>
            </a:r>
            <a:r>
              <a:rPr lang="en-US" sz="1500" b="1" dirty="0" err="1">
                <a:latin typeface="Courier" charset="0"/>
                <a:ea typeface="Courier" charset="0"/>
                <a:cs typeface="Courier" charset="0"/>
              </a:rPr>
              <a:t>avg</a:t>
            </a:r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(price) |</a:t>
            </a:r>
          </a:p>
          <a:p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+--------+------------+---------+-------+------------+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Bruno 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     | m       |     1 | 30000.0000 |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Judy  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      | m       |     2 | 17500.0000 |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Leslie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     | f       |     1 | 22000.0000 |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Leslie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     | f       |     3 | 21666.6667 |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Sarah 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chevy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     | m       |     1 |  8000.0000 |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Sarah 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     | m       |     1 | 12000.0000 |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Sarah 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toyota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    | m       |     1 | 25000.0000 |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Sarah 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volkswagen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| m       |     1 |  2000.0000 |</a:t>
            </a:r>
          </a:p>
          <a:p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| Steve  | </a:t>
            </a:r>
            <a:r>
              <a:rPr lang="de-DE" sz="15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de-DE" sz="1500" b="1" dirty="0">
                <a:latin typeface="Courier" charset="0"/>
                <a:ea typeface="Courier" charset="0"/>
                <a:cs typeface="Courier" charset="0"/>
              </a:rPr>
              <a:t>       | m       |     1 | 30000.0000 |</a:t>
            </a:r>
          </a:p>
          <a:p>
            <a:r>
              <a:rPr lang="mr-IN" sz="1500" b="1" dirty="0">
                <a:latin typeface="Courier" charset="0"/>
                <a:ea typeface="Courier" charset="0"/>
                <a:cs typeface="Courier" charset="0"/>
              </a:rPr>
              <a:t>+--------+------------+---------+-------+------------+</a:t>
            </a:r>
          </a:p>
          <a:p>
            <a:r>
              <a:rPr lang="en-US" sz="1500" b="1" dirty="0">
                <a:latin typeface="Courier" charset="0"/>
                <a:ea typeface="Courier" charset="0"/>
                <a:cs typeface="Courier" charset="0"/>
              </a:rPr>
              <a:t>9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193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 smtClean="0"/>
              <a:t>by Having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9898" y="1308930"/>
            <a:ext cx="7624203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latin typeface="Courier" charset="0"/>
                <a:ea typeface="Courier" charset="0"/>
                <a:cs typeface="Courier" charset="0"/>
              </a:rPr>
              <a:t>       SELECT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salesperson.name</a:t>
            </a:r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AS name, </a:t>
            </a:r>
          </a:p>
          <a:p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    -&gt;        </a:t>
            </a:r>
            <a:r>
              <a:rPr lang="mr-IN" sz="1900" b="1" dirty="0" err="1">
                <a:latin typeface="Courier" charset="0"/>
                <a:ea typeface="Courier" charset="0"/>
                <a:cs typeface="Courier" charset="0"/>
              </a:rPr>
              <a:t>make</a:t>
            </a:r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mr-IN" sz="1900" b="1" dirty="0" err="1">
                <a:latin typeface="Courier" charset="0"/>
                <a:ea typeface="Courier" charset="0"/>
                <a:cs typeface="Courier" charset="0"/>
              </a:rPr>
              <a:t>gender</a:t>
            </a:r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900" b="1" dirty="0" err="1">
                <a:latin typeface="Courier" charset="0"/>
                <a:ea typeface="Courier" charset="0"/>
                <a:cs typeface="Courier" charset="0"/>
              </a:rPr>
              <a:t>as</a:t>
            </a:r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9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   -&gt;        count(make) as count,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avg</a:t>
            </a:r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(price)</a:t>
            </a:r>
          </a:p>
          <a:p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   -&gt; FROM salesperson, transaction, car, customer</a:t>
            </a:r>
          </a:p>
          <a:p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   -&gt; WHERE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salesperson_id</a:t>
            </a:r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salesperson.id</a:t>
            </a:r>
            <a:endParaRPr lang="en-US" sz="19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   -&gt; AND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transaction.id</a:t>
            </a:r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car.tid</a:t>
            </a:r>
            <a:endParaRPr lang="en-US" sz="19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   -&gt; AND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transaction.customer_id</a:t>
            </a:r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customer.id</a:t>
            </a:r>
            <a:endParaRPr lang="en-US" sz="19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   -&gt; AND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transaction.month_num</a:t>
            </a:r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= 9</a:t>
            </a:r>
          </a:p>
          <a:p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   -&gt; GROUP BY name, make,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endParaRPr lang="en-US" sz="19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    -&gt; </a:t>
            </a:r>
            <a:r>
              <a:rPr lang="mr-IN" sz="19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HAVING </a:t>
            </a:r>
            <a:r>
              <a:rPr lang="mr-IN" sz="1900" b="1" dirty="0" err="1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mr-IN" sz="1900" b="1" dirty="0">
                <a:solidFill>
                  <a:srgbClr val="B23C00"/>
                </a:solidFill>
                <a:latin typeface="Courier" charset="0"/>
                <a:ea typeface="Courier" charset="0"/>
                <a:cs typeface="Courier" charset="0"/>
              </a:rPr>
              <a:t> &gt; 2</a:t>
            </a:r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+--------+-------+---------+-------+------------+</a:t>
            </a:r>
          </a:p>
          <a:p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| name   | make  |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cgender</a:t>
            </a:r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 | count | </a:t>
            </a:r>
            <a:r>
              <a:rPr lang="en-US" sz="1900" b="1" dirty="0" err="1">
                <a:latin typeface="Courier" charset="0"/>
                <a:ea typeface="Courier" charset="0"/>
                <a:cs typeface="Courier" charset="0"/>
              </a:rPr>
              <a:t>avg</a:t>
            </a:r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(price) |</a:t>
            </a:r>
          </a:p>
          <a:p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+--------+-------+---------+-------+------------+</a:t>
            </a:r>
          </a:p>
          <a:p>
            <a:r>
              <a:rPr lang="hr-HR" sz="19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900" b="1" dirty="0" err="1">
                <a:latin typeface="Courier" charset="0"/>
                <a:ea typeface="Courier" charset="0"/>
                <a:cs typeface="Courier" charset="0"/>
              </a:rPr>
              <a:t>Leslie</a:t>
            </a:r>
            <a:r>
              <a:rPr lang="hr-HR" sz="19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hr-HR" sz="19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hr-HR" sz="1900" b="1" dirty="0">
                <a:latin typeface="Courier" charset="0"/>
                <a:ea typeface="Courier" charset="0"/>
                <a:cs typeface="Courier" charset="0"/>
              </a:rPr>
              <a:t> | f       |     3 | 21666.6667 |</a:t>
            </a:r>
          </a:p>
          <a:p>
            <a:r>
              <a:rPr lang="mr-IN" sz="1900" b="1" dirty="0">
                <a:latin typeface="Courier" charset="0"/>
                <a:ea typeface="Courier" charset="0"/>
                <a:cs typeface="Courier" charset="0"/>
              </a:rPr>
              <a:t>+--------+-------+---------+-------+------------+</a:t>
            </a:r>
          </a:p>
          <a:p>
            <a:r>
              <a:rPr lang="en-US" sz="1900" b="1" dirty="0">
                <a:latin typeface="Courier" charset="0"/>
                <a:ea typeface="Courier" charset="0"/>
                <a:cs typeface="Courier" charset="0"/>
              </a:rPr>
              <a:t>1 row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11292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Number and Average Price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Box 4"/>
          <p:cNvSpPr txBox="1"/>
          <p:nvPr/>
        </p:nvSpPr>
        <p:spPr>
          <a:xfrm>
            <a:off x="457200" y="1371600"/>
            <a:ext cx="8229600" cy="3886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SELECT salesperson.name AS name, </a:t>
            </a:r>
            <a:endParaRPr lang="en-US" sz="24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       make, gender as cgender,</a:t>
            </a:r>
            <a:endParaRPr lang="en-US" sz="24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       count(make) as count, avg(price)</a:t>
            </a:r>
            <a:endParaRPr lang="en-US" sz="24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FROM salesperson, transaction, car, customer</a:t>
            </a:r>
            <a:endParaRPr lang="en-US" sz="24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WHERE salesperson_id = salesperson.id</a:t>
            </a:r>
            <a:endParaRPr lang="en-US" sz="24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AND   transaction.id = car.tid</a:t>
            </a:r>
            <a:endParaRPr lang="en-US" sz="24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AND   transaction.customer_id = customer.id</a:t>
            </a:r>
            <a:endParaRPr lang="en-US" sz="24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AND   transaction.month_num = 9</a:t>
            </a:r>
            <a:endParaRPr lang="en-US" sz="24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GROUP BY name, make, cgender</a:t>
            </a:r>
            <a:endParaRPr lang="en-US" sz="2400">
              <a:effectLst/>
              <a:ea typeface="Calibri" charset="0"/>
              <a:cs typeface="Times New Roman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effectLst/>
                <a:latin typeface="Courier New" charset="0"/>
                <a:ea typeface="Calibri" charset="0"/>
                <a:cs typeface="Times New Roman" charset="0"/>
              </a:rPr>
              <a:t>HAVING count &gt; 2;</a:t>
            </a:r>
            <a:endParaRPr lang="en-US" sz="240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stored procedure </a:t>
            </a:r>
            <a:r>
              <a:rPr lang="en-US" dirty="0" smtClean="0"/>
              <a:t>is procedural code that executes SQL commands.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named procedure with parameters </a:t>
            </a:r>
            <a:br>
              <a:rPr lang="en-US" dirty="0" smtClean="0"/>
            </a:br>
            <a:r>
              <a:rPr lang="en-US" dirty="0" smtClean="0"/>
              <a:t>and local variables.</a:t>
            </a:r>
          </a:p>
          <a:p>
            <a:pPr lvl="5"/>
            <a:endParaRPr lang="en-US" dirty="0" smtClean="0"/>
          </a:p>
          <a:p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IF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CASE</a:t>
            </a:r>
            <a:r>
              <a:rPr lang="en-US" dirty="0" smtClean="0"/>
              <a:t>, and looping statements.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Invoked by 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CALL</a:t>
            </a:r>
            <a:r>
              <a:rPr lang="en-US" dirty="0" smtClean="0"/>
              <a:t> statement or by </a:t>
            </a:r>
            <a:r>
              <a:rPr lang="en-US" dirty="0" smtClean="0">
                <a:solidFill>
                  <a:srgbClr val="B23C00"/>
                </a:solidFill>
              </a:rPr>
              <a:t>triggers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Procedures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Compiled code that increases performance.</a:t>
            </a:r>
          </a:p>
          <a:p>
            <a:pPr lvl="1"/>
            <a:r>
              <a:rPr lang="en-US" dirty="0" smtClean="0"/>
              <a:t>Stored in the database server, </a:t>
            </a:r>
            <a:br>
              <a:rPr lang="en-US" dirty="0" smtClean="0"/>
            </a:br>
            <a:r>
              <a:rPr lang="en-US" dirty="0" smtClean="0"/>
              <a:t>so reduced network traffic.</a:t>
            </a:r>
          </a:p>
          <a:p>
            <a:pPr lvl="1"/>
            <a:r>
              <a:rPr lang="en-US" dirty="0" smtClean="0"/>
              <a:t>Reusable and secure code.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Hard to debug and maintain.</a:t>
            </a:r>
          </a:p>
          <a:p>
            <a:pPr lvl="1"/>
            <a:r>
              <a:rPr lang="en-US" dirty="0" smtClean="0"/>
              <a:t>Heavy computational load on the database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Tutorial: </a:t>
            </a:r>
            <a:r>
              <a:rPr lang="en-US" dirty="0">
                <a:hlinkClick r:id="rId2"/>
              </a:rPr>
              <a:t>http://www.mysqltutorial.org/mysql-stored-procedure-tutorial.aspx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Procedures: </a:t>
            </a:r>
            <a:r>
              <a:rPr lang="en-US" dirty="0" smtClean="0"/>
              <a:t>No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7464" y="1325903"/>
            <a:ext cx="4201804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CREATE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PROCEDURE </a:t>
            </a:r>
            <a:r>
              <a:rPr lang="en-US" sz="1800" b="1" dirty="0" err="1" smtClean="0">
                <a:latin typeface="Courier New"/>
                <a:cs typeface="Courier New"/>
              </a:rPr>
              <a:t>all_people</a:t>
            </a: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BEGIN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SELECT </a:t>
            </a:r>
            <a:r>
              <a:rPr lang="en-US" sz="1800" b="1" dirty="0">
                <a:latin typeface="Courier New"/>
                <a:cs typeface="Courier New"/>
              </a:rPr>
              <a:t>* FROM people;</a:t>
            </a:r>
          </a:p>
          <a:p>
            <a:r>
              <a:rPr lang="en-US" sz="1800" b="1" dirty="0">
                <a:latin typeface="Courier New"/>
                <a:cs typeface="Courier New"/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513" y="2664411"/>
            <a:ext cx="6002590" cy="341632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/>
                <a:cs typeface="Courier New"/>
              </a:rPr>
              <a:t>mysql</a:t>
            </a:r>
            <a:r>
              <a:rPr lang="en-US" sz="1800" b="1" dirty="0">
                <a:latin typeface="Courier New"/>
                <a:cs typeface="Courier New"/>
              </a:rPr>
              <a:t>&gt; call </a:t>
            </a:r>
            <a:r>
              <a:rPr lang="en-US" sz="1800" b="1" dirty="0" err="1">
                <a:latin typeface="Courier New"/>
                <a:cs typeface="Courier New"/>
              </a:rPr>
              <a:t>all_people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800" b="1" dirty="0">
                <a:latin typeface="Courier New"/>
                <a:cs typeface="Courier New"/>
              </a:rPr>
              <a:t>| id  | first  | last  | gender | salary |</a:t>
            </a:r>
          </a:p>
          <a:p>
            <a:r>
              <a:rPr lang="en-US" sz="18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800" b="1" dirty="0">
                <a:latin typeface="Courier New"/>
                <a:cs typeface="Courier New"/>
              </a:rPr>
              <a:t>| 101 | John   | Adams | M      | 120000 |</a:t>
            </a:r>
          </a:p>
          <a:p>
            <a:r>
              <a:rPr lang="en-US" sz="1800" b="1" dirty="0">
                <a:latin typeface="Courier New"/>
                <a:cs typeface="Courier New"/>
              </a:rPr>
              <a:t>| 102 | Mary   | Smith | F      | 155000 |</a:t>
            </a:r>
          </a:p>
          <a:p>
            <a:r>
              <a:rPr lang="fr-FR" sz="1800" b="1" dirty="0">
                <a:latin typeface="Courier New"/>
                <a:cs typeface="Courier New"/>
              </a:rPr>
              <a:t>| 105 | Helen  | Troy  | F      |  75000 |</a:t>
            </a:r>
          </a:p>
          <a:p>
            <a:r>
              <a:rPr lang="es-ES_tradnl" sz="1800" b="1" dirty="0">
                <a:latin typeface="Courier New"/>
                <a:cs typeface="Courier New"/>
              </a:rPr>
              <a:t>| 110 | Albert | Jones | M      | 160000 |</a:t>
            </a:r>
          </a:p>
          <a:p>
            <a:r>
              <a:rPr lang="es-ES_tradnl" sz="18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800" b="1" dirty="0">
                <a:latin typeface="Courier New"/>
                <a:cs typeface="Courier New"/>
              </a:rPr>
              <a:t>4 rows in set (0.00 sec)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Query OK, 0 rows affected (0.00 sec</a:t>
            </a:r>
            <a:r>
              <a:rPr lang="en-US" sz="1800" b="1" dirty="0" smtClean="0">
                <a:latin typeface="Courier New"/>
                <a:cs typeface="Courier New"/>
              </a:rPr>
              <a:t>)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627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Procedures: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0044" y="1417342"/>
            <a:ext cx="6695199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</a:t>
            </a:r>
            <a:r>
              <a:rPr lang="en-US" sz="1800" b="1" dirty="0" smtClean="0">
                <a:latin typeface="Courier New"/>
                <a:cs typeface="Courier New"/>
              </a:rPr>
              <a:t>PROCEDURE </a:t>
            </a:r>
            <a:r>
              <a:rPr lang="en-US" sz="1800" b="1" dirty="0" err="1" smtClean="0">
                <a:latin typeface="Courier New"/>
                <a:cs typeface="Courier New"/>
              </a:rPr>
              <a:t>fetch_by_gender</a:t>
            </a:r>
            <a:r>
              <a:rPr lang="en-US" sz="1800" b="1" dirty="0" smtClean="0">
                <a:latin typeface="Courier New"/>
                <a:cs typeface="Courier New"/>
              </a:rPr>
              <a:t>(</a:t>
            </a:r>
            <a:r>
              <a:rPr lang="en-US" sz="1800" b="1" dirty="0">
                <a:latin typeface="Courier New"/>
                <a:cs typeface="Courier New"/>
              </a:rPr>
              <a:t>IN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which</a:t>
            </a:r>
            <a:r>
              <a:rPr lang="en-US" sz="1800" b="1" dirty="0">
                <a:latin typeface="Courier New"/>
                <a:cs typeface="Courier New"/>
              </a:rPr>
              <a:t> CHAR)</a:t>
            </a:r>
          </a:p>
          <a:p>
            <a:r>
              <a:rPr lang="en-US" sz="1800" b="1" dirty="0">
                <a:latin typeface="Courier New"/>
                <a:cs typeface="Courier New"/>
              </a:rPr>
              <a:t>BEGIN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SELECT </a:t>
            </a:r>
            <a:r>
              <a:rPr lang="en-US" sz="1800" b="1" dirty="0">
                <a:latin typeface="Courier New"/>
                <a:cs typeface="Courier New"/>
              </a:rPr>
              <a:t>*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FROM   people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WHERE  gender </a:t>
            </a:r>
            <a:r>
              <a:rPr lang="en-US" sz="1800" b="1" dirty="0">
                <a:latin typeface="Courier New"/>
                <a:cs typeface="Courier New"/>
              </a:rPr>
              <a:t>=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which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445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ER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6" y="1325903"/>
            <a:ext cx="8503827" cy="4363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136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Procedures: Parameters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1366385"/>
            <a:ext cx="5356154" cy="526298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mysql</a:t>
            </a:r>
            <a:r>
              <a:rPr lang="en-US" b="1" dirty="0">
                <a:latin typeface="Courier New"/>
                <a:cs typeface="Courier New"/>
              </a:rPr>
              <a:t>&gt; call </a:t>
            </a:r>
            <a:r>
              <a:rPr lang="en-US" b="1" dirty="0" err="1">
                <a:latin typeface="Courier New"/>
                <a:cs typeface="Courier New"/>
              </a:rPr>
              <a:t>fetch_by_gender</a:t>
            </a:r>
            <a:r>
              <a:rPr lang="en-US" b="1" dirty="0">
                <a:latin typeface="Courier New"/>
                <a:cs typeface="Courier New"/>
              </a:rPr>
              <a:t>('f');</a:t>
            </a:r>
          </a:p>
          <a:p>
            <a:r>
              <a:rPr lang="en-US" b="1" dirty="0">
                <a:latin typeface="Courier New"/>
                <a:cs typeface="Courier New"/>
              </a:rPr>
              <a:t>+-----+-------+-------+--------+--------+</a:t>
            </a:r>
          </a:p>
          <a:p>
            <a:r>
              <a:rPr lang="en-US" b="1" dirty="0">
                <a:latin typeface="Courier New"/>
                <a:cs typeface="Courier New"/>
              </a:rPr>
              <a:t>| id  | first | last  | gender | salary |</a:t>
            </a:r>
          </a:p>
          <a:p>
            <a:r>
              <a:rPr lang="en-US" b="1" dirty="0">
                <a:latin typeface="Courier New"/>
                <a:cs typeface="Courier New"/>
              </a:rPr>
              <a:t>+-----+-------+-------+--------+--------+</a:t>
            </a:r>
          </a:p>
          <a:p>
            <a:r>
              <a:rPr lang="en-US" b="1" dirty="0">
                <a:latin typeface="Courier New"/>
                <a:cs typeface="Courier New"/>
              </a:rPr>
              <a:t>| 102 | Mary  | Smith | F      | 155000 |</a:t>
            </a:r>
          </a:p>
          <a:p>
            <a:r>
              <a:rPr lang="fr-FR" b="1" dirty="0">
                <a:latin typeface="Courier New"/>
                <a:cs typeface="Courier New"/>
              </a:rPr>
              <a:t>| 105 | Helen | Troy  | F      |  75000 |</a:t>
            </a:r>
          </a:p>
          <a:p>
            <a:r>
              <a:rPr lang="fr-FR" b="1" dirty="0">
                <a:latin typeface="Courier New"/>
                <a:cs typeface="Courier New"/>
              </a:rPr>
              <a:t>+-----+-------+-------+--------+--------+</a:t>
            </a:r>
          </a:p>
          <a:p>
            <a:r>
              <a:rPr lang="en-US" b="1" dirty="0">
                <a:latin typeface="Courier New"/>
                <a:cs typeface="Courier New"/>
              </a:rPr>
              <a:t>2 rows in set (0.10 sec)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Query OK, 0 rows affected (0.11 sec)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 err="1">
                <a:latin typeface="Courier New"/>
                <a:cs typeface="Courier New"/>
              </a:rPr>
              <a:t>mysql</a:t>
            </a:r>
            <a:r>
              <a:rPr lang="en-US" b="1" dirty="0">
                <a:latin typeface="Courier New"/>
                <a:cs typeface="Courier New"/>
              </a:rPr>
              <a:t>&gt; call </a:t>
            </a:r>
            <a:r>
              <a:rPr lang="en-US" b="1" dirty="0" err="1">
                <a:latin typeface="Courier New"/>
                <a:cs typeface="Courier New"/>
              </a:rPr>
              <a:t>fetch_by_gender</a:t>
            </a:r>
            <a:r>
              <a:rPr lang="en-US" b="1" dirty="0">
                <a:latin typeface="Courier New"/>
                <a:cs typeface="Courier New"/>
              </a:rPr>
              <a:t>('m');</a:t>
            </a:r>
          </a:p>
          <a:p>
            <a:r>
              <a:rPr lang="en-US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b="1" dirty="0">
                <a:latin typeface="Courier New"/>
                <a:cs typeface="Courier New"/>
              </a:rPr>
              <a:t>| id  | first  | last  | gender | salary |</a:t>
            </a:r>
          </a:p>
          <a:p>
            <a:r>
              <a:rPr lang="en-US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b="1" dirty="0">
                <a:latin typeface="Courier New"/>
                <a:cs typeface="Courier New"/>
              </a:rPr>
              <a:t>| 101 | John   | Adams | M      | 120000 |</a:t>
            </a:r>
          </a:p>
          <a:p>
            <a:r>
              <a:rPr lang="es-ES_tradnl" b="1" dirty="0">
                <a:latin typeface="Courier New"/>
                <a:cs typeface="Courier New"/>
              </a:rPr>
              <a:t>| 110 | Albert | Jones | M      | 160000 |</a:t>
            </a:r>
          </a:p>
          <a:p>
            <a:r>
              <a:rPr lang="es-ES_tradnl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b="1" dirty="0">
                <a:latin typeface="Courier New"/>
                <a:cs typeface="Courier New"/>
              </a:rPr>
              <a:t>2 rows in set (0.00 sec)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Query OK, 0 rows affected (0.00 sec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926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Procedures: </a:t>
            </a:r>
            <a:r>
              <a:rPr lang="en-US" b="1" dirty="0" smtClean="0">
                <a:latin typeface="Courier New"/>
                <a:cs typeface="Courier New"/>
              </a:rPr>
              <a:t>IF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65491"/>
            <a:ext cx="8357464" cy="53553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</a:t>
            </a:r>
            <a:r>
              <a:rPr lang="en-US" sz="1800" b="1" dirty="0" smtClean="0">
                <a:latin typeface="Courier New"/>
                <a:cs typeface="Courier New"/>
              </a:rPr>
              <a:t>PROCEDURE </a:t>
            </a:r>
            <a:r>
              <a:rPr lang="en-US" sz="1800" b="1" dirty="0" err="1">
                <a:latin typeface="Courier New"/>
                <a:cs typeface="Courier New"/>
              </a:rPr>
              <a:t>GetCustomerLevel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</a:t>
            </a:r>
            <a:r>
              <a:rPr lang="en-US" sz="1800" b="1" dirty="0" smtClean="0">
                <a:latin typeface="Courier New"/>
                <a:cs typeface="Courier New"/>
              </a:rPr>
              <a:t>IN</a:t>
            </a:r>
            <a:r>
              <a:rPr lang="en-US" sz="1800" b="1" dirty="0">
                <a:latin typeface="Courier New"/>
                <a:cs typeface="Courier New"/>
              </a:rPr>
              <a:t>  </a:t>
            </a:r>
            <a:r>
              <a:rPr lang="en-US" sz="1800" b="1" dirty="0" err="1">
                <a:latin typeface="Courier New"/>
                <a:cs typeface="Courier New"/>
              </a:rPr>
              <a:t>p_customerNumber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(11), 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</a:t>
            </a:r>
            <a:r>
              <a:rPr lang="en-US" sz="1800" b="1" dirty="0" smtClean="0">
                <a:latin typeface="Courier New"/>
                <a:cs typeface="Courier New"/>
              </a:rPr>
              <a:t>OUT </a:t>
            </a:r>
            <a:r>
              <a:rPr lang="en-US" sz="1800" b="1" dirty="0" err="1" smtClean="0">
                <a:latin typeface="Courier New"/>
                <a:cs typeface="Courier New"/>
              </a:rPr>
              <a:t>p_customerLevel</a:t>
            </a:r>
            <a:r>
              <a:rPr lang="en-US" sz="1800" b="1" dirty="0">
                <a:latin typeface="Courier New"/>
                <a:cs typeface="Courier New"/>
              </a:rPr>
              <a:t>  </a:t>
            </a:r>
            <a:r>
              <a:rPr lang="en-US" sz="1800" b="1" dirty="0" err="1">
                <a:latin typeface="Courier New"/>
                <a:cs typeface="Courier New"/>
              </a:rPr>
              <a:t>varchar</a:t>
            </a:r>
            <a:r>
              <a:rPr lang="en-US" sz="1800" b="1" dirty="0">
                <a:latin typeface="Courier New"/>
                <a:cs typeface="Courier New"/>
              </a:rPr>
              <a:t>(10))</a:t>
            </a:r>
          </a:p>
          <a:p>
            <a:r>
              <a:rPr lang="en-US" sz="1800" b="1" dirty="0">
                <a:latin typeface="Courier New"/>
                <a:cs typeface="Courier New"/>
              </a:rPr>
              <a:t>BEGIN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DECLARE </a:t>
            </a:r>
            <a:r>
              <a:rPr lang="en-US" sz="1800" b="1" dirty="0" err="1">
                <a:latin typeface="Courier New"/>
                <a:cs typeface="Courier New"/>
              </a:rPr>
              <a:t>creditlim</a:t>
            </a:r>
            <a:r>
              <a:rPr lang="en-US" sz="1800" b="1" dirty="0">
                <a:latin typeface="Courier New"/>
                <a:cs typeface="Courier New"/>
              </a:rPr>
              <a:t> double;</a:t>
            </a:r>
          </a:p>
          <a:p>
            <a:r>
              <a:rPr lang="en-US" sz="1800" b="1" dirty="0">
                <a:latin typeface="Courier New"/>
                <a:cs typeface="Courier New"/>
              </a:rPr>
              <a:t> 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SELECT </a:t>
            </a:r>
            <a:r>
              <a:rPr lang="en-US" sz="1800" b="1" dirty="0" err="1">
                <a:latin typeface="Courier New"/>
                <a:cs typeface="Courier New"/>
              </a:rPr>
              <a:t>creditlimit</a:t>
            </a:r>
            <a:r>
              <a:rPr lang="en-US" sz="1800" b="1" dirty="0">
                <a:latin typeface="Courier New"/>
                <a:cs typeface="Courier New"/>
              </a:rPr>
              <a:t> INTO </a:t>
            </a:r>
            <a:r>
              <a:rPr lang="en-US" sz="1800" b="1" dirty="0" err="1">
                <a:latin typeface="Courier New"/>
                <a:cs typeface="Courier New"/>
              </a:rPr>
              <a:t>creditlim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    FROM </a:t>
            </a:r>
            <a:r>
              <a:rPr lang="en-US" sz="1800" b="1" dirty="0" smtClean="0">
                <a:latin typeface="Courier New"/>
                <a:cs typeface="Courier New"/>
              </a:rPr>
              <a:t>  customers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    WHERE 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customerNumber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= </a:t>
            </a:r>
            <a:r>
              <a:rPr lang="en-US" sz="1800" b="1" dirty="0" err="1">
                <a:latin typeface="Courier New"/>
                <a:cs typeface="Courier New"/>
              </a:rPr>
              <a:t>p_customerNumber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 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IF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creditlim</a:t>
            </a:r>
            <a:r>
              <a:rPr lang="en-US" sz="1800" b="1" dirty="0">
                <a:latin typeface="Courier New"/>
                <a:cs typeface="Courier New"/>
              </a:rPr>
              <a:t> &gt; 50000 THEN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SET </a:t>
            </a:r>
            <a:r>
              <a:rPr lang="en-US" sz="1800" b="1" dirty="0" err="1">
                <a:latin typeface="Courier New"/>
                <a:cs typeface="Courier New"/>
              </a:rPr>
              <a:t>p_customerLevel</a:t>
            </a:r>
            <a:r>
              <a:rPr lang="en-US" sz="1800" b="1" dirty="0">
                <a:latin typeface="Courier New"/>
                <a:cs typeface="Courier New"/>
              </a:rPr>
              <a:t> = 'PLATINUM';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ELSEIF</a:t>
            </a:r>
            <a:r>
              <a:rPr lang="en-US" sz="1800" b="1" dirty="0">
                <a:latin typeface="Courier New"/>
                <a:cs typeface="Courier New"/>
              </a:rPr>
              <a:t> (</a:t>
            </a:r>
            <a:r>
              <a:rPr lang="en-US" sz="1800" b="1" dirty="0" err="1">
                <a:latin typeface="Courier New"/>
                <a:cs typeface="Courier New"/>
              </a:rPr>
              <a:t>creditlim</a:t>
            </a:r>
            <a:r>
              <a:rPr lang="en-US" sz="1800" b="1" dirty="0">
                <a:latin typeface="Courier New"/>
                <a:cs typeface="Courier New"/>
              </a:rPr>
              <a:t> &lt;= 50000 AND </a:t>
            </a:r>
            <a:r>
              <a:rPr lang="en-US" sz="1800" b="1" dirty="0" err="1">
                <a:latin typeface="Courier New"/>
                <a:cs typeface="Courier New"/>
              </a:rPr>
              <a:t>creditlim</a:t>
            </a:r>
            <a:r>
              <a:rPr lang="en-US" sz="1800" b="1" dirty="0">
                <a:latin typeface="Courier New"/>
                <a:cs typeface="Courier New"/>
              </a:rPr>
              <a:t> &gt;= 10000) THEN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    SET </a:t>
            </a:r>
            <a:r>
              <a:rPr lang="en-US" sz="1800" b="1" dirty="0" err="1">
                <a:latin typeface="Courier New"/>
                <a:cs typeface="Courier New"/>
              </a:rPr>
              <a:t>p_customerLevel</a:t>
            </a:r>
            <a:r>
              <a:rPr lang="en-US" sz="1800" b="1" dirty="0">
                <a:latin typeface="Courier New"/>
                <a:cs typeface="Courier New"/>
              </a:rPr>
              <a:t> = 'GOLD';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ELSEIF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creditlim</a:t>
            </a:r>
            <a:r>
              <a:rPr lang="en-US" sz="1800" b="1" dirty="0">
                <a:latin typeface="Courier New"/>
                <a:cs typeface="Courier New"/>
              </a:rPr>
              <a:t> &lt; 10000 THEN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    SET </a:t>
            </a:r>
            <a:r>
              <a:rPr lang="en-US" sz="1800" b="1" dirty="0" err="1">
                <a:latin typeface="Courier New"/>
                <a:cs typeface="Courier New"/>
              </a:rPr>
              <a:t>p_customerLevel</a:t>
            </a:r>
            <a:r>
              <a:rPr lang="en-US" sz="1800" b="1" dirty="0">
                <a:latin typeface="Courier New"/>
                <a:cs typeface="Courier New"/>
              </a:rPr>
              <a:t> = 'SILVER';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END IF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END</a:t>
            </a:r>
          </a:p>
          <a:p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635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Procedures: </a:t>
            </a:r>
            <a:r>
              <a:rPr lang="en-US" b="1" dirty="0" smtClean="0">
                <a:latin typeface="Courier New"/>
                <a:cs typeface="Courier New"/>
              </a:rPr>
              <a:t>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1325903"/>
            <a:ext cx="6418156" cy="53553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</a:t>
            </a:r>
            <a:r>
              <a:rPr lang="en-US" sz="1800" b="1" dirty="0" smtClean="0">
                <a:latin typeface="Courier New"/>
                <a:cs typeface="Courier New"/>
              </a:rPr>
              <a:t>PROCEDURE </a:t>
            </a:r>
            <a:r>
              <a:rPr lang="en-US" sz="1800" b="1" dirty="0" err="1">
                <a:latin typeface="Courier New"/>
                <a:cs typeface="Courier New"/>
              </a:rPr>
              <a:t>GetCustomerShipping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IN</a:t>
            </a:r>
            <a:r>
              <a:rPr lang="en-US" sz="1800" b="1" dirty="0">
                <a:latin typeface="Courier New"/>
                <a:cs typeface="Courier New"/>
              </a:rPr>
              <a:t>  </a:t>
            </a:r>
            <a:r>
              <a:rPr lang="en-US" sz="1800" b="1" dirty="0" err="1">
                <a:latin typeface="Courier New"/>
                <a:cs typeface="Courier New"/>
              </a:rPr>
              <a:t>p_customerNumber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(11), 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OUT </a:t>
            </a:r>
            <a:r>
              <a:rPr lang="en-US" sz="1800" b="1" dirty="0" err="1" smtClean="0">
                <a:latin typeface="Courier New"/>
                <a:cs typeface="Courier New"/>
              </a:rPr>
              <a:t>p_shiping</a:t>
            </a:r>
            <a:r>
              <a:rPr lang="en-US" sz="1800" b="1" dirty="0">
                <a:latin typeface="Courier New"/>
                <a:cs typeface="Courier New"/>
              </a:rPr>
              <a:t>        </a:t>
            </a:r>
            <a:r>
              <a:rPr lang="en-US" sz="1800" b="1" dirty="0" err="1">
                <a:latin typeface="Courier New"/>
                <a:cs typeface="Courier New"/>
              </a:rPr>
              <a:t>varchar</a:t>
            </a:r>
            <a:r>
              <a:rPr lang="en-US" sz="1800" b="1" dirty="0">
                <a:latin typeface="Courier New"/>
                <a:cs typeface="Courier New"/>
              </a:rPr>
              <a:t>(50))</a:t>
            </a:r>
          </a:p>
          <a:p>
            <a:r>
              <a:rPr lang="en-US" sz="1800" b="1" dirty="0">
                <a:latin typeface="Courier New"/>
                <a:cs typeface="Courier New"/>
              </a:rPr>
              <a:t>BEGIN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DECLARE </a:t>
            </a:r>
            <a:r>
              <a:rPr lang="en-US" sz="1800" b="1" dirty="0" err="1">
                <a:latin typeface="Courier New"/>
                <a:cs typeface="Courier New"/>
              </a:rPr>
              <a:t>customerCountry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varchar</a:t>
            </a:r>
            <a:r>
              <a:rPr lang="en-US" sz="1800" b="1" dirty="0">
                <a:latin typeface="Courier New"/>
                <a:cs typeface="Courier New"/>
              </a:rPr>
              <a:t>(50);</a:t>
            </a:r>
          </a:p>
          <a:p>
            <a:r>
              <a:rPr lang="en-US" sz="1800" b="1" dirty="0">
                <a:latin typeface="Courier New"/>
                <a:cs typeface="Courier New"/>
              </a:rPr>
              <a:t> 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SELECT country INTO </a:t>
            </a:r>
            <a:r>
              <a:rPr lang="en-US" sz="1800" b="1" dirty="0" err="1">
                <a:latin typeface="Courier New"/>
                <a:cs typeface="Courier New"/>
              </a:rPr>
              <a:t>customerCountry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FROM   customers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WHERE  </a:t>
            </a:r>
            <a:r>
              <a:rPr lang="en-US" sz="1800" b="1" dirty="0" err="1" smtClean="0">
                <a:latin typeface="Courier New"/>
                <a:cs typeface="Courier New"/>
              </a:rPr>
              <a:t>customerNumber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= </a:t>
            </a:r>
            <a:r>
              <a:rPr lang="en-US" sz="1800" b="1" dirty="0" err="1">
                <a:latin typeface="Courier New"/>
                <a:cs typeface="Courier New"/>
              </a:rPr>
              <a:t>p_customerNumber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 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CASE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customerCountry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WHEN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'USA</a:t>
            </a:r>
            <a:r>
              <a:rPr lang="en-US" sz="1800" b="1" dirty="0">
                <a:latin typeface="Courier New"/>
                <a:cs typeface="Courier New"/>
              </a:rPr>
              <a:t>' THEN</a:t>
            </a:r>
          </a:p>
          <a:p>
            <a:r>
              <a:rPr lang="en-US" sz="1800" b="1" dirty="0">
                <a:latin typeface="Courier New"/>
                <a:cs typeface="Courier New"/>
              </a:rPr>
              <a:t>    </a:t>
            </a:r>
            <a:r>
              <a:rPr lang="en-US" sz="1800" b="1" dirty="0" smtClean="0">
                <a:latin typeface="Courier New"/>
                <a:cs typeface="Courier New"/>
              </a:rPr>
              <a:t>        SET </a:t>
            </a:r>
            <a:r>
              <a:rPr lang="en-US" sz="1800" b="1" dirty="0" err="1">
                <a:latin typeface="Courier New"/>
                <a:cs typeface="Courier New"/>
              </a:rPr>
              <a:t>p_shiping</a:t>
            </a:r>
            <a:r>
              <a:rPr lang="en-US" sz="1800" b="1" dirty="0">
                <a:latin typeface="Courier New"/>
                <a:cs typeface="Courier New"/>
              </a:rPr>
              <a:t> = '2-day Shipping';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WHEN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'Canada' THEN</a:t>
            </a:r>
          </a:p>
          <a:p>
            <a:r>
              <a:rPr lang="en-US" sz="1800" b="1" dirty="0">
                <a:latin typeface="Courier New"/>
                <a:cs typeface="Courier New"/>
              </a:rPr>
              <a:t>    </a:t>
            </a:r>
            <a:r>
              <a:rPr lang="en-US" sz="1800" b="1" dirty="0" smtClean="0">
                <a:latin typeface="Courier New"/>
                <a:cs typeface="Courier New"/>
              </a:rPr>
              <a:t>        SET </a:t>
            </a:r>
            <a:r>
              <a:rPr lang="en-US" sz="1800" b="1" dirty="0" err="1">
                <a:latin typeface="Courier New"/>
                <a:cs typeface="Courier New"/>
              </a:rPr>
              <a:t>p_shiping</a:t>
            </a:r>
            <a:r>
              <a:rPr lang="en-US" sz="1800" b="1" dirty="0">
                <a:latin typeface="Courier New"/>
                <a:cs typeface="Courier New"/>
              </a:rPr>
              <a:t> = '3-day Shipping';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ELSE</a:t>
            </a:r>
            <a:endParaRPr lang="en-US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   </a:t>
            </a:r>
            <a:r>
              <a:rPr lang="en-US" sz="1800" b="1" dirty="0" smtClean="0">
                <a:latin typeface="Courier New"/>
                <a:cs typeface="Courier New"/>
              </a:rPr>
              <a:t>        SET </a:t>
            </a:r>
            <a:r>
              <a:rPr lang="en-US" sz="1800" b="1" dirty="0" err="1">
                <a:latin typeface="Courier New"/>
                <a:cs typeface="Courier New"/>
              </a:rPr>
              <a:t>p_shiping</a:t>
            </a:r>
            <a:r>
              <a:rPr lang="en-US" sz="1800" b="1" dirty="0">
                <a:latin typeface="Courier New"/>
                <a:cs typeface="Courier New"/>
              </a:rPr>
              <a:t> = '5-day Shipping';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END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CASE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END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864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Procedures: </a:t>
            </a:r>
            <a:r>
              <a:rPr lang="en-US" b="1" dirty="0" smtClean="0">
                <a:latin typeface="Courier New"/>
                <a:cs typeface="Courier New"/>
              </a:rPr>
              <a:t>WHILE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35" y="1417342"/>
            <a:ext cx="6400755" cy="397031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</a:t>
            </a:r>
            <a:r>
              <a:rPr lang="en-US" sz="1800" b="1" dirty="0" smtClean="0">
                <a:latin typeface="Courier New"/>
                <a:cs typeface="Courier New"/>
              </a:rPr>
              <a:t>PROCEDURE </a:t>
            </a:r>
            <a:r>
              <a:rPr lang="en-US" sz="1800" b="1" dirty="0" err="1">
                <a:latin typeface="Courier New"/>
                <a:cs typeface="Courier New"/>
              </a:rPr>
              <a:t>WhileLoopProc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BEGIN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DECLARE </a:t>
            </a:r>
            <a:r>
              <a:rPr lang="en-US" sz="1800" b="1" dirty="0">
                <a:latin typeface="Courier New"/>
                <a:cs typeface="Courier New"/>
              </a:rPr>
              <a:t>x  INT;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DECLARE </a:t>
            </a:r>
            <a:r>
              <a:rPr lang="en-US" sz="1800" b="1" dirty="0" err="1">
                <a:latin typeface="Courier New"/>
                <a:cs typeface="Courier New"/>
              </a:rPr>
              <a:t>str</a:t>
            </a:r>
            <a:r>
              <a:rPr lang="en-US" sz="1800" b="1" dirty="0">
                <a:latin typeface="Courier New"/>
                <a:cs typeface="Courier New"/>
              </a:rPr>
              <a:t>  VARCHAR(255);</a:t>
            </a:r>
          </a:p>
          <a:p>
            <a:r>
              <a:rPr lang="fr-FR" sz="1800" b="1" dirty="0" smtClean="0">
                <a:latin typeface="Courier New"/>
                <a:cs typeface="Courier New"/>
              </a:rPr>
              <a:t>    SET </a:t>
            </a:r>
            <a:r>
              <a:rPr lang="fr-FR" sz="1800" b="1" dirty="0">
                <a:latin typeface="Courier New"/>
                <a:cs typeface="Courier New"/>
              </a:rPr>
              <a:t>x = 1;</a:t>
            </a:r>
          </a:p>
          <a:p>
            <a:r>
              <a:rPr lang="ro-RO" sz="1800" b="1" dirty="0" smtClean="0">
                <a:latin typeface="Courier New"/>
                <a:cs typeface="Courier New"/>
              </a:rPr>
              <a:t>    SET </a:t>
            </a:r>
            <a:r>
              <a:rPr lang="ro-RO" sz="1800" b="1" dirty="0">
                <a:latin typeface="Courier New"/>
                <a:cs typeface="Courier New"/>
              </a:rPr>
              <a:t>str =  ''</a:t>
            </a:r>
            <a:r>
              <a:rPr lang="ro-RO" sz="1800" b="1" dirty="0" smtClean="0">
                <a:latin typeface="Courier New"/>
                <a:cs typeface="Courier New"/>
              </a:rPr>
              <a:t>;</a:t>
            </a:r>
          </a:p>
          <a:p>
            <a:endParaRPr lang="ro-RO" sz="1800" b="1" dirty="0">
              <a:latin typeface="Courier New"/>
              <a:cs typeface="Courier New"/>
            </a:endParaRPr>
          </a:p>
          <a:p>
            <a:r>
              <a:rPr lang="ro-RO" sz="1800" b="1" dirty="0" smtClean="0">
                <a:latin typeface="Courier New"/>
                <a:cs typeface="Courier New"/>
              </a:rPr>
              <a:t>    </a:t>
            </a:r>
            <a:r>
              <a:rPr lang="ro-RO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WHILE</a:t>
            </a:r>
            <a:r>
              <a:rPr lang="ro-RO" sz="1800" b="1" dirty="0" smtClean="0">
                <a:latin typeface="Courier New"/>
                <a:cs typeface="Courier New"/>
              </a:rPr>
              <a:t> </a:t>
            </a:r>
            <a:r>
              <a:rPr lang="ro-RO" sz="1800" b="1" dirty="0">
                <a:latin typeface="Courier New"/>
                <a:cs typeface="Courier New"/>
              </a:rPr>
              <a:t>x  &lt;= 5 DO</a:t>
            </a:r>
          </a:p>
          <a:p>
            <a:r>
              <a:rPr lang="ro-RO" sz="1800" b="1" dirty="0" smtClean="0">
                <a:latin typeface="Courier New"/>
                <a:cs typeface="Courier New"/>
              </a:rPr>
              <a:t>        SET</a:t>
            </a:r>
            <a:r>
              <a:rPr lang="ro-RO" sz="1800" b="1" dirty="0">
                <a:latin typeface="Courier New"/>
                <a:cs typeface="Courier New"/>
              </a:rPr>
              <a:t>  str = CONCAT(str,x,',');</a:t>
            </a:r>
          </a:p>
          <a:p>
            <a:r>
              <a:rPr lang="fr-FR" sz="1800" b="1" dirty="0">
                <a:latin typeface="Courier New"/>
                <a:cs typeface="Courier New"/>
              </a:rPr>
              <a:t>        </a:t>
            </a:r>
            <a:r>
              <a:rPr lang="fr-FR" sz="1800" b="1" dirty="0" smtClean="0">
                <a:latin typeface="Courier New"/>
                <a:cs typeface="Courier New"/>
              </a:rPr>
              <a:t>SET</a:t>
            </a:r>
            <a:r>
              <a:rPr lang="fr-FR" sz="1800" b="1" dirty="0">
                <a:latin typeface="Courier New"/>
                <a:cs typeface="Courier New"/>
              </a:rPr>
              <a:t>  x = x + 1; </a:t>
            </a:r>
          </a:p>
          <a:p>
            <a:r>
              <a:rPr lang="fr-FR" sz="1800" b="1" dirty="0">
                <a:latin typeface="Courier New"/>
                <a:cs typeface="Courier New"/>
              </a:rPr>
              <a:t>    </a:t>
            </a:r>
            <a:r>
              <a:rPr lang="fr-FR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END </a:t>
            </a:r>
            <a:r>
              <a:rPr lang="fr-FR" sz="1800" b="1" dirty="0">
                <a:solidFill>
                  <a:srgbClr val="B23C00"/>
                </a:solidFill>
                <a:latin typeface="Courier New"/>
                <a:cs typeface="Courier New"/>
              </a:rPr>
              <a:t>WHILE</a:t>
            </a:r>
            <a:r>
              <a:rPr lang="fr-FR" sz="1800" b="1" dirty="0" smtClean="0">
                <a:latin typeface="Courier New"/>
                <a:cs typeface="Courier New"/>
              </a:rPr>
              <a:t>;</a:t>
            </a:r>
          </a:p>
          <a:p>
            <a:endParaRPr lang="fr-FR" sz="1800" b="1" dirty="0">
              <a:latin typeface="Courier New"/>
              <a:cs typeface="Courier New"/>
            </a:endParaRPr>
          </a:p>
          <a:p>
            <a:r>
              <a:rPr lang="fr-FR" sz="1800" b="1" dirty="0">
                <a:latin typeface="Courier New"/>
                <a:cs typeface="Courier New"/>
              </a:rPr>
              <a:t>    </a:t>
            </a:r>
            <a:r>
              <a:rPr lang="fr-FR" sz="1800" b="1" dirty="0" smtClean="0">
                <a:latin typeface="Courier New"/>
                <a:cs typeface="Courier New"/>
              </a:rPr>
              <a:t>SELECT </a:t>
            </a:r>
            <a:r>
              <a:rPr lang="fr-FR" sz="1800" b="1" dirty="0" err="1">
                <a:latin typeface="Courier New"/>
                <a:cs typeface="Courier New"/>
              </a:rPr>
              <a:t>str</a:t>
            </a:r>
            <a:r>
              <a:rPr lang="fr-FR" sz="1800" b="1" dirty="0">
                <a:latin typeface="Courier New"/>
                <a:cs typeface="Courier New"/>
              </a:rPr>
              <a:t>;</a:t>
            </a:r>
          </a:p>
          <a:p>
            <a:r>
              <a:rPr lang="fr-FR" sz="1800" b="1" dirty="0" smtClean="0">
                <a:latin typeface="Courier New"/>
                <a:cs typeface="Courier New"/>
              </a:rPr>
              <a:t>END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495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Procedures: </a:t>
            </a:r>
            <a:r>
              <a:rPr lang="en-US" b="1" dirty="0" smtClean="0">
                <a:latin typeface="Courier New"/>
                <a:cs typeface="Courier New"/>
              </a:rPr>
              <a:t>REPEAT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0269" y="1417342"/>
            <a:ext cx="5309980" cy="424731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</a:t>
            </a:r>
            <a:r>
              <a:rPr lang="en-US" sz="1800" b="1" dirty="0" smtClean="0">
                <a:latin typeface="Courier New"/>
                <a:cs typeface="Courier New"/>
              </a:rPr>
              <a:t>PROCEDURE </a:t>
            </a:r>
            <a:r>
              <a:rPr lang="en-US" sz="1800" b="1" dirty="0" err="1">
                <a:latin typeface="Courier New"/>
                <a:cs typeface="Courier New"/>
              </a:rPr>
              <a:t>RepeatLoopProc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BEGIN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DECLARE </a:t>
            </a:r>
            <a:r>
              <a:rPr lang="en-US" sz="1800" b="1" dirty="0">
                <a:latin typeface="Courier New"/>
                <a:cs typeface="Courier New"/>
              </a:rPr>
              <a:t>x  INT;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DECLARE </a:t>
            </a:r>
            <a:r>
              <a:rPr lang="en-US" sz="1800" b="1" dirty="0" err="1">
                <a:latin typeface="Courier New"/>
                <a:cs typeface="Courier New"/>
              </a:rPr>
              <a:t>str</a:t>
            </a:r>
            <a:r>
              <a:rPr lang="en-US" sz="1800" b="1" dirty="0">
                <a:latin typeface="Courier New"/>
                <a:cs typeface="Courier New"/>
              </a:rPr>
              <a:t>  VARCHAR(255);</a:t>
            </a:r>
          </a:p>
          <a:p>
            <a:r>
              <a:rPr lang="fr-FR" sz="1800" b="1" dirty="0" smtClean="0">
                <a:latin typeface="Courier New"/>
                <a:cs typeface="Courier New"/>
              </a:rPr>
              <a:t>    SET </a:t>
            </a:r>
            <a:r>
              <a:rPr lang="fr-FR" sz="1800" b="1" dirty="0">
                <a:latin typeface="Courier New"/>
                <a:cs typeface="Courier New"/>
              </a:rPr>
              <a:t>x = 1;</a:t>
            </a:r>
          </a:p>
          <a:p>
            <a:r>
              <a:rPr lang="ro-RO" sz="1800" b="1" dirty="0" smtClean="0">
                <a:latin typeface="Courier New"/>
                <a:cs typeface="Courier New"/>
              </a:rPr>
              <a:t>    SET </a:t>
            </a:r>
            <a:r>
              <a:rPr lang="ro-RO" sz="1800" b="1" dirty="0">
                <a:latin typeface="Courier New"/>
                <a:cs typeface="Courier New"/>
              </a:rPr>
              <a:t>str =  ''</a:t>
            </a:r>
            <a:r>
              <a:rPr lang="ro-RO" sz="1800" b="1" dirty="0" smtClean="0">
                <a:latin typeface="Courier New"/>
                <a:cs typeface="Courier New"/>
              </a:rPr>
              <a:t>;</a:t>
            </a:r>
          </a:p>
          <a:p>
            <a:endParaRPr lang="ro-RO" sz="1800" b="1" dirty="0">
              <a:latin typeface="Courier New"/>
              <a:cs typeface="Courier New"/>
            </a:endParaRPr>
          </a:p>
          <a:p>
            <a:r>
              <a:rPr lang="ro-RO" sz="1800" b="1" dirty="0" smtClean="0">
                <a:latin typeface="Courier New"/>
                <a:cs typeface="Courier New"/>
              </a:rPr>
              <a:t>    </a:t>
            </a:r>
            <a:r>
              <a:rPr lang="ro-RO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REPEAT</a:t>
            </a:r>
            <a:endParaRPr lang="ro-RO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ro-RO" sz="1800" b="1" dirty="0" smtClean="0">
                <a:latin typeface="Courier New"/>
                <a:cs typeface="Courier New"/>
              </a:rPr>
              <a:t>        SET</a:t>
            </a:r>
            <a:r>
              <a:rPr lang="ro-RO" sz="1800" b="1" dirty="0">
                <a:latin typeface="Courier New"/>
                <a:cs typeface="Courier New"/>
              </a:rPr>
              <a:t>  str = CONCAT(str,x,',');</a:t>
            </a:r>
          </a:p>
          <a:p>
            <a:r>
              <a:rPr lang="fr-FR" sz="1800" b="1" dirty="0">
                <a:latin typeface="Courier New"/>
                <a:cs typeface="Courier New"/>
              </a:rPr>
              <a:t>        </a:t>
            </a:r>
            <a:r>
              <a:rPr lang="fr-FR" sz="1800" b="1" dirty="0" smtClean="0">
                <a:latin typeface="Courier New"/>
                <a:cs typeface="Courier New"/>
              </a:rPr>
              <a:t>SET</a:t>
            </a:r>
            <a:r>
              <a:rPr lang="fr-FR" sz="1800" b="1" dirty="0">
                <a:latin typeface="Courier New"/>
                <a:cs typeface="Courier New"/>
              </a:rPr>
              <a:t>  x = x + 1; </a:t>
            </a:r>
          </a:p>
          <a:p>
            <a:r>
              <a:rPr lang="fr-FR" sz="1800" b="1" dirty="0">
                <a:latin typeface="Courier New"/>
                <a:cs typeface="Courier New"/>
              </a:rPr>
              <a:t>    </a:t>
            </a:r>
            <a:r>
              <a:rPr lang="fr-FR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UNTIL</a:t>
            </a:r>
            <a:r>
              <a:rPr lang="fr-FR" sz="1800" b="1" dirty="0" smtClean="0">
                <a:latin typeface="Courier New"/>
                <a:cs typeface="Courier New"/>
              </a:rPr>
              <a:t> </a:t>
            </a:r>
            <a:r>
              <a:rPr lang="fr-FR" sz="1800" b="1" dirty="0">
                <a:latin typeface="Courier New"/>
                <a:cs typeface="Courier New"/>
              </a:rPr>
              <a:t>x  &gt; 5</a:t>
            </a:r>
          </a:p>
          <a:p>
            <a:r>
              <a:rPr lang="fr-FR" sz="1800" b="1" dirty="0">
                <a:latin typeface="Courier New"/>
                <a:cs typeface="Courier New"/>
              </a:rPr>
              <a:t>    </a:t>
            </a:r>
            <a:r>
              <a:rPr lang="fr-FR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END </a:t>
            </a:r>
            <a:r>
              <a:rPr lang="fr-FR" sz="1800" b="1" dirty="0">
                <a:solidFill>
                  <a:srgbClr val="B23C00"/>
                </a:solidFill>
                <a:latin typeface="Courier New"/>
                <a:cs typeface="Courier New"/>
              </a:rPr>
              <a:t>REPEAT</a:t>
            </a:r>
            <a:r>
              <a:rPr lang="fr-FR" sz="1800" b="1" dirty="0" smtClean="0">
                <a:latin typeface="Courier New"/>
                <a:cs typeface="Courier New"/>
              </a:rPr>
              <a:t>;</a:t>
            </a:r>
          </a:p>
          <a:p>
            <a:endParaRPr lang="fr-FR" sz="1800" b="1" dirty="0">
              <a:latin typeface="Courier New"/>
              <a:cs typeface="Courier New"/>
            </a:endParaRPr>
          </a:p>
          <a:p>
            <a:r>
              <a:rPr lang="fr-FR" sz="1800" b="1" dirty="0">
                <a:latin typeface="Courier New"/>
                <a:cs typeface="Courier New"/>
              </a:rPr>
              <a:t>    </a:t>
            </a:r>
            <a:r>
              <a:rPr lang="fr-FR" sz="1800" b="1" dirty="0" smtClean="0">
                <a:latin typeface="Courier New"/>
                <a:cs typeface="Courier New"/>
              </a:rPr>
              <a:t>SELECT </a:t>
            </a:r>
            <a:r>
              <a:rPr lang="fr-FR" sz="1800" b="1" dirty="0" err="1">
                <a:latin typeface="Courier New"/>
                <a:cs typeface="Courier New"/>
              </a:rPr>
              <a:t>str</a:t>
            </a:r>
            <a:r>
              <a:rPr lang="fr-FR" sz="1800" b="1" dirty="0">
                <a:latin typeface="Courier New"/>
                <a:cs typeface="Courier New"/>
              </a:rPr>
              <a:t>;</a:t>
            </a:r>
          </a:p>
          <a:p>
            <a:r>
              <a:rPr lang="fr-FR" sz="1800" b="1" dirty="0" smtClean="0">
                <a:latin typeface="Courier New"/>
                <a:cs typeface="Courier New"/>
              </a:rPr>
              <a:t>END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890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Procedures: </a:t>
            </a:r>
            <a:r>
              <a:rPr lang="en-US" b="1" dirty="0" smtClean="0">
                <a:latin typeface="Courier New"/>
                <a:cs typeface="Courier New"/>
              </a:rPr>
              <a:t>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1325903"/>
            <a:ext cx="5864068" cy="535531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</a:t>
            </a:r>
            <a:r>
              <a:rPr lang="en-US" sz="1800" b="1" dirty="0" smtClean="0">
                <a:latin typeface="Courier New"/>
                <a:cs typeface="Courier New"/>
              </a:rPr>
              <a:t>PROCEDURE </a:t>
            </a:r>
            <a:r>
              <a:rPr lang="en-US" sz="1800" b="1" dirty="0" err="1">
                <a:latin typeface="Courier New"/>
                <a:cs typeface="Courier New"/>
              </a:rPr>
              <a:t>LOOPLoopProc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BEGIN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DECLARE </a:t>
            </a:r>
            <a:r>
              <a:rPr lang="en-US" sz="1800" b="1" dirty="0">
                <a:latin typeface="Courier New"/>
                <a:cs typeface="Courier New"/>
              </a:rPr>
              <a:t>x </a:t>
            </a:r>
            <a:r>
              <a:rPr lang="en-US" sz="1800" b="1" dirty="0" smtClean="0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    </a:t>
            </a:r>
            <a:r>
              <a:rPr lang="en-US" sz="1800" b="1" dirty="0" smtClean="0">
                <a:latin typeface="Courier New"/>
                <a:cs typeface="Courier New"/>
              </a:rPr>
              <a:t>DECLARE </a:t>
            </a:r>
            <a:r>
              <a:rPr lang="en-US" sz="1800" b="1" dirty="0" err="1">
                <a:latin typeface="Courier New"/>
                <a:cs typeface="Courier New"/>
              </a:rPr>
              <a:t>str</a:t>
            </a:r>
            <a:r>
              <a:rPr lang="en-US" sz="1800" b="1" dirty="0">
                <a:latin typeface="Courier New"/>
                <a:cs typeface="Courier New"/>
              </a:rPr>
              <a:t> </a:t>
            </a:r>
            <a:r>
              <a:rPr lang="en-US" sz="1800" b="1" dirty="0" smtClean="0">
                <a:latin typeface="Courier New"/>
                <a:cs typeface="Courier New"/>
              </a:rPr>
              <a:t>VARCHAR</a:t>
            </a:r>
            <a:r>
              <a:rPr lang="en-US" sz="1800" b="1" dirty="0">
                <a:latin typeface="Courier New"/>
                <a:cs typeface="Courier New"/>
              </a:rPr>
              <a:t>(255);</a:t>
            </a:r>
          </a:p>
          <a:p>
            <a:r>
              <a:rPr lang="fr-FR" sz="1800" b="1" dirty="0">
                <a:latin typeface="Courier New"/>
                <a:cs typeface="Courier New"/>
              </a:rPr>
              <a:t>    </a:t>
            </a:r>
            <a:r>
              <a:rPr lang="fr-FR" sz="1800" b="1" dirty="0" smtClean="0">
                <a:latin typeface="Courier New"/>
                <a:cs typeface="Courier New"/>
              </a:rPr>
              <a:t>SET </a:t>
            </a:r>
            <a:r>
              <a:rPr lang="fr-FR" sz="1800" b="1" dirty="0">
                <a:latin typeface="Courier New"/>
                <a:cs typeface="Courier New"/>
              </a:rPr>
              <a:t>x = 1;</a:t>
            </a:r>
          </a:p>
          <a:p>
            <a:r>
              <a:rPr lang="ro-RO" sz="1800" b="1" dirty="0">
                <a:latin typeface="Courier New"/>
                <a:cs typeface="Courier New"/>
              </a:rPr>
              <a:t>    </a:t>
            </a:r>
            <a:r>
              <a:rPr lang="ro-RO" sz="1800" b="1" dirty="0" smtClean="0">
                <a:latin typeface="Courier New"/>
                <a:cs typeface="Courier New"/>
              </a:rPr>
              <a:t>SET </a:t>
            </a:r>
            <a:r>
              <a:rPr lang="ro-RO" sz="1800" b="1" dirty="0">
                <a:latin typeface="Courier New"/>
                <a:cs typeface="Courier New"/>
              </a:rPr>
              <a:t>str = </a:t>
            </a:r>
            <a:r>
              <a:rPr lang="ro-RO" sz="1800" b="1" dirty="0" smtClean="0">
                <a:latin typeface="Courier New"/>
                <a:cs typeface="Courier New"/>
              </a:rPr>
              <a:t>'</a:t>
            </a:r>
            <a:r>
              <a:rPr lang="ro-RO" sz="1800" b="1" dirty="0">
                <a:latin typeface="Courier New"/>
                <a:cs typeface="Courier New"/>
              </a:rPr>
              <a:t>';</a:t>
            </a:r>
          </a:p>
          <a:p>
            <a:r>
              <a:rPr lang="nl-NL" sz="1800" b="1" dirty="0">
                <a:latin typeface="Courier New"/>
                <a:cs typeface="Courier New"/>
              </a:rPr>
              <a:t>    </a:t>
            </a:r>
            <a:r>
              <a:rPr lang="nl-NL" sz="1800" b="1" dirty="0" err="1" smtClean="0">
                <a:latin typeface="Courier New"/>
                <a:cs typeface="Courier New"/>
              </a:rPr>
              <a:t>loop_label</a:t>
            </a:r>
            <a:r>
              <a:rPr lang="nl-NL" sz="1800" b="1" dirty="0">
                <a:latin typeface="Courier New"/>
                <a:cs typeface="Courier New"/>
              </a:rPr>
              <a:t>: </a:t>
            </a:r>
            <a:r>
              <a:rPr lang="nl-NL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LOOP</a:t>
            </a:r>
            <a:endParaRPr lang="nl-NL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fr-FR" sz="1800" b="1" dirty="0">
                <a:latin typeface="Courier New"/>
                <a:cs typeface="Courier New"/>
              </a:rPr>
              <a:t>    </a:t>
            </a:r>
            <a:r>
              <a:rPr lang="fr-FR" sz="1800" b="1" dirty="0" smtClean="0">
                <a:latin typeface="Courier New"/>
                <a:cs typeface="Courier New"/>
              </a:rPr>
              <a:t>    IF</a:t>
            </a:r>
            <a:r>
              <a:rPr lang="fr-FR" sz="1800" b="1" dirty="0">
                <a:latin typeface="Courier New"/>
                <a:cs typeface="Courier New"/>
              </a:rPr>
              <a:t>  x &gt; 10 THEN</a:t>
            </a:r>
          </a:p>
          <a:p>
            <a:r>
              <a:rPr lang="nl-NL" sz="1800" b="1" dirty="0">
                <a:latin typeface="Courier New"/>
                <a:cs typeface="Courier New"/>
              </a:rPr>
              <a:t>        </a:t>
            </a:r>
            <a:r>
              <a:rPr lang="nl-NL" sz="1800" b="1" dirty="0" smtClean="0">
                <a:latin typeface="Courier New"/>
                <a:cs typeface="Courier New"/>
              </a:rPr>
              <a:t>    </a:t>
            </a:r>
            <a:r>
              <a:rPr lang="nl-NL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LEAVE</a:t>
            </a:r>
            <a:r>
              <a:rPr lang="nl-NL" sz="1800" b="1" dirty="0">
                <a:latin typeface="Courier New"/>
                <a:cs typeface="Courier New"/>
              </a:rPr>
              <a:t> </a:t>
            </a:r>
            <a:r>
              <a:rPr lang="nl-NL" sz="1800" b="1" dirty="0" err="1" smtClean="0">
                <a:latin typeface="Courier New"/>
                <a:cs typeface="Courier New"/>
              </a:rPr>
              <a:t>loop_label</a:t>
            </a:r>
            <a:r>
              <a:rPr lang="nl-NL" sz="1800" b="1" dirty="0">
                <a:latin typeface="Courier New"/>
                <a:cs typeface="Courier New"/>
              </a:rPr>
              <a:t>;</a:t>
            </a:r>
          </a:p>
          <a:p>
            <a:r>
              <a:rPr lang="nl-NL" sz="1800" b="1" dirty="0">
                <a:latin typeface="Courier New"/>
                <a:cs typeface="Courier New"/>
              </a:rPr>
              <a:t>        </a:t>
            </a:r>
            <a:r>
              <a:rPr lang="nl-NL" sz="1800" b="1" dirty="0" smtClean="0">
                <a:latin typeface="Courier New"/>
                <a:cs typeface="Courier New"/>
              </a:rPr>
              <a:t>END</a:t>
            </a:r>
            <a:r>
              <a:rPr lang="nl-NL" sz="1800" b="1" dirty="0">
                <a:latin typeface="Courier New"/>
                <a:cs typeface="Courier New"/>
              </a:rPr>
              <a:t> </a:t>
            </a:r>
            <a:r>
              <a:rPr lang="nl-NL" sz="1800" b="1" dirty="0" smtClean="0">
                <a:latin typeface="Courier New"/>
                <a:cs typeface="Courier New"/>
              </a:rPr>
              <a:t>IF</a:t>
            </a:r>
            <a:r>
              <a:rPr lang="nl-NL" sz="1800" b="1" dirty="0">
                <a:latin typeface="Courier New"/>
                <a:cs typeface="Courier New"/>
              </a:rPr>
              <a:t>;</a:t>
            </a:r>
          </a:p>
          <a:p>
            <a:r>
              <a:rPr lang="fr-FR" sz="1800" b="1" dirty="0">
                <a:latin typeface="Courier New"/>
                <a:cs typeface="Courier New"/>
              </a:rPr>
              <a:t>        </a:t>
            </a:r>
            <a:r>
              <a:rPr lang="fr-FR" sz="1800" b="1" dirty="0" smtClean="0">
                <a:latin typeface="Courier New"/>
                <a:cs typeface="Courier New"/>
              </a:rPr>
              <a:t>SET</a:t>
            </a:r>
            <a:r>
              <a:rPr lang="fr-FR" sz="1800" b="1" dirty="0">
                <a:latin typeface="Courier New"/>
                <a:cs typeface="Courier New"/>
              </a:rPr>
              <a:t> </a:t>
            </a:r>
            <a:r>
              <a:rPr lang="fr-FR" sz="1800" b="1" dirty="0" smtClean="0">
                <a:latin typeface="Courier New"/>
                <a:cs typeface="Courier New"/>
              </a:rPr>
              <a:t>x </a:t>
            </a:r>
            <a:r>
              <a:rPr lang="fr-FR" sz="1800" b="1" dirty="0">
                <a:latin typeface="Courier New"/>
                <a:cs typeface="Courier New"/>
              </a:rPr>
              <a:t>= x + 1;</a:t>
            </a:r>
          </a:p>
          <a:p>
            <a:r>
              <a:rPr lang="da-DK" sz="1800" b="1" dirty="0">
                <a:latin typeface="Courier New"/>
                <a:cs typeface="Courier New"/>
              </a:rPr>
              <a:t>        </a:t>
            </a:r>
            <a:r>
              <a:rPr lang="da-DK" sz="1800" b="1" dirty="0" smtClean="0">
                <a:latin typeface="Courier New"/>
                <a:cs typeface="Courier New"/>
              </a:rPr>
              <a:t>IF</a:t>
            </a:r>
            <a:r>
              <a:rPr lang="da-DK" sz="1800" b="1" dirty="0">
                <a:latin typeface="Courier New"/>
                <a:cs typeface="Courier New"/>
              </a:rPr>
              <a:t> </a:t>
            </a:r>
            <a:r>
              <a:rPr lang="da-DK" sz="1800" b="1" dirty="0" smtClean="0">
                <a:latin typeface="Courier New"/>
                <a:cs typeface="Courier New"/>
              </a:rPr>
              <a:t>(</a:t>
            </a:r>
            <a:r>
              <a:rPr lang="da-DK" sz="1800" b="1" dirty="0">
                <a:latin typeface="Courier New"/>
                <a:cs typeface="Courier New"/>
              </a:rPr>
              <a:t>x mod 2) THEN</a:t>
            </a:r>
          </a:p>
          <a:p>
            <a:r>
              <a:rPr lang="nl-NL" sz="1800" b="1" dirty="0">
                <a:latin typeface="Courier New"/>
                <a:cs typeface="Courier New"/>
              </a:rPr>
              <a:t>        </a:t>
            </a:r>
            <a:r>
              <a:rPr lang="nl-NL" sz="1800" b="1" dirty="0" smtClean="0">
                <a:latin typeface="Courier New"/>
                <a:cs typeface="Courier New"/>
              </a:rPr>
              <a:t>    </a:t>
            </a:r>
            <a:r>
              <a:rPr lang="nl-NL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ITERATE</a:t>
            </a:r>
            <a:r>
              <a:rPr lang="nl-NL" sz="1800" b="1" dirty="0">
                <a:latin typeface="Courier New"/>
                <a:cs typeface="Courier New"/>
              </a:rPr>
              <a:t> </a:t>
            </a:r>
            <a:r>
              <a:rPr lang="nl-NL" sz="1800" b="1" dirty="0" err="1" smtClean="0">
                <a:latin typeface="Courier New"/>
                <a:cs typeface="Courier New"/>
              </a:rPr>
              <a:t>loop_label</a:t>
            </a:r>
            <a:r>
              <a:rPr lang="nl-NL" sz="1800" b="1" dirty="0">
                <a:latin typeface="Courier New"/>
                <a:cs typeface="Courier New"/>
              </a:rPr>
              <a:t>;</a:t>
            </a:r>
          </a:p>
          <a:p>
            <a:r>
              <a:rPr lang="nl-NL" sz="1800" b="1" dirty="0">
                <a:latin typeface="Courier New"/>
                <a:cs typeface="Courier New"/>
              </a:rPr>
              <a:t>        </a:t>
            </a:r>
            <a:r>
              <a:rPr lang="nl-NL" sz="1800" b="1" dirty="0" smtClean="0">
                <a:latin typeface="Courier New"/>
                <a:cs typeface="Courier New"/>
              </a:rPr>
              <a:t>ELSE</a:t>
            </a:r>
            <a:endParaRPr lang="nl-NL" sz="1800" b="1" dirty="0">
              <a:latin typeface="Courier New"/>
              <a:cs typeface="Courier New"/>
            </a:endParaRPr>
          </a:p>
          <a:p>
            <a:r>
              <a:rPr lang="ro-RO" sz="1800" b="1" dirty="0">
                <a:latin typeface="Courier New"/>
                <a:cs typeface="Courier New"/>
              </a:rPr>
              <a:t>            </a:t>
            </a:r>
            <a:r>
              <a:rPr lang="ro-RO" sz="1800" b="1" dirty="0" smtClean="0">
                <a:latin typeface="Courier New"/>
                <a:cs typeface="Courier New"/>
              </a:rPr>
              <a:t>SET</a:t>
            </a:r>
            <a:r>
              <a:rPr lang="ro-RO" sz="1800" b="1" dirty="0">
                <a:latin typeface="Courier New"/>
                <a:cs typeface="Courier New"/>
              </a:rPr>
              <a:t> </a:t>
            </a:r>
            <a:r>
              <a:rPr lang="ro-RO" sz="1800" b="1" dirty="0" smtClean="0">
                <a:latin typeface="Courier New"/>
                <a:cs typeface="Courier New"/>
              </a:rPr>
              <a:t>str </a:t>
            </a:r>
            <a:r>
              <a:rPr lang="ro-RO" sz="1800" b="1" dirty="0">
                <a:latin typeface="Courier New"/>
                <a:cs typeface="Courier New"/>
              </a:rPr>
              <a:t>= CONCAT(str,x,',');</a:t>
            </a:r>
          </a:p>
          <a:p>
            <a:r>
              <a:rPr lang="ro-RO" sz="1800" b="1" dirty="0">
                <a:latin typeface="Courier New"/>
                <a:cs typeface="Courier New"/>
              </a:rPr>
              <a:t>        </a:t>
            </a:r>
            <a:r>
              <a:rPr lang="ro-RO" sz="1800" b="1" dirty="0" smtClean="0">
                <a:latin typeface="Courier New"/>
                <a:cs typeface="Courier New"/>
              </a:rPr>
              <a:t>END</a:t>
            </a:r>
            <a:r>
              <a:rPr lang="ro-RO" sz="1800" b="1" dirty="0">
                <a:latin typeface="Courier New"/>
                <a:cs typeface="Courier New"/>
              </a:rPr>
              <a:t> </a:t>
            </a:r>
            <a:r>
              <a:rPr lang="ro-RO" sz="1800" b="1" dirty="0" smtClean="0">
                <a:latin typeface="Courier New"/>
                <a:cs typeface="Courier New"/>
              </a:rPr>
              <a:t>IF;</a:t>
            </a:r>
            <a:endParaRPr lang="ro-RO" sz="1800" b="1" dirty="0">
              <a:latin typeface="Courier New"/>
              <a:cs typeface="Courier New"/>
            </a:endParaRPr>
          </a:p>
          <a:p>
            <a:r>
              <a:rPr lang="ro-RO" sz="1800" b="1" dirty="0">
                <a:latin typeface="Courier New"/>
                <a:cs typeface="Courier New"/>
              </a:rPr>
              <a:t>    </a:t>
            </a:r>
            <a:r>
              <a:rPr lang="ro-RO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END </a:t>
            </a:r>
            <a:r>
              <a:rPr lang="ro-RO" sz="1800" b="1" dirty="0">
                <a:solidFill>
                  <a:srgbClr val="B23C00"/>
                </a:solidFill>
                <a:latin typeface="Courier New"/>
                <a:cs typeface="Courier New"/>
              </a:rPr>
              <a:t>LOOP</a:t>
            </a:r>
            <a:r>
              <a:rPr lang="ro-RO" sz="1800" b="1" dirty="0">
                <a:latin typeface="Courier New"/>
                <a:cs typeface="Courier New"/>
              </a:rPr>
              <a:t>;    </a:t>
            </a:r>
          </a:p>
          <a:p>
            <a:r>
              <a:rPr lang="ro-RO" sz="1800" b="1" dirty="0">
                <a:latin typeface="Courier New"/>
                <a:cs typeface="Courier New"/>
              </a:rPr>
              <a:t>    </a:t>
            </a:r>
            <a:r>
              <a:rPr lang="ro-RO" sz="1800" b="1" dirty="0" smtClean="0">
                <a:latin typeface="Courier New"/>
                <a:cs typeface="Courier New"/>
              </a:rPr>
              <a:t>SELECT </a:t>
            </a:r>
            <a:r>
              <a:rPr lang="ro-RO" sz="1800" b="1" dirty="0">
                <a:latin typeface="Courier New"/>
                <a:cs typeface="Courier New"/>
              </a:rPr>
              <a:t>str;</a:t>
            </a:r>
          </a:p>
          <a:p>
            <a:r>
              <a:rPr lang="ro-RO" sz="1800" b="1" dirty="0" smtClean="0">
                <a:latin typeface="Courier New"/>
                <a:cs typeface="Courier New"/>
              </a:rPr>
              <a:t>END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850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trigger</a:t>
            </a:r>
            <a:r>
              <a:rPr lang="en-US" dirty="0" smtClean="0"/>
              <a:t> is procedural + SQL code that is automatically invoked by the insertion, modification, or deletion of a record.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Often used to enforce user-defined constraints.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8757" y="1325903"/>
            <a:ext cx="7223681" cy="419191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0"/>
              <a:buNone/>
            </a:pP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CREATE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TRIGGER </a:t>
            </a:r>
            <a:r>
              <a:rPr lang="en-US" sz="1800" b="1" dirty="0" err="1" smtClean="0">
                <a:latin typeface="Courier New"/>
                <a:cs typeface="Courier New"/>
              </a:rPr>
              <a:t>studentinserttrigger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BEFORE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INSERT </a:t>
            </a:r>
            <a:r>
              <a:rPr lang="en-US" sz="1800" b="1" dirty="0">
                <a:latin typeface="Courier New"/>
                <a:cs typeface="Courier New"/>
              </a:rPr>
              <a:t>ON student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FOR </a:t>
            </a:r>
            <a:r>
              <a:rPr lang="en-US" sz="1800" b="1" dirty="0">
                <a:latin typeface="Courier New"/>
                <a:cs typeface="Courier New"/>
              </a:rPr>
              <a:t>EACH ROW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BEGIN</a:t>
            </a:r>
            <a:endParaRPr lang="en-US" sz="1800" b="1" dirty="0">
              <a:latin typeface="Courier New"/>
              <a:cs typeface="Courier New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    DECLARE </a:t>
            </a:r>
            <a:r>
              <a:rPr lang="en-US" sz="1800" b="1" dirty="0" err="1">
                <a:latin typeface="Courier New"/>
                <a:cs typeface="Courier New"/>
              </a:rPr>
              <a:t>totaladvised</a:t>
            </a:r>
            <a:r>
              <a:rPr lang="en-US" sz="1800" b="1" dirty="0">
                <a:latin typeface="Courier New"/>
                <a:cs typeface="Courier New"/>
              </a:rPr>
              <a:t> INT DEFAULT 0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0"/>
              <a:buNone/>
            </a:pP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SELECT </a:t>
            </a:r>
            <a:r>
              <a:rPr lang="en-US" sz="1800" b="1" dirty="0">
                <a:latin typeface="Courier New"/>
                <a:cs typeface="Courier New"/>
              </a:rPr>
              <a:t>COUNT(*) INTO </a:t>
            </a:r>
            <a:r>
              <a:rPr lang="en-US" sz="1800" b="1" dirty="0" err="1">
                <a:latin typeface="Courier New"/>
                <a:cs typeface="Courier New"/>
              </a:rPr>
              <a:t>totaladvised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FROM </a:t>
            </a:r>
            <a:r>
              <a:rPr lang="en-US" sz="1800" b="1" dirty="0">
                <a:latin typeface="Courier New"/>
                <a:cs typeface="Courier New"/>
              </a:rPr>
              <a:t>student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WHERE </a:t>
            </a:r>
            <a:r>
              <a:rPr lang="en-US" sz="1800" b="1" dirty="0" err="1">
                <a:latin typeface="Courier New"/>
                <a:cs typeface="Courier New"/>
              </a:rPr>
              <a:t>advisorid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NEW.advisorid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  <a:br>
              <a:rPr lang="en-US" sz="1800" b="1" dirty="0">
                <a:latin typeface="Courier New"/>
                <a:cs typeface="Courier New"/>
              </a:rPr>
            </a:br>
            <a:endParaRPr lang="en-US" sz="1800" b="1" dirty="0" smtClean="0">
              <a:latin typeface="Courier New"/>
              <a:cs typeface="Courier New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    IF 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totaladvised</a:t>
            </a:r>
            <a:r>
              <a:rPr lang="en-US" sz="1800" b="1" dirty="0">
                <a:latin typeface="Courier New"/>
                <a:cs typeface="Courier New"/>
              </a:rPr>
              <a:t> &gt;= 10) THEN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        SET </a:t>
            </a:r>
            <a:r>
              <a:rPr lang="en-US" sz="1800" b="1" dirty="0" err="1">
                <a:latin typeface="Courier New"/>
                <a:cs typeface="Courier New"/>
              </a:rPr>
              <a:t>NEW.advisorid</a:t>
            </a:r>
            <a:r>
              <a:rPr lang="en-US" sz="1800" b="1" dirty="0">
                <a:latin typeface="Courier New"/>
                <a:cs typeface="Courier New"/>
              </a:rPr>
              <a:t> = NULL;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END </a:t>
            </a:r>
            <a:r>
              <a:rPr lang="en-US" sz="1800" b="1" dirty="0">
                <a:latin typeface="Courier New"/>
                <a:cs typeface="Courier New"/>
              </a:rPr>
              <a:t>IF;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END;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30" y="1417342"/>
            <a:ext cx="5587024" cy="397031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CREATE TRIGGER </a:t>
            </a:r>
            <a:r>
              <a:rPr lang="en-US" sz="1800" b="1" dirty="0" err="1">
                <a:latin typeface="Courier New"/>
                <a:cs typeface="Courier New"/>
              </a:rPr>
              <a:t>studentupdatetrigger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BEFORE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UPDATE </a:t>
            </a:r>
            <a:r>
              <a:rPr lang="en-US" sz="1800" b="1" dirty="0">
                <a:latin typeface="Courier New"/>
                <a:cs typeface="Courier New"/>
              </a:rPr>
              <a:t>ON student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FOR </a:t>
            </a:r>
            <a:r>
              <a:rPr lang="en-US" sz="1800" b="1" dirty="0">
                <a:latin typeface="Courier New"/>
                <a:cs typeface="Courier New"/>
              </a:rPr>
              <a:t>EACH ROW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BEGIN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DECLARE </a:t>
            </a:r>
            <a:r>
              <a:rPr lang="en-US" sz="1800" b="1" dirty="0" err="1">
                <a:latin typeface="Courier New"/>
                <a:cs typeface="Courier New"/>
              </a:rPr>
              <a:t>totaladvised</a:t>
            </a:r>
            <a:r>
              <a:rPr lang="en-US" sz="1800" b="1" dirty="0">
                <a:latin typeface="Courier New"/>
                <a:cs typeface="Courier New"/>
              </a:rPr>
              <a:t> INT DEFAULT 0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SELECT </a:t>
            </a:r>
            <a:r>
              <a:rPr lang="en-US" sz="1800" b="1" dirty="0">
                <a:latin typeface="Courier New"/>
                <a:cs typeface="Courier New"/>
              </a:rPr>
              <a:t>COUNT(*) INTO </a:t>
            </a:r>
            <a:r>
              <a:rPr lang="en-US" sz="1800" b="1" dirty="0" err="1">
                <a:latin typeface="Courier New"/>
                <a:cs typeface="Courier New"/>
              </a:rPr>
              <a:t>totaladvised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FROM </a:t>
            </a:r>
            <a:r>
              <a:rPr lang="en-US" sz="1800" b="1" dirty="0">
                <a:latin typeface="Courier New"/>
                <a:cs typeface="Courier New"/>
              </a:rPr>
              <a:t>student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WHERE </a:t>
            </a:r>
            <a:r>
              <a:rPr lang="en-US" sz="1800" b="1" dirty="0" err="1">
                <a:latin typeface="Courier New"/>
                <a:cs typeface="Courier New"/>
              </a:rPr>
              <a:t>advisorid</a:t>
            </a:r>
            <a:r>
              <a:rPr lang="en-US" sz="1800" b="1" dirty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NEW.advisorid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  <a:br>
              <a:rPr lang="en-US" sz="1800" b="1" dirty="0">
                <a:latin typeface="Courier New"/>
                <a:cs typeface="Courier New"/>
              </a:rPr>
            </a:b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IF 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totaladvised</a:t>
            </a:r>
            <a:r>
              <a:rPr lang="en-US" sz="1800" b="1" dirty="0">
                <a:latin typeface="Courier New"/>
                <a:cs typeface="Courier New"/>
              </a:rPr>
              <a:t> &gt;= 10) THEN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    SET </a:t>
            </a:r>
            <a:r>
              <a:rPr lang="en-US" sz="1800" b="1" dirty="0" err="1">
                <a:latin typeface="Courier New"/>
                <a:cs typeface="Courier New"/>
              </a:rPr>
              <a:t>NEW.Advisorid</a:t>
            </a:r>
            <a:r>
              <a:rPr lang="en-US" sz="1800" b="1" dirty="0">
                <a:latin typeface="Courier New"/>
                <a:cs typeface="Courier New"/>
              </a:rPr>
              <a:t> = NULL;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END </a:t>
            </a:r>
            <a:r>
              <a:rPr lang="en-US" sz="1800" b="1" dirty="0">
                <a:latin typeface="Courier New"/>
                <a:cs typeface="Courier New"/>
              </a:rPr>
              <a:t>IF;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END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schem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" y="1941830"/>
            <a:ext cx="7239635" cy="297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092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the database during transactions.</a:t>
            </a:r>
          </a:p>
          <a:p>
            <a:pPr lvl="5"/>
            <a:endParaRPr lang="en-US" dirty="0" smtClean="0"/>
          </a:p>
          <a:p>
            <a:pPr eaLnBrk="1" hangingPunct="1">
              <a:defRPr/>
            </a:pPr>
            <a:r>
              <a:rPr lang="en-US" dirty="0"/>
              <a:t>Concurrency </a:t>
            </a:r>
            <a:r>
              <a:rPr lang="en-US" dirty="0" smtClean="0"/>
              <a:t>control</a:t>
            </a:r>
          </a:p>
          <a:p>
            <a:pPr lvl="1">
              <a:defRPr/>
            </a:pPr>
            <a:r>
              <a:rPr lang="en-US" dirty="0" smtClean="0"/>
              <a:t>Allow </a:t>
            </a:r>
            <a:r>
              <a:rPr lang="en-US" dirty="0"/>
              <a:t>simultaneous use of the database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without users interfering </a:t>
            </a:r>
            <a:r>
              <a:rPr lang="en-US" dirty="0"/>
              <a:t>with one </a:t>
            </a:r>
            <a:r>
              <a:rPr lang="en-US" dirty="0" smtClean="0"/>
              <a:t>another.</a:t>
            </a:r>
          </a:p>
          <a:p>
            <a:pPr lvl="3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Recovery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Restore </a:t>
            </a:r>
            <a:r>
              <a:rPr lang="en-US" dirty="0"/>
              <a:t>the database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correct state after a </a:t>
            </a:r>
            <a:r>
              <a:rPr lang="en-US" dirty="0" smtClean="0"/>
              <a:t>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</a:t>
            </a:r>
            <a:r>
              <a:rPr lang="en-US" altLang="en-US" dirty="0" smtClean="0"/>
              <a:t>Update </a:t>
            </a:r>
            <a:r>
              <a:rPr lang="en-US" altLang="en-US" dirty="0"/>
              <a:t>of </a:t>
            </a:r>
            <a:r>
              <a:rPr lang="en-US" altLang="en-US" dirty="0" smtClean="0"/>
              <a:t>One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3291849" cy="4835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Locate </a:t>
            </a:r>
            <a:r>
              <a:rPr lang="en-US" altLang="en-US" dirty="0"/>
              <a:t>the record to be </a:t>
            </a:r>
            <a:r>
              <a:rPr lang="en-US" altLang="en-US" dirty="0" smtClean="0"/>
              <a:t>updated.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Bring the page into the </a:t>
            </a:r>
            <a:r>
              <a:rPr lang="en-US" altLang="en-US" dirty="0" smtClean="0"/>
              <a:t>buffer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Write the update </a:t>
            </a:r>
            <a:r>
              <a:rPr lang="en-US" altLang="en-US" dirty="0" smtClean="0"/>
              <a:t>to the buffer.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Write the modified page out to </a:t>
            </a:r>
            <a:r>
              <a:rPr lang="en-US" altLang="en-US" dirty="0" smtClean="0"/>
              <a:t>disk.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1" descr="9781284079050_CH09_FIG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5" y="1325903"/>
            <a:ext cx="40227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a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More complicated transactions may involve several </a:t>
            </a:r>
            <a:r>
              <a:rPr lang="en-US" altLang="en-US" dirty="0" smtClean="0"/>
              <a:t>updates.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A modified </a:t>
            </a:r>
            <a:r>
              <a:rPr lang="en-US" altLang="en-US" dirty="0"/>
              <a:t>buffer page might not be written to disk immediately after transaction </a:t>
            </a:r>
            <a:r>
              <a:rPr lang="en-US" altLang="en-US" dirty="0" smtClean="0"/>
              <a:t>terminates.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A</a:t>
            </a:r>
            <a:r>
              <a:rPr lang="en-US" altLang="en-US" dirty="0" smtClean="0"/>
              <a:t>ssume </a:t>
            </a:r>
            <a:r>
              <a:rPr lang="en-US" altLang="en-US" dirty="0"/>
              <a:t>there is a delay </a:t>
            </a:r>
            <a:r>
              <a:rPr lang="en-US" altLang="en-US" dirty="0" smtClean="0"/>
              <a:t>before the </a:t>
            </a:r>
            <a:r>
              <a:rPr lang="en-US" altLang="en-US" dirty="0"/>
              <a:t>actual disk write is </a:t>
            </a:r>
            <a:r>
              <a:rPr lang="en-US" altLang="en-US" dirty="0" smtClean="0"/>
              <a:t>done.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Ideas About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A12A03"/>
                </a:solidFill>
              </a:rPr>
              <a:t>Transaction</a:t>
            </a:r>
            <a:r>
              <a:rPr lang="en-US" dirty="0" smtClean="0"/>
              <a:t>: </a:t>
            </a:r>
            <a:r>
              <a:rPr lang="en-US" dirty="0"/>
              <a:t>a logical unit of work that takes the database from one consistent state to </a:t>
            </a:r>
            <a:r>
              <a:rPr lang="en-US" dirty="0" smtClean="0"/>
              <a:t>another.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Transactions can terminate successfully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>
                <a:solidFill>
                  <a:srgbClr val="A12A03"/>
                </a:solidFill>
              </a:rPr>
              <a:t>commit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  <a:defRPr/>
            </a:pPr>
            <a:endParaRPr lang="en-US" dirty="0">
              <a:solidFill>
                <a:srgbClr val="A12A03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/>
              <a:t>Transactions can terminate </a:t>
            </a:r>
            <a:r>
              <a:rPr lang="en-US" dirty="0" smtClean="0"/>
              <a:t>unsuccessfully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be </a:t>
            </a:r>
            <a:r>
              <a:rPr lang="en-US" dirty="0" smtClean="0">
                <a:solidFill>
                  <a:srgbClr val="A12A03"/>
                </a:solidFill>
              </a:rPr>
              <a:t>aborted.</a:t>
            </a:r>
          </a:p>
          <a:p>
            <a:pPr lvl="4">
              <a:lnSpc>
                <a:spcPct val="90000"/>
              </a:lnSpc>
              <a:defRPr/>
            </a:pPr>
            <a:endParaRPr lang="en-US" dirty="0">
              <a:solidFill>
                <a:srgbClr val="A12A0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Aborted </a:t>
            </a:r>
            <a:r>
              <a:rPr lang="en-US" dirty="0"/>
              <a:t>transactions must be </a:t>
            </a:r>
            <a:r>
              <a:rPr lang="en-US" dirty="0" smtClean="0">
                <a:solidFill>
                  <a:srgbClr val="A12A03"/>
                </a:solidFill>
              </a:rPr>
              <a:t>rolled back </a:t>
            </a:r>
            <a:r>
              <a:rPr lang="en-US" dirty="0" smtClean="0"/>
              <a:t>(undone) if </a:t>
            </a:r>
            <a:r>
              <a:rPr lang="en-US" dirty="0"/>
              <a:t>they changed the </a:t>
            </a:r>
            <a:r>
              <a:rPr lang="en-US" dirty="0" smtClean="0"/>
              <a:t>database.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Committed transactions cannot be rolled </a:t>
            </a:r>
            <a:r>
              <a:rPr lang="en-US" dirty="0" smtClean="0"/>
              <a:t>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</a:t>
            </a:r>
            <a:r>
              <a:rPr lang="en-US" dirty="0" smtClean="0"/>
              <a:t>Transactions: Atomicity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entire </a:t>
            </a:r>
            <a:r>
              <a:rPr lang="en-US" dirty="0"/>
              <a:t>set of </a:t>
            </a:r>
            <a:r>
              <a:rPr lang="en-US" dirty="0" smtClean="0"/>
              <a:t>database update operations 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u="sng" dirty="0" smtClean="0"/>
              <a:t>all</a:t>
            </a:r>
            <a:r>
              <a:rPr lang="en-US" dirty="0" smtClean="0"/>
              <a:t> </a:t>
            </a:r>
            <a:r>
              <a:rPr lang="en-US" dirty="0"/>
              <a:t>carried </a:t>
            </a:r>
            <a:r>
              <a:rPr lang="en-US" dirty="0" smtClean="0"/>
              <a:t>out, </a:t>
            </a:r>
            <a:r>
              <a:rPr lang="en-US" dirty="0"/>
              <a:t>or </a:t>
            </a:r>
            <a:r>
              <a:rPr lang="en-US" u="sng" dirty="0"/>
              <a:t>none</a:t>
            </a:r>
            <a:r>
              <a:rPr lang="en-US" dirty="0"/>
              <a:t> </a:t>
            </a:r>
            <a:r>
              <a:rPr lang="en-US" dirty="0" smtClean="0"/>
              <a:t>are.</a:t>
            </a:r>
          </a:p>
          <a:p>
            <a:pPr lvl="4"/>
            <a:endParaRPr lang="en-US" dirty="0"/>
          </a:p>
          <a:p>
            <a:r>
              <a:rPr lang="en-US" dirty="0" smtClean="0"/>
              <a:t>The DBMS </a:t>
            </a:r>
            <a:r>
              <a:rPr lang="en-US" dirty="0"/>
              <a:t>must </a:t>
            </a:r>
            <a:r>
              <a:rPr lang="en-US" dirty="0">
                <a:solidFill>
                  <a:srgbClr val="A12A03"/>
                </a:solidFill>
              </a:rPr>
              <a:t>roll </a:t>
            </a:r>
            <a:r>
              <a:rPr lang="en-US" dirty="0" smtClean="0">
                <a:solidFill>
                  <a:srgbClr val="A12A03"/>
                </a:solidFill>
              </a:rPr>
              <a:t>back </a:t>
            </a:r>
            <a:r>
              <a:rPr lang="en-US" dirty="0" smtClean="0"/>
              <a:t>transactions 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they have changed the database</a:t>
            </a:r>
            <a:r>
              <a:rPr lang="en-US" dirty="0" smtClean="0"/>
              <a:t> but </a:t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not be able to complete </a:t>
            </a:r>
            <a:r>
              <a:rPr lang="en-US" dirty="0" smtClean="0"/>
              <a:t>successfully.</a:t>
            </a:r>
          </a:p>
          <a:p>
            <a:pPr lvl="4"/>
            <a:endParaRPr lang="en-US" dirty="0"/>
          </a:p>
          <a:p>
            <a:r>
              <a:rPr lang="en-US" dirty="0" smtClean="0"/>
              <a:t>The rollback process uses the log </a:t>
            </a:r>
            <a:br>
              <a:rPr lang="en-US" dirty="0" smtClean="0"/>
            </a:br>
            <a:r>
              <a:rPr lang="en-US" dirty="0" smtClean="0"/>
              <a:t>of the transaction writes.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265" cy="655637"/>
          </a:xfrm>
        </p:spPr>
        <p:txBody>
          <a:bodyPr/>
          <a:lstStyle/>
          <a:p>
            <a:r>
              <a:rPr lang="en-US" dirty="0"/>
              <a:t>ACID Properties of </a:t>
            </a:r>
            <a:r>
              <a:rPr lang="en-US" dirty="0" smtClean="0"/>
              <a:t>Transactions: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are </a:t>
            </a:r>
            <a:r>
              <a:rPr lang="en-US" dirty="0"/>
              <a:t>responsible for ensuring that each transaction, </a:t>
            </a:r>
            <a:r>
              <a:rPr lang="en-US" dirty="0" smtClean="0"/>
              <a:t>if executed </a:t>
            </a:r>
            <a:r>
              <a:rPr lang="en-US" u="sng" dirty="0"/>
              <a:t>individually</a:t>
            </a:r>
            <a:r>
              <a:rPr lang="en-US" dirty="0"/>
              <a:t>, leaves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database in a consistent </a:t>
            </a:r>
            <a:r>
              <a:rPr lang="en-US" dirty="0" smtClean="0"/>
              <a:t>state.</a:t>
            </a:r>
          </a:p>
          <a:p>
            <a:pPr lvl="4"/>
            <a:endParaRPr lang="en-US" dirty="0"/>
          </a:p>
          <a:p>
            <a:r>
              <a:rPr lang="en-US" dirty="0" smtClean="0"/>
              <a:t>The concurrency </a:t>
            </a:r>
            <a:r>
              <a:rPr lang="en-US" dirty="0"/>
              <a:t>control subsystem must ensure this for </a:t>
            </a:r>
            <a:r>
              <a:rPr lang="en-US" u="sng" dirty="0"/>
              <a:t>multiple</a:t>
            </a:r>
            <a:r>
              <a:rPr lang="en-US" dirty="0"/>
              <a:t> </a:t>
            </a:r>
            <a:r>
              <a:rPr lang="en-US" dirty="0" smtClean="0"/>
              <a:t>transactions.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</a:t>
            </a:r>
            <a:r>
              <a:rPr lang="en-US" dirty="0" smtClean="0"/>
              <a:t>Transactions: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transactions execute simultaneously,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DBMS </a:t>
            </a:r>
            <a:r>
              <a:rPr lang="en-US" dirty="0"/>
              <a:t>ensures that the final effect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if the transactions were executed </a:t>
            </a:r>
            <a:r>
              <a:rPr lang="en-US" dirty="0" smtClean="0"/>
              <a:t>serially.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</a:t>
            </a:r>
            <a:r>
              <a:rPr lang="en-US" dirty="0" smtClean="0"/>
              <a:t>Transactions: Durability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effect </a:t>
            </a:r>
            <a:r>
              <a:rPr lang="en-US" dirty="0"/>
              <a:t>of any </a:t>
            </a:r>
            <a:r>
              <a:rPr lang="en-US" dirty="0">
                <a:solidFill>
                  <a:srgbClr val="B23C00"/>
                </a:solidFill>
              </a:rPr>
              <a:t>committed</a:t>
            </a:r>
            <a:r>
              <a:rPr lang="en-US" dirty="0"/>
              <a:t> transaction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recorded in the </a:t>
            </a:r>
            <a:r>
              <a:rPr lang="en-US" dirty="0" smtClean="0"/>
              <a:t>database.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if the system crashes before all its writes are made to the </a:t>
            </a:r>
            <a:r>
              <a:rPr lang="en-US" dirty="0" smtClean="0"/>
              <a:t>database.</a:t>
            </a:r>
          </a:p>
          <a:p>
            <a:pPr lvl="5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A12A03"/>
                </a:solidFill>
              </a:rPr>
              <a:t>recovery </a:t>
            </a:r>
            <a:r>
              <a:rPr lang="en-US" dirty="0">
                <a:solidFill>
                  <a:srgbClr val="A12A03"/>
                </a:solidFill>
              </a:rPr>
              <a:t>subsystem </a:t>
            </a:r>
            <a:r>
              <a:rPr lang="en-US" dirty="0" smtClean="0"/>
              <a:t>guarantees durability.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Support in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MySQL is normally in </a:t>
            </a:r>
            <a:r>
              <a:rPr lang="en-US" dirty="0" smtClean="0">
                <a:solidFill>
                  <a:srgbClr val="B23C00"/>
                </a:solidFill>
              </a:rPr>
              <a:t>auto-commit </a:t>
            </a:r>
            <a:r>
              <a:rPr lang="en-US" dirty="0" smtClean="0"/>
              <a:t>mode.</a:t>
            </a:r>
            <a:endParaRPr lang="en-US" dirty="0"/>
          </a:p>
          <a:p>
            <a:pPr lvl="1"/>
            <a:r>
              <a:rPr lang="en-US" dirty="0" smtClean="0"/>
              <a:t>Each statement is committed as soon as it has executed.</a:t>
            </a:r>
          </a:p>
          <a:p>
            <a:pPr lvl="1"/>
            <a:r>
              <a:rPr lang="en-US" dirty="0" smtClean="0"/>
              <a:t>Each statement is its own transaction.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To perform an explicit transaction, turn off </a:t>
            </a:r>
            <a:br>
              <a:rPr lang="en-US" dirty="0" smtClean="0"/>
            </a:br>
            <a:r>
              <a:rPr lang="en-US" dirty="0" smtClean="0"/>
              <a:t>auto-commit with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START TRANSACTION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ROLLBACK</a:t>
            </a:r>
            <a:r>
              <a:rPr lang="en-US" dirty="0" smtClean="0"/>
              <a:t> or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COMMIT</a:t>
            </a:r>
            <a:r>
              <a:rPr lang="en-US" dirty="0" smtClean="0"/>
              <a:t> a transaction.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Transaction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8757" y="1234464"/>
            <a:ext cx="5303462" cy="5509200"/>
          </a:xfrm>
          <a:prstGeom prst="rect">
            <a:avLst/>
          </a:prstGeom>
          <a:solidFill>
            <a:srgbClr val="E1F5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&gt; use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superhakerz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&gt; create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table test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&gt; select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* from test;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Empty set (0.00 sec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&gt; insert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into test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values (10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select * from test;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hr-HR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 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10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start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transaction</a:t>
            </a:r>
            <a:r>
              <a:rPr lang="en-U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insert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into test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values (20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insert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into test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values (30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* from test;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hr-HR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 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10 |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|   20 |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|   30 |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+------+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err="1" smtClean="0"/>
              <a:t>SalesPerson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3292" y="1417342"/>
            <a:ext cx="7417415" cy="34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MariaDB 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midtermdb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]&gt; 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SELECT * FROM salesperson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2000" b="1" dirty="0">
                <a:latin typeface="Courier" charset="0"/>
                <a:ea typeface="Courier" charset="0"/>
                <a:cs typeface="Courier" charset="0"/>
              </a:rPr>
              <a:t>+----+--------+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  |</a:t>
            </a:r>
          </a:p>
          <a:p>
            <a:r>
              <a:rPr lang="mr-IN" sz="2000" b="1" dirty="0">
                <a:latin typeface="Courier" charset="0"/>
                <a:ea typeface="Courier" charset="0"/>
                <a:cs typeface="Courier" charset="0"/>
              </a:rPr>
              <a:t>+----+--------+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11 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Sarah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22 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Leslie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33 | Steve 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44 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Judy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 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55 | Bruno  |</a:t>
            </a:r>
          </a:p>
          <a:p>
            <a:r>
              <a:rPr lang="mr-IN" sz="2000" b="1" dirty="0">
                <a:latin typeface="Courier" charset="0"/>
                <a:ea typeface="Courier" charset="0"/>
                <a:cs typeface="Courier" charset="0"/>
              </a:rPr>
              <a:t>+----+--------+</a:t>
            </a:r>
          </a:p>
          <a:p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5 rows in set (0.00 sec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000" b="1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</a:t>
            </a:r>
            <a:r>
              <a:rPr lang="en-US" dirty="0" smtClean="0"/>
              <a:t>Transaction 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592" y="1417342"/>
            <a:ext cx="7096815" cy="4278094"/>
          </a:xfrm>
          <a:prstGeom prst="rect">
            <a:avLst/>
          </a:prstGeom>
          <a:solidFill>
            <a:srgbClr val="E1F5FF"/>
          </a:solidFill>
          <a:ln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insert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into test (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foo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values (40);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ERROR 1054 (42S22): Unknown column 'foo' in 'field list'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* from test;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hr-HR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 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10 |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|   20 |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|   30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rollback;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* from test;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hr-HR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 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10 |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+------+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Transaction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8" y="1051586"/>
            <a:ext cx="4751622" cy="5755422"/>
          </a:xfrm>
          <a:prstGeom prst="rect">
            <a:avLst/>
          </a:prstGeom>
          <a:solidFill>
            <a:srgbClr val="E1F5FF"/>
          </a:solidFill>
          <a:ln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start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transaction</a:t>
            </a:r>
            <a:r>
              <a:rPr lang="en-U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insert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into test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values (40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insert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into test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values (50);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commit;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* from test;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hr-HR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 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10 |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|   40 |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50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start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transaction</a:t>
            </a:r>
            <a:r>
              <a:rPr lang="en-U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insert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into test (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values (60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* from test;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hr-HR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 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10 |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|   40 |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50 |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|   60 |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+------+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Transaction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3592" y="1417342"/>
            <a:ext cx="7096815" cy="2800767"/>
          </a:xfrm>
          <a:prstGeom prst="rect">
            <a:avLst/>
          </a:prstGeom>
          <a:solidFill>
            <a:srgbClr val="E1F5FF"/>
          </a:solidFill>
          <a:ln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insert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into test (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foo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) values (70);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ERROR 1054 (42S22): Unknown column 'foo' in 'field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list’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rollback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* from test;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</a:t>
            </a:r>
            <a:r>
              <a:rPr lang="hr-HR" b="1" dirty="0" err="1">
                <a:latin typeface="Courier New" charset="0"/>
                <a:ea typeface="Courier New" charset="0"/>
                <a:cs typeface="Courier New" charset="0"/>
              </a:rPr>
              <a:t>fld</a:t>
            </a:r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  |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+------+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10 |</a:t>
            </a:r>
          </a:p>
          <a:p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|   40 |</a:t>
            </a:r>
          </a:p>
          <a:p>
            <a:r>
              <a:rPr lang="hr-HR" b="1" dirty="0">
                <a:latin typeface="Courier New" charset="0"/>
                <a:ea typeface="Courier New" charset="0"/>
                <a:cs typeface="Courier New" charset="0"/>
              </a:rPr>
              <a:t>|   50 |</a:t>
            </a: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+------+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6838"/>
            <a:ext cx="8229600" cy="460245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B23C00"/>
                </a:solidFill>
              </a:rPr>
              <a:t>Concurrency control </a:t>
            </a:r>
            <a:r>
              <a:rPr lang="en-US" dirty="0" smtClean="0"/>
              <a:t>is needed </a:t>
            </a:r>
            <a:r>
              <a:rPr lang="en-US" dirty="0"/>
              <a:t>when transactions are permitted to </a:t>
            </a:r>
            <a:r>
              <a:rPr lang="en-US" dirty="0" smtClean="0"/>
              <a:t>execute simultaneously</a:t>
            </a:r>
            <a:r>
              <a:rPr lang="en-US" dirty="0"/>
              <a:t>, if at least one is an </a:t>
            </a:r>
            <a:r>
              <a:rPr lang="en-US" dirty="0" smtClean="0"/>
              <a:t>update.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Potential problems due to lack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concurrency </a:t>
            </a:r>
            <a:r>
              <a:rPr lang="en-US" dirty="0"/>
              <a:t>control</a:t>
            </a:r>
            <a:r>
              <a:rPr lang="en-US" dirty="0" smtClean="0"/>
              <a:t>: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Lost </a:t>
            </a:r>
            <a:r>
              <a:rPr lang="en-US" dirty="0" smtClean="0"/>
              <a:t>update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Uncommitted update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Inconsistent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Problems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 descr="9781284079050_CH09_FIG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325903"/>
            <a:ext cx="6297984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Update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1642" y="4983463"/>
            <a:ext cx="23102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A12A03"/>
                </a:solidFill>
              </a:rPr>
              <a:t>Jack’s update is lost.</a:t>
            </a:r>
            <a:endParaRPr lang="en-US" sz="1800" dirty="0">
              <a:solidFill>
                <a:srgbClr val="A12A03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6" descr="9781284079050_CH09_FIGF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74" y="1377925"/>
            <a:ext cx="60166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Uncommitted Update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62" y="5349219"/>
            <a:ext cx="2328783" cy="584776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The rollback invalidates </a:t>
            </a:r>
            <a:br>
              <a:rPr lang="en-US" dirty="0" smtClean="0">
                <a:solidFill>
                  <a:srgbClr val="A12A03"/>
                </a:solidFill>
              </a:rPr>
            </a:br>
            <a:r>
              <a:rPr lang="en-US" dirty="0" smtClean="0">
                <a:solidFill>
                  <a:srgbClr val="A12A03"/>
                </a:solidFill>
              </a:rPr>
              <a:t>data</a:t>
            </a:r>
            <a:r>
              <a:rPr lang="en-US" dirty="0">
                <a:solidFill>
                  <a:srgbClr val="A12A03"/>
                </a:solidFill>
              </a:rPr>
              <a:t> </a:t>
            </a:r>
            <a:r>
              <a:rPr lang="en-US" dirty="0" smtClean="0">
                <a:solidFill>
                  <a:srgbClr val="A12A03"/>
                </a:solidFill>
              </a:rPr>
              <a:t>used by the other.</a:t>
            </a:r>
            <a:endParaRPr lang="en-US" dirty="0">
              <a:solidFill>
                <a:srgbClr val="A12A03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9781284079050_CH09_FIGF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37" y="1340140"/>
            <a:ext cx="5303462" cy="472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</a:t>
            </a:r>
            <a:r>
              <a:rPr lang="en-US" dirty="0" smtClean="0"/>
              <a:t>Analysis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874537"/>
            <a:ext cx="2347418" cy="1815882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Transaction SUMBAL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reads several values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to sum them.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 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But meanwhile,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transaction TRANSFER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updates those values.</a:t>
            </a:r>
            <a:endParaRPr lang="en-US" dirty="0">
              <a:solidFill>
                <a:srgbClr val="A12A03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Non-Repeatable Read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transaction reads an </a:t>
            </a:r>
            <a:r>
              <a:rPr lang="en-US" dirty="0" smtClean="0"/>
              <a:t>item.</a:t>
            </a:r>
          </a:p>
          <a:p>
            <a:pPr lvl="5"/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second transaction writes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new value for the item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The first transaction rereads the item </a:t>
            </a:r>
            <a:br>
              <a:rPr lang="en-US" sz="2800" dirty="0"/>
            </a:br>
            <a:r>
              <a:rPr lang="en-US" sz="2800" dirty="0"/>
              <a:t>and gets a different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Phantom Data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transaction T1 reads a set of rows.</a:t>
            </a:r>
          </a:p>
          <a:p>
            <a:pPr lvl="5"/>
            <a:endParaRPr lang="en-US" dirty="0"/>
          </a:p>
          <a:p>
            <a:r>
              <a:rPr lang="en-US" dirty="0"/>
              <a:t>The transaction T2 inserts a row.</a:t>
            </a:r>
          </a:p>
          <a:p>
            <a:pPr lvl="5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The transaction T1 reads the rows again </a:t>
            </a:r>
            <a:br>
              <a:rPr lang="en-US" sz="2800" dirty="0"/>
            </a:br>
            <a:r>
              <a:rPr lang="en-US" sz="2800" dirty="0"/>
              <a:t>and sees the new 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If two transactions are only reading data items, they do </a:t>
            </a:r>
            <a:r>
              <a:rPr lang="en-US" u="sng" dirty="0"/>
              <a:t>not</a:t>
            </a:r>
            <a:r>
              <a:rPr lang="en-US" dirty="0"/>
              <a:t> conflict and order is not </a:t>
            </a:r>
            <a:r>
              <a:rPr lang="en-US" dirty="0" smtClean="0"/>
              <a:t>important.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If two transactions operate on completely separate data items, they do </a:t>
            </a:r>
            <a:r>
              <a:rPr lang="en-US" u="sng" dirty="0"/>
              <a:t>not</a:t>
            </a:r>
            <a:r>
              <a:rPr lang="en-US" dirty="0"/>
              <a:t> conflict and order is not </a:t>
            </a:r>
            <a:r>
              <a:rPr lang="en-US" dirty="0" smtClean="0"/>
              <a:t>important.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If one transaction writes to a data item and another either reads or writes to the same data item, then the order of execution is </a:t>
            </a:r>
            <a:r>
              <a:rPr lang="en-US" dirty="0" smtClean="0"/>
              <a:t>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4125" y="1325903"/>
            <a:ext cx="6955750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MariaDB [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midtermdb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]&gt; SELECT * FROM 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customer</a:t>
            </a: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2000" b="1" dirty="0">
                <a:latin typeface="Courier" charset="0"/>
                <a:ea typeface="Courier" charset="0"/>
                <a:cs typeface="Courier" charset="0"/>
              </a:rPr>
              <a:t>+-----+--------+--------+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id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 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  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gender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mr-IN" sz="2000" b="1" dirty="0">
                <a:latin typeface="Courier" charset="0"/>
                <a:ea typeface="Courier" charset="0"/>
                <a:cs typeface="Courier" charset="0"/>
              </a:rPr>
              <a:t>+-----+--------+--------+</a:t>
            </a:r>
          </a:p>
          <a:p>
            <a:r>
              <a:rPr lang="de-DE" sz="2000" b="1" dirty="0">
                <a:latin typeface="Courier" charset="0"/>
                <a:ea typeface="Courier" charset="0"/>
                <a:cs typeface="Courier" charset="0"/>
              </a:rPr>
              <a:t>| 111 | Ron    | m     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222 | Mara   | f     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333 | Tom    | m     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444 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Susan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 | f     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555 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Marsha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| f     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666 | Max    | m      |</a:t>
            </a:r>
          </a:p>
          <a:p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| 777 | </a:t>
            </a:r>
            <a:r>
              <a:rPr lang="hr-HR" sz="2000" b="1" dirty="0" err="1">
                <a:latin typeface="Courier" charset="0"/>
                <a:ea typeface="Courier" charset="0"/>
                <a:cs typeface="Courier" charset="0"/>
              </a:rPr>
              <a:t>Arnold</a:t>
            </a:r>
            <a:r>
              <a:rPr lang="hr-HR" sz="2000" b="1" dirty="0">
                <a:latin typeface="Courier" charset="0"/>
                <a:ea typeface="Courier" charset="0"/>
                <a:cs typeface="Courier" charset="0"/>
              </a:rPr>
              <a:t> | m      |</a:t>
            </a:r>
          </a:p>
          <a:p>
            <a:r>
              <a:rPr lang="mr-IN" sz="2000" b="1" dirty="0">
                <a:latin typeface="Courier" charset="0"/>
                <a:ea typeface="Courier" charset="0"/>
                <a:cs typeface="Courier" charset="0"/>
              </a:rPr>
              <a:t>+-----+--------+--------+</a:t>
            </a:r>
          </a:p>
          <a:p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7 rows in set (0.00 sec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000" b="1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</a:t>
            </a:r>
            <a:r>
              <a:rPr lang="en-US" dirty="0" smtClean="0"/>
              <a:t>Conflicts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Therefore, two operations </a:t>
            </a:r>
            <a:r>
              <a:rPr lang="en-US" dirty="0">
                <a:solidFill>
                  <a:srgbClr val="A12A03"/>
                </a:solidFill>
              </a:rPr>
              <a:t>conflict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</a:t>
            </a:r>
            <a:r>
              <a:rPr lang="en-US" dirty="0"/>
              <a:t>if all of these are </a:t>
            </a:r>
            <a:r>
              <a:rPr lang="en-US" dirty="0" smtClean="0"/>
              <a:t>true: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They </a:t>
            </a:r>
            <a:r>
              <a:rPr lang="en-US" dirty="0"/>
              <a:t>belong to different </a:t>
            </a:r>
            <a:r>
              <a:rPr lang="en-US" dirty="0" smtClean="0"/>
              <a:t>transactions.</a:t>
            </a: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They </a:t>
            </a:r>
            <a:r>
              <a:rPr lang="en-US" dirty="0"/>
              <a:t>access the same data </a:t>
            </a:r>
            <a:r>
              <a:rPr lang="en-US" dirty="0" smtClean="0"/>
              <a:t>item.</a:t>
            </a: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At </a:t>
            </a:r>
            <a:r>
              <a:rPr lang="en-US" dirty="0"/>
              <a:t>least one of them writes the </a:t>
            </a:r>
            <a:r>
              <a:rPr lang="en-US" dirty="0" smtClean="0"/>
              <a:t>item.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A transaction can ask the DBMS to place </a:t>
            </a:r>
            <a:r>
              <a:rPr lang="en-US" altLang="en-US" dirty="0">
                <a:solidFill>
                  <a:srgbClr val="B23C00"/>
                </a:solidFill>
              </a:rPr>
              <a:t>locks</a:t>
            </a:r>
            <a:r>
              <a:rPr lang="en-US" altLang="en-US" dirty="0"/>
              <a:t> on database objects to prevent another transaction from modifying the objects.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Transactions may be made to wait </a:t>
            </a: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until </a:t>
            </a:r>
            <a:r>
              <a:rPr lang="en-US" altLang="en-US" dirty="0">
                <a:ea typeface="ＭＳ Ｐゴシック" pitchFamily="34" charset="-128"/>
              </a:rPr>
              <a:t>locks are released before their </a:t>
            </a: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lock </a:t>
            </a:r>
            <a:r>
              <a:rPr lang="en-US" altLang="en-US" dirty="0">
                <a:ea typeface="ＭＳ Ｐゴシック" pitchFamily="34" charset="-128"/>
              </a:rPr>
              <a:t>requests can be </a:t>
            </a:r>
            <a:r>
              <a:rPr lang="en-US" altLang="en-US" dirty="0" smtClean="0">
                <a:ea typeface="ＭＳ Ｐゴシック" pitchFamily="34" charset="-128"/>
              </a:rPr>
              <a:t>granted.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Objects of various sizes (DB, table, page, record, data item) can be locked.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Size determines the </a:t>
            </a:r>
            <a:r>
              <a:rPr lang="en-US" altLang="en-US" dirty="0">
                <a:solidFill>
                  <a:srgbClr val="A12A03"/>
                </a:solidFill>
              </a:rPr>
              <a:t>granularity</a:t>
            </a:r>
            <a:r>
              <a:rPr lang="en-US" altLang="en-US" dirty="0"/>
              <a:t> </a:t>
            </a:r>
            <a:r>
              <a:rPr lang="en-US" altLang="en-US" dirty="0">
                <a:ea typeface="ＭＳ Ｐゴシック" pitchFamily="34" charset="-128"/>
              </a:rPr>
              <a:t>of the </a:t>
            </a:r>
            <a:r>
              <a:rPr lang="en-US" altLang="en-US" dirty="0" smtClean="0">
                <a:ea typeface="ＭＳ Ｐゴシック" pitchFamily="34" charset="-128"/>
              </a:rPr>
              <a:t>lock.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and Exclusive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transaction must acquire a lock on any item </a:t>
            </a:r>
            <a:br>
              <a:rPr lang="en-US" dirty="0" smtClean="0"/>
            </a:br>
            <a:r>
              <a:rPr lang="en-US" dirty="0" smtClean="0"/>
              <a:t>that it needs to read or write.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A12A03"/>
                </a:solidFill>
              </a:rPr>
              <a:t>Shared lock</a:t>
            </a:r>
          </a:p>
          <a:p>
            <a:pPr lvl="1"/>
            <a:r>
              <a:rPr lang="en-US" dirty="0" smtClean="0"/>
              <a:t>Can read but not update the item.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A12A03"/>
                </a:solidFill>
              </a:rPr>
              <a:t>Exclusive lock</a:t>
            </a:r>
          </a:p>
          <a:p>
            <a:pPr lvl="1"/>
            <a:r>
              <a:rPr lang="en-US" dirty="0" smtClean="0"/>
              <a:t>Can both read and update the item.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Compatibility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3" descr="9781284079050_CH09_FIGF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08" y="1691659"/>
            <a:ext cx="5029145" cy="19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Two transactions are each waiting for locks </a:t>
            </a:r>
            <a:br>
              <a:rPr lang="en-US" dirty="0" smtClean="0"/>
            </a:br>
            <a:r>
              <a:rPr lang="en-US" dirty="0" smtClean="0"/>
              <a:t>held by the other to be released.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4" descr="9781284079050_CH09_FIGF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81" y="2423171"/>
            <a:ext cx="4775672" cy="347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Two-Phase Locking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Guarantees </a:t>
            </a:r>
            <a:r>
              <a:rPr lang="en-US" dirty="0" err="1" smtClean="0"/>
              <a:t>serializability</a:t>
            </a:r>
            <a:r>
              <a:rPr lang="en-US" dirty="0" smtClean="0"/>
              <a:t>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Every transaction acquires all its locks before releasing any, but not necessarily all at </a:t>
            </a:r>
            <a:r>
              <a:rPr lang="en-US" dirty="0" smtClean="0"/>
              <a:t>once.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A transaction </a:t>
            </a:r>
            <a:r>
              <a:rPr lang="en-US" dirty="0"/>
              <a:t>has two phases</a:t>
            </a:r>
            <a:r>
              <a:rPr lang="en-US" dirty="0" smtClean="0"/>
              <a:t>: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Growing phase: The transaction </a:t>
            </a:r>
            <a:r>
              <a:rPr lang="en-US" dirty="0"/>
              <a:t>obtains </a:t>
            </a:r>
            <a:r>
              <a:rPr lang="en-US" dirty="0" smtClean="0"/>
              <a:t>locks.</a:t>
            </a: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Shrinking phase</a:t>
            </a:r>
            <a:r>
              <a:rPr lang="en-US" dirty="0"/>
              <a:t>: The transaction </a:t>
            </a:r>
            <a:r>
              <a:rPr lang="en-US" dirty="0" smtClean="0"/>
              <a:t>releases locks.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Once it enters its shrinking phase, a transaction can never obtain a new </a:t>
            </a:r>
            <a:r>
              <a:rPr lang="en-US" dirty="0" smtClean="0"/>
              <a:t>lock.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</a:t>
            </a:r>
            <a:r>
              <a:rPr lang="en-US" dirty="0" smtClean="0"/>
              <a:t>Protocol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Recall: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1" descr="9781284079050_CH09_FIG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965976"/>
            <a:ext cx="6297984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Protocol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After application of two-phase locking: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cture 5" descr="9781284079050_CH09_FIGF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4" y="1893541"/>
            <a:ext cx="6209954" cy="427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 smtClean="0"/>
              <a:t>AKA </a:t>
            </a:r>
            <a:r>
              <a:rPr lang="en-US" dirty="0">
                <a:solidFill>
                  <a:srgbClr val="A12A03"/>
                </a:solidFill>
              </a:rPr>
              <a:t>validation </a:t>
            </a:r>
            <a:r>
              <a:rPr lang="en-US" dirty="0" smtClean="0">
                <a:solidFill>
                  <a:srgbClr val="A12A03"/>
                </a:solidFill>
              </a:rPr>
              <a:t>techniques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Assume that </a:t>
            </a:r>
            <a:r>
              <a:rPr lang="en-US" dirty="0" smtClean="0"/>
              <a:t>conflicts </a:t>
            </a:r>
            <a:r>
              <a:rPr lang="en-US" dirty="0"/>
              <a:t>will be </a:t>
            </a:r>
            <a:r>
              <a:rPr lang="en-US" dirty="0" smtClean="0"/>
              <a:t>rare.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Transactions proceed as if there were no concurrency </a:t>
            </a:r>
            <a:r>
              <a:rPr lang="en-US" dirty="0" smtClean="0"/>
              <a:t>problems.</a:t>
            </a:r>
          </a:p>
          <a:p>
            <a:pPr lvl="5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Before </a:t>
            </a:r>
            <a:r>
              <a:rPr lang="en-US" dirty="0"/>
              <a:t>a transaction commits, perform </a:t>
            </a:r>
            <a:r>
              <a:rPr lang="en-US" dirty="0" smtClean="0"/>
              <a:t>a check </a:t>
            </a:r>
            <a:r>
              <a:rPr lang="en-US" dirty="0"/>
              <a:t>to determine whether a conflict has </a:t>
            </a:r>
            <a:r>
              <a:rPr lang="en-US" dirty="0" smtClean="0"/>
              <a:t>occurred.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If there is a conflict, </a:t>
            </a:r>
            <a:r>
              <a:rPr lang="en-US" dirty="0" smtClean="0"/>
              <a:t>must roll back the transaction.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Assume rollback will be rare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Rollback is the price to be paid for eliminating </a:t>
            </a:r>
            <a:r>
              <a:rPr lang="en-US" dirty="0" smtClean="0"/>
              <a:t>locks.</a:t>
            </a:r>
          </a:p>
          <a:p>
            <a:pPr lvl="5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Allow more concurrency, since no </a:t>
            </a:r>
            <a:r>
              <a:rPr lang="en-US" dirty="0" smtClean="0"/>
              <a:t>locking.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types of failures can affect database </a:t>
            </a:r>
            <a:r>
              <a:rPr lang="en-US" dirty="0" smtClean="0"/>
              <a:t>processing:</a:t>
            </a:r>
          </a:p>
          <a:p>
            <a:pPr lvl="4"/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Natural physical disasters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Sabotage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Carelessness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Disk </a:t>
            </a:r>
            <a:r>
              <a:rPr lang="en-US" dirty="0" smtClean="0"/>
              <a:t>malfunctions</a:t>
            </a:r>
            <a:r>
              <a:rPr lang="en-US" dirty="0"/>
              <a:t> </a:t>
            </a:r>
            <a:r>
              <a:rPr lang="en-US" dirty="0" smtClean="0"/>
              <a:t>that result </a:t>
            </a:r>
            <a:r>
              <a:rPr lang="en-US" dirty="0"/>
              <a:t>in loss of stored </a:t>
            </a:r>
            <a:r>
              <a:rPr lang="en-US" dirty="0" smtClean="0"/>
              <a:t>data.</a:t>
            </a: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System crashes due to hardware </a:t>
            </a:r>
            <a:r>
              <a:rPr lang="en-US" dirty="0" smtClean="0"/>
              <a:t>malfunctions that result </a:t>
            </a:r>
            <a:r>
              <a:rPr lang="en-US" dirty="0"/>
              <a:t>in loss of main and cache memory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System software </a:t>
            </a:r>
            <a:r>
              <a:rPr lang="en-US" dirty="0" smtClean="0"/>
              <a:t>errors that result </a:t>
            </a:r>
            <a:r>
              <a:rPr lang="en-US" dirty="0"/>
              <a:t>in abnormal termination or damage to the DBMS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Application </a:t>
            </a:r>
            <a:r>
              <a:rPr lang="en-US" dirty="0"/>
              <a:t>software </a:t>
            </a:r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Transaction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2140" y="1325903"/>
            <a:ext cx="6939720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MariaDB [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midtermdb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]&gt; SELECT * FROM </a:t>
            </a:r>
            <a:r>
              <a:rPr lang="en-US" sz="1800" b="1" dirty="0" smtClean="0">
                <a:latin typeface="Courier" charset="0"/>
                <a:ea typeface="Courier" charset="0"/>
                <a:cs typeface="Courier" charset="0"/>
              </a:rPr>
              <a:t>transaction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+----+-----------+-------------+----------------+</a:t>
            </a:r>
          </a:p>
          <a:p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| id | 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month_num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customer_id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salesperson_id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+----+-----------+-------------+----------------+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 1 |         9 |         444 |             22 |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 2 |         9 |         333 |             11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|  3 |         9 |         444 |             55 |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 4 |         9 |         222 |             22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|  5 |         9 |         666 |             33 |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 6 |         9 |         111 |             55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|  7 |         9 |         333 |             44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|  8 |         9 |         222 |             44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|  9 |         9 |         555 |             22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| 10 |         9 |         777 |             11 |</a:t>
            </a:r>
          </a:p>
          <a:p>
            <a:r>
              <a:rPr lang="de-DE" sz="1800" b="1" dirty="0">
                <a:latin typeface="Courier" charset="0"/>
                <a:ea typeface="Courier" charset="0"/>
                <a:cs typeface="Courier" charset="0"/>
              </a:rPr>
              <a:t>| 11 |         9 |         222 |             22 |</a:t>
            </a:r>
          </a:p>
          <a:p>
            <a:r>
              <a:rPr lang="mr-IN" sz="1800" b="1" dirty="0">
                <a:latin typeface="Courier" charset="0"/>
                <a:ea typeface="Courier" charset="0"/>
                <a:cs typeface="Courier" charset="0"/>
              </a:rPr>
              <a:t>+----+-----------+-------------+----------------+</a:t>
            </a:r>
          </a:p>
          <a:p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11 rows in set (0.00 sec</a:t>
            </a:r>
            <a:r>
              <a:rPr lang="en-US" sz="1800" b="1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800" b="1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Effects of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Loss of main memory,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including </a:t>
            </a:r>
            <a:r>
              <a:rPr lang="en-US" dirty="0"/>
              <a:t>database </a:t>
            </a:r>
            <a:r>
              <a:rPr lang="en-US" dirty="0" smtClean="0"/>
              <a:t>buffers.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Loss of the disk copy of the </a:t>
            </a:r>
            <a:r>
              <a:rPr lang="en-US" dirty="0" smtClean="0"/>
              <a:t>database.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Failure to write data safely to </a:t>
            </a:r>
            <a:r>
              <a:rPr lang="en-US" dirty="0" smtClean="0"/>
              <a:t>disk.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The DBMS </a:t>
            </a:r>
            <a:r>
              <a:rPr lang="en-US" dirty="0">
                <a:solidFill>
                  <a:srgbClr val="A12A03"/>
                </a:solidFill>
              </a:rPr>
              <a:t>recovery subsystem </a:t>
            </a:r>
            <a:r>
              <a:rPr lang="en-US" dirty="0"/>
              <a:t>uses techniques that minimize these </a:t>
            </a:r>
            <a:r>
              <a:rPr lang="en-US" dirty="0" smtClean="0"/>
              <a:t>effects.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DBMS subsystem responsible for ensuring atomicity and durability for transactions in the event of failure.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B23C00"/>
                </a:solidFill>
              </a:rPr>
              <a:t>Atomicity</a:t>
            </a:r>
            <a:r>
              <a:rPr lang="en-US" altLang="en-US" dirty="0"/>
              <a:t>: </a:t>
            </a:r>
            <a:r>
              <a:rPr lang="en-US" altLang="en-US" dirty="0" smtClean="0"/>
              <a:t>Perform all </a:t>
            </a:r>
            <a:r>
              <a:rPr lang="en-US" altLang="en-US" dirty="0"/>
              <a:t>or none of a </a:t>
            </a:r>
            <a:r>
              <a:rPr lang="en-US" altLang="en-US" dirty="0" smtClean="0"/>
              <a:t>transaction.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All </a:t>
            </a:r>
            <a:r>
              <a:rPr lang="en-US" altLang="en-US" dirty="0"/>
              <a:t>the effects of committed </a:t>
            </a:r>
            <a:r>
              <a:rPr lang="en-US" altLang="en-US" dirty="0" smtClean="0"/>
              <a:t>transactions must </a:t>
            </a:r>
            <a:r>
              <a:rPr lang="en-US" altLang="en-US" dirty="0"/>
              <a:t>reach the database, and that the effects of any uncommitted transactions </a:t>
            </a:r>
            <a:r>
              <a:rPr lang="en-US" altLang="en-US" dirty="0" smtClean="0"/>
              <a:t>must be </a:t>
            </a:r>
            <a:r>
              <a:rPr lang="en-US" altLang="en-US" dirty="0"/>
              <a:t>undone.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B23C00"/>
                </a:solidFill>
              </a:rPr>
              <a:t>Durability</a:t>
            </a:r>
            <a:r>
              <a:rPr lang="en-US" altLang="en-US" dirty="0"/>
              <a:t>: Effects of a committed transaction are permanent.</a:t>
            </a:r>
          </a:p>
          <a:p>
            <a:pPr lvl="1" eaLnBrk="1" hangingPunct="1">
              <a:defRPr/>
            </a:pPr>
            <a:r>
              <a:rPr lang="en-US" altLang="en-US" dirty="0" smtClean="0"/>
              <a:t>All effects must survive </a:t>
            </a:r>
            <a:r>
              <a:rPr lang="en-US" altLang="en-US" dirty="0"/>
              <a:t>loss of main memory, loss of disk storage, and failure to write safely to </a:t>
            </a:r>
            <a:r>
              <a:rPr lang="en-US" altLang="en-US" dirty="0" smtClean="0"/>
              <a:t>disk.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Disk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 frequent backups.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In case of disk failure, the backup can be brought up to date using a log of </a:t>
            </a:r>
            <a:r>
              <a:rPr lang="en-US" dirty="0" smtClean="0"/>
              <a:t>transactions.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Good </a:t>
            </a:r>
            <a:r>
              <a:rPr lang="en-US" dirty="0" smtClean="0"/>
              <a:t>practices:</a:t>
            </a:r>
          </a:p>
          <a:p>
            <a:pPr lvl="1">
              <a:defRPr/>
            </a:pPr>
            <a:r>
              <a:rPr lang="en-US" dirty="0" smtClean="0"/>
              <a:t>mirrored disks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other </a:t>
            </a:r>
            <a:r>
              <a:rPr lang="en-US" dirty="0"/>
              <a:t>RAID </a:t>
            </a:r>
            <a:r>
              <a:rPr lang="en-US" dirty="0" smtClean="0"/>
              <a:t>storage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remote </a:t>
            </a:r>
            <a:r>
              <a:rPr lang="en-US" dirty="0"/>
              <a:t>live backup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9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to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Write modified </a:t>
            </a:r>
            <a:r>
              <a:rPr lang="en-US" dirty="0"/>
              <a:t>pages </a:t>
            </a:r>
            <a:r>
              <a:rPr lang="en-US" dirty="0" smtClean="0"/>
              <a:t>first </a:t>
            </a:r>
            <a:r>
              <a:rPr lang="en-US" dirty="0"/>
              <a:t>to the local disk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then to the mirror or remote </a:t>
            </a:r>
            <a:r>
              <a:rPr lang="en-US" dirty="0" smtClean="0"/>
              <a:t>disk.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The output is considered done </a:t>
            </a:r>
            <a:br>
              <a:rPr lang="en-US" dirty="0" smtClean="0"/>
            </a:br>
            <a:r>
              <a:rPr lang="en-US" dirty="0" smtClean="0"/>
              <a:t>after </a:t>
            </a:r>
            <a:r>
              <a:rPr lang="en-US" dirty="0"/>
              <a:t>both writes are </a:t>
            </a:r>
            <a:r>
              <a:rPr lang="en-US" dirty="0" smtClean="0"/>
              <a:t>complete.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a data transfer error is detected,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examine </a:t>
            </a:r>
            <a:r>
              <a:rPr lang="en-US" dirty="0"/>
              <a:t>both </a:t>
            </a:r>
            <a:r>
              <a:rPr lang="en-US" dirty="0" smtClean="0"/>
              <a:t>copies.</a:t>
            </a:r>
            <a:endParaRPr lang="en-US" dirty="0"/>
          </a:p>
          <a:p>
            <a:pPr lvl="1">
              <a:defRPr/>
            </a:pPr>
            <a:r>
              <a:rPr lang="en-US" dirty="0"/>
              <a:t>If </a:t>
            </a:r>
            <a:r>
              <a:rPr lang="en-US" dirty="0" smtClean="0"/>
              <a:t>they </a:t>
            </a:r>
            <a:r>
              <a:rPr lang="en-US" dirty="0"/>
              <a:t>are identical, the data is </a:t>
            </a:r>
            <a:r>
              <a:rPr lang="en-US" dirty="0" smtClean="0"/>
              <a:t>correct.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one has an error condition, use the other copy to replace the faulty </a:t>
            </a:r>
            <a:r>
              <a:rPr lang="en-US" dirty="0" smtClean="0"/>
              <a:t>data.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neither has an error condition but they have different values, </a:t>
            </a:r>
            <a:r>
              <a:rPr lang="en-US" dirty="0" smtClean="0"/>
              <a:t>undo the writes.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If system failure </a:t>
            </a:r>
            <a:r>
              <a:rPr lang="en-US" dirty="0" smtClean="0"/>
              <a:t>occurs:</a:t>
            </a:r>
          </a:p>
          <a:p>
            <a:pPr lvl="4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Database buffers are </a:t>
            </a:r>
            <a:r>
              <a:rPr lang="en-US" dirty="0" smtClean="0"/>
              <a:t>lost.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Disk copy of the database survives, but it may be </a:t>
            </a:r>
            <a:r>
              <a:rPr lang="en-US" dirty="0" smtClean="0"/>
              <a:t>incorrect </a:t>
            </a:r>
            <a:r>
              <a:rPr lang="en-US" dirty="0"/>
              <a:t>due to partial </a:t>
            </a:r>
            <a:r>
              <a:rPr lang="en-US" dirty="0" smtClean="0"/>
              <a:t>transactions.</a:t>
            </a:r>
          </a:p>
          <a:p>
            <a:pPr lvl="5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 transaction can commit once its writes are made to the database </a:t>
            </a:r>
            <a:r>
              <a:rPr lang="en-US" dirty="0" smtClean="0"/>
              <a:t>buffers.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Updates made to </a:t>
            </a:r>
            <a:r>
              <a:rPr lang="en-US" dirty="0" smtClean="0"/>
              <a:t>buffers </a:t>
            </a:r>
            <a:r>
              <a:rPr lang="en-US" dirty="0"/>
              <a:t>are not automatically written to disk, even for committed </a:t>
            </a:r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Failure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may </a:t>
            </a:r>
            <a:r>
              <a:rPr lang="en-US" dirty="0"/>
              <a:t>be a delay </a:t>
            </a:r>
            <a:r>
              <a:rPr lang="en-US" dirty="0" smtClean="0"/>
              <a:t>between a </a:t>
            </a:r>
            <a:r>
              <a:rPr lang="en-US" dirty="0"/>
              <a:t>commit and actual disk </a:t>
            </a:r>
            <a:r>
              <a:rPr lang="en-US" dirty="0" smtClean="0"/>
              <a:t>writing.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</a:t>
            </a:r>
            <a:r>
              <a:rPr lang="en-US" dirty="0" smtClean="0"/>
              <a:t>the system </a:t>
            </a:r>
            <a:r>
              <a:rPr lang="en-US" dirty="0"/>
              <a:t>fails during this delay, we must ensure that these updates reach the disk copy of the </a:t>
            </a:r>
            <a:r>
              <a:rPr lang="en-US" dirty="0" smtClean="0"/>
              <a:t>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Contains records of each transaction showing:</a:t>
            </a:r>
          </a:p>
          <a:p>
            <a:pPr lvl="1" eaLnBrk="1" hangingPunct="1">
              <a:defRPr/>
            </a:pPr>
            <a:r>
              <a:rPr lang="en-US" dirty="0"/>
              <a:t>the start of a transaction</a:t>
            </a:r>
          </a:p>
          <a:p>
            <a:pPr lvl="1" eaLnBrk="1" hangingPunct="1">
              <a:defRPr/>
            </a:pPr>
            <a:r>
              <a:rPr lang="en-US" dirty="0"/>
              <a:t>the write operations of a transaction</a:t>
            </a:r>
          </a:p>
          <a:p>
            <a:pPr lvl="1" eaLnBrk="1" hangingPunct="1">
              <a:defRPr/>
            </a:pPr>
            <a:r>
              <a:rPr lang="en-US" dirty="0"/>
              <a:t>the end of a transaction</a:t>
            </a:r>
          </a:p>
          <a:p>
            <a:pPr eaLnBrk="1" hangingPunct="1">
              <a:defRPr/>
            </a:pPr>
            <a:r>
              <a:rPr lang="en-US" dirty="0"/>
              <a:t>If system fails, the log is examined: </a:t>
            </a:r>
          </a:p>
          <a:p>
            <a:pPr lvl="1">
              <a:defRPr/>
            </a:pPr>
            <a:r>
              <a:rPr lang="en-US" dirty="0"/>
              <a:t>what transactions to redo </a:t>
            </a:r>
          </a:p>
          <a:p>
            <a:pPr lvl="1">
              <a:defRPr/>
            </a:pPr>
            <a:r>
              <a:rPr lang="en-US" dirty="0"/>
              <a:t>what transactions to undo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A12A03"/>
                </a:solidFill>
              </a:rPr>
              <a:t>Redo</a:t>
            </a:r>
            <a:r>
              <a:rPr lang="en-US" dirty="0"/>
              <a:t>: Redo writes, </a:t>
            </a:r>
            <a:br>
              <a:rPr lang="en-US" dirty="0"/>
            </a:br>
            <a:r>
              <a:rPr lang="en-US" dirty="0"/>
              <a:t>not re-execute the transaction.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A12A03"/>
                </a:solidFill>
              </a:rPr>
              <a:t>Undo</a:t>
            </a:r>
            <a:r>
              <a:rPr lang="en-US" dirty="0"/>
              <a:t>: Roll back writes.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Deferred Update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does all database writes in the log, and does not write to the database until the transaction is ready to </a:t>
            </a:r>
            <a:r>
              <a:rPr lang="en-US" dirty="0" smtClean="0"/>
              <a:t>commit.</a:t>
            </a:r>
          </a:p>
          <a:p>
            <a:pPr lvl="4"/>
            <a:endParaRPr lang="en-US" dirty="0"/>
          </a:p>
          <a:p>
            <a:r>
              <a:rPr lang="en-US" dirty="0"/>
              <a:t>The log protects against system failures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Use log records to perform the updates to the database buffers.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Later, these updated pages will be written to </a:t>
            </a:r>
            <a:r>
              <a:rPr lang="en-US" dirty="0" smtClean="0"/>
              <a:t>disk.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If the transaction aborts, ignore the log </a:t>
            </a:r>
            <a:r>
              <a:rPr lang="en-US" dirty="0" smtClean="0"/>
              <a:t>records.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After a failure, we may not know how far back in the log to search for redo of </a:t>
            </a:r>
            <a:r>
              <a:rPr lang="en-US" dirty="0" smtClean="0"/>
              <a:t>transactions.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Limit </a:t>
            </a:r>
            <a:r>
              <a:rPr lang="en-US" dirty="0"/>
              <a:t>log </a:t>
            </a:r>
            <a:r>
              <a:rPr lang="en-US" dirty="0" smtClean="0"/>
              <a:t>searching by </a:t>
            </a:r>
            <a:r>
              <a:rPr lang="en-US" dirty="0"/>
              <a:t>using </a:t>
            </a:r>
            <a:r>
              <a:rPr lang="en-US" dirty="0" smtClean="0">
                <a:solidFill>
                  <a:srgbClr val="B23C00"/>
                </a:solidFill>
              </a:rPr>
              <a:t>checkpoints</a:t>
            </a:r>
            <a:r>
              <a:rPr lang="en-US" b="1" dirty="0" smtClean="0"/>
              <a:t>.</a:t>
            </a:r>
            <a:endParaRPr lang="en-US" b="1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Scheduled at predetermined </a:t>
            </a:r>
            <a:r>
              <a:rPr lang="en-US" dirty="0" smtClean="0"/>
              <a:t>intervals.</a:t>
            </a:r>
          </a:p>
          <a:p>
            <a:pPr lvl="5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Checkpoint </a:t>
            </a:r>
            <a:r>
              <a:rPr lang="en-US" dirty="0" smtClean="0"/>
              <a:t>operations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Write modified blocks in the database buffers to </a:t>
            </a:r>
            <a:r>
              <a:rPr lang="en-US" dirty="0" smtClean="0"/>
              <a:t>disk.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Write a checkpoint record to the </a:t>
            </a:r>
            <a:r>
              <a:rPr lang="en-US" dirty="0" smtClean="0"/>
              <a:t>log that contains </a:t>
            </a:r>
            <a:r>
              <a:rPr lang="en-US" dirty="0"/>
              <a:t>the names of </a:t>
            </a:r>
            <a:r>
              <a:rPr lang="en-US" dirty="0" smtClean="0"/>
              <a:t>all the </a:t>
            </a:r>
            <a:r>
              <a:rPr lang="en-US" dirty="0"/>
              <a:t>transactions that are active at the time of the </a:t>
            </a:r>
            <a:r>
              <a:rPr lang="en-US" dirty="0" smtClean="0"/>
              <a:t>checkpoint.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Write all log records now in main memory out to </a:t>
            </a:r>
            <a:r>
              <a:rPr lang="en-US" dirty="0" smtClean="0"/>
              <a:t>disk.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pPr marL="533400" indent="-533400"/>
            <a:r>
              <a:rPr lang="en-US" dirty="0" smtClean="0"/>
              <a:t>Closed book. No notes, laptop, or smartphone.</a:t>
            </a:r>
            <a:endParaRPr lang="en-US" dirty="0"/>
          </a:p>
          <a:p>
            <a:pPr marL="533400" indent="-533400"/>
            <a:r>
              <a:rPr lang="en-US" dirty="0"/>
              <a:t>No communication or sharing with anyone else during the exam!</a:t>
            </a:r>
          </a:p>
          <a:p>
            <a:r>
              <a:rPr lang="en-US" dirty="0" smtClean="0"/>
              <a:t>One hour + 15 minutes.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Key ideas behind databases in general</a:t>
            </a:r>
            <a:br>
              <a:rPr lang="en-US" dirty="0" smtClean="0"/>
            </a:br>
            <a:r>
              <a:rPr lang="en-US" dirty="0" smtClean="0"/>
              <a:t>and relational databases in particular.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Basic HTML and object-oriented PHP.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PHP connection to a MySQL database via PDO.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7726" y="1275254"/>
            <a:ext cx="7808548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MariaDB [</a:t>
            </a:r>
            <a:r>
              <a:rPr lang="en-US" sz="1700" b="1" dirty="0" err="1">
                <a:latin typeface="Courier" charset="0"/>
                <a:ea typeface="Courier" charset="0"/>
                <a:cs typeface="Courier" charset="0"/>
              </a:rPr>
              <a:t>midtermdb</a:t>
            </a:r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]&gt; SELECT * FROM car;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+-------+------------+--------+------------+-------+-----+</a:t>
            </a:r>
          </a:p>
          <a:p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| </a:t>
            </a:r>
            <a:r>
              <a:rPr lang="hr-HR" sz="1700" b="1" dirty="0" err="1">
                <a:latin typeface="Courier" charset="0"/>
                <a:ea typeface="Courier" charset="0"/>
                <a:cs typeface="Courier" charset="0"/>
              </a:rPr>
              <a:t>vin</a:t>
            </a:r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   | make       | model  | </a:t>
            </a:r>
            <a:r>
              <a:rPr lang="hr-HR" sz="1700" b="1" dirty="0" err="1">
                <a:latin typeface="Courier" charset="0"/>
                <a:ea typeface="Courier" charset="0"/>
                <a:cs typeface="Courier" charset="0"/>
              </a:rPr>
              <a:t>model_year</a:t>
            </a:r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hr-HR" sz="1700" b="1" dirty="0" err="1">
                <a:latin typeface="Courier" charset="0"/>
                <a:ea typeface="Courier" charset="0"/>
                <a:cs typeface="Courier" charset="0"/>
              </a:rPr>
              <a:t>price</a:t>
            </a:r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hr-HR" sz="1700" b="1" dirty="0" err="1">
                <a:latin typeface="Courier" charset="0"/>
                <a:ea typeface="Courier" charset="0"/>
                <a:cs typeface="Courier" charset="0"/>
              </a:rPr>
              <a:t>tid</a:t>
            </a:r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+-------+------------+--------+------------+-------+-----+</a:t>
            </a:r>
          </a:p>
          <a:p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| 11111 | </a:t>
            </a:r>
            <a:r>
              <a:rPr lang="hr-HR" sz="17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       | </a:t>
            </a:r>
            <a:r>
              <a:rPr lang="hr-HR" sz="1700" b="1" dirty="0" err="1">
                <a:latin typeface="Courier" charset="0"/>
                <a:ea typeface="Courier" charset="0"/>
                <a:cs typeface="Courier" charset="0"/>
              </a:rPr>
              <a:t>taurus</a:t>
            </a:r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 |       2016 | 30000 |   5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12345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chevy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   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nova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 |       1975 |  8000 |   2 |</a:t>
            </a:r>
          </a:p>
          <a:p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| 22222 | </a:t>
            </a:r>
            <a:r>
              <a:rPr lang="hr-HR" sz="17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       | </a:t>
            </a:r>
            <a:r>
              <a:rPr lang="hr-HR" sz="1700" b="1" dirty="0" err="1">
                <a:latin typeface="Courier" charset="0"/>
                <a:ea typeface="Courier" charset="0"/>
                <a:cs typeface="Courier" charset="0"/>
              </a:rPr>
              <a:t>fiesta</a:t>
            </a:r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 |       2016 | 20000 |   7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33333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    | x90    |       2015 | 30000 |   4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44444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    | 850    |       1996 | 25000 |   1 |</a:t>
            </a:r>
          </a:p>
          <a:p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| 45678 | </a:t>
            </a:r>
            <a:r>
              <a:rPr lang="hr-HR" sz="17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hr-HR" sz="1700" b="1" dirty="0">
                <a:latin typeface="Courier" charset="0"/>
                <a:ea typeface="Courier" charset="0"/>
                <a:cs typeface="Courier" charset="0"/>
              </a:rPr>
              <a:t>      | 240 DL |       1983 | 10000 |  11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55555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volvo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    | s60    |       2014 | 30000 |   6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66666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   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accord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|       2014 | 22000 |   1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77777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honda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   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civic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|       2005 | 12000 |  10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88888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toyota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  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prius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|       2015 | 25000 |   2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98765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volkswagen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beetle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|       1965 |  2000 |  10 |</a:t>
            </a:r>
          </a:p>
          <a:p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| 99999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ford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     | </a:t>
            </a:r>
            <a:r>
              <a:rPr lang="de-DE" sz="1700" b="1" dirty="0" err="1">
                <a:latin typeface="Courier" charset="0"/>
                <a:ea typeface="Courier" charset="0"/>
                <a:cs typeface="Courier" charset="0"/>
              </a:rPr>
              <a:t>focus</a:t>
            </a:r>
            <a:r>
              <a:rPr lang="de-DE" sz="1700" b="1" dirty="0">
                <a:latin typeface="Courier" charset="0"/>
                <a:ea typeface="Courier" charset="0"/>
                <a:cs typeface="Courier" charset="0"/>
              </a:rPr>
              <a:t>  |       2012 | 15000 |   7 |</a:t>
            </a:r>
          </a:p>
          <a:p>
            <a:r>
              <a:rPr lang="mr-IN" sz="1700" b="1" dirty="0">
                <a:latin typeface="Courier" charset="0"/>
                <a:ea typeface="Courier" charset="0"/>
                <a:cs typeface="Courier" charset="0"/>
              </a:rPr>
              <a:t>+-------+------------+--------+------------+-------+-----+</a:t>
            </a:r>
          </a:p>
          <a:p>
            <a:r>
              <a:rPr lang="en-US" sz="1700" b="1" dirty="0">
                <a:latin typeface="Courier" charset="0"/>
                <a:ea typeface="Courier" charset="0"/>
                <a:cs typeface="Courier" charset="0"/>
              </a:rPr>
              <a:t>12 rows in set (0.00 sec)</a:t>
            </a:r>
          </a:p>
        </p:txBody>
      </p:sp>
    </p:spTree>
    <p:extLst>
      <p:ext uri="{BB962C8B-B14F-4D97-AF65-F5344CB8AC3E}">
        <p14:creationId xmlns:p14="http://schemas.microsoft.com/office/powerpoint/2010/main" val="14867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</a:t>
            </a:r>
            <a:r>
              <a:rPr lang="en-US" dirty="0" smtClean="0"/>
              <a:t>Preparation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59648"/>
          </a:xfrm>
        </p:spPr>
        <p:txBody>
          <a:bodyPr/>
          <a:lstStyle/>
          <a:p>
            <a:r>
              <a:rPr lang="en-US" dirty="0"/>
              <a:t>Data models: conceptual, logical, and </a:t>
            </a:r>
            <a:r>
              <a:rPr lang="en-US" dirty="0" smtClean="0"/>
              <a:t>physical</a:t>
            </a:r>
          </a:p>
          <a:p>
            <a:pPr lvl="4"/>
            <a:endParaRPr lang="en-US" dirty="0"/>
          </a:p>
          <a:p>
            <a:r>
              <a:rPr lang="en-US" dirty="0"/>
              <a:t>Relational database model</a:t>
            </a:r>
          </a:p>
          <a:p>
            <a:pPr lvl="1"/>
            <a:r>
              <a:rPr lang="en-US" dirty="0"/>
              <a:t>entity-relationship diagrams</a:t>
            </a:r>
          </a:p>
          <a:p>
            <a:pPr lvl="1"/>
            <a:r>
              <a:rPr lang="en-US" dirty="0"/>
              <a:t>mapping ER diagrams to relational models</a:t>
            </a:r>
          </a:p>
          <a:p>
            <a:pPr lvl="1"/>
            <a:r>
              <a:rPr lang="en-US" dirty="0" smtClean="0"/>
              <a:t>constraints</a:t>
            </a:r>
          </a:p>
          <a:p>
            <a:pPr lvl="5"/>
            <a:endParaRPr lang="en-US" dirty="0"/>
          </a:p>
          <a:p>
            <a:r>
              <a:rPr lang="en-US" dirty="0" smtClean="0"/>
              <a:t>Normalization</a:t>
            </a:r>
          </a:p>
          <a:p>
            <a:pPr lvl="1"/>
            <a:r>
              <a:rPr lang="en-US" dirty="0" smtClean="0"/>
              <a:t>functional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Preparation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  <a:p>
            <a:pPr lvl="1"/>
            <a:r>
              <a:rPr lang="en-US" dirty="0"/>
              <a:t>selection, projection, and join operations</a:t>
            </a:r>
          </a:p>
          <a:p>
            <a:pPr lvl="1"/>
            <a:r>
              <a:rPr lang="en-US" dirty="0"/>
              <a:t>PHP prepared statements</a:t>
            </a:r>
          </a:p>
          <a:p>
            <a:pPr lvl="1"/>
            <a:r>
              <a:rPr lang="en-US" dirty="0"/>
              <a:t>constraint management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Object-relational mapping</a:t>
            </a:r>
          </a:p>
          <a:p>
            <a:pPr lvl="1"/>
            <a:r>
              <a:rPr lang="en-US" dirty="0" smtClean="0"/>
              <a:t>object-oriented PHP</a:t>
            </a:r>
            <a:endParaRPr lang="en-US" dirty="0"/>
          </a:p>
          <a:p>
            <a:pPr lvl="5"/>
            <a:endParaRPr lang="en-US" dirty="0" smtClean="0"/>
          </a:p>
          <a:p>
            <a:r>
              <a:rPr lang="en-US" dirty="0" smtClean="0"/>
              <a:t>Transaction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Preparation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prepared to do database design!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Be able to draw ER diagrams and </a:t>
            </a:r>
            <a:br>
              <a:rPr lang="en-US" dirty="0" smtClean="0"/>
            </a:br>
            <a:r>
              <a:rPr lang="en-US" dirty="0" smtClean="0"/>
              <a:t>relational schemas by hand.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Midterm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Table of daily departing airline flights: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Insertion, deletion, and modification anomalies?</a:t>
            </a:r>
          </a:p>
          <a:p>
            <a:pPr lvl="1"/>
            <a:r>
              <a:rPr lang="en-US" dirty="0" smtClean="0"/>
              <a:t>Full key, partial, and transitive functional dependencies?</a:t>
            </a:r>
          </a:p>
          <a:p>
            <a:pPr lvl="1"/>
            <a:r>
              <a:rPr lang="en-US" dirty="0" smtClean="0"/>
              <a:t>Normalize to 3</a:t>
            </a:r>
            <a:r>
              <a:rPr lang="en-US" baseline="30000" dirty="0" smtClean="0"/>
              <a:t>rd</a:t>
            </a:r>
            <a:r>
              <a:rPr lang="en-US" dirty="0" smtClean="0"/>
              <a:t> normal form?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72406"/>
              </p:ext>
            </p:extLst>
          </p:nvPr>
        </p:nvGraphicFramePr>
        <p:xfrm>
          <a:off x="1373885" y="1874537"/>
          <a:ext cx="6396230" cy="243763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38823"/>
                <a:gridCol w="935673"/>
                <a:gridCol w="1262698"/>
                <a:gridCol w="1109853"/>
                <a:gridCol w="1130935"/>
                <a:gridCol w="1218248"/>
              </a:tblGrid>
              <a:tr h="2743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Date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Airline Id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Airline Name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Terminal Id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Gate Count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Flight Count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 22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AA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American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 22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DL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Delta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 22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JB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JetBlue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 22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 22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Virgin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 23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DL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Delta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Mar 23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Southwest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704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 23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UA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8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Midterm </a:t>
            </a:r>
            <a:r>
              <a:rPr lang="en-US" dirty="0" smtClean="0"/>
              <a:t>Question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6"/>
            <a:ext cx="8229600" cy="3291804"/>
          </a:xfrm>
        </p:spPr>
        <p:txBody>
          <a:bodyPr/>
          <a:lstStyle/>
          <a:p>
            <a:r>
              <a:rPr lang="en-US" dirty="0" smtClean="0"/>
              <a:t>Example of an insertion anomaly.</a:t>
            </a:r>
          </a:p>
          <a:p>
            <a:pPr lvl="1"/>
            <a:r>
              <a:rPr lang="en-US" dirty="0" smtClean="0"/>
              <a:t>Cannot add a new terminal if there is no airline </a:t>
            </a:r>
            <a:br>
              <a:rPr lang="en-US" dirty="0" smtClean="0"/>
            </a:br>
            <a:r>
              <a:rPr lang="en-US" dirty="0" smtClean="0"/>
              <a:t>that uses it.</a:t>
            </a:r>
          </a:p>
          <a:p>
            <a:r>
              <a:rPr lang="en-US" dirty="0"/>
              <a:t>Example of </a:t>
            </a:r>
            <a:r>
              <a:rPr lang="en-US" dirty="0" smtClean="0"/>
              <a:t>a deletion anomaly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Deleting Southwest Airlines also deletes Terminal C.</a:t>
            </a:r>
          </a:p>
          <a:p>
            <a:r>
              <a:rPr lang="en-US" dirty="0"/>
              <a:t>Example of </a:t>
            </a:r>
            <a:r>
              <a:rPr lang="en-US" dirty="0" smtClean="0"/>
              <a:t>a modification anomaly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Change the gate count of Terminal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51994"/>
              </p:ext>
            </p:extLst>
          </p:nvPr>
        </p:nvGraphicFramePr>
        <p:xfrm>
          <a:off x="1921394" y="1234464"/>
          <a:ext cx="5301211" cy="16459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12338"/>
                <a:gridCol w="775488"/>
                <a:gridCol w="1046527"/>
                <a:gridCol w="919849"/>
                <a:gridCol w="937322"/>
                <a:gridCol w="1009687"/>
              </a:tblGrid>
              <a:tr h="1852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Date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Airline Id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Airline Name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Terminal Id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Gate Count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Flight Count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825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 22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AA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American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825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 22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DL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Delta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825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 22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JB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JetBlue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825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 22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UA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United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825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 22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Virgin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825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 23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DL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Delta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825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 23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SWA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Southwest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825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Mar 23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UA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United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29</a:t>
                      </a:r>
                      <a:endParaRPr lang="en-US" sz="10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Midterm Question </a:t>
            </a:r>
            <a:r>
              <a:rPr lang="en-US" dirty="0" smtClean="0"/>
              <a:t>Solution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3611878"/>
            <a:ext cx="8229600" cy="5486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Normalized to 3NF: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4996" y="1718861"/>
            <a:ext cx="6180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Date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43721" y="1718861"/>
            <a:ext cx="98296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Airline Id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640989" y="1718861"/>
            <a:ext cx="135916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Airline Name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4013" y="1718861"/>
            <a:ext cx="118814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Terminal 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4159" y="1718861"/>
            <a:ext cx="1234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Gate Count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4305" y="1718861"/>
            <a:ext cx="12909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Flight Count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041551" y="1143025"/>
            <a:ext cx="3965973" cy="582187"/>
            <a:chOff x="2041551" y="3611878"/>
            <a:chExt cx="3965973" cy="582187"/>
          </a:xfrm>
        </p:grpSpPr>
        <p:cxnSp>
          <p:nvCxnSpPr>
            <p:cNvPr id="16" name="Elbow Connector 15"/>
            <p:cNvCxnSpPr>
              <a:stCxn id="7" idx="0"/>
              <a:endCxn id="8" idx="0"/>
            </p:cNvCxnSpPr>
            <p:nvPr/>
          </p:nvCxnSpPr>
          <p:spPr bwMode="auto">
            <a:xfrm rot="5400000" flipH="1" flipV="1">
              <a:off x="2677887" y="3545029"/>
              <a:ext cx="12700" cy="128537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Elbow Connector 17"/>
            <p:cNvCxnSpPr>
              <a:stCxn id="7" idx="0"/>
              <a:endCxn id="9" idx="0"/>
            </p:cNvCxnSpPr>
            <p:nvPr/>
          </p:nvCxnSpPr>
          <p:spPr bwMode="auto">
            <a:xfrm rot="5400000" flipH="1" flipV="1">
              <a:off x="3366644" y="2856272"/>
              <a:ext cx="12700" cy="2662884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Elbow Connector 19"/>
            <p:cNvCxnSpPr>
              <a:stCxn id="7" idx="0"/>
              <a:endCxn id="10" idx="0"/>
            </p:cNvCxnSpPr>
            <p:nvPr/>
          </p:nvCxnSpPr>
          <p:spPr bwMode="auto">
            <a:xfrm rot="5400000" flipH="1" flipV="1">
              <a:off x="4018188" y="2204728"/>
              <a:ext cx="12700" cy="3965973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3749049" y="3611878"/>
              <a:ext cx="743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partial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14" name="Elbow Connector 13"/>
          <p:cNvCxnSpPr>
            <a:stCxn id="9" idx="2"/>
            <a:endCxn id="10" idx="2"/>
          </p:cNvCxnSpPr>
          <p:nvPr/>
        </p:nvCxnSpPr>
        <p:spPr bwMode="auto">
          <a:xfrm rot="16200000" flipH="1">
            <a:off x="5349630" y="1405870"/>
            <a:ext cx="12700" cy="1303089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rgbClr val="A12A0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4937881" y="2240293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transitive</a:t>
            </a:r>
            <a:endParaRPr lang="en-US" dirty="0">
              <a:solidFill>
                <a:srgbClr val="A12A03"/>
              </a:solidFill>
            </a:endParaRPr>
          </a:p>
        </p:txBody>
      </p:sp>
      <p:cxnSp>
        <p:nvCxnSpPr>
          <p:cNvPr id="22" name="Elbow Connector 21"/>
          <p:cNvCxnSpPr>
            <a:stCxn id="5" idx="2"/>
            <a:endCxn id="11" idx="2"/>
          </p:cNvCxnSpPr>
          <p:nvPr/>
        </p:nvCxnSpPr>
        <p:spPr bwMode="auto">
          <a:xfrm rot="16200000" flipH="1">
            <a:off x="4231904" y="-1020455"/>
            <a:ext cx="12700" cy="6155739"/>
          </a:xfrm>
          <a:prstGeom prst="bentConnector3">
            <a:avLst>
              <a:gd name="adj1" fmla="val 6600008"/>
            </a:avLst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Elbow Connector 24"/>
          <p:cNvCxnSpPr/>
          <p:nvPr/>
        </p:nvCxnSpPr>
        <p:spPr bwMode="auto">
          <a:xfrm rot="16200000" flipH="1">
            <a:off x="4671534" y="-573521"/>
            <a:ext cx="12700" cy="5274572"/>
          </a:xfrm>
          <a:prstGeom prst="bentConnector3">
            <a:avLst>
              <a:gd name="adj1" fmla="val 6533339"/>
            </a:avLst>
          </a:prstGeom>
          <a:solidFill>
            <a:schemeClr val="accent1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4023055" y="2880366"/>
            <a:ext cx="82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full key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44996" y="4540771"/>
            <a:ext cx="3097723" cy="344904"/>
            <a:chOff x="844996" y="4428479"/>
            <a:chExt cx="3097723" cy="344904"/>
          </a:xfrm>
        </p:grpSpPr>
        <p:sp>
          <p:nvSpPr>
            <p:cNvPr id="35" name="TextBox 34"/>
            <p:cNvSpPr txBox="1"/>
            <p:nvPr/>
          </p:nvSpPr>
          <p:spPr>
            <a:xfrm>
              <a:off x="844996" y="4434829"/>
              <a:ext cx="61807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Date</a:t>
              </a:r>
              <a:endParaRPr lang="en-US" u="sn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3721" y="4434829"/>
              <a:ext cx="98296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Airline Id</a:t>
              </a:r>
              <a:endParaRPr lang="en-US" u="sng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51781" y="4434829"/>
              <a:ext cx="129093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Flight Count</a:t>
              </a:r>
              <a:endParaRPr lang="en-US" dirty="0"/>
            </a:p>
          </p:txBody>
        </p:sp>
        <p:cxnSp>
          <p:nvCxnSpPr>
            <p:cNvPr id="54" name="Elbow Connector 53"/>
            <p:cNvCxnSpPr>
              <a:stCxn id="35" idx="0"/>
              <a:endCxn id="38" idx="0"/>
            </p:cNvCxnSpPr>
            <p:nvPr/>
          </p:nvCxnSpPr>
          <p:spPr bwMode="auto">
            <a:xfrm rot="5400000" flipH="1" flipV="1">
              <a:off x="2225642" y="3363222"/>
              <a:ext cx="12700" cy="2143215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Elbow Connector 56"/>
            <p:cNvCxnSpPr>
              <a:stCxn id="36" idx="0"/>
              <a:endCxn id="38" idx="0"/>
            </p:cNvCxnSpPr>
            <p:nvPr/>
          </p:nvCxnSpPr>
          <p:spPr bwMode="auto">
            <a:xfrm rot="5400000" flipH="1" flipV="1">
              <a:off x="2666226" y="3803805"/>
              <a:ext cx="12700" cy="1262048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4389122" y="4547121"/>
            <a:ext cx="3748438" cy="344904"/>
            <a:chOff x="1543721" y="5251430"/>
            <a:chExt cx="3748438" cy="344904"/>
          </a:xfrm>
        </p:grpSpPr>
        <p:sp>
          <p:nvSpPr>
            <p:cNvPr id="43" name="TextBox 42"/>
            <p:cNvSpPr txBox="1"/>
            <p:nvPr/>
          </p:nvSpPr>
          <p:spPr>
            <a:xfrm>
              <a:off x="1543721" y="5257780"/>
              <a:ext cx="98296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Airline Id</a:t>
              </a:r>
              <a:endParaRPr lang="en-US" u="sng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40989" y="5257780"/>
              <a:ext cx="135916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Airline Name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04013" y="5257780"/>
              <a:ext cx="118814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Terminal Id</a:t>
              </a:r>
              <a:endParaRPr lang="en-US" dirty="0"/>
            </a:p>
          </p:txBody>
        </p:sp>
        <p:cxnSp>
          <p:nvCxnSpPr>
            <p:cNvPr id="60" name="Elbow Connector 59"/>
            <p:cNvCxnSpPr>
              <a:stCxn id="43" idx="0"/>
              <a:endCxn id="44" idx="0"/>
            </p:cNvCxnSpPr>
            <p:nvPr/>
          </p:nvCxnSpPr>
          <p:spPr bwMode="auto">
            <a:xfrm rot="5400000" flipH="1" flipV="1">
              <a:off x="2677887" y="4615095"/>
              <a:ext cx="12700" cy="128537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>
              <a:stCxn id="43" idx="0"/>
              <a:endCxn id="45" idx="0"/>
            </p:cNvCxnSpPr>
            <p:nvPr/>
          </p:nvCxnSpPr>
          <p:spPr bwMode="auto">
            <a:xfrm rot="5400000" flipH="1" flipV="1">
              <a:off x="3366644" y="3926338"/>
              <a:ext cx="12700" cy="2662884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6" name="Group 65"/>
          <p:cNvGrpSpPr/>
          <p:nvPr/>
        </p:nvGrpSpPr>
        <p:grpSpPr>
          <a:xfrm>
            <a:off x="2926098" y="5370072"/>
            <a:ext cx="2514178" cy="344903"/>
            <a:chOff x="4104013" y="5891504"/>
            <a:chExt cx="2514178" cy="344903"/>
          </a:xfrm>
        </p:grpSpPr>
        <p:sp>
          <p:nvSpPr>
            <p:cNvPr id="49" name="TextBox 48"/>
            <p:cNvSpPr txBox="1"/>
            <p:nvPr/>
          </p:nvSpPr>
          <p:spPr>
            <a:xfrm>
              <a:off x="4104013" y="5897853"/>
              <a:ext cx="118814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Terminal Id</a:t>
              </a:r>
              <a:endParaRPr lang="en-US" u="sng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84159" y="5897853"/>
              <a:ext cx="1234032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 Count</a:t>
              </a:r>
              <a:endParaRPr lang="en-US" dirty="0"/>
            </a:p>
          </p:txBody>
        </p:sp>
        <p:cxnSp>
          <p:nvCxnSpPr>
            <p:cNvPr id="64" name="Elbow Connector 63"/>
            <p:cNvCxnSpPr>
              <a:stCxn id="49" idx="0"/>
              <a:endCxn id="50" idx="0"/>
            </p:cNvCxnSpPr>
            <p:nvPr/>
          </p:nvCxnSpPr>
          <p:spPr bwMode="auto">
            <a:xfrm rot="5400000" flipH="1" flipV="1">
              <a:off x="5349630" y="5246309"/>
              <a:ext cx="12700" cy="1303089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603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Which salesperson sold the </a:t>
            </a:r>
            <a:r>
              <a:rPr lang="en-US" sz="2800" u="sng" dirty="0"/>
              <a:t>most cars</a:t>
            </a:r>
            <a:r>
              <a:rPr lang="en-US" sz="2800" dirty="0"/>
              <a:t> in the month of </a:t>
            </a:r>
            <a:r>
              <a:rPr lang="en-US" sz="2800"/>
              <a:t>September</a:t>
            </a:r>
            <a:r>
              <a:rPr lang="en-US" sz="2800" smtClean="0"/>
              <a:t>?</a:t>
            </a:r>
          </a:p>
          <a:p>
            <a:pPr marL="2316163" lvl="5" indent="-469900">
              <a:buSzPct val="70000"/>
            </a:pPr>
            <a:endParaRPr lang="en-US" dirty="0"/>
          </a:p>
          <a:p>
            <a:r>
              <a:rPr lang="en-US" dirty="0"/>
              <a:t>Before we can tell who has sold the most cars, we must know </a:t>
            </a:r>
            <a:r>
              <a:rPr lang="en-US" u="sng" dirty="0"/>
              <a:t>how many cars </a:t>
            </a:r>
            <a:r>
              <a:rPr lang="en-US" dirty="0"/>
              <a:t>each salesperson </a:t>
            </a:r>
            <a:r>
              <a:rPr lang="en-US" dirty="0" smtClean="0"/>
              <a:t>sold in September.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51272</TotalTime>
  <Words>4403</Words>
  <Application>Microsoft Macintosh PowerPoint</Application>
  <PresentationFormat>On-screen Show (4:3)</PresentationFormat>
  <Paragraphs>1067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Calibri</vt:lpstr>
      <vt:lpstr>Cambria</vt:lpstr>
      <vt:lpstr>Courier</vt:lpstr>
      <vt:lpstr>Courier New</vt:lpstr>
      <vt:lpstr>ＭＳ Ｐゴシック</vt:lpstr>
      <vt:lpstr>ＭＳ 明朝</vt:lpstr>
      <vt:lpstr>Times New Roman</vt:lpstr>
      <vt:lpstr>Wingdings</vt:lpstr>
      <vt:lpstr>Wingdings 2</vt:lpstr>
      <vt:lpstr>Arial</vt:lpstr>
      <vt:lpstr>Quadrant</vt:lpstr>
      <vt:lpstr>CMPE 226 Database Systems March 14 Class Meeting</vt:lpstr>
      <vt:lpstr>Database Design Example</vt:lpstr>
      <vt:lpstr>Database Design Example, cont’d</vt:lpstr>
      <vt:lpstr>Database Design Example, cont’d</vt:lpstr>
      <vt:lpstr>Table SalesPerson</vt:lpstr>
      <vt:lpstr>Table Customer</vt:lpstr>
      <vt:lpstr>Table Transaction</vt:lpstr>
      <vt:lpstr>Table Car</vt:lpstr>
      <vt:lpstr>Database Design Example, cont’d</vt:lpstr>
      <vt:lpstr>Everything</vt:lpstr>
      <vt:lpstr>Project Only What We Need</vt:lpstr>
      <vt:lpstr>Grouped with Counts</vt:lpstr>
      <vt:lpstr>Database Design Example, cont’d</vt:lpstr>
      <vt:lpstr>Create a View</vt:lpstr>
      <vt:lpstr>Maximum Cars Sold</vt:lpstr>
      <vt:lpstr>Solution: Most Cars Sold</vt:lpstr>
      <vt:lpstr>Database Design Example, cont’d</vt:lpstr>
      <vt:lpstr>Average Cars Sold</vt:lpstr>
      <vt:lpstr>Solution: Fewer Than Average Cars Sold  </vt:lpstr>
      <vt:lpstr>Database Design Example, cont’d</vt:lpstr>
      <vt:lpstr>Makes, Genders, and Prices</vt:lpstr>
      <vt:lpstr>Group by Name, Make, Gender</vt:lpstr>
      <vt:lpstr>Group by Having</vt:lpstr>
      <vt:lpstr>Solution: Number and Average Price</vt:lpstr>
      <vt:lpstr>Stored Procedures</vt:lpstr>
      <vt:lpstr>Stored Procedures, cont’d</vt:lpstr>
      <vt:lpstr>Stored Procedures, cont’d</vt:lpstr>
      <vt:lpstr>Stored Procedures: No Parameters</vt:lpstr>
      <vt:lpstr>Stored Procedures: Parameters</vt:lpstr>
      <vt:lpstr>Stored Procedures: Parameters, cont’d</vt:lpstr>
      <vt:lpstr>Stored Procedures: IF</vt:lpstr>
      <vt:lpstr>Stored Procedures: CASE</vt:lpstr>
      <vt:lpstr>Stored Procedures: WHILE</vt:lpstr>
      <vt:lpstr>Stored Procedures: REPEAT</vt:lpstr>
      <vt:lpstr>Stored Procedures: LOOP</vt:lpstr>
      <vt:lpstr>Triggers</vt:lpstr>
      <vt:lpstr>Triggers, cont’d</vt:lpstr>
      <vt:lpstr>Triggers, cont’d</vt:lpstr>
      <vt:lpstr>Break</vt:lpstr>
      <vt:lpstr>Transaction Management</vt:lpstr>
      <vt:lpstr>Simple Update of One Record</vt:lpstr>
      <vt:lpstr>Steps in a Transaction</vt:lpstr>
      <vt:lpstr>Basic Ideas About Transactions</vt:lpstr>
      <vt:lpstr>ACID Properties of Transactions: Atomicity</vt:lpstr>
      <vt:lpstr>ACID Properties of Transactions: Consistency</vt:lpstr>
      <vt:lpstr>ACID Properties of Transactions: Isolation</vt:lpstr>
      <vt:lpstr>ACID Properties of Transactions: Durability</vt:lpstr>
      <vt:lpstr>Transaction Support in MySQL</vt:lpstr>
      <vt:lpstr>MySQL Transaction Example</vt:lpstr>
      <vt:lpstr>MySQL Transaction Example, cont’d</vt:lpstr>
      <vt:lpstr>MySQL Transaction Example, cont’d</vt:lpstr>
      <vt:lpstr>MySQL Transaction Example, cont’d</vt:lpstr>
      <vt:lpstr>Concurrency Problems</vt:lpstr>
      <vt:lpstr>Lost Update Problem</vt:lpstr>
      <vt:lpstr>Uncommitted Update Problem</vt:lpstr>
      <vt:lpstr>Inconsistent Analysis Problem</vt:lpstr>
      <vt:lpstr>Non-Repeatable Read Problem</vt:lpstr>
      <vt:lpstr>Phantom Data Problem</vt:lpstr>
      <vt:lpstr>Transaction Conflicts</vt:lpstr>
      <vt:lpstr>Transaction Conflicts, cont’d</vt:lpstr>
      <vt:lpstr>Locking</vt:lpstr>
      <vt:lpstr>Shared and Exclusive Locks</vt:lpstr>
      <vt:lpstr>Lock Compatibility</vt:lpstr>
      <vt:lpstr>Deadlocks</vt:lpstr>
      <vt:lpstr>Two-Phase Locking Protocol</vt:lpstr>
      <vt:lpstr>Two-Phase Locking Protocol, cont’d</vt:lpstr>
      <vt:lpstr>Two-Phase Locking Protocol, cont’d</vt:lpstr>
      <vt:lpstr>Optimistic Techniques</vt:lpstr>
      <vt:lpstr>Need for Recovery</vt:lpstr>
      <vt:lpstr>Possible Effects of Failure</vt:lpstr>
      <vt:lpstr>Recovery Manager</vt:lpstr>
      <vt:lpstr>Loss of Disk Data</vt:lpstr>
      <vt:lpstr>Failure to Write</vt:lpstr>
      <vt:lpstr>System Failure</vt:lpstr>
      <vt:lpstr>System Failure, cont’d</vt:lpstr>
      <vt:lpstr>Recovery Log</vt:lpstr>
      <vt:lpstr>Deferred Update Protocol</vt:lpstr>
      <vt:lpstr>Checkpoints</vt:lpstr>
      <vt:lpstr>Midterm Preparation</vt:lpstr>
      <vt:lpstr>Midterm Preparation, cont’d</vt:lpstr>
      <vt:lpstr>Midterm Preparation, cont’d</vt:lpstr>
      <vt:lpstr>Midterm Preparation, cont’d</vt:lpstr>
      <vt:lpstr>Example Midterm Question</vt:lpstr>
      <vt:lpstr>Example Midterm Question Solution</vt:lpstr>
      <vt:lpstr>Example Midterm Question Solution,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697</cp:revision>
  <dcterms:created xsi:type="dcterms:W3CDTF">2008-01-12T03:52:55Z</dcterms:created>
  <dcterms:modified xsi:type="dcterms:W3CDTF">2017-03-21T06:11:08Z</dcterms:modified>
  <cp:category/>
</cp:coreProperties>
</file>