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64"/>
  </p:notesMasterIdLst>
  <p:handoutMasterIdLst>
    <p:handoutMasterId r:id="rId65"/>
  </p:handoutMasterIdLst>
  <p:sldIdLst>
    <p:sldId id="256" r:id="rId2"/>
    <p:sldId id="493" r:id="rId3"/>
    <p:sldId id="393" r:id="rId4"/>
    <p:sldId id="392" r:id="rId5"/>
    <p:sldId id="439" r:id="rId6"/>
    <p:sldId id="479" r:id="rId7"/>
    <p:sldId id="498" r:id="rId8"/>
    <p:sldId id="440" r:id="rId9"/>
    <p:sldId id="495" r:id="rId10"/>
    <p:sldId id="441" r:id="rId11"/>
    <p:sldId id="485" r:id="rId12"/>
    <p:sldId id="486" r:id="rId13"/>
    <p:sldId id="487" r:id="rId14"/>
    <p:sldId id="488" r:id="rId15"/>
    <p:sldId id="499" r:id="rId16"/>
    <p:sldId id="490" r:id="rId17"/>
    <p:sldId id="481" r:id="rId18"/>
    <p:sldId id="482" r:id="rId19"/>
    <p:sldId id="483" r:id="rId20"/>
    <p:sldId id="484" r:id="rId21"/>
    <p:sldId id="391" r:id="rId22"/>
    <p:sldId id="395" r:id="rId23"/>
    <p:sldId id="442" r:id="rId24"/>
    <p:sldId id="443" r:id="rId25"/>
    <p:sldId id="444" r:id="rId26"/>
    <p:sldId id="445" r:id="rId27"/>
    <p:sldId id="446" r:id="rId28"/>
    <p:sldId id="447" r:id="rId29"/>
    <p:sldId id="448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56" r:id="rId38"/>
    <p:sldId id="457" r:id="rId39"/>
    <p:sldId id="458" r:id="rId40"/>
    <p:sldId id="459" r:id="rId41"/>
    <p:sldId id="460" r:id="rId42"/>
    <p:sldId id="463" r:id="rId43"/>
    <p:sldId id="464" r:id="rId44"/>
    <p:sldId id="465" r:id="rId45"/>
    <p:sldId id="466" r:id="rId46"/>
    <p:sldId id="461" r:id="rId47"/>
    <p:sldId id="462" r:id="rId48"/>
    <p:sldId id="467" r:id="rId49"/>
    <p:sldId id="468" r:id="rId50"/>
    <p:sldId id="469" r:id="rId51"/>
    <p:sldId id="470" r:id="rId52"/>
    <p:sldId id="471" r:id="rId53"/>
    <p:sldId id="472" r:id="rId54"/>
    <p:sldId id="473" r:id="rId55"/>
    <p:sldId id="475" r:id="rId56"/>
    <p:sldId id="474" r:id="rId57"/>
    <p:sldId id="476" r:id="rId58"/>
    <p:sldId id="491" r:id="rId59"/>
    <p:sldId id="492" r:id="rId60"/>
    <p:sldId id="477" r:id="rId61"/>
    <p:sldId id="480" r:id="rId62"/>
    <p:sldId id="497" r:id="rId6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C6DEFF"/>
    <a:srgbClr val="A12A03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22" autoAdjust="0"/>
    <p:restoredTop sz="98450" autoAdjust="0"/>
  </p:normalViewPr>
  <p:slideViewPr>
    <p:cSldViewPr>
      <p:cViewPr varScale="1">
        <p:scale>
          <a:sx n="143" d="100"/>
          <a:sy n="143" d="100"/>
        </p:scale>
        <p:origin x="920" y="20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January 31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34858" y="6263609"/>
            <a:ext cx="1952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 226: </a:t>
            </a:r>
            <a:r>
              <a:rPr lang="en-US" sz="1000" baseline="0" dirty="0" smtClean="0"/>
              <a:t>Database Systems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pachefriends.org/index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pachefriends.org/index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/xampp/lang.php?en" TargetMode="Externa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Relationship Id="rId3" Type="http://schemas.openxmlformats.org/officeDocument/2006/relationships/hyperlink" Target="http://www.cs.sjsu.edu/~mak/CMPE226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mpe.sjsu.edu/content/Undergraduate-Permission-Number-Requests" TargetMode="External"/><Relationship Id="rId3" Type="http://schemas.openxmlformats.org/officeDocument/2006/relationships/hyperlink" Target="https://goo.gl/forms/Ayl0jablW5Ythquf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 smtClean="0"/>
              <a:t>CMPE 226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 smtClean="0"/>
              <a:t>Database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January 31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Engineering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 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and install XAMPP</a:t>
            </a:r>
          </a:p>
          <a:p>
            <a:pPr lvl="1"/>
            <a:r>
              <a:rPr lang="en-US" dirty="0">
                <a:hlinkClick r:id="rId2"/>
              </a:rPr>
              <a:t>https://www.apachefriends.org/</a:t>
            </a:r>
            <a:r>
              <a:rPr lang="en-US" dirty="0" smtClean="0">
                <a:hlinkClick r:id="rId2"/>
              </a:rPr>
              <a:t>index.html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for Mac, Windows, Linux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Contents:</a:t>
            </a:r>
          </a:p>
          <a:p>
            <a:pPr lvl="1"/>
            <a:r>
              <a:rPr lang="en-US" dirty="0"/>
              <a:t>Apache Web </a:t>
            </a:r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PHP</a:t>
            </a:r>
          </a:p>
          <a:p>
            <a:pPr lvl="1"/>
            <a:r>
              <a:rPr lang="en-US" dirty="0" err="1" smtClean="0"/>
              <a:t>MariaDB</a:t>
            </a:r>
            <a:r>
              <a:rPr lang="en-US" dirty="0" smtClean="0"/>
              <a:t> database server </a:t>
            </a:r>
            <a:br>
              <a:rPr lang="en-US" dirty="0" smtClean="0"/>
            </a:br>
            <a:r>
              <a:rPr lang="en-US" dirty="0" smtClean="0"/>
              <a:t>(compatible with MySQL)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1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FF9D-4AD1-E847-9BE7-B46EB8CAFD8F}" type="slidenum">
              <a:rPr lang="en-US"/>
              <a:pPr/>
              <a:t>11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Assignments will </a:t>
            </a:r>
            <a:r>
              <a:rPr lang="en-US" dirty="0"/>
              <a:t>be done by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small project teams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Form your own teams of </a:t>
            </a:r>
            <a:r>
              <a:rPr lang="en-US" dirty="0" smtClean="0">
                <a:solidFill>
                  <a:srgbClr val="B23C00"/>
                </a:solidFill>
              </a:rPr>
              <a:t>4 members </a:t>
            </a:r>
            <a:r>
              <a:rPr lang="en-US" dirty="0" smtClean="0"/>
              <a:t>each.</a:t>
            </a:r>
          </a:p>
          <a:p>
            <a:pPr lvl="4"/>
            <a:endParaRPr lang="en-US" dirty="0"/>
          </a:p>
          <a:p>
            <a:r>
              <a:rPr lang="en-US" dirty="0"/>
              <a:t>Choose your team members wisely</a:t>
            </a:r>
            <a:r>
              <a:rPr lang="en-US" dirty="0" smtClean="0"/>
              <a:t>!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Be sure </a:t>
            </a:r>
            <a:r>
              <a:rPr lang="en-US" dirty="0" smtClean="0"/>
              <a:t>you’ll </a:t>
            </a:r>
            <a:r>
              <a:rPr lang="en-US" dirty="0"/>
              <a:t>be able to meet and communicate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each other and work together well.</a:t>
            </a:r>
          </a:p>
          <a:p>
            <a:pPr lvl="1"/>
            <a:r>
              <a:rPr lang="en-US" dirty="0"/>
              <a:t>No moving </a:t>
            </a:r>
            <a:r>
              <a:rPr lang="en-US" dirty="0" smtClean="0"/>
              <a:t>from team to team.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7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Each team member will receive the same score </a:t>
            </a:r>
            <a:r>
              <a:rPr lang="en-US" dirty="0" smtClean="0"/>
              <a:t>on each team assignment and team project.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team email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rgbClr val="B23C00"/>
                </a:solidFill>
              </a:rPr>
              <a:t>Monday, February 6</a:t>
            </a:r>
            <a:r>
              <a:rPr lang="en-US" dirty="0" smtClean="0"/>
              <a:t>: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Your </a:t>
            </a:r>
            <a:r>
              <a:rPr lang="en-US" dirty="0" smtClean="0">
                <a:solidFill>
                  <a:srgbClr val="B23C00"/>
                </a:solidFill>
              </a:rPr>
              <a:t>team name</a:t>
            </a:r>
          </a:p>
          <a:p>
            <a:pPr lvl="1"/>
            <a:r>
              <a:rPr lang="en-US" dirty="0" smtClean="0"/>
              <a:t>A list of </a:t>
            </a:r>
            <a:r>
              <a:rPr lang="en-US" dirty="0" smtClean="0">
                <a:solidFill>
                  <a:srgbClr val="B23C00"/>
                </a:solidFill>
              </a:rPr>
              <a:t>team members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B23C00"/>
                </a:solidFill>
              </a:rPr>
              <a:t>email addresses</a:t>
            </a:r>
          </a:p>
          <a:p>
            <a:pPr lvl="6"/>
            <a:endParaRPr lang="en-US" dirty="0">
              <a:solidFill>
                <a:schemeClr val="folHlink"/>
              </a:solidFill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Subject: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CMPE 226 Team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Team Name</a:t>
            </a:r>
            <a:endParaRPr lang="en-US" i="1" dirty="0">
              <a:solidFill>
                <a:srgbClr val="0033CC"/>
              </a:solidFill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CMPE 226 Team Super Coders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5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42CD-3E8A-7144-B073-22D37694D12E}" type="slidenum">
              <a:rPr lang="en-US"/>
              <a:pPr/>
              <a:t>13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Responsibilities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22325" y="2151063"/>
            <a:ext cx="7589838" cy="1590675"/>
          </a:xfrm>
          <a:prstGeom prst="rect">
            <a:avLst/>
          </a:prstGeom>
          <a:solidFill>
            <a:srgbClr val="FFFF66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 indent="15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algn="ctr"/>
            <a:r>
              <a:rPr lang="en-US" sz="2400" dirty="0">
                <a:solidFill>
                  <a:schemeClr val="folHlink"/>
                </a:solidFill>
              </a:rPr>
              <a:t>You are personally responsible for participating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and contributing to your </a:t>
            </a:r>
            <a:r>
              <a:rPr lang="en-US" sz="2400" dirty="0" smtClean="0">
                <a:solidFill>
                  <a:schemeClr val="folHlink"/>
                </a:solidFill>
              </a:rPr>
              <a:t>team</a:t>
            </a:r>
            <a:r>
              <a:rPr lang="en-US" sz="24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400" dirty="0" smtClean="0">
                <a:solidFill>
                  <a:schemeClr val="folHlink"/>
                </a:solidFill>
              </a:rPr>
              <a:t>s </a:t>
            </a:r>
            <a:r>
              <a:rPr lang="en-US" sz="2400" dirty="0">
                <a:solidFill>
                  <a:schemeClr val="folHlink"/>
                </a:solidFill>
              </a:rPr>
              <a:t>work, and for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understanding each part of the work for every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assignment whether or not you worked on that part.</a:t>
            </a:r>
          </a:p>
        </p:txBody>
      </p:sp>
    </p:spTree>
    <p:extLst>
      <p:ext uri="{BB962C8B-B14F-4D97-AF65-F5344CB8AC3E}">
        <p14:creationId xmlns:p14="http://schemas.microsoft.com/office/powerpoint/2010/main" val="28006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3680-C591-9948-9B2D-ABC4362CDBAA}" type="slidenum">
              <a:rPr lang="en-US"/>
              <a:pPr/>
              <a:t>14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Assessment Report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semester, each student will </a:t>
            </a:r>
            <a:r>
              <a:rPr lang="en-US" dirty="0">
                <a:solidFill>
                  <a:srgbClr val="B23C00"/>
                </a:solidFill>
              </a:rPr>
              <a:t>individually</a:t>
            </a:r>
            <a:r>
              <a:rPr lang="en-US" dirty="0">
                <a:solidFill>
                  <a:srgbClr val="A40000"/>
                </a:solidFill>
              </a:rPr>
              <a:t> </a:t>
            </a:r>
            <a:r>
              <a:rPr lang="en-US" dirty="0"/>
              <a:t>turn in a short </a:t>
            </a:r>
            <a:r>
              <a:rPr lang="en-US" dirty="0" smtClean="0"/>
              <a:t>(one page) </a:t>
            </a:r>
            <a:r>
              <a:rPr lang="en-US" dirty="0"/>
              <a:t>report: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brief description of </a:t>
            </a:r>
            <a:r>
              <a:rPr lang="en-US" dirty="0">
                <a:solidFill>
                  <a:srgbClr val="B23C00"/>
                </a:solidFill>
              </a:rPr>
              <a:t>what you learned </a:t>
            </a:r>
            <a:r>
              <a:rPr lang="en-US" dirty="0"/>
              <a:t>in the course.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</a:t>
            </a:r>
            <a:r>
              <a:rPr lang="en-US" dirty="0">
                <a:solidFill>
                  <a:srgbClr val="B23C00"/>
                </a:solidFill>
              </a:rPr>
              <a:t>your personal accomplishments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for your project team. 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An assessment of each of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your project team members</a:t>
            </a:r>
            <a:r>
              <a:rPr lang="en-US" dirty="0" smtClean="0"/>
              <a:t>. </a:t>
            </a:r>
          </a:p>
          <a:p>
            <a:pPr lvl="5"/>
            <a:endParaRPr lang="en-US" dirty="0"/>
          </a:p>
          <a:p>
            <a:r>
              <a:rPr lang="en-US" dirty="0"/>
              <a:t>This report will be seen only by the instructor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21C4-FF4C-074C-86CB-CCFFB46058D2}" type="slidenum">
              <a:rPr lang="en-US"/>
              <a:pPr/>
              <a:t>15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1513"/>
            <a:ext cx="8229600" cy="655637"/>
          </a:xfrm>
        </p:spPr>
        <p:txBody>
          <a:bodyPr/>
          <a:lstStyle/>
          <a:p>
            <a:r>
              <a:rPr lang="en-US" dirty="0" smtClean="0"/>
              <a:t>Final Individual Class Grade</a:t>
            </a:r>
            <a:endParaRPr lang="en-US" i="1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30</a:t>
            </a:r>
            <a:r>
              <a:rPr lang="en-US" dirty="0"/>
              <a:t>% assignments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35% </a:t>
            </a:r>
            <a:r>
              <a:rPr lang="en-US" dirty="0"/>
              <a:t>project</a:t>
            </a:r>
          </a:p>
          <a:p>
            <a:pPr>
              <a:lnSpc>
                <a:spcPct val="80000"/>
              </a:lnSpc>
            </a:pPr>
            <a:r>
              <a:rPr lang="en-US" dirty="0"/>
              <a:t>15% midterm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20% final</a:t>
            </a:r>
          </a:p>
          <a:p>
            <a:pPr lvl="4">
              <a:lnSpc>
                <a:spcPct val="80000"/>
              </a:lnSpc>
            </a:pPr>
            <a:endParaRPr lang="en-US" dirty="0" smtClean="0"/>
          </a:p>
          <a:p>
            <a:r>
              <a:rPr lang="en-US" sz="2200" dirty="0"/>
              <a:t>During the semester, keep track of your progress in Canvas. </a:t>
            </a:r>
          </a:p>
          <a:p>
            <a:r>
              <a:rPr lang="en-US" sz="2200" dirty="0"/>
              <a:t>At the end of the semester, students with the </a:t>
            </a:r>
            <a:r>
              <a:rPr lang="en-US" sz="2200" dirty="0">
                <a:solidFill>
                  <a:srgbClr val="B23C00"/>
                </a:solidFill>
              </a:rPr>
              <a:t>median score </a:t>
            </a:r>
            <a:r>
              <a:rPr lang="en-US" sz="2200" dirty="0"/>
              <a:t>will get the </a:t>
            </a:r>
            <a:r>
              <a:rPr lang="en-US" sz="2200" dirty="0" smtClean="0">
                <a:solidFill>
                  <a:srgbClr val="B23C00"/>
                </a:solidFill>
              </a:rPr>
              <a:t>B+ </a:t>
            </a:r>
            <a:r>
              <a:rPr lang="en-US" sz="2200" dirty="0">
                <a:solidFill>
                  <a:srgbClr val="B23C00"/>
                </a:solidFill>
              </a:rPr>
              <a:t>grade</a:t>
            </a:r>
            <a:r>
              <a:rPr lang="en-US" sz="2200" dirty="0"/>
              <a:t>. </a:t>
            </a:r>
          </a:p>
          <a:p>
            <a:r>
              <a:rPr lang="en-US" sz="2200" dirty="0"/>
              <a:t>Higher and lower grades will then be assigned based on</a:t>
            </a:r>
            <a:br>
              <a:rPr lang="en-US" sz="2200" dirty="0"/>
            </a:br>
            <a:r>
              <a:rPr lang="en-US" sz="2200" dirty="0"/>
              <a:t>how the scores cluster above and below the median.</a:t>
            </a:r>
          </a:p>
          <a:p>
            <a:r>
              <a:rPr lang="en-US" sz="2200" dirty="0"/>
              <a:t>Therefore, your final class grade will be based primarily on your performance relative to the other students in the class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931927" y="1234464"/>
            <a:ext cx="5108640" cy="1631216"/>
          </a:xfrm>
          <a:prstGeom prst="rect">
            <a:avLst/>
          </a:prstGeom>
          <a:solidFill>
            <a:srgbClr val="FFFFCC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Your </a:t>
            </a:r>
            <a:r>
              <a:rPr lang="en-US" sz="2000" smtClean="0"/>
              <a:t>final class </a:t>
            </a:r>
            <a:r>
              <a:rPr lang="en-US" sz="2000" dirty="0"/>
              <a:t>grade </a:t>
            </a:r>
            <a:r>
              <a:rPr lang="en-US" sz="2000" dirty="0" smtClean="0"/>
              <a:t>will be </a:t>
            </a:r>
            <a:r>
              <a:rPr lang="en-US" sz="2000" dirty="0"/>
              <a:t>adjusted</a:t>
            </a:r>
            <a:br>
              <a:rPr lang="en-US" sz="2000" dirty="0"/>
            </a:br>
            <a:r>
              <a:rPr lang="en-US" sz="2000" dirty="0"/>
              <a:t>up or down depending on your </a:t>
            </a:r>
          </a:p>
          <a:p>
            <a:pPr algn="ctr"/>
            <a:r>
              <a:rPr lang="en-US" sz="2000" dirty="0">
                <a:solidFill>
                  <a:srgbClr val="B23C00"/>
                </a:solidFill>
              </a:rPr>
              <a:t>level and quality of participation</a:t>
            </a:r>
            <a:r>
              <a:rPr lang="en-US" sz="2000" dirty="0"/>
              <a:t>,</a:t>
            </a:r>
          </a:p>
          <a:p>
            <a:pPr algn="ctr"/>
            <a:r>
              <a:rPr lang="en-US" sz="2000" dirty="0"/>
              <a:t>as determined by the project tracking tools</a:t>
            </a:r>
          </a:p>
          <a:p>
            <a:pPr algn="ctr"/>
            <a:r>
              <a:rPr lang="en-US" sz="2000" dirty="0"/>
              <a:t>and your </a:t>
            </a:r>
            <a:r>
              <a:rPr lang="en-US" sz="2000" dirty="0" smtClean="0"/>
              <a:t>teammates</a:t>
            </a:r>
            <a:r>
              <a:rPr lang="en-US" sz="2000" dirty="0" smtClean="0">
                <a:latin typeface="Arial"/>
              </a:rPr>
              <a:t>’ </a:t>
            </a:r>
            <a:r>
              <a:rPr lang="en-US" sz="2000" dirty="0" smtClean="0"/>
              <a:t>postmortem </a:t>
            </a:r>
            <a:r>
              <a:rPr lang="en-US" sz="2000" dirty="0"/>
              <a:t>reports.</a:t>
            </a:r>
          </a:p>
        </p:txBody>
      </p:sp>
    </p:spTree>
    <p:extLst>
      <p:ext uri="{BB962C8B-B14F-4D97-AF65-F5344CB8AC3E}">
        <p14:creationId xmlns:p14="http://schemas.microsoft.com/office/powerpoint/2010/main" val="162849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16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is Important</a:t>
            </a:r>
            <a:endParaRPr lang="en-US" i="1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move your final grade up or down, </a:t>
            </a:r>
            <a:br>
              <a:rPr lang="en-US" dirty="0"/>
            </a:br>
            <a:r>
              <a:rPr lang="en-US" dirty="0"/>
              <a:t>especially in borderline cases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Participation in class.</a:t>
            </a:r>
          </a:p>
          <a:p>
            <a:r>
              <a:rPr lang="en-US" dirty="0"/>
              <a:t>Participation in your team.</a:t>
            </a:r>
          </a:p>
          <a:p>
            <a:pPr lvl="1"/>
            <a:r>
              <a:rPr lang="en-US" dirty="0"/>
              <a:t>As reported by the postmortem assessment reports.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XAMPP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and install XAMPP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Installs and configures Apache (with PHP)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MariaDB</a:t>
            </a:r>
            <a:r>
              <a:rPr lang="en-US" dirty="0" smtClean="0"/>
              <a:t> in one package.</a:t>
            </a:r>
          </a:p>
          <a:p>
            <a:pPr lvl="1"/>
            <a:r>
              <a:rPr lang="en-US" dirty="0" smtClean="0"/>
              <a:t>Both Windows and Mac.</a:t>
            </a:r>
          </a:p>
          <a:p>
            <a:pPr lvl="1"/>
            <a:endParaRPr lang="en-US" dirty="0"/>
          </a:p>
          <a:p>
            <a:r>
              <a:rPr lang="en-US" dirty="0"/>
              <a:t>See: </a:t>
            </a:r>
            <a:r>
              <a:rPr lang="en-US" dirty="0">
                <a:hlinkClick r:id="rId2"/>
              </a:rPr>
              <a:t>https://www.apachefriends.org/</a:t>
            </a:r>
            <a:r>
              <a:rPr lang="en-US" dirty="0" smtClean="0">
                <a:hlinkClick r:id="rId2"/>
              </a:rPr>
              <a:t>index.html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3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XAMPP Control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dirty="0" smtClean="0">
                <a:solidFill>
                  <a:srgbClr val="B23C00"/>
                </a:solidFill>
              </a:rPr>
              <a:t>XAMPP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23C00"/>
                </a:solidFill>
              </a:rPr>
              <a:t>control panel </a:t>
            </a:r>
            <a:r>
              <a:rPr lang="en-US" dirty="0" smtClean="0"/>
              <a:t>to start or stop:</a:t>
            </a:r>
          </a:p>
          <a:p>
            <a:pPr lvl="1"/>
            <a:r>
              <a:rPr lang="en-US" dirty="0" smtClean="0"/>
              <a:t>Apache Web Server</a:t>
            </a:r>
          </a:p>
          <a:p>
            <a:pPr lvl="1"/>
            <a:r>
              <a:rPr lang="en-US" dirty="0" err="1" smtClean="0"/>
              <a:t>MariaDB</a:t>
            </a:r>
            <a:r>
              <a:rPr lang="en-US" dirty="0" smtClean="0"/>
              <a:t> Database Server</a:t>
            </a:r>
          </a:p>
          <a:p>
            <a:pPr lvl="1"/>
            <a:r>
              <a:rPr lang="en-US" dirty="0" smtClean="0"/>
              <a:t>FTP 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 descr="Screen Shot 2015-01-26 at 8.05.3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37" y="2423171"/>
            <a:ext cx="5905851" cy="441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localhost</a:t>
            </a:r>
            <a:r>
              <a:rPr lang="en-US" dirty="0" smtClean="0"/>
              <a:t>” Home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86390" y="2971805"/>
            <a:ext cx="336722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First, you may have to visit</a:t>
            </a:r>
          </a:p>
          <a:p>
            <a:r>
              <a:rPr lang="en-US" u="sng" dirty="0">
                <a:hlinkClick r:id="rId2"/>
              </a:rPr>
              <a:t>http://localhost/xampp/lang.php?</a:t>
            </a:r>
            <a:r>
              <a:rPr lang="en-US" u="sng" dirty="0" smtClean="0">
                <a:hlinkClick r:id="rId2"/>
              </a:rPr>
              <a:t>en</a:t>
            </a:r>
            <a:endParaRPr lang="en-US" u="sng" dirty="0" smtClean="0"/>
          </a:p>
          <a:p>
            <a:r>
              <a:rPr lang="en-US" dirty="0" smtClean="0"/>
              <a:t>which automatically initializes </a:t>
            </a:r>
          </a:p>
          <a:p>
            <a:r>
              <a:rPr lang="en-US" dirty="0" smtClean="0"/>
              <a:t>some pages.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9" y="1234464"/>
            <a:ext cx="5489305" cy="5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7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Th</a:t>
            </a:r>
            <a:r>
              <a:rPr lang="en-US" dirty="0" smtClean="0"/>
              <a:t> 2:30 – 4:30 PM</a:t>
            </a:r>
          </a:p>
          <a:p>
            <a:pPr lvl="1"/>
            <a:r>
              <a:rPr lang="en-US" dirty="0" smtClean="0"/>
              <a:t>ENG 250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 </a:t>
            </a:r>
            <a:r>
              <a:rPr lang="en-US" dirty="0">
                <a:hlinkClick r:id="rId3"/>
              </a:rPr>
              <a:t>http://www.cs.sjsu.edu/~mak/CMPE226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0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XAMPP Directory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 descr="Screen Shot 2015-01-26 at 8.16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03" y="1005829"/>
            <a:ext cx="7887474" cy="580641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2651781" y="2057415"/>
            <a:ext cx="1828780" cy="457195"/>
          </a:xfrm>
          <a:prstGeom prst="ellipse">
            <a:avLst/>
          </a:prstGeom>
          <a:noFill/>
          <a:ln w="38100" cap="flat" cmpd="sng" algn="ctr">
            <a:solidFill>
              <a:srgbClr val="A12A0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8976" y="4069073"/>
            <a:ext cx="2520041" cy="830997"/>
          </a:xfrm>
          <a:prstGeom prst="rect">
            <a:avLst/>
          </a:prstGeom>
          <a:solidFill>
            <a:srgbClr val="A12A03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Folder </a:t>
            </a:r>
            <a:r>
              <a:rPr lang="en-US" b="1" dirty="0" err="1" smtClean="0">
                <a:solidFill>
                  <a:srgbClr val="FFFF00"/>
                </a:solidFill>
                <a:latin typeface="Courier New"/>
                <a:cs typeface="Courier New"/>
              </a:rPr>
              <a:t>htdocs</a:t>
            </a:r>
            <a:r>
              <a:rPr lang="en-US" dirty="0" smtClean="0">
                <a:solidFill>
                  <a:srgbClr val="FFFF00"/>
                </a:solidFill>
              </a:rPr>
              <a:t> is the root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of all the web pages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on your web server.</a:t>
            </a:r>
          </a:p>
        </p:txBody>
      </p:sp>
    </p:spTree>
    <p:extLst>
      <p:ext uri="{BB962C8B-B14F-4D97-AF65-F5344CB8AC3E}">
        <p14:creationId xmlns:p14="http://schemas.microsoft.com/office/powerpoint/2010/main" val="98368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Roll!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8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EAB8-B6A4-DD4A-82FD-1256B3A7D647}" type="slidenum">
              <a:rPr lang="en-US"/>
              <a:pPr/>
              <a:t>22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Database Concepts</a:t>
            </a:r>
            <a:endParaRPr lang="en-US" dirty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have databases?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Why not simply store all our data in plain files?</a:t>
            </a:r>
          </a:p>
          <a:p>
            <a:pPr lvl="1"/>
            <a:r>
              <a:rPr lang="en-US" dirty="0" smtClean="0"/>
              <a:t>What advantages do databases provide?</a:t>
            </a:r>
          </a:p>
          <a:p>
            <a:pPr lvl="4"/>
            <a:endParaRPr lang="en-US" dirty="0"/>
          </a:p>
          <a:p>
            <a:r>
              <a:rPr lang="en-US" dirty="0" smtClean="0"/>
              <a:t>Sophisticated modern database techniques </a:t>
            </a:r>
            <a:br>
              <a:rPr lang="en-US" dirty="0" smtClean="0"/>
            </a:br>
            <a:r>
              <a:rPr lang="en-US" dirty="0" smtClean="0"/>
              <a:t>have been developed by computer scientists starting in the 1970s.</a:t>
            </a:r>
          </a:p>
        </p:txBody>
      </p:sp>
    </p:spTree>
    <p:extLst>
      <p:ext uri="{BB962C8B-B14F-4D97-AF65-F5344CB8AC3E}">
        <p14:creationId xmlns:p14="http://schemas.microsoft.com/office/powerpoint/2010/main" val="11997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Issues in Transaction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Algorithms permit thousands of customers </a:t>
            </a:r>
            <a:br>
              <a:rPr lang="en-US" dirty="0" smtClean="0"/>
            </a:br>
            <a:r>
              <a:rPr lang="en-US" dirty="0" smtClean="0"/>
              <a:t>to simultaneously conduct transactions.</a:t>
            </a:r>
          </a:p>
          <a:p>
            <a:pPr lvl="1"/>
            <a:r>
              <a:rPr lang="en-US" dirty="0" smtClean="0"/>
              <a:t>No conflicts or inconsistencies.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Reliability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Algorithms allow data to survive intact </a:t>
            </a:r>
            <a:br>
              <a:rPr lang="en-US" dirty="0" smtClean="0"/>
            </a:br>
            <a:r>
              <a:rPr lang="en-US" dirty="0" smtClean="0"/>
              <a:t>despite storage and network failures.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Canonical example: Online banking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9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Write-ahead logging</a:t>
            </a:r>
          </a:p>
          <a:p>
            <a:pPr lvl="1"/>
            <a:r>
              <a:rPr lang="en-US" dirty="0" smtClean="0"/>
              <a:t>To-do list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Two-phase commit</a:t>
            </a:r>
          </a:p>
          <a:p>
            <a:pPr lvl="1"/>
            <a:r>
              <a:rPr lang="en-US" dirty="0" smtClean="0"/>
              <a:t>Prepare then commit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Relational databases</a:t>
            </a:r>
          </a:p>
          <a:p>
            <a:pPr lvl="1"/>
            <a:r>
              <a:rPr lang="en-US" dirty="0" smtClean="0"/>
              <a:t>Virtual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vs. Unstructured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82234"/>
          </a:xfrm>
        </p:spPr>
        <p:txBody>
          <a:bodyPr/>
          <a:lstStyle/>
          <a:p>
            <a:r>
              <a:rPr lang="en-US" dirty="0" smtClean="0"/>
              <a:t>Example of unstructured data: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 of structured data: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1965976"/>
            <a:ext cx="549761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Rosa is 22 and friends with Mike, who is 23. </a:t>
            </a:r>
          </a:p>
          <a:p>
            <a:r>
              <a:rPr lang="en-US" sz="2000" dirty="0" smtClean="0"/>
              <a:t>Jill is 25 and Steve is 24. There are friendships</a:t>
            </a:r>
          </a:p>
          <a:p>
            <a:r>
              <a:rPr lang="en-US" sz="2000" dirty="0" smtClean="0"/>
              <a:t>among the four of them.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364983"/>
              </p:ext>
            </p:extLst>
          </p:nvPr>
        </p:nvGraphicFramePr>
        <p:xfrm>
          <a:off x="2743220" y="3977634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Mike, Steve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Rosa, Jill, Steve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Jill, Mike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37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What is wrong with this table?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Rosa is a friend of Jill, but Jill is not a friend of Rosa.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This type of </a:t>
            </a:r>
            <a:r>
              <a:rPr lang="en-US" dirty="0" smtClean="0">
                <a:solidFill>
                  <a:srgbClr val="B23C00"/>
                </a:solidFill>
              </a:rPr>
              <a:t>data inconsistency </a:t>
            </a:r>
            <a:r>
              <a:rPr lang="en-US" dirty="0" smtClean="0"/>
              <a:t>is easy to avoid when new data is added to the database.</a:t>
            </a:r>
          </a:p>
          <a:p>
            <a:pPr lvl="1"/>
            <a:r>
              <a:rPr lang="en-US" dirty="0" smtClean="0"/>
              <a:t>Check for the rule “</a:t>
            </a:r>
            <a:r>
              <a:rPr lang="en-US" dirty="0" smtClean="0">
                <a:solidFill>
                  <a:srgbClr val="B23C00"/>
                </a:solidFill>
              </a:rPr>
              <a:t>If 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a </a:t>
            </a:r>
            <a:r>
              <a:rPr lang="en-US" b="1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R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 b </a:t>
            </a:r>
            <a:r>
              <a:rPr lang="en-US" dirty="0" smtClean="0">
                <a:solidFill>
                  <a:srgbClr val="B23C00"/>
                </a:solidFill>
              </a:rPr>
              <a:t>then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b </a:t>
            </a:r>
            <a:r>
              <a:rPr lang="en-US" b="1" i="1" dirty="0">
                <a:solidFill>
                  <a:srgbClr val="B23C00"/>
                </a:solidFill>
                <a:latin typeface="Times New Roman"/>
                <a:cs typeface="Times New Roman"/>
              </a:rPr>
              <a:t>R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 a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b="1" i="1" dirty="0">
                <a:solidFill>
                  <a:srgbClr val="B23C00"/>
                </a:solidFill>
                <a:latin typeface="Times New Roman"/>
                <a:cs typeface="Times New Roman"/>
              </a:rPr>
              <a:t>R</a:t>
            </a:r>
            <a:r>
              <a:rPr lang="en-US" dirty="0" smtClean="0"/>
              <a:t> is some relation such as “friends of”.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974595"/>
              </p:ext>
            </p:extLst>
          </p:nvPr>
        </p:nvGraphicFramePr>
        <p:xfrm>
          <a:off x="2743220" y="1874537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Mike, Jill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Mike, Steve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Rosa, Jill, Steve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Jill, Mike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8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smtClean="0"/>
              <a:t>Consistency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1878"/>
            <a:ext cx="8229600" cy="2519047"/>
          </a:xfrm>
        </p:spPr>
        <p:txBody>
          <a:bodyPr/>
          <a:lstStyle/>
          <a:p>
            <a:r>
              <a:rPr lang="en-US" dirty="0" smtClean="0"/>
              <a:t>But other types of data inconsistency are harder to detect and require more advanced solutions.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251945"/>
              </p:ext>
            </p:extLst>
          </p:nvPr>
        </p:nvGraphicFramePr>
        <p:xfrm>
          <a:off x="2743220" y="1508781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A12A03"/>
                          </a:solidFill>
                        </a:rPr>
                        <a:t>Rosa</a:t>
                      </a:r>
                      <a:endParaRPr lang="en-US" dirty="0">
                        <a:solidFill>
                          <a:srgbClr val="A12A0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Mike, </a:t>
                      </a:r>
                      <a:r>
                        <a:rPr lang="en-US" dirty="0" smtClean="0">
                          <a:solidFill>
                            <a:srgbClr val="A12A03"/>
                          </a:solidFill>
                        </a:rPr>
                        <a:t>Jill</a:t>
                      </a:r>
                      <a:endParaRPr lang="en-US" dirty="0">
                        <a:solidFill>
                          <a:srgbClr val="A12A03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A12A03"/>
                          </a:solidFill>
                        </a:rPr>
                        <a:t>Jill</a:t>
                      </a:r>
                      <a:endParaRPr lang="en-US" dirty="0">
                        <a:solidFill>
                          <a:srgbClr val="A12A0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A12A03"/>
                          </a:solidFill>
                        </a:rPr>
                        <a:t>Mike, Steve</a:t>
                      </a:r>
                      <a:endParaRPr lang="en-US" dirty="0">
                        <a:solidFill>
                          <a:srgbClr val="A12A03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Rosa, Jill, Steve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Jill, Mike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1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Consistency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can crash.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After a crash, data that wasn’t saved to </a:t>
            </a:r>
            <a:br>
              <a:rPr lang="en-US" dirty="0" smtClean="0"/>
            </a:br>
            <a:r>
              <a:rPr lang="en-US" dirty="0" smtClean="0"/>
              <a:t>external storage may not be recoverable.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Storage devices such as disk drives can only write small amounts of data at a time.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Typically, one sector at a time, often 512 bytes.</a:t>
            </a:r>
          </a:p>
          <a:p>
            <a:pPr lvl="1"/>
            <a:r>
              <a:rPr lang="en-US" dirty="0" smtClean="0"/>
              <a:t>Therefore, a disk file is changed only a few hundred characters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6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Consistency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88063"/>
          </a:xfrm>
        </p:spPr>
        <p:txBody>
          <a:bodyPr/>
          <a:lstStyle/>
          <a:p>
            <a:r>
              <a:rPr lang="en-US" dirty="0" smtClean="0"/>
              <a:t>Suppose we can update only one row of a database table at a time on disk.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Table to update: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Update the first row: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427888"/>
              </p:ext>
            </p:extLst>
          </p:nvPr>
        </p:nvGraphicFramePr>
        <p:xfrm>
          <a:off x="4594438" y="2306312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146595"/>
              </p:ext>
            </p:extLst>
          </p:nvPr>
        </p:nvGraphicFramePr>
        <p:xfrm>
          <a:off x="4594438" y="4343390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Jill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89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primary goal of this class is to learn the </a:t>
            </a:r>
            <a:r>
              <a:rPr lang="en-US" dirty="0">
                <a:solidFill>
                  <a:srgbClr val="B23C00"/>
                </a:solidFill>
              </a:rPr>
              <a:t>fundamentals</a:t>
            </a:r>
            <a:r>
              <a:rPr lang="en-US" dirty="0"/>
              <a:t> of databases and </a:t>
            </a:r>
            <a:r>
              <a:rPr lang="en-US" dirty="0" smtClean="0"/>
              <a:t>data </a:t>
            </a:r>
            <a:r>
              <a:rPr lang="en-US" dirty="0"/>
              <a:t>management tools and procedures in order to develop a significant </a:t>
            </a:r>
            <a:r>
              <a:rPr lang="en-US" dirty="0" smtClean="0"/>
              <a:t>data</a:t>
            </a:r>
            <a:r>
              <a:rPr lang="en-US" dirty="0"/>
              <a:t>-driven enterprise application by the end of the semester </a:t>
            </a:r>
            <a:r>
              <a:rPr lang="en-US" dirty="0" smtClean="0"/>
              <a:t>. </a:t>
            </a:r>
          </a:p>
          <a:p>
            <a:pPr lvl="4"/>
            <a:endParaRPr lang="en-US" dirty="0"/>
          </a:p>
          <a:p>
            <a:pPr lvl="0"/>
            <a:r>
              <a:rPr lang="en-US" dirty="0"/>
              <a:t>You will gain important data management and project development </a:t>
            </a:r>
            <a:r>
              <a:rPr lang="en-US" dirty="0">
                <a:solidFill>
                  <a:srgbClr val="B23C00"/>
                </a:solidFill>
              </a:rPr>
              <a:t>skills</a:t>
            </a:r>
            <a:r>
              <a:rPr lang="en-US" dirty="0"/>
              <a:t> </a:t>
            </a:r>
            <a:r>
              <a:rPr lang="en-US" dirty="0" smtClean="0"/>
              <a:t>that </a:t>
            </a:r>
            <a:r>
              <a:rPr lang="en-US" dirty="0"/>
              <a:t>are valued by </a:t>
            </a:r>
            <a:r>
              <a:rPr lang="en-US" dirty="0" smtClean="0"/>
              <a:t>employers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4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Consistency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3246122"/>
            <a:ext cx="8229510" cy="2884804"/>
          </a:xfrm>
        </p:spPr>
        <p:txBody>
          <a:bodyPr/>
          <a:lstStyle/>
          <a:p>
            <a:r>
              <a:rPr lang="en-US" dirty="0" smtClean="0"/>
              <a:t>Now the computer must update the second row to indicate that Jill’s friends include Rosa.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the computer crashes before that happens, the table is left in an </a:t>
            </a:r>
            <a:r>
              <a:rPr lang="en-US" dirty="0" smtClean="0">
                <a:solidFill>
                  <a:srgbClr val="B23C00"/>
                </a:solidFill>
              </a:rPr>
              <a:t>inconsistent state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is easy to detect and fix with a program </a:t>
            </a:r>
            <a:br>
              <a:rPr lang="en-US" dirty="0" smtClean="0"/>
            </a:br>
            <a:r>
              <a:rPr lang="en-US" dirty="0" smtClean="0"/>
              <a:t>that periodically scans the database.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042273"/>
              </p:ext>
            </p:extLst>
          </p:nvPr>
        </p:nvGraphicFramePr>
        <p:xfrm>
          <a:off x="2857097" y="1325903"/>
          <a:ext cx="345224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61474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Jill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15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Consistency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A banking example: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Sally requests a transfer of $200 from her checking account to her savings account.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Update the first row </a:t>
            </a:r>
            <a:br>
              <a:rPr lang="en-US" dirty="0" smtClean="0"/>
            </a:br>
            <a:r>
              <a:rPr lang="en-US" dirty="0" smtClean="0"/>
              <a:t>by reducing the </a:t>
            </a:r>
            <a:br>
              <a:rPr lang="en-US" dirty="0" smtClean="0"/>
            </a:br>
            <a:r>
              <a:rPr lang="en-US" dirty="0" smtClean="0"/>
              <a:t>checking balance </a:t>
            </a:r>
            <a:br>
              <a:rPr lang="en-US" dirty="0" smtClean="0"/>
            </a:br>
            <a:r>
              <a:rPr lang="en-US" dirty="0" smtClean="0"/>
              <a:t>by $200.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365473"/>
              </p:ext>
            </p:extLst>
          </p:nvPr>
        </p:nvGraphicFramePr>
        <p:xfrm>
          <a:off x="4572000" y="1417342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362336"/>
              </p:ext>
            </p:extLst>
          </p:nvPr>
        </p:nvGraphicFramePr>
        <p:xfrm>
          <a:off x="4572000" y="4145260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$600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93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Consistency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10"/>
            <a:ext cx="8229600" cy="3748999"/>
          </a:xfrm>
        </p:spPr>
        <p:txBody>
          <a:bodyPr/>
          <a:lstStyle/>
          <a:p>
            <a:r>
              <a:rPr lang="en-US" dirty="0" smtClean="0"/>
              <a:t>Then the computer crashes.</a:t>
            </a:r>
          </a:p>
          <a:p>
            <a:pPr lvl="1"/>
            <a:r>
              <a:rPr lang="en-US" dirty="0" smtClean="0"/>
              <a:t>Sally has lost $200.</a:t>
            </a:r>
          </a:p>
          <a:p>
            <a:pPr lvl="7"/>
            <a:endParaRPr lang="en-US" dirty="0" smtClean="0"/>
          </a:p>
          <a:p>
            <a:r>
              <a:rPr lang="en-US" dirty="0" smtClean="0"/>
              <a:t>There is no apparent data inconsistency!</a:t>
            </a:r>
          </a:p>
          <a:p>
            <a:pPr lvl="1"/>
            <a:r>
              <a:rPr lang="en-US" dirty="0" smtClean="0"/>
              <a:t>Initially, Sally had $1100 in both accounts.</a:t>
            </a:r>
          </a:p>
          <a:p>
            <a:pPr lvl="1"/>
            <a:r>
              <a:rPr lang="en-US" dirty="0" smtClean="0"/>
              <a:t>After the crash, she has only $900.</a:t>
            </a:r>
          </a:p>
          <a:p>
            <a:pPr lvl="1"/>
            <a:r>
              <a:rPr lang="en-US" dirty="0" smtClean="0"/>
              <a:t>Sally did not withdraw any money.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How to prevent this type of inconsistency?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12798"/>
              </p:ext>
            </p:extLst>
          </p:nvPr>
        </p:nvGraphicFramePr>
        <p:xfrm>
          <a:off x="5029195" y="1325903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$600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669576"/>
              </p:ext>
            </p:extLst>
          </p:nvPr>
        </p:nvGraphicFramePr>
        <p:xfrm>
          <a:off x="1097318" y="1325903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 bwMode="auto">
          <a:xfrm>
            <a:off x="4297683" y="1783098"/>
            <a:ext cx="548634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87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Transaction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5029144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transaction</a:t>
            </a:r>
            <a:r>
              <a:rPr lang="en-US" dirty="0" smtClean="0"/>
              <a:t> is a set of changes that </a:t>
            </a:r>
            <a:br>
              <a:rPr lang="en-US" dirty="0" smtClean="0"/>
            </a:br>
            <a:r>
              <a:rPr lang="en-US" dirty="0" smtClean="0"/>
              <a:t>must </a:t>
            </a:r>
            <a:r>
              <a:rPr lang="en-US" u="sng" dirty="0" smtClean="0"/>
              <a:t>all</a:t>
            </a:r>
            <a:r>
              <a:rPr lang="en-US" dirty="0" smtClean="0"/>
              <a:t> occur in order for the database </a:t>
            </a:r>
            <a:br>
              <a:rPr lang="en-US" dirty="0" smtClean="0"/>
            </a:br>
            <a:r>
              <a:rPr lang="en-US" dirty="0" smtClean="0"/>
              <a:t>to remain consistent.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If only some of the changes in a transaction are performed, the database might become inconsistent.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database program issues a </a:t>
            </a:r>
            <a:r>
              <a:rPr lang="en-US" dirty="0" smtClean="0">
                <a:solidFill>
                  <a:srgbClr val="B23C00"/>
                </a:solidFill>
              </a:rPr>
              <a:t>begin transaction </a:t>
            </a:r>
            <a:r>
              <a:rPr lang="en-US" dirty="0" smtClean="0"/>
              <a:t>command before issuing the set of changes, and finishes with an </a:t>
            </a:r>
            <a:r>
              <a:rPr lang="en-US" dirty="0" smtClean="0">
                <a:solidFill>
                  <a:srgbClr val="B23C00"/>
                </a:solidFill>
              </a:rPr>
              <a:t>end transaction </a:t>
            </a:r>
            <a:r>
              <a:rPr lang="en-US" dirty="0" smtClean="0"/>
              <a:t>command.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database computer must guarantee that </a:t>
            </a:r>
            <a:br>
              <a:rPr lang="en-US" dirty="0" smtClean="0"/>
            </a:br>
            <a:r>
              <a:rPr lang="en-US" u="sng" dirty="0" smtClean="0"/>
              <a:t>all</a:t>
            </a:r>
            <a:r>
              <a:rPr lang="en-US" dirty="0" smtClean="0"/>
              <a:t> the changes will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8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 </a:t>
            </a:r>
            <a:r>
              <a:rPr lang="en-US" dirty="0" smtClean="0"/>
              <a:t>Concept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what if the database computer crashes </a:t>
            </a:r>
            <a:br>
              <a:rPr lang="en-US" dirty="0" smtClean="0"/>
            </a:br>
            <a:r>
              <a:rPr lang="en-US" dirty="0" smtClean="0"/>
              <a:t>in the middle of a transaction?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After the computer restarts, the application program is told that the transaction failed.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program “rolls back” the transaction to return the database to its consistent state before the transaction started. 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program resubmits the transaction.</a:t>
            </a:r>
          </a:p>
          <a:p>
            <a:pPr lvl="1"/>
            <a:r>
              <a:rPr lang="en-US" dirty="0" smtClean="0"/>
              <a:t>If it’s successful, the database is still consistent.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2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Write-Ahead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implement transactions?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a </a:t>
            </a:r>
            <a:r>
              <a:rPr lang="en-US" dirty="0" smtClean="0">
                <a:solidFill>
                  <a:srgbClr val="B23C00"/>
                </a:solidFill>
              </a:rPr>
              <a:t>write-ahead log </a:t>
            </a:r>
            <a:r>
              <a:rPr lang="en-US" dirty="0" smtClean="0"/>
              <a:t>(a “to-do list”).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 some permanent storage, the database maintains a log of actions it’s planning to do, such as for a transaction.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Even if there’s a crash and then a restart, </a:t>
            </a:r>
            <a:br>
              <a:rPr lang="en-US" dirty="0" smtClean="0"/>
            </a:br>
            <a:r>
              <a:rPr lang="en-US" dirty="0" smtClean="0"/>
              <a:t>the list of actions has survived and can be reused.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6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Write-Ahead </a:t>
            </a:r>
            <a:r>
              <a:rPr lang="en-US" dirty="0" smtClean="0"/>
              <a:t>Logging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5212068" cy="4805022"/>
          </a:xfrm>
        </p:spPr>
        <p:txBody>
          <a:bodyPr/>
          <a:lstStyle/>
          <a:p>
            <a:r>
              <a:rPr lang="en-US" dirty="0" smtClean="0"/>
              <a:t>Write-ahead log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Begin transfer transaction.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Update Sally’s checking balance from $800 to $600.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Update Sally’s savings balance from $300 to $500.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End transfer transaction.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886785"/>
              </p:ext>
            </p:extLst>
          </p:nvPr>
        </p:nvGraphicFramePr>
        <p:xfrm>
          <a:off x="5760707" y="1417342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279401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470501"/>
              </p:ext>
            </p:extLst>
          </p:nvPr>
        </p:nvGraphicFramePr>
        <p:xfrm>
          <a:off x="5760707" y="3977634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$600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$500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 bwMode="auto">
          <a:xfrm>
            <a:off x="7132292" y="2880366"/>
            <a:ext cx="365756" cy="731512"/>
          </a:xfrm>
          <a:prstGeom prst="down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8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Write-Ahead Logging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5212068" cy="4805022"/>
          </a:xfrm>
        </p:spPr>
        <p:txBody>
          <a:bodyPr/>
          <a:lstStyle/>
          <a:p>
            <a:r>
              <a:rPr lang="en-US" dirty="0" smtClean="0"/>
              <a:t>What</a:t>
            </a:r>
            <a:r>
              <a:rPr lang="fr-FR" dirty="0" smtClean="0"/>
              <a:t>’</a:t>
            </a:r>
            <a:r>
              <a:rPr lang="en-US" dirty="0" smtClean="0"/>
              <a:t>s wrong with this log?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Begin transfer transaction.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Subtract $200 from</a:t>
            </a:r>
            <a:br>
              <a:rPr lang="en-US" dirty="0" smtClean="0"/>
            </a:br>
            <a:r>
              <a:rPr lang="en-US" dirty="0" smtClean="0"/>
              <a:t>Sally’s checking balance.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Add $200 to</a:t>
            </a:r>
            <a:br>
              <a:rPr lang="en-US" dirty="0" smtClean="0"/>
            </a:br>
            <a:r>
              <a:rPr lang="en-US" dirty="0" smtClean="0"/>
              <a:t>Sally’s savings balance.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End transfer transaction.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558814"/>
              </p:ext>
            </p:extLst>
          </p:nvPr>
        </p:nvGraphicFramePr>
        <p:xfrm>
          <a:off x="5760707" y="1417342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279401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569370"/>
              </p:ext>
            </p:extLst>
          </p:nvPr>
        </p:nvGraphicFramePr>
        <p:xfrm>
          <a:off x="5760707" y="3977634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$600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$500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Down Arrow 7"/>
          <p:cNvSpPr/>
          <p:nvPr/>
        </p:nvSpPr>
        <p:spPr bwMode="auto">
          <a:xfrm>
            <a:off x="7132292" y="2880366"/>
            <a:ext cx="365756" cy="731512"/>
          </a:xfrm>
          <a:prstGeom prst="down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Write-Ahead </a:t>
            </a:r>
            <a:r>
              <a:rPr lang="en-US" dirty="0" smtClean="0"/>
              <a:t>Logging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320994" cy="5029145"/>
          </a:xfrm>
        </p:spPr>
        <p:txBody>
          <a:bodyPr/>
          <a:lstStyle/>
          <a:p>
            <a:r>
              <a:rPr lang="en-US" dirty="0" smtClean="0"/>
              <a:t>The log must be </a:t>
            </a:r>
            <a:r>
              <a:rPr lang="en-US" dirty="0" smtClean="0">
                <a:solidFill>
                  <a:srgbClr val="B23C00"/>
                </a:solidFill>
              </a:rPr>
              <a:t>idempotent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Begin transfer transaction.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Update Sally’s checking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balance to </a:t>
            </a:r>
            <a:r>
              <a:rPr lang="en-US" dirty="0"/>
              <a:t>$600.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Update Sally’s savings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balance to </a:t>
            </a:r>
            <a:r>
              <a:rPr lang="en-US" dirty="0"/>
              <a:t>$500.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End transfer transaction.</a:t>
            </a:r>
          </a:p>
          <a:p>
            <a:pPr lvl="4"/>
            <a:endParaRPr lang="en-US" dirty="0"/>
          </a:p>
          <a:p>
            <a:r>
              <a:rPr lang="en-US" dirty="0" smtClean="0"/>
              <a:t>Each action is </a:t>
            </a:r>
            <a:r>
              <a:rPr lang="en-US" dirty="0" smtClean="0">
                <a:solidFill>
                  <a:srgbClr val="B23C00"/>
                </a:solidFill>
              </a:rPr>
              <a:t>undoable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action can be performed </a:t>
            </a:r>
            <a:r>
              <a:rPr lang="en-US" dirty="0" smtClean="0">
                <a:solidFill>
                  <a:srgbClr val="B23C00"/>
                </a:solidFill>
              </a:rPr>
              <a:t>multiple times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813511"/>
              </p:ext>
            </p:extLst>
          </p:nvPr>
        </p:nvGraphicFramePr>
        <p:xfrm>
          <a:off x="5760707" y="1417342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279401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160778"/>
              </p:ext>
            </p:extLst>
          </p:nvPr>
        </p:nvGraphicFramePr>
        <p:xfrm>
          <a:off x="5760707" y="3977634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$600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$500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 bwMode="auto">
          <a:xfrm>
            <a:off x="7132292" y="2880366"/>
            <a:ext cx="365756" cy="731512"/>
          </a:xfrm>
          <a:prstGeom prst="down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05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transaction is </a:t>
            </a:r>
            <a:r>
              <a:rPr lang="en-US" dirty="0" smtClean="0">
                <a:solidFill>
                  <a:srgbClr val="B23C00"/>
                </a:solidFill>
              </a:rPr>
              <a:t>atomic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transaction cannot be divided </a:t>
            </a:r>
            <a:br>
              <a:rPr lang="en-US" dirty="0" smtClean="0"/>
            </a:br>
            <a:r>
              <a:rPr lang="en-US" dirty="0" smtClean="0"/>
              <a:t>into smaller actions.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Either the </a:t>
            </a:r>
            <a:r>
              <a:rPr lang="en-US" u="sng" dirty="0" smtClean="0"/>
              <a:t>entire</a:t>
            </a:r>
            <a:r>
              <a:rPr lang="en-US" dirty="0" smtClean="0"/>
              <a:t> transaction completes successfully, or the database is returned </a:t>
            </a:r>
            <a:br>
              <a:rPr lang="en-US" dirty="0" smtClean="0"/>
            </a:br>
            <a:r>
              <a:rPr lang="en-US" dirty="0" smtClean="0"/>
              <a:t>to its state before the transaction started.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 lvl="0"/>
            <a:r>
              <a:rPr lang="en-US" dirty="0"/>
              <a:t>You will understand </a:t>
            </a:r>
            <a:r>
              <a:rPr lang="en-US" dirty="0">
                <a:solidFill>
                  <a:srgbClr val="B23C00"/>
                </a:solidFill>
              </a:rPr>
              <a:t>practical aspects </a:t>
            </a:r>
            <a:r>
              <a:rPr lang="en-US" dirty="0"/>
              <a:t>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data </a:t>
            </a:r>
            <a:r>
              <a:rPr lang="en-US" dirty="0"/>
              <a:t>modeling, relational databases, SQL,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object-relational </a:t>
            </a:r>
            <a:r>
              <a:rPr lang="en-US" dirty="0" smtClean="0"/>
              <a:t>mapping. </a:t>
            </a:r>
          </a:p>
          <a:p>
            <a:pPr lvl="4"/>
            <a:endParaRPr lang="en-US" dirty="0"/>
          </a:p>
          <a:p>
            <a:pPr lvl="0"/>
            <a:r>
              <a:rPr lang="en-US" dirty="0"/>
              <a:t>You will learn how to develop a web-based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front</a:t>
            </a:r>
            <a:r>
              <a:rPr lang="en-US" dirty="0"/>
              <a:t>-end </a:t>
            </a:r>
            <a:r>
              <a:rPr lang="en-US" dirty="0" smtClean="0"/>
              <a:t>for a </a:t>
            </a:r>
            <a:r>
              <a:rPr lang="en-US" dirty="0"/>
              <a:t>back-end </a:t>
            </a:r>
            <a:r>
              <a:rPr lang="en-US" dirty="0" smtClean="0"/>
              <a:t>database.</a:t>
            </a:r>
          </a:p>
          <a:p>
            <a:pPr lvl="5"/>
            <a:endParaRPr lang="en-US" dirty="0" smtClean="0"/>
          </a:p>
          <a:p>
            <a:pPr lvl="0"/>
            <a:r>
              <a:rPr lang="en-US" dirty="0"/>
              <a:t>You will understand how to design and deploy </a:t>
            </a:r>
            <a:r>
              <a:rPr lang="en-US" dirty="0">
                <a:solidFill>
                  <a:srgbClr val="B23C00"/>
                </a:solidFill>
              </a:rPr>
              <a:t>operational databases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analytical </a:t>
            </a:r>
            <a:r>
              <a:rPr lang="en-US" dirty="0" smtClean="0">
                <a:solidFill>
                  <a:srgbClr val="B23C00"/>
                </a:solidFill>
              </a:rPr>
              <a:t>databases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0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Therefore: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Is consistency sufficient </a:t>
            </a:r>
            <a:br>
              <a:rPr lang="en-US" dirty="0" smtClean="0"/>
            </a:br>
            <a:r>
              <a:rPr lang="en-US" dirty="0" smtClean="0"/>
              <a:t>for efficiency and reliability?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Transactions prevent data corruption,</a:t>
            </a:r>
            <a:br>
              <a:rPr lang="en-US" dirty="0" smtClean="0"/>
            </a:br>
            <a:r>
              <a:rPr lang="en-US" dirty="0" smtClean="0"/>
              <a:t>but what about data loss?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79808" y="1965976"/>
            <a:ext cx="3331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write-ahead logging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548625" y="2514610"/>
            <a:ext cx="2120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transactions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340100" y="3063244"/>
            <a:ext cx="2060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consistency</a:t>
            </a:r>
            <a:endParaRPr lang="en-US" sz="2800" dirty="0"/>
          </a:p>
        </p:txBody>
      </p:sp>
      <p:sp>
        <p:nvSpPr>
          <p:cNvPr id="8" name="Right Arrow 7"/>
          <p:cNvSpPr/>
          <p:nvPr/>
        </p:nvSpPr>
        <p:spPr bwMode="auto">
          <a:xfrm>
            <a:off x="2725674" y="2606049"/>
            <a:ext cx="548634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3517149" y="3154683"/>
            <a:ext cx="548634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4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and Database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busy database, many transactions can be occurring at the same time.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Sometimes, it is important for the database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 smtClean="0">
                <a:solidFill>
                  <a:srgbClr val="B23C00"/>
                </a:solidFill>
              </a:rPr>
              <a:t>lock</a:t>
            </a:r>
            <a:r>
              <a:rPr lang="en-US" dirty="0" smtClean="0"/>
              <a:t> certain records during a transaction.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4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Database </a:t>
            </a:r>
            <a:r>
              <a:rPr lang="en-US" dirty="0" smtClean="0"/>
              <a:t>Locking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 smtClean="0"/>
              <a:t>For example, during the transaction to transfer $200 from Sally’s checking account to her savings account, those two rows of the database table must be locked.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 don’t want another transaction to modify those same rows while the first transaction is occurring.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524866"/>
              </p:ext>
            </p:extLst>
          </p:nvPr>
        </p:nvGraphicFramePr>
        <p:xfrm>
          <a:off x="5267114" y="1325903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$600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B23C00"/>
                          </a:solidFill>
                        </a:rPr>
                        <a:t>$300</a:t>
                      </a:r>
                      <a:endParaRPr lang="en-US" dirty="0">
                        <a:solidFill>
                          <a:srgbClr val="B23C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844407"/>
              </p:ext>
            </p:extLst>
          </p:nvPr>
        </p:nvGraphicFramePr>
        <p:xfrm>
          <a:off x="1005879" y="1325903"/>
          <a:ext cx="296244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 bwMode="auto">
          <a:xfrm>
            <a:off x="4535602" y="1783098"/>
            <a:ext cx="548634" cy="365756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pic>
        <p:nvPicPr>
          <p:cNvPr id="8" name="Picture 7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6" y="1691659"/>
            <a:ext cx="254071" cy="335305"/>
          </a:xfrm>
          <a:prstGeom prst="rect">
            <a:avLst/>
          </a:prstGeom>
        </p:spPr>
      </p:pic>
      <p:pic>
        <p:nvPicPr>
          <p:cNvPr id="9" name="Picture 8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6" y="2057415"/>
            <a:ext cx="254071" cy="3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24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Database Locking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3"/>
            <a:ext cx="8229600" cy="5029145"/>
          </a:xfrm>
        </p:spPr>
        <p:txBody>
          <a:bodyPr/>
          <a:lstStyle/>
          <a:p>
            <a:r>
              <a:rPr lang="en-US" dirty="0" smtClean="0"/>
              <a:t>A transaction can fail if a </a:t>
            </a:r>
            <a:r>
              <a:rPr lang="en-US" dirty="0" smtClean="0">
                <a:solidFill>
                  <a:srgbClr val="B23C00"/>
                </a:solidFill>
              </a:rPr>
              <a:t>deadlock</a:t>
            </a:r>
            <a:r>
              <a:rPr lang="en-US" dirty="0" smtClean="0"/>
              <a:t> occurs.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Transaction A locks </a:t>
            </a:r>
            <a:br>
              <a:rPr lang="en-US" dirty="0" smtClean="0"/>
            </a:br>
            <a:r>
              <a:rPr lang="en-US" dirty="0" smtClean="0"/>
              <a:t>Sally’s checking row</a:t>
            </a:r>
            <a:br>
              <a:rPr lang="en-US" dirty="0" smtClean="0"/>
            </a:br>
            <a:r>
              <a:rPr lang="en-US" dirty="0" smtClean="0"/>
              <a:t>and Transaction B</a:t>
            </a:r>
            <a:br>
              <a:rPr lang="en-US" dirty="0" smtClean="0"/>
            </a:br>
            <a:r>
              <a:rPr lang="en-US" dirty="0" smtClean="0"/>
              <a:t>locks the savings row.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Now Transaction A</a:t>
            </a:r>
            <a:br>
              <a:rPr lang="en-US" dirty="0" smtClean="0"/>
            </a:br>
            <a:r>
              <a:rPr lang="en-US" dirty="0" smtClean="0"/>
              <a:t>wants to lock the</a:t>
            </a:r>
            <a:br>
              <a:rPr lang="en-US" dirty="0" smtClean="0"/>
            </a:br>
            <a:r>
              <a:rPr lang="en-US" dirty="0" smtClean="0"/>
              <a:t>savings row, and</a:t>
            </a:r>
            <a:br>
              <a:rPr lang="en-US" dirty="0" smtClean="0"/>
            </a:br>
            <a:r>
              <a:rPr lang="en-US" dirty="0" smtClean="0"/>
              <a:t>Transaction B wants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 lock the checking row.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Each transaction is locked out by the 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83732"/>
              </p:ext>
            </p:extLst>
          </p:nvPr>
        </p:nvGraphicFramePr>
        <p:xfrm>
          <a:off x="4572000" y="2148854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7576787" y="2540009"/>
            <a:ext cx="300082" cy="353050"/>
            <a:chOff x="7576787" y="2331731"/>
            <a:chExt cx="300082" cy="353050"/>
          </a:xfrm>
        </p:grpSpPr>
        <p:pic>
          <p:nvPicPr>
            <p:cNvPr id="7" name="Picture 6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331731"/>
              <a:ext cx="254071" cy="33530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576787" y="242317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</a:t>
              </a:r>
              <a:endParaRPr lang="en-US" sz="11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576787" y="2895609"/>
            <a:ext cx="278755" cy="353050"/>
            <a:chOff x="7576787" y="2680981"/>
            <a:chExt cx="278755" cy="353050"/>
          </a:xfrm>
        </p:grpSpPr>
        <p:pic>
          <p:nvPicPr>
            <p:cNvPr id="9" name="Picture 8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680981"/>
              <a:ext cx="254071" cy="33530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576787" y="2772421"/>
              <a:ext cx="278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417287"/>
              </p:ext>
            </p:extLst>
          </p:nvPr>
        </p:nvGraphicFramePr>
        <p:xfrm>
          <a:off x="4572000" y="3886195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7576787" y="4277350"/>
            <a:ext cx="300082" cy="353050"/>
            <a:chOff x="7576787" y="2331731"/>
            <a:chExt cx="300082" cy="353050"/>
          </a:xfrm>
        </p:grpSpPr>
        <p:pic>
          <p:nvPicPr>
            <p:cNvPr id="15" name="Picture 14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331731"/>
              <a:ext cx="254071" cy="335305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7576787" y="242317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576787" y="4632950"/>
            <a:ext cx="278755" cy="353050"/>
            <a:chOff x="7576787" y="2680981"/>
            <a:chExt cx="278755" cy="353050"/>
          </a:xfrm>
        </p:grpSpPr>
        <p:pic>
          <p:nvPicPr>
            <p:cNvPr id="18" name="Picture 17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680981"/>
              <a:ext cx="254071" cy="335305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576787" y="2772421"/>
              <a:ext cx="278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229560" y="4268662"/>
            <a:ext cx="278755" cy="353050"/>
            <a:chOff x="7576787" y="2680981"/>
            <a:chExt cx="278755" cy="353050"/>
          </a:xfrm>
        </p:grpSpPr>
        <p:pic>
          <p:nvPicPr>
            <p:cNvPr id="21" name="Picture 20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680981"/>
              <a:ext cx="254071" cy="335305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576787" y="2772421"/>
              <a:ext cx="278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245223" y="4635479"/>
            <a:ext cx="300082" cy="362575"/>
            <a:chOff x="7576787" y="2322206"/>
            <a:chExt cx="300082" cy="362575"/>
          </a:xfrm>
        </p:grpSpPr>
        <p:pic>
          <p:nvPicPr>
            <p:cNvPr id="24" name="Picture 23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6787" y="2322206"/>
              <a:ext cx="254071" cy="335305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7576787" y="242317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</a:t>
              </a:r>
              <a:endParaRPr lang="en-US" sz="1100" dirty="0"/>
            </a:p>
          </p:txBody>
        </p:sp>
      </p:grpSp>
      <p:cxnSp>
        <p:nvCxnSpPr>
          <p:cNvPr id="27" name="Straight Arrow Connector 26"/>
          <p:cNvCxnSpPr/>
          <p:nvPr/>
        </p:nvCxnSpPr>
        <p:spPr bwMode="auto">
          <a:xfrm flipH="1">
            <a:off x="7921625" y="4494528"/>
            <a:ext cx="247650" cy="317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7921625" y="4850128"/>
            <a:ext cx="247650" cy="317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7972425" y="4361178"/>
            <a:ext cx="2873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rgbClr val="B23C00"/>
                </a:solidFill>
              </a:rPr>
              <a:t>X</a:t>
            </a:r>
            <a:endParaRPr lang="en-US" sz="1050" b="1" dirty="0">
              <a:solidFill>
                <a:srgbClr val="B23C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72425" y="4719953"/>
            <a:ext cx="2873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rgbClr val="B23C00"/>
                </a:solidFill>
              </a:rPr>
              <a:t>X</a:t>
            </a:r>
            <a:endParaRPr lang="en-US" sz="1050" b="1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1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Database Locking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 smtClean="0"/>
              <a:t>If the database detects that a deadlock </a:t>
            </a:r>
            <a:br>
              <a:rPr lang="en-US" dirty="0" smtClean="0"/>
            </a:br>
            <a:r>
              <a:rPr lang="en-US" dirty="0" smtClean="0"/>
              <a:t>has occurred between two transactions, </a:t>
            </a:r>
            <a:br>
              <a:rPr lang="en-US" dirty="0" smtClean="0"/>
            </a:br>
            <a:r>
              <a:rPr lang="en-US" dirty="0" smtClean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abort and roll back </a:t>
            </a:r>
            <a:r>
              <a:rPr lang="en-US" dirty="0" smtClean="0"/>
              <a:t>one of the transactions.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192121"/>
              </p:ext>
            </p:extLst>
          </p:nvPr>
        </p:nvGraphicFramePr>
        <p:xfrm>
          <a:off x="3017537" y="1325903"/>
          <a:ext cx="2962446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502"/>
                <a:gridCol w="1097280"/>
                <a:gridCol w="1059664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savings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6022324" y="1717058"/>
            <a:ext cx="300082" cy="353050"/>
            <a:chOff x="7576787" y="2331731"/>
            <a:chExt cx="300082" cy="353050"/>
          </a:xfrm>
        </p:grpSpPr>
        <p:pic>
          <p:nvPicPr>
            <p:cNvPr id="7" name="Picture 6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331731"/>
              <a:ext cx="254071" cy="33530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576787" y="242317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</a:t>
              </a:r>
              <a:endParaRPr lang="en-US" sz="11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22324" y="2072658"/>
            <a:ext cx="278755" cy="353050"/>
            <a:chOff x="7576787" y="2680981"/>
            <a:chExt cx="278755" cy="353050"/>
          </a:xfrm>
        </p:grpSpPr>
        <p:pic>
          <p:nvPicPr>
            <p:cNvPr id="10" name="Picture 9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680981"/>
              <a:ext cx="254071" cy="33530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576787" y="2772421"/>
              <a:ext cx="278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675097" y="1708370"/>
            <a:ext cx="278755" cy="353050"/>
            <a:chOff x="7576787" y="2680981"/>
            <a:chExt cx="278755" cy="353050"/>
          </a:xfrm>
        </p:grpSpPr>
        <p:pic>
          <p:nvPicPr>
            <p:cNvPr id="13" name="Picture 12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9487" y="2680981"/>
              <a:ext cx="254071" cy="33530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576787" y="2772421"/>
              <a:ext cx="278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90760" y="2075187"/>
            <a:ext cx="300082" cy="362575"/>
            <a:chOff x="7576787" y="2322206"/>
            <a:chExt cx="300082" cy="362575"/>
          </a:xfrm>
        </p:grpSpPr>
        <p:pic>
          <p:nvPicPr>
            <p:cNvPr id="16" name="Picture 15" descr="Screen Shot 2015-08-25 at 7.38.16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6787" y="2322206"/>
              <a:ext cx="254071" cy="335305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576787" y="2423171"/>
              <a:ext cx="3000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</a:t>
              </a:r>
              <a:endParaRPr lang="en-US" sz="1100" dirty="0"/>
            </a:p>
          </p:txBody>
        </p:sp>
      </p:grpSp>
      <p:cxnSp>
        <p:nvCxnSpPr>
          <p:cNvPr id="18" name="Straight Arrow Connector 17"/>
          <p:cNvCxnSpPr/>
          <p:nvPr/>
        </p:nvCxnSpPr>
        <p:spPr bwMode="auto">
          <a:xfrm flipH="1">
            <a:off x="6367162" y="1934236"/>
            <a:ext cx="247650" cy="317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6367162" y="2289836"/>
            <a:ext cx="247650" cy="317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6417962" y="1800886"/>
            <a:ext cx="2873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rgbClr val="B23C00"/>
                </a:solidFill>
              </a:rPr>
              <a:t>X</a:t>
            </a:r>
            <a:endParaRPr lang="en-US" sz="1050" b="1" dirty="0">
              <a:solidFill>
                <a:srgbClr val="B23C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17962" y="2159661"/>
            <a:ext cx="2873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rgbClr val="B23C00"/>
                </a:solidFill>
              </a:rPr>
              <a:t>X</a:t>
            </a:r>
            <a:endParaRPr lang="en-US" sz="1050" b="1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25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Replicated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allow a database to recover </a:t>
            </a:r>
            <a:br>
              <a:rPr lang="en-US" dirty="0" smtClean="0"/>
            </a:br>
            <a:r>
              <a:rPr lang="en-US" dirty="0" smtClean="0"/>
              <a:t>from certain types of crashes.</a:t>
            </a:r>
          </a:p>
          <a:p>
            <a:pPr lvl="1"/>
            <a:r>
              <a:rPr lang="en-US" dirty="0" smtClean="0"/>
              <a:t>You can roll back and restart a transaction.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Assumption: The data that existed before the transaction is still there.</a:t>
            </a:r>
          </a:p>
          <a:p>
            <a:pPr lvl="1"/>
            <a:r>
              <a:rPr lang="en-US" dirty="0" smtClean="0"/>
              <a:t>What if the database’s hard drives crashed </a:t>
            </a:r>
            <a:br>
              <a:rPr lang="en-US" dirty="0" smtClean="0"/>
            </a:br>
            <a:r>
              <a:rPr lang="en-US" dirty="0" smtClean="0"/>
              <a:t>with permanent data loss?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Multiple copies of a </a:t>
            </a:r>
            <a:r>
              <a:rPr lang="en-US" dirty="0" smtClean="0">
                <a:solidFill>
                  <a:srgbClr val="B23C00"/>
                </a:solidFill>
              </a:rPr>
              <a:t>replicated database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stored in different locations.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9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Replicated vs.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backup</a:t>
            </a:r>
            <a:r>
              <a:rPr lang="en-US" dirty="0" smtClean="0"/>
              <a:t> of a database is a snapshot of the contents of a database at a particular time.</a:t>
            </a:r>
          </a:p>
          <a:p>
            <a:pPr lvl="1"/>
            <a:r>
              <a:rPr lang="en-US" dirty="0" smtClean="0"/>
              <a:t>Backups can be made automatically, </a:t>
            </a:r>
            <a:br>
              <a:rPr lang="en-US" dirty="0" smtClean="0"/>
            </a:br>
            <a:r>
              <a:rPr lang="en-US" dirty="0" smtClean="0"/>
              <a:t>such as nightly.</a:t>
            </a:r>
          </a:p>
          <a:p>
            <a:pPr lvl="1"/>
            <a:r>
              <a:rPr lang="en-US" dirty="0" smtClean="0"/>
              <a:t>A backup is not necessarily up-to-date, since changes to the database since the last update are not captured until the next update.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replicated database </a:t>
            </a:r>
            <a:r>
              <a:rPr lang="en-US" dirty="0" smtClean="0"/>
              <a:t>keeps all copies </a:t>
            </a:r>
            <a:br>
              <a:rPr lang="en-US" dirty="0" smtClean="0"/>
            </a:br>
            <a:r>
              <a:rPr lang="en-US" dirty="0" smtClean="0"/>
              <a:t>of the database in sync at all times.</a:t>
            </a:r>
          </a:p>
          <a:p>
            <a:pPr lvl="1"/>
            <a:r>
              <a:rPr lang="en-US" dirty="0" smtClean="0"/>
              <a:t>Each change to the database is instantly made </a:t>
            </a:r>
            <a:br>
              <a:rPr lang="en-US" dirty="0" smtClean="0"/>
            </a:br>
            <a:r>
              <a:rPr lang="en-US" dirty="0" smtClean="0"/>
              <a:t>to all the replicas.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2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one of the replicas </a:t>
            </a:r>
            <a:br>
              <a:rPr lang="en-US" dirty="0" smtClean="0"/>
            </a:br>
            <a:r>
              <a:rPr lang="en-US" dirty="0" smtClean="0"/>
              <a:t>encounters a problem during a transaction?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Analogy of a 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4464"/>
            <a:ext cx="7498043" cy="4896461"/>
          </a:xfrm>
        </p:spPr>
        <p:txBody>
          <a:bodyPr/>
          <a:lstStyle/>
          <a:p>
            <a:r>
              <a:rPr lang="en-US" dirty="0" smtClean="0"/>
              <a:t>You are on a three-student project team.</a:t>
            </a:r>
          </a:p>
          <a:p>
            <a:r>
              <a:rPr lang="en-US" dirty="0" smtClean="0"/>
              <a:t>You need to schedule a meeting.</a:t>
            </a:r>
          </a:p>
          <a:p>
            <a:r>
              <a:rPr lang="en-US" dirty="0" smtClean="0"/>
              <a:t>You propose 7:30 to Teammate A.</a:t>
            </a:r>
          </a:p>
          <a:p>
            <a:r>
              <a:rPr lang="en-US" dirty="0" smtClean="0"/>
              <a:t>Teammate A agrees.</a:t>
            </a:r>
          </a:p>
          <a:p>
            <a:pPr lvl="1"/>
            <a:r>
              <a:rPr lang="en-US" dirty="0" smtClean="0"/>
              <a:t>You tell her to pencil in that time </a:t>
            </a:r>
            <a:br>
              <a:rPr lang="en-US" dirty="0" smtClean="0"/>
            </a:br>
            <a:r>
              <a:rPr lang="en-US" dirty="0" smtClean="0"/>
              <a:t>and wait for confirmation.</a:t>
            </a:r>
          </a:p>
          <a:p>
            <a:r>
              <a:rPr lang="en-US" dirty="0" smtClean="0"/>
              <a:t>You propose 7:30 to Teammate B.</a:t>
            </a:r>
          </a:p>
          <a:p>
            <a:r>
              <a:rPr lang="en-US" dirty="0" smtClean="0"/>
              <a:t>Teammate B agrees.</a:t>
            </a:r>
          </a:p>
          <a:p>
            <a:r>
              <a:rPr lang="en-US" dirty="0" smtClean="0"/>
              <a:t>You confirm with Teammate B.</a:t>
            </a:r>
          </a:p>
          <a:p>
            <a:r>
              <a:rPr lang="en-US" dirty="0" smtClean="0"/>
              <a:t>You confirm with Teammate 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583658" y="2331732"/>
            <a:ext cx="1644457" cy="2743170"/>
            <a:chOff x="6583658" y="2331732"/>
            <a:chExt cx="1644457" cy="274317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6583658" y="2331732"/>
              <a:ext cx="457195" cy="2743170"/>
            </a:xfrm>
            <a:prstGeom prst="rightBrace">
              <a:avLst>
                <a:gd name="adj1" fmla="val 8333"/>
                <a:gd name="adj2" fmla="val 50305"/>
              </a:avLst>
            </a:prstGeom>
            <a:noFill/>
            <a:ln w="3810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32292" y="3429000"/>
              <a:ext cx="10958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B23C00"/>
                  </a:solidFill>
                </a:rPr>
                <a:t>Phase 1:</a:t>
              </a:r>
              <a:br>
                <a:rPr lang="en-US" sz="1800" dirty="0" smtClean="0">
                  <a:solidFill>
                    <a:srgbClr val="B23C00"/>
                  </a:solidFill>
                </a:rPr>
              </a:br>
              <a:r>
                <a:rPr lang="en-US" sz="1800" dirty="0" smtClean="0">
                  <a:solidFill>
                    <a:srgbClr val="B23C00"/>
                  </a:solidFill>
                </a:rPr>
                <a:t>Prepare</a:t>
              </a:r>
              <a:endParaRPr lang="en-US" sz="1800" dirty="0">
                <a:solidFill>
                  <a:srgbClr val="B23C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583658" y="5166341"/>
            <a:ext cx="1644457" cy="914390"/>
            <a:chOff x="6583658" y="5166341"/>
            <a:chExt cx="1644457" cy="914390"/>
          </a:xfrm>
        </p:grpSpPr>
        <p:sp>
          <p:nvSpPr>
            <p:cNvPr id="6" name="Right Brace 5"/>
            <p:cNvSpPr/>
            <p:nvPr/>
          </p:nvSpPr>
          <p:spPr bwMode="auto">
            <a:xfrm>
              <a:off x="6583658" y="5166341"/>
              <a:ext cx="274317" cy="914390"/>
            </a:xfrm>
            <a:prstGeom prst="rightBrace">
              <a:avLst>
                <a:gd name="adj1" fmla="val 250000"/>
                <a:gd name="adj2" fmla="val 50000"/>
              </a:avLst>
            </a:prstGeom>
            <a:noFill/>
            <a:ln w="3810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32292" y="5257780"/>
              <a:ext cx="10958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B23C00"/>
                  </a:solidFill>
                </a:rPr>
                <a:t>Phase 2:</a:t>
              </a:r>
              <a:br>
                <a:rPr lang="en-US" sz="1800" dirty="0" smtClean="0">
                  <a:solidFill>
                    <a:srgbClr val="B23C00"/>
                  </a:solidFill>
                </a:rPr>
              </a:br>
              <a:r>
                <a:rPr lang="en-US" sz="1800" dirty="0" smtClean="0">
                  <a:solidFill>
                    <a:srgbClr val="B23C00"/>
                  </a:solidFill>
                </a:rPr>
                <a:t>Commit</a:t>
              </a:r>
              <a:endParaRPr lang="en-US" sz="1800" dirty="0">
                <a:solidFill>
                  <a:srgbClr val="B23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194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will also learn about </a:t>
            </a:r>
            <a:r>
              <a:rPr lang="en-US" dirty="0" smtClean="0"/>
              <a:t>data </a:t>
            </a:r>
            <a:r>
              <a:rPr lang="en-US" dirty="0"/>
              <a:t>warehousing, OLAP </a:t>
            </a:r>
            <a:r>
              <a:rPr lang="en-US" dirty="0" smtClean="0"/>
              <a:t>(</a:t>
            </a:r>
            <a:r>
              <a:rPr lang="en-US" dirty="0"/>
              <a:t>online analytical processing),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data </a:t>
            </a:r>
            <a:r>
              <a:rPr lang="en-US" dirty="0"/>
              <a:t>virtualization, </a:t>
            </a:r>
            <a:r>
              <a:rPr lang="en-US" dirty="0" smtClean="0"/>
              <a:t>unstructured </a:t>
            </a:r>
            <a:r>
              <a:rPr lang="en-US" dirty="0"/>
              <a:t>data, </a:t>
            </a:r>
            <a:r>
              <a:rPr lang="en-US" dirty="0" smtClean="0"/>
              <a:t>XML,</a:t>
            </a:r>
            <a:br>
              <a:rPr lang="en-US" dirty="0" smtClean="0"/>
            </a:br>
            <a:r>
              <a:rPr lang="en-US" dirty="0" smtClean="0"/>
              <a:t>and NoSQL databases.</a:t>
            </a:r>
          </a:p>
          <a:p>
            <a:pPr lvl="4"/>
            <a:endParaRPr lang="en-US" dirty="0" smtClean="0"/>
          </a:p>
          <a:p>
            <a:r>
              <a:rPr lang="en-US" dirty="0"/>
              <a:t>With cooperation from local companies,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will practice using their </a:t>
            </a:r>
            <a:r>
              <a:rPr lang="en-US" dirty="0" smtClean="0"/>
              <a:t>commercial </a:t>
            </a:r>
            <a:r>
              <a:rPr lang="en-US" dirty="0"/>
              <a:t>data management tools for your assignments and </a:t>
            </a:r>
            <a:r>
              <a:rPr lang="en-US" dirty="0" smtClean="0"/>
              <a:t>projects.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0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Analogy of a </a:t>
            </a:r>
            <a:r>
              <a:rPr lang="en-US" dirty="0"/>
              <a:t>Two-Phase </a:t>
            </a:r>
            <a:r>
              <a:rPr lang="en-US" dirty="0" smtClean="0"/>
              <a:t>Commit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suppose Teammate B can’t make it at 7:30.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Tell Teammate B to forget 7:30.</a:t>
            </a:r>
          </a:p>
          <a:p>
            <a:r>
              <a:rPr lang="en-US" dirty="0" smtClean="0"/>
              <a:t>Tell Teammate A to forget 7:30.</a:t>
            </a:r>
          </a:p>
          <a:p>
            <a:pPr lvl="5"/>
            <a:endParaRPr lang="en-US" dirty="0"/>
          </a:p>
          <a:p>
            <a:r>
              <a:rPr lang="en-US" dirty="0" smtClean="0"/>
              <a:t>Choose a different time and repeat.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217902" y="2148854"/>
            <a:ext cx="1554463" cy="914390"/>
            <a:chOff x="6217902" y="2148854"/>
            <a:chExt cx="1554463" cy="91439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6217902" y="2148854"/>
              <a:ext cx="274317" cy="914390"/>
            </a:xfrm>
            <a:prstGeom prst="rightBrace">
              <a:avLst>
                <a:gd name="adj1" fmla="val 250000"/>
                <a:gd name="adj2" fmla="val 50000"/>
              </a:avLst>
            </a:prstGeom>
            <a:noFill/>
            <a:ln w="3810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663718" y="2240293"/>
              <a:ext cx="11086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B23C00"/>
                  </a:solidFill>
                </a:rPr>
                <a:t>Phase 2:</a:t>
              </a:r>
              <a:br>
                <a:rPr lang="en-US" sz="1800" dirty="0" smtClean="0">
                  <a:solidFill>
                    <a:srgbClr val="B23C00"/>
                  </a:solidFill>
                </a:rPr>
              </a:br>
              <a:r>
                <a:rPr lang="en-US" sz="1800" dirty="0" smtClean="0">
                  <a:solidFill>
                    <a:srgbClr val="B23C00"/>
                  </a:solidFill>
                </a:rPr>
                <a:t>Abort</a:t>
              </a:r>
              <a:endParaRPr lang="en-US" sz="1800" dirty="0">
                <a:solidFill>
                  <a:srgbClr val="B23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00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1920269" y="4279153"/>
            <a:ext cx="1737341" cy="822951"/>
          </a:xfrm>
          <a:prstGeom prst="rect">
            <a:avLst/>
          </a:prstGeom>
          <a:solidFill>
            <a:srgbClr val="E1F5FF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</a:t>
            </a:r>
            <a:r>
              <a:rPr lang="en-US" dirty="0" smtClean="0"/>
              <a:t>and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599"/>
          </a:xfrm>
        </p:spPr>
        <p:txBody>
          <a:bodyPr/>
          <a:lstStyle/>
          <a:p>
            <a:r>
              <a:rPr lang="en-US" dirty="0"/>
              <a:t>What happens if one of the replicas encounters a problem during a transaction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 smtClean="0"/>
              <a:t>Suppose Replica A acts as the master </a:t>
            </a:r>
            <a:br>
              <a:rPr lang="en-US" dirty="0" smtClean="0"/>
            </a:br>
            <a:r>
              <a:rPr lang="en-US" dirty="0" smtClean="0"/>
              <a:t>during a transaction to add new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834659" y="4553470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add new data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1708" y="4553470"/>
            <a:ext cx="731512" cy="45719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pic>
        <p:nvPicPr>
          <p:cNvPr id="8" name="Picture 7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903" y="4644909"/>
            <a:ext cx="254071" cy="33530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03147" y="4279153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2926098" y="4279153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651781" y="4214916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5577829" y="3703317"/>
            <a:ext cx="1737341" cy="822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492219" y="3977634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669268" y="3977634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60707" y="3703317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6583658" y="3703317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270752" y="3639080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5577829" y="4892024"/>
            <a:ext cx="1737341" cy="822951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492219" y="5166341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69268" y="5166341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0707" y="4892024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583658" y="4892024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270752" y="4827787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866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  <p:bldP spid="11" grpId="0"/>
      <p:bldP spid="12" grpId="0"/>
      <p:bldP spid="13" grpId="0"/>
      <p:bldP spid="14" grpId="0" animBg="1"/>
      <p:bldP spid="15" grpId="0" animBg="1"/>
      <p:bldP spid="16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and </a:t>
            </a:r>
            <a:r>
              <a:rPr lang="en-US" dirty="0" smtClean="0"/>
              <a:t>Replication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1: Prepare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Phase 2: Commit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291854" y="1993178"/>
            <a:ext cx="1737341" cy="822951"/>
          </a:xfrm>
          <a:prstGeom prst="rect">
            <a:avLst/>
          </a:prstGeom>
          <a:solidFill>
            <a:srgbClr val="E1F5FF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206244" y="2267495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add new data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83293" y="2267495"/>
            <a:ext cx="731512" cy="45719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pic>
        <p:nvPicPr>
          <p:cNvPr id="8" name="Picture 7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8" y="2358934"/>
            <a:ext cx="254071" cy="3353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74732" y="1993178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3" y="1993178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23366" y="1928941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6949414" y="1417342"/>
            <a:ext cx="1737341" cy="822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863804" y="1691659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100" dirty="0"/>
              <a:t>add new data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7040853" y="1691659"/>
            <a:ext cx="731512" cy="457195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32292" y="1417342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7955243" y="1417342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7642337" y="1353105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6949414" y="2606049"/>
            <a:ext cx="1737341" cy="822951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863804" y="2880366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100" dirty="0"/>
              <a:t>add new data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040853" y="2880366"/>
            <a:ext cx="731512" cy="457195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32292" y="2606049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7955243" y="2606049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7642337" y="2541812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291854" y="4644909"/>
            <a:ext cx="1737341" cy="822951"/>
          </a:xfrm>
          <a:prstGeom prst="rect">
            <a:avLst/>
          </a:prstGeom>
          <a:solidFill>
            <a:srgbClr val="E1F5FF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06244" y="4919226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383293" y="4919226"/>
            <a:ext cx="731512" cy="457195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  <a:ea typeface="ＭＳ Ｐゴシック" charset="0"/>
              </a:rPr>
              <a:t>new data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74732" y="4644909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4297683" y="4644909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4023366" y="4580672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6949414" y="4069073"/>
            <a:ext cx="1737341" cy="822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63804" y="4343390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040853" y="4343390"/>
            <a:ext cx="731512" cy="457195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100" dirty="0" smtClean="0">
                <a:solidFill>
                  <a:srgbClr val="FFFF00"/>
                </a:solidFill>
              </a:rPr>
              <a:t>new data</a:t>
            </a:r>
            <a:endParaRPr lang="en-US" sz="1100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32292" y="4069073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7955243" y="4069073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7642337" y="4004836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6949414" y="5257780"/>
            <a:ext cx="1737341" cy="822951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863804" y="5532097"/>
            <a:ext cx="731512" cy="4571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040853" y="5532097"/>
            <a:ext cx="731512" cy="457195"/>
          </a:xfrm>
          <a:prstGeom prst="rect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100" dirty="0">
                <a:solidFill>
                  <a:srgbClr val="FFFF00"/>
                </a:solidFill>
              </a:rPr>
              <a:t>new data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32292" y="5257780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7955243" y="5257780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7642337" y="5193543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5029195" y="1600220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5029195" y="1783098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>
            <a:stCxn id="5" idx="3"/>
            <a:endCxn id="18" idx="1"/>
          </p:cNvCxnSpPr>
          <p:nvPr/>
        </p:nvCxnSpPr>
        <p:spPr bwMode="auto">
          <a:xfrm>
            <a:off x="5029195" y="2404654"/>
            <a:ext cx="1920219" cy="612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 flipH="1" flipV="1">
            <a:off x="5029195" y="2606049"/>
            <a:ext cx="1920219" cy="64007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1" name="TextBox 50"/>
          <p:cNvSpPr txBox="1"/>
          <p:nvPr/>
        </p:nvSpPr>
        <p:spPr>
          <a:xfrm rot="20588289">
            <a:off x="5460672" y="1566969"/>
            <a:ext cx="1097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data?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 rot="20547133">
            <a:off x="5800550" y="2019964"/>
            <a:ext cx="48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OK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 rot="1081802">
            <a:off x="5692426" y="2436157"/>
            <a:ext cx="1097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data?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 rot="1128917">
            <a:off x="5709111" y="2853578"/>
            <a:ext cx="48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OK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5029195" y="4343390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5029195" y="5166341"/>
            <a:ext cx="1920219" cy="612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" name="TextBox 56"/>
          <p:cNvSpPr txBox="1"/>
          <p:nvPr/>
        </p:nvSpPr>
        <p:spPr>
          <a:xfrm rot="20657639">
            <a:off x="5414334" y="4353871"/>
            <a:ext cx="8458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 rot="1029727">
            <a:off x="5414334" y="5091623"/>
            <a:ext cx="8458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</a:t>
            </a:r>
            <a:endParaRPr lang="en-US" dirty="0"/>
          </a:p>
        </p:txBody>
      </p:sp>
      <p:pic>
        <p:nvPicPr>
          <p:cNvPr id="60" name="Picture 59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48" y="1783098"/>
            <a:ext cx="254071" cy="335305"/>
          </a:xfrm>
          <a:prstGeom prst="rect">
            <a:avLst/>
          </a:prstGeom>
        </p:spPr>
      </p:pic>
      <p:pic>
        <p:nvPicPr>
          <p:cNvPr id="61" name="Picture 60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48" y="2971805"/>
            <a:ext cx="254071" cy="3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2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 animBg="1"/>
      <p:bldP spid="25" grpId="0" animBg="1"/>
      <p:bldP spid="26" grpId="0" animBg="1"/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/>
      <p:bldP spid="41" grpId="0"/>
      <p:bldP spid="42" grpId="0"/>
      <p:bldP spid="51" grpId="0"/>
      <p:bldP spid="52" grpId="0"/>
      <p:bldP spid="53" grpId="0"/>
      <p:bldP spid="54" grpId="0"/>
      <p:bldP spid="57" grpId="0"/>
      <p:bldP spid="5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and </a:t>
            </a:r>
            <a:r>
              <a:rPr lang="en-US" dirty="0" smtClean="0"/>
              <a:t>Replication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1: Prepare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Phase 2: Abort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291854" y="1993178"/>
            <a:ext cx="1737341" cy="822951"/>
          </a:xfrm>
          <a:prstGeom prst="rect">
            <a:avLst/>
          </a:prstGeom>
          <a:solidFill>
            <a:srgbClr val="E1F5FF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206244" y="2267495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add new data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83293" y="2267495"/>
            <a:ext cx="731512" cy="45719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pic>
        <p:nvPicPr>
          <p:cNvPr id="8" name="Picture 7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8" y="2358934"/>
            <a:ext cx="254071" cy="3353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74732" y="1993178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3" y="1993178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23366" y="1928941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6949414" y="1417342"/>
            <a:ext cx="1737341" cy="822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863804" y="1691659"/>
            <a:ext cx="731512" cy="45719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100" dirty="0"/>
              <a:t>add new data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7040853" y="1691659"/>
            <a:ext cx="731512" cy="45719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32292" y="1417342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7955243" y="1417342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7642337" y="1353105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6949414" y="2606049"/>
            <a:ext cx="1737341" cy="822951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863804" y="2880366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040853" y="2880366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32292" y="2606049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7955243" y="2606049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7642337" y="2541812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291854" y="4644909"/>
            <a:ext cx="1737341" cy="822951"/>
          </a:xfrm>
          <a:prstGeom prst="rect">
            <a:avLst/>
          </a:prstGeom>
          <a:solidFill>
            <a:srgbClr val="E1F5FF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06244" y="4919226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383293" y="4919226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74732" y="4644909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4297683" y="4644909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4023366" y="4580672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6949414" y="4069073"/>
            <a:ext cx="1737341" cy="822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63804" y="4343390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040853" y="4343390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100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32292" y="4069073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7955243" y="4069073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7642337" y="4004836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6949414" y="5257780"/>
            <a:ext cx="1737341" cy="822951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863804" y="5532097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040853" y="5532097"/>
            <a:ext cx="731512" cy="457195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100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32292" y="5257780"/>
            <a:ext cx="55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</a:t>
            </a:r>
            <a:r>
              <a:rPr lang="en-US" sz="1200" dirty="0" smtClean="0"/>
              <a:t>able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7955243" y="5257780"/>
            <a:ext cx="44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Log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7642337" y="5193543"/>
            <a:ext cx="332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5029195" y="1600220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5029195" y="1783098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>
            <a:stCxn id="5" idx="3"/>
            <a:endCxn id="18" idx="1"/>
          </p:cNvCxnSpPr>
          <p:nvPr/>
        </p:nvCxnSpPr>
        <p:spPr bwMode="auto">
          <a:xfrm>
            <a:off x="5029195" y="2404654"/>
            <a:ext cx="1920219" cy="612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 flipH="1" flipV="1">
            <a:off x="5029195" y="2606049"/>
            <a:ext cx="1920219" cy="64007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1" name="TextBox 50"/>
          <p:cNvSpPr txBox="1"/>
          <p:nvPr/>
        </p:nvSpPr>
        <p:spPr>
          <a:xfrm rot="20588289">
            <a:off x="5460672" y="1566969"/>
            <a:ext cx="1097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data?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 rot="20547133">
            <a:off x="5800550" y="2019964"/>
            <a:ext cx="48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OK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 rot="1081802">
            <a:off x="5692426" y="2436157"/>
            <a:ext cx="1097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data?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 rot="1128917">
            <a:off x="5640733" y="2853578"/>
            <a:ext cx="6178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error</a:t>
            </a:r>
            <a:endParaRPr lang="en-US" dirty="0">
              <a:solidFill>
                <a:srgbClr val="B23C0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5029195" y="4343390"/>
            <a:ext cx="1920219" cy="548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5029195" y="5166341"/>
            <a:ext cx="1920219" cy="612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" name="TextBox 56"/>
          <p:cNvSpPr txBox="1"/>
          <p:nvPr/>
        </p:nvSpPr>
        <p:spPr>
          <a:xfrm rot="20657639">
            <a:off x="5353771" y="4353871"/>
            <a:ext cx="9669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roll back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 rot="1029727">
            <a:off x="5353771" y="5091623"/>
            <a:ext cx="9669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roll back</a:t>
            </a:r>
            <a:endParaRPr lang="en-US" dirty="0"/>
          </a:p>
        </p:txBody>
      </p:sp>
      <p:pic>
        <p:nvPicPr>
          <p:cNvPr id="59" name="Picture 58" descr="Screen Shot 2015-08-25 at 7.38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48" y="1783098"/>
            <a:ext cx="254071" cy="3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3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 animBg="1"/>
      <p:bldP spid="25" grpId="0" animBg="1"/>
      <p:bldP spid="26" grpId="0" animBg="1"/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/>
      <p:bldP spid="41" grpId="0"/>
      <p:bldP spid="42" grpId="0"/>
      <p:bldP spid="51" grpId="0"/>
      <p:bldP spid="52" grpId="0"/>
      <p:bldP spid="53" grpId="0"/>
      <p:bldP spid="54" grpId="0"/>
      <p:bldP spid="57" grpId="0"/>
      <p:bldP spid="5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176741"/>
              </p:ext>
            </p:extLst>
          </p:nvPr>
        </p:nvGraphicFramePr>
        <p:xfrm>
          <a:off x="365806" y="1346160"/>
          <a:ext cx="5630305" cy="42773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1280166"/>
                <a:gridCol w="1655199"/>
                <a:gridCol w="1021080"/>
                <a:gridCol w="843280"/>
              </a:tblGrid>
              <a:tr h="5689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title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room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European History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Compiler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17902" y="1417342"/>
            <a:ext cx="258275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table of student </a:t>
            </a:r>
          </a:p>
          <a:p>
            <a:r>
              <a:rPr lang="en-US" sz="2400" dirty="0" smtClean="0"/>
              <a:t>and</a:t>
            </a:r>
            <a:r>
              <a:rPr lang="en-US" sz="2400" dirty="0"/>
              <a:t> </a:t>
            </a:r>
            <a:r>
              <a:rPr lang="en-US" sz="2400" dirty="0" smtClean="0"/>
              <a:t>course </a:t>
            </a:r>
          </a:p>
          <a:p>
            <a:r>
              <a:rPr lang="en-US" sz="2400" dirty="0" smtClean="0"/>
              <a:t>information.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217902" y="2788927"/>
            <a:ext cx="232719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dirty="0">
                <a:solidFill>
                  <a:srgbClr val="0033CC"/>
                </a:solidFill>
              </a:rPr>
              <a:t>10 rows X 5 columns </a:t>
            </a:r>
            <a:endParaRPr lang="en-US" sz="1800" dirty="0" smtClean="0">
              <a:solidFill>
                <a:srgbClr val="0033CC"/>
              </a:solidFill>
            </a:endParaRPr>
          </a:p>
          <a:p>
            <a:pPr marL="0" lvl="1"/>
            <a:r>
              <a:rPr lang="en-US" sz="1800" dirty="0" smtClean="0">
                <a:solidFill>
                  <a:srgbClr val="0033CC"/>
                </a:solidFill>
              </a:rPr>
              <a:t>= </a:t>
            </a:r>
            <a:r>
              <a:rPr lang="en-US" sz="1800" dirty="0">
                <a:solidFill>
                  <a:srgbClr val="B23C00"/>
                </a:solidFill>
              </a:rPr>
              <a:t>50</a:t>
            </a:r>
            <a:r>
              <a:rPr lang="en-US" sz="1800" dirty="0">
                <a:solidFill>
                  <a:srgbClr val="0033CC"/>
                </a:solidFill>
              </a:rPr>
              <a:t> data </a:t>
            </a:r>
            <a:r>
              <a:rPr lang="en-US" sz="1800" dirty="0" smtClean="0">
                <a:solidFill>
                  <a:srgbClr val="0033CC"/>
                </a:solidFill>
              </a:rPr>
              <a:t>items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86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</a:t>
            </a:r>
            <a:r>
              <a:rPr lang="en-US" dirty="0" smtClean="0"/>
              <a:t>Databases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198131"/>
              </p:ext>
            </p:extLst>
          </p:nvPr>
        </p:nvGraphicFramePr>
        <p:xfrm>
          <a:off x="548684" y="1325903"/>
          <a:ext cx="1823804" cy="4226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993224"/>
              </a:tblGrid>
              <a:tr h="4978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228951"/>
              </p:ext>
            </p:extLst>
          </p:nvPr>
        </p:nvGraphicFramePr>
        <p:xfrm>
          <a:off x="3291854" y="1325903"/>
          <a:ext cx="4512783" cy="163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3224"/>
                <a:gridCol w="1655199"/>
                <a:gridCol w="1021080"/>
                <a:gridCol w="8432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title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room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European History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468903" y="3154682"/>
            <a:ext cx="6400730" cy="3017487"/>
          </a:xfrm>
        </p:spPr>
        <p:txBody>
          <a:bodyPr/>
          <a:lstStyle/>
          <a:p>
            <a:r>
              <a:rPr lang="en-US" dirty="0" smtClean="0"/>
              <a:t>Two tables</a:t>
            </a:r>
          </a:p>
          <a:p>
            <a:pPr lvl="1"/>
            <a:r>
              <a:rPr lang="en-US" dirty="0" smtClean="0"/>
              <a:t>10 rows X 2 columns = 20 data items</a:t>
            </a:r>
          </a:p>
          <a:p>
            <a:pPr lvl="1"/>
            <a:r>
              <a:rPr lang="en-US" dirty="0" smtClean="0"/>
              <a:t>  3 rows X 4 columns = 12 data items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32</a:t>
            </a:r>
            <a:r>
              <a:rPr lang="en-US" dirty="0" smtClean="0"/>
              <a:t> data items total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Easier to update data.</a:t>
            </a:r>
          </a:p>
          <a:p>
            <a:pPr lvl="1"/>
            <a:r>
              <a:rPr lang="en-US" dirty="0" smtClean="0"/>
              <a:t>Example: Move CMPE101 to room 400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11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98" y="3246123"/>
            <a:ext cx="5760702" cy="2377414"/>
          </a:xfrm>
        </p:spPr>
        <p:txBody>
          <a:bodyPr/>
          <a:lstStyle/>
          <a:p>
            <a:r>
              <a:rPr lang="en-US" dirty="0" smtClean="0"/>
              <a:t>A column in one table contains </a:t>
            </a:r>
            <a:r>
              <a:rPr lang="en-US" dirty="0" smtClean="0">
                <a:solidFill>
                  <a:srgbClr val="B23C00"/>
                </a:solidFill>
              </a:rPr>
              <a:t>keys</a:t>
            </a:r>
            <a:r>
              <a:rPr lang="en-US" dirty="0" smtClean="0"/>
              <a:t> to look up rows in another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973547"/>
              </p:ext>
            </p:extLst>
          </p:nvPr>
        </p:nvGraphicFramePr>
        <p:xfrm>
          <a:off x="548684" y="1325903"/>
          <a:ext cx="1823804" cy="4226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993224"/>
              </a:tblGrid>
              <a:tr h="4978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089255"/>
              </p:ext>
            </p:extLst>
          </p:nvPr>
        </p:nvGraphicFramePr>
        <p:xfrm>
          <a:off x="3291854" y="1325903"/>
          <a:ext cx="4512783" cy="163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3224"/>
                <a:gridCol w="1655199"/>
                <a:gridCol w="1021080"/>
                <a:gridCol w="8432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title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room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European History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 bwMode="auto">
          <a:xfrm>
            <a:off x="1371635" y="3337561"/>
            <a:ext cx="914390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91854" y="2240293"/>
            <a:ext cx="914390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0" name="Curved Connector 9"/>
          <p:cNvCxnSpPr>
            <a:stCxn id="7" idx="6"/>
            <a:endCxn id="8" idx="2"/>
          </p:cNvCxnSpPr>
          <p:nvPr/>
        </p:nvCxnSpPr>
        <p:spPr bwMode="auto">
          <a:xfrm flipV="1">
            <a:off x="2286025" y="2377452"/>
            <a:ext cx="1005829" cy="1097268"/>
          </a:xfrm>
          <a:prstGeom prst="curvedConnector3">
            <a:avLst/>
          </a:prstGeom>
          <a:solidFill>
            <a:schemeClr val="accent1"/>
          </a:solidFill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8749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65" y="3063244"/>
            <a:ext cx="6309290" cy="3200365"/>
          </a:xfrm>
        </p:spPr>
        <p:txBody>
          <a:bodyPr/>
          <a:lstStyle/>
          <a:p>
            <a:r>
              <a:rPr lang="en-US" dirty="0" smtClean="0"/>
              <a:t>Who takes classes </a:t>
            </a:r>
            <a:br>
              <a:rPr lang="en-US" dirty="0" smtClean="0"/>
            </a:br>
            <a:r>
              <a:rPr lang="en-US" dirty="0" smtClean="0"/>
              <a:t>from Prof. Mak?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Join operation </a:t>
            </a:r>
            <a:r>
              <a:rPr lang="en-US" dirty="0"/>
              <a:t>of </a:t>
            </a:r>
            <a:r>
              <a:rPr lang="en-US" dirty="0" smtClean="0"/>
              <a:t>the two tables:</a:t>
            </a:r>
          </a:p>
          <a:p>
            <a:pPr lvl="1"/>
            <a:r>
              <a:rPr lang="en-US" dirty="0" smtClean="0"/>
              <a:t>Combine each row of one </a:t>
            </a:r>
            <a:br>
              <a:rPr lang="en-US" dirty="0" smtClean="0"/>
            </a:br>
            <a:r>
              <a:rPr lang="en-US" dirty="0" smtClean="0"/>
              <a:t>table with the corresponding </a:t>
            </a:r>
            <a:br>
              <a:rPr lang="en-US" dirty="0" smtClean="0"/>
            </a:br>
            <a:r>
              <a:rPr lang="en-US" dirty="0" smtClean="0"/>
              <a:t>row of the other table based </a:t>
            </a:r>
            <a:br>
              <a:rPr lang="en-US" dirty="0" smtClean="0"/>
            </a:br>
            <a:r>
              <a:rPr lang="en-US" dirty="0" smtClean="0"/>
              <a:t>on matching key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76824" y="6248400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57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090880"/>
              </p:ext>
            </p:extLst>
          </p:nvPr>
        </p:nvGraphicFramePr>
        <p:xfrm>
          <a:off x="462221" y="1325903"/>
          <a:ext cx="1823804" cy="385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993224"/>
              </a:tblGrid>
              <a:tr h="4978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87453"/>
              </p:ext>
            </p:extLst>
          </p:nvPr>
        </p:nvGraphicFramePr>
        <p:xfrm>
          <a:off x="2710948" y="1325903"/>
          <a:ext cx="4512783" cy="163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3224"/>
                <a:gridCol w="1655199"/>
                <a:gridCol w="1021080"/>
                <a:gridCol w="8432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title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room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European History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52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Tables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21531"/>
              </p:ext>
            </p:extLst>
          </p:nvPr>
        </p:nvGraphicFramePr>
        <p:xfrm>
          <a:off x="274367" y="1325903"/>
          <a:ext cx="1735629" cy="3162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22951"/>
                <a:gridCol w="912678"/>
              </a:tblGrid>
              <a:tr h="40352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</a:t>
                      </a:r>
                    </a:p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course</a:t>
                      </a:r>
                    </a:p>
                    <a:p>
                      <a:r>
                        <a:rPr lang="en-US" sz="1200" dirty="0" smtClean="0"/>
                        <a:t>number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Frank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Frank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Eric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Luis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Luis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</a:tr>
              <a:tr h="30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674758"/>
              </p:ext>
            </p:extLst>
          </p:nvPr>
        </p:nvGraphicFramePr>
        <p:xfrm>
          <a:off x="2576038" y="1325903"/>
          <a:ext cx="3958189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7461"/>
                <a:gridCol w="1444868"/>
                <a:gridCol w="894130"/>
                <a:gridCol w="741730"/>
              </a:tblGrid>
              <a:tr h="25349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course</a:t>
                      </a:r>
                    </a:p>
                    <a:p>
                      <a:r>
                        <a:rPr lang="en-US" sz="1200" dirty="0" smtClean="0"/>
                        <a:t>number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course</a:t>
                      </a:r>
                    </a:p>
                    <a:p>
                      <a:r>
                        <a:rPr lang="en-US" sz="1200" dirty="0" smtClean="0"/>
                        <a:t>title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instructor</a:t>
                      </a:r>
                    </a:p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room</a:t>
                      </a:r>
                    </a:p>
                    <a:p>
                      <a:r>
                        <a:rPr lang="en-US" sz="1200" dirty="0" smtClean="0"/>
                        <a:t>number</a:t>
                      </a:r>
                      <a:endParaRPr lang="en-US" sz="1200" dirty="0"/>
                    </a:p>
                  </a:txBody>
                  <a:tcPr/>
                </a:tc>
              </a:tr>
              <a:tr h="22029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Intro</a:t>
                      </a:r>
                      <a:r>
                        <a:rPr lang="en-US" sz="1200" baseline="0" dirty="0" smtClean="0"/>
                        <a:t> Programming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O’Brien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432</a:t>
                      </a:r>
                      <a:endParaRPr lang="en-US" sz="1200" dirty="0"/>
                    </a:p>
                  </a:txBody>
                  <a:tcPr/>
                </a:tc>
              </a:tr>
              <a:tr h="22029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European History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Evans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111</a:t>
                      </a:r>
                      <a:endParaRPr lang="en-US" sz="1200" dirty="0"/>
                    </a:p>
                  </a:txBody>
                  <a:tcPr/>
                </a:tc>
              </a:tr>
              <a:tr h="22029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Compiler 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Bent Arrow 7"/>
          <p:cNvSpPr/>
          <p:nvPr/>
        </p:nvSpPr>
        <p:spPr bwMode="auto">
          <a:xfrm rot="5400000">
            <a:off x="6768251" y="1645940"/>
            <a:ext cx="731512" cy="1005829"/>
          </a:xfrm>
          <a:prstGeom prst="ben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50582" y="1777168"/>
            <a:ext cx="325866" cy="280247"/>
            <a:chOff x="902386" y="5483226"/>
            <a:chExt cx="325866" cy="280247"/>
          </a:xfrm>
        </p:grpSpPr>
        <p:sp>
          <p:nvSpPr>
            <p:cNvPr id="10" name="Isosceles Triangle 9"/>
            <p:cNvSpPr/>
            <p:nvPr/>
          </p:nvSpPr>
          <p:spPr bwMode="auto">
            <a:xfrm rot="5400000">
              <a:off x="848995" y="5536617"/>
              <a:ext cx="273897" cy="167116"/>
            </a:xfrm>
            <a:prstGeom prst="triangle">
              <a:avLst/>
            </a:prstGeom>
            <a:noFill/>
            <a:ln w="2857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Isosceles Triangle 10"/>
            <p:cNvSpPr/>
            <p:nvPr/>
          </p:nvSpPr>
          <p:spPr bwMode="auto">
            <a:xfrm rot="16200000">
              <a:off x="1007744" y="5542966"/>
              <a:ext cx="273899" cy="167116"/>
            </a:xfrm>
            <a:prstGeom prst="triangle">
              <a:avLst/>
            </a:prstGeom>
            <a:noFill/>
            <a:ln w="2857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07314"/>
              </p:ext>
            </p:extLst>
          </p:nvPr>
        </p:nvGraphicFramePr>
        <p:xfrm>
          <a:off x="4114806" y="2880331"/>
          <a:ext cx="4782800" cy="3200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24611"/>
                <a:gridCol w="877461"/>
                <a:gridCol w="1444868"/>
                <a:gridCol w="894130"/>
                <a:gridCol w="741730"/>
              </a:tblGrid>
              <a:tr h="35003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</a:t>
                      </a:r>
                    </a:p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course</a:t>
                      </a:r>
                    </a:p>
                    <a:p>
                      <a:r>
                        <a:rPr lang="en-US" sz="1200" dirty="0" smtClean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course</a:t>
                      </a:r>
                    </a:p>
                    <a:p>
                      <a:r>
                        <a:rPr lang="en-US" sz="1200" dirty="0" smtClean="0"/>
                        <a:t>title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instructor</a:t>
                      </a:r>
                    </a:p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room</a:t>
                      </a:r>
                    </a:p>
                    <a:p>
                      <a:r>
                        <a:rPr lang="en-US" sz="1200" dirty="0" smtClean="0"/>
                        <a:t>number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Frank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Intro</a:t>
                      </a:r>
                      <a:r>
                        <a:rPr lang="en-US" sz="1200" baseline="0" dirty="0" smtClean="0"/>
                        <a:t> Programming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O’Brien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432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Frank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European History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Evans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111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Compiler 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225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Eric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Compiler 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225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Luis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Evans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111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Luis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Compiler 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225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Intro</a:t>
                      </a:r>
                      <a:r>
                        <a:rPr lang="en-US" sz="1200" baseline="0" dirty="0" smtClean="0"/>
                        <a:t> Programming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432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HIST256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Evans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111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CS153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Compiler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225</a:t>
                      </a:r>
                      <a:endParaRPr lang="en-US" sz="1200" dirty="0"/>
                    </a:p>
                  </a:txBody>
                  <a:tcPr/>
                </a:tc>
              </a:tr>
              <a:tr h="2281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CMPE101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Intro</a:t>
                      </a:r>
                      <a:r>
                        <a:rPr lang="en-US" sz="1200" baseline="0" dirty="0" smtClean="0"/>
                        <a:t> Programming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432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03147" y="2932088"/>
            <a:ext cx="1901131" cy="954107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B23C00"/>
                </a:solidFill>
              </a:rPr>
              <a:t>Join</a:t>
            </a:r>
            <a:r>
              <a:rPr lang="en-US" sz="2800" dirty="0"/>
              <a:t> the </a:t>
            </a:r>
            <a:endParaRPr lang="en-US" sz="2800" dirty="0" smtClean="0"/>
          </a:p>
          <a:p>
            <a:r>
              <a:rPr lang="en-US" sz="2800" dirty="0" smtClean="0"/>
              <a:t>two </a:t>
            </a:r>
            <a:r>
              <a:rPr lang="en-US" sz="2800" dirty="0"/>
              <a:t>tables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765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176301"/>
              </p:ext>
            </p:extLst>
          </p:nvPr>
        </p:nvGraphicFramePr>
        <p:xfrm>
          <a:off x="6857975" y="1894794"/>
          <a:ext cx="1851660" cy="385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1021080"/>
              </a:tblGrid>
              <a:tr h="4978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aseline="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44489"/>
              </p:ext>
            </p:extLst>
          </p:nvPr>
        </p:nvGraphicFramePr>
        <p:xfrm>
          <a:off x="365806" y="1894794"/>
          <a:ext cx="5630305" cy="42773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1280166"/>
                <a:gridCol w="1655199"/>
                <a:gridCol w="1021080"/>
                <a:gridCol w="843280"/>
              </a:tblGrid>
              <a:tr h="56897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</a:p>
                    <a:p>
                      <a:r>
                        <a:rPr lang="en-US" sz="1400" dirty="0" smtClean="0"/>
                        <a:t>title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room</a:t>
                      </a:r>
                    </a:p>
                    <a:p>
                      <a:r>
                        <a:rPr lang="en-US" sz="1400" dirty="0" smtClean="0"/>
                        <a:t>number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O’Brien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Frank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European History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Compiler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HIST256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European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CS153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Compiler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CMPE101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Intro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O’Brien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432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4367" y="1234464"/>
            <a:ext cx="8767695" cy="523220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B23C00"/>
                </a:solidFill>
              </a:rPr>
              <a:t>projection operation </a:t>
            </a:r>
            <a:r>
              <a:rPr lang="en-US" sz="2800" dirty="0" smtClean="0"/>
              <a:t>removes unneeded columns.</a:t>
            </a:r>
            <a:endParaRPr lang="en-US" sz="2800" dirty="0"/>
          </a:p>
        </p:txBody>
      </p:sp>
      <p:sp>
        <p:nvSpPr>
          <p:cNvPr id="14" name="Right Arrow 13"/>
          <p:cNvSpPr/>
          <p:nvPr/>
        </p:nvSpPr>
        <p:spPr bwMode="auto">
          <a:xfrm>
            <a:off x="6126463" y="3154683"/>
            <a:ext cx="640073" cy="457195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96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B23C00"/>
                </a:solidFill>
              </a:rPr>
              <a:t>Not</a:t>
            </a:r>
            <a:r>
              <a:rPr lang="en-US" dirty="0" smtClean="0"/>
              <a:t> course objectives: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Deep expertise in any one topic</a:t>
            </a:r>
          </a:p>
          <a:p>
            <a:pPr lvl="1"/>
            <a:r>
              <a:rPr lang="en-US" dirty="0" smtClean="0"/>
              <a:t>Database theory</a:t>
            </a:r>
          </a:p>
          <a:p>
            <a:pPr lvl="1"/>
            <a:r>
              <a:rPr lang="en-US" dirty="0" smtClean="0"/>
              <a:t>Database management system (DBMS) implementation</a:t>
            </a:r>
          </a:p>
          <a:p>
            <a:pPr lvl="1"/>
            <a:r>
              <a:rPr lang="en-US" dirty="0" smtClean="0"/>
              <a:t>Database administration (DBA)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8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</a:t>
            </a:r>
            <a:r>
              <a:rPr lang="en-US" dirty="0" smtClean="0"/>
              <a:t>Tables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4" y="1417342"/>
            <a:ext cx="4937707" cy="471358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>
                <a:solidFill>
                  <a:srgbClr val="B23C00"/>
                </a:solidFill>
              </a:rPr>
              <a:t>selection operation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chooses only rows </a:t>
            </a:r>
            <a:br>
              <a:rPr lang="en-US" dirty="0" smtClean="0"/>
            </a:br>
            <a:r>
              <a:rPr lang="en-US" dirty="0" smtClean="0"/>
              <a:t>with instructor “Mak”.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Project</a:t>
            </a:r>
            <a:r>
              <a:rPr lang="en-US" dirty="0" smtClean="0"/>
              <a:t> again to remove the unneeded instructor column.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07508"/>
              </p:ext>
            </p:extLst>
          </p:nvPr>
        </p:nvGraphicFramePr>
        <p:xfrm>
          <a:off x="5120634" y="1417342"/>
          <a:ext cx="1851660" cy="200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  <a:gridCol w="1021080"/>
              </a:tblGrid>
              <a:tr h="4267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instructor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aseline="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968692"/>
              </p:ext>
            </p:extLst>
          </p:nvPr>
        </p:nvGraphicFramePr>
        <p:xfrm>
          <a:off x="5120634" y="3804895"/>
          <a:ext cx="830580" cy="200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0580"/>
              </a:tblGrid>
              <a:tr h="4267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</a:t>
                      </a:r>
                    </a:p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Luis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Rosa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17902" y="4343390"/>
            <a:ext cx="232279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Who takes classes </a:t>
            </a:r>
            <a:br>
              <a:rPr lang="en-US" sz="2000" dirty="0"/>
            </a:br>
            <a:r>
              <a:rPr lang="en-US" sz="2000" dirty="0"/>
              <a:t>from Prof. Mak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184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mathematical theory </a:t>
            </a:r>
            <a:r>
              <a:rPr lang="en-US" dirty="0" smtClean="0"/>
              <a:t>behind </a:t>
            </a:r>
            <a:br>
              <a:rPr lang="en-US" dirty="0" smtClean="0"/>
            </a:br>
            <a:r>
              <a:rPr lang="en-US" dirty="0" smtClean="0"/>
              <a:t>database operations:</a:t>
            </a:r>
          </a:p>
          <a:p>
            <a:pPr lvl="1"/>
            <a:r>
              <a:rPr lang="en-US" dirty="0" smtClean="0"/>
              <a:t>join</a:t>
            </a:r>
          </a:p>
          <a:p>
            <a:pPr lvl="1"/>
            <a:r>
              <a:rPr lang="en-US" dirty="0" smtClean="0"/>
              <a:t>project</a:t>
            </a:r>
          </a:p>
          <a:p>
            <a:pPr lvl="1"/>
            <a:r>
              <a:rPr lang="en-US" dirty="0" smtClean="0"/>
              <a:t>select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Teams!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0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Permission Codes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 lvl="5"/>
            <a:endParaRPr lang="en-US" sz="800" dirty="0" smtClean="0"/>
          </a:p>
          <a:p>
            <a:r>
              <a:rPr lang="en-US" dirty="0"/>
              <a:t>If you need a permission code to enroll in this class, see the department’s instructions at </a:t>
            </a:r>
            <a:r>
              <a:rPr lang="en-US" dirty="0">
                <a:hlinkClick r:id="rId2"/>
              </a:rPr>
              <a:t>https://cmpe.sjsu.edu/content/Undergraduate-Permission-Number-Requests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Complete the form at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  <a:hlinkClick r:id="rId3"/>
              </a:rPr>
              <a:t>https://</a:t>
            </a:r>
            <a:r>
              <a:rPr lang="en-US" sz="2400" b="1" dirty="0" smtClean="0">
                <a:latin typeface="Courier New" charset="0"/>
                <a:ea typeface="Courier New" charset="0"/>
                <a:cs typeface="Courier New" charset="0"/>
                <a:hlinkClick r:id="rId3"/>
              </a:rPr>
              <a:t>goo.gl/forms/Ayl0jablW5Ythquf1</a:t>
            </a:r>
            <a:r>
              <a:rPr lang="en-US" sz="24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8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CMPE 272: </a:t>
            </a:r>
            <a:r>
              <a:rPr lang="en-US" dirty="0"/>
              <a:t>Enterprise Software Platforms </a:t>
            </a:r>
            <a:endParaRPr lang="en-US" dirty="0" smtClean="0"/>
          </a:p>
          <a:p>
            <a:pPr lvl="1"/>
            <a:r>
              <a:rPr lang="en-US" dirty="0" smtClean="0"/>
              <a:t>Grade C- or better</a:t>
            </a:r>
          </a:p>
          <a:p>
            <a:pPr lvl="1"/>
            <a:r>
              <a:rPr lang="en-US" dirty="0" smtClean="0"/>
              <a:t>Or instructor consent</a:t>
            </a:r>
          </a:p>
          <a:p>
            <a:pPr lvl="4"/>
            <a:endParaRPr lang="en-US" dirty="0"/>
          </a:p>
          <a:p>
            <a:r>
              <a:rPr lang="en-US" dirty="0" smtClean="0"/>
              <a:t>To get instructor consent, you must show:</a:t>
            </a:r>
          </a:p>
          <a:p>
            <a:pPr lvl="1"/>
            <a:r>
              <a:rPr lang="en-US" dirty="0" smtClean="0"/>
              <a:t>Experience working with enterprise systems.</a:t>
            </a:r>
          </a:p>
          <a:p>
            <a:pPr lvl="1"/>
            <a:r>
              <a:rPr lang="en-US" dirty="0" smtClean="0"/>
              <a:t>Experience working with (but not necessarily designing) databases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032886"/>
          </a:xfrm>
        </p:spPr>
        <p:txBody>
          <a:bodyPr/>
          <a:lstStyle/>
          <a:p>
            <a:r>
              <a:rPr lang="en-US" b="1" dirty="0"/>
              <a:t>Database Systems: </a:t>
            </a:r>
            <a:r>
              <a:rPr lang="en-US" b="1" dirty="0" smtClean="0"/>
              <a:t>Introduction </a:t>
            </a:r>
            <a:r>
              <a:rPr lang="en-US" b="1" dirty="0"/>
              <a:t>to Databases and Data </a:t>
            </a:r>
            <a:r>
              <a:rPr lang="en-US" b="1" dirty="0" smtClean="0"/>
              <a:t>Warehouses</a:t>
            </a:r>
          </a:p>
          <a:p>
            <a:pPr lvl="1"/>
            <a:r>
              <a:rPr lang="en-US" dirty="0" smtClean="0"/>
              <a:t>Authors: </a:t>
            </a:r>
            <a:r>
              <a:rPr lang="en-US" dirty="0" err="1" smtClean="0"/>
              <a:t>Nenad</a:t>
            </a:r>
            <a:r>
              <a:rPr lang="en-US" dirty="0" smtClean="0"/>
              <a:t> </a:t>
            </a:r>
            <a:r>
              <a:rPr lang="en-US" dirty="0" err="1"/>
              <a:t>Jukic</a:t>
            </a:r>
            <a:r>
              <a:rPr lang="en-US" dirty="0"/>
              <a:t>, Susan </a:t>
            </a:r>
            <a:r>
              <a:rPr lang="en-US" dirty="0" err="1"/>
              <a:t>Vrbsky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/>
              <a:t>Svetlozar</a:t>
            </a:r>
            <a:r>
              <a:rPr lang="en-US" dirty="0"/>
              <a:t> </a:t>
            </a:r>
            <a:r>
              <a:rPr lang="en-US" dirty="0" err="1"/>
              <a:t>Nestorov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Publisher: </a:t>
            </a:r>
            <a:r>
              <a:rPr lang="en-US" dirty="0"/>
              <a:t>Prospect Press, </a:t>
            </a:r>
            <a:r>
              <a:rPr lang="en-US" dirty="0" smtClean="0"/>
              <a:t>2017</a:t>
            </a:r>
          </a:p>
          <a:p>
            <a:pPr lvl="6"/>
            <a:endParaRPr lang="en-US" dirty="0" smtClean="0"/>
          </a:p>
          <a:p>
            <a:pPr lvl="1"/>
            <a:r>
              <a:rPr lang="en-US" dirty="0"/>
              <a:t>Paperback ISBN: 978-1-943153-19-0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available from </a:t>
            </a:r>
            <a:r>
              <a:rPr lang="en-US" dirty="0" err="1"/>
              <a:t>Redshelf.com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eTextbook</a:t>
            </a:r>
            <a:r>
              <a:rPr lang="en-US" dirty="0"/>
              <a:t> ISBN: 978-1-943153-18-3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available from </a:t>
            </a:r>
            <a:r>
              <a:rPr lang="en-US" dirty="0" err="1"/>
              <a:t>Redshelf.com</a:t>
            </a:r>
            <a:r>
              <a:rPr lang="en-US" dirty="0"/>
              <a:t> and </a:t>
            </a:r>
            <a:r>
              <a:rPr lang="en-US" dirty="0" err="1"/>
              <a:t>VitalSource.com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/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5328287"/>
            <a:ext cx="530346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These are much less expensive versions of the </a:t>
            </a:r>
            <a:r>
              <a:rPr lang="en-US">
                <a:solidFill>
                  <a:srgbClr val="0033CC"/>
                </a:solidFill>
              </a:rPr>
              <a:t>textbook </a:t>
            </a:r>
            <a:r>
              <a:rPr lang="en-US" smtClean="0">
                <a:solidFill>
                  <a:srgbClr val="0033CC"/>
                </a:solidFill>
              </a:rPr>
              <a:t/>
            </a:r>
            <a:br>
              <a:rPr lang="en-US" smtClean="0">
                <a:solidFill>
                  <a:srgbClr val="0033CC"/>
                </a:solidFill>
              </a:rPr>
            </a:br>
            <a:r>
              <a:rPr lang="en-US" smtClean="0">
                <a:solidFill>
                  <a:srgbClr val="0033CC"/>
                </a:solidFill>
              </a:rPr>
              <a:t>originally </a:t>
            </a:r>
            <a:r>
              <a:rPr lang="en-US" dirty="0">
                <a:solidFill>
                  <a:srgbClr val="0033CC"/>
                </a:solidFill>
              </a:rPr>
              <a:t>published in 2014 by Pearson.</a:t>
            </a:r>
          </a:p>
          <a:p>
            <a:r>
              <a:rPr lang="en-US" dirty="0">
                <a:solidFill>
                  <a:srgbClr val="0033CC"/>
                </a:solidFill>
              </a:rPr>
              <a:t>Pearson ISBN: </a:t>
            </a:r>
            <a:r>
              <a:rPr lang="en-US" dirty="0" smtClean="0">
                <a:solidFill>
                  <a:srgbClr val="0033CC"/>
                </a:solidFill>
              </a:rPr>
              <a:t>978-0-13-257567-6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6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29470</TotalTime>
  <Words>2331</Words>
  <Application>Microsoft Macintosh PowerPoint</Application>
  <PresentationFormat>On-screen Show (4:3)</PresentationFormat>
  <Paragraphs>1174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8" baseType="lpstr">
      <vt:lpstr>Courier New</vt:lpstr>
      <vt:lpstr>ＭＳ Ｐゴシック</vt:lpstr>
      <vt:lpstr>Times New Roman</vt:lpstr>
      <vt:lpstr>Wingdings</vt:lpstr>
      <vt:lpstr>Arial</vt:lpstr>
      <vt:lpstr>Quadrant</vt:lpstr>
      <vt:lpstr>CMPE 226 Database Systems January 31 Class Meeting</vt:lpstr>
      <vt:lpstr>Basic Info</vt:lpstr>
      <vt:lpstr>Course Objectives</vt:lpstr>
      <vt:lpstr>Course Objectives, cont’d</vt:lpstr>
      <vt:lpstr>Course Objectives, cont’d</vt:lpstr>
      <vt:lpstr>Course Objectives, cont’d</vt:lpstr>
      <vt:lpstr>Permission Codes?</vt:lpstr>
      <vt:lpstr>Prerequisites</vt:lpstr>
      <vt:lpstr>Required Text</vt:lpstr>
      <vt:lpstr>Software to Install</vt:lpstr>
      <vt:lpstr>Project Teams</vt:lpstr>
      <vt:lpstr>Project Teams, cont’d</vt:lpstr>
      <vt:lpstr>Individual Responsibilities</vt:lpstr>
      <vt:lpstr>Postmortem Assessment Report</vt:lpstr>
      <vt:lpstr>Final Individual Class Grade</vt:lpstr>
      <vt:lpstr>Participation is Important</vt:lpstr>
      <vt:lpstr>Install XAMPP</vt:lpstr>
      <vt:lpstr>XAMPP Control Panel</vt:lpstr>
      <vt:lpstr>“localhost” Home Page</vt:lpstr>
      <vt:lpstr>XAMPP Directory Structure</vt:lpstr>
      <vt:lpstr>Take Roll!</vt:lpstr>
      <vt:lpstr>Key Database Concepts</vt:lpstr>
      <vt:lpstr>Major Issues in Transaction Processing</vt:lpstr>
      <vt:lpstr>Fundamental Ideas</vt:lpstr>
      <vt:lpstr>Structured vs. Unstructured Data</vt:lpstr>
      <vt:lpstr>Data Consistency</vt:lpstr>
      <vt:lpstr>Data Consistency, cont’d</vt:lpstr>
      <vt:lpstr>Data Consistency, cont’d</vt:lpstr>
      <vt:lpstr>Data Consistency, cont’d</vt:lpstr>
      <vt:lpstr>Data Consistency, cont’d</vt:lpstr>
      <vt:lpstr>Data Consistency, cont’d</vt:lpstr>
      <vt:lpstr>Data Consistency, cont’d</vt:lpstr>
      <vt:lpstr>The Transaction Concept</vt:lpstr>
      <vt:lpstr>The Transaction Concept, cont’d</vt:lpstr>
      <vt:lpstr>Write-Ahead Logging</vt:lpstr>
      <vt:lpstr>Write-Ahead Logging, cont’d</vt:lpstr>
      <vt:lpstr>Write-Ahead Logging, cont’d</vt:lpstr>
      <vt:lpstr>Write-Ahead Logging, cont’d</vt:lpstr>
      <vt:lpstr>Atomicity</vt:lpstr>
      <vt:lpstr>Atomicity, cont’d</vt:lpstr>
      <vt:lpstr>Break</vt:lpstr>
      <vt:lpstr>Transactions and Database Locking</vt:lpstr>
      <vt:lpstr>Transactions and Database Locking, cont’d</vt:lpstr>
      <vt:lpstr>Transactions and Database Locking, cont’d</vt:lpstr>
      <vt:lpstr>Transactions and Database Locking, cont’d</vt:lpstr>
      <vt:lpstr>Replicated Databases</vt:lpstr>
      <vt:lpstr>Replicated vs. Backup</vt:lpstr>
      <vt:lpstr>Two-Phase Commit Protocol</vt:lpstr>
      <vt:lpstr>Analogy of a Two-Phase Commit</vt:lpstr>
      <vt:lpstr>Analogy of a Two-Phase Commit, cont’d</vt:lpstr>
      <vt:lpstr>Two-Phase Commit and Replication</vt:lpstr>
      <vt:lpstr>Two-Phase Commit and Replication, cont’d</vt:lpstr>
      <vt:lpstr>Two-Phase Commit and Replication, cont’d</vt:lpstr>
      <vt:lpstr>Relational Databases</vt:lpstr>
      <vt:lpstr>Relational Databases, cont’d</vt:lpstr>
      <vt:lpstr>Keys</vt:lpstr>
      <vt:lpstr>Virtual Tables</vt:lpstr>
      <vt:lpstr>Virtual Tables, cont’d</vt:lpstr>
      <vt:lpstr>Virtual Tables, cont’d</vt:lpstr>
      <vt:lpstr>Virtual Tables, cont’d</vt:lpstr>
      <vt:lpstr>Relational Algebra</vt:lpstr>
      <vt:lpstr>Form Teams!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359</cp:revision>
  <dcterms:created xsi:type="dcterms:W3CDTF">2008-01-12T03:52:55Z</dcterms:created>
  <dcterms:modified xsi:type="dcterms:W3CDTF">2017-02-03T01:13:49Z</dcterms:modified>
  <cp:category/>
</cp:coreProperties>
</file>