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57"/>
  </p:notesMasterIdLst>
  <p:handoutMasterIdLst>
    <p:handoutMasterId r:id="rId58"/>
  </p:handoutMasterIdLst>
  <p:sldIdLst>
    <p:sldId id="256" r:id="rId2"/>
    <p:sldId id="829" r:id="rId3"/>
    <p:sldId id="838" r:id="rId4"/>
    <p:sldId id="837" r:id="rId5"/>
    <p:sldId id="860" r:id="rId6"/>
    <p:sldId id="886" r:id="rId7"/>
    <p:sldId id="875" r:id="rId8"/>
    <p:sldId id="876" r:id="rId9"/>
    <p:sldId id="877" r:id="rId10"/>
    <p:sldId id="878" r:id="rId11"/>
    <p:sldId id="879" r:id="rId12"/>
    <p:sldId id="887" r:id="rId13"/>
    <p:sldId id="880" r:id="rId14"/>
    <p:sldId id="881" r:id="rId15"/>
    <p:sldId id="888" r:id="rId16"/>
    <p:sldId id="883" r:id="rId17"/>
    <p:sldId id="882" r:id="rId18"/>
    <p:sldId id="884" r:id="rId19"/>
    <p:sldId id="839" r:id="rId20"/>
    <p:sldId id="862" r:id="rId21"/>
    <p:sldId id="840" r:id="rId22"/>
    <p:sldId id="863" r:id="rId23"/>
    <p:sldId id="841" r:id="rId24"/>
    <p:sldId id="842" r:id="rId25"/>
    <p:sldId id="864" r:id="rId26"/>
    <p:sldId id="844" r:id="rId27"/>
    <p:sldId id="845" r:id="rId28"/>
    <p:sldId id="889" r:id="rId29"/>
    <p:sldId id="846" r:id="rId30"/>
    <p:sldId id="847" r:id="rId31"/>
    <p:sldId id="890" r:id="rId32"/>
    <p:sldId id="848" r:id="rId33"/>
    <p:sldId id="849" r:id="rId34"/>
    <p:sldId id="852" r:id="rId35"/>
    <p:sldId id="865" r:id="rId36"/>
    <p:sldId id="855" r:id="rId37"/>
    <p:sldId id="853" r:id="rId38"/>
    <p:sldId id="866" r:id="rId39"/>
    <p:sldId id="867" r:id="rId40"/>
    <p:sldId id="854" r:id="rId41"/>
    <p:sldId id="857" r:id="rId42"/>
    <p:sldId id="893" r:id="rId43"/>
    <p:sldId id="856" r:id="rId44"/>
    <p:sldId id="868" r:id="rId45"/>
    <p:sldId id="869" r:id="rId46"/>
    <p:sldId id="870" r:id="rId47"/>
    <p:sldId id="871" r:id="rId48"/>
    <p:sldId id="872" r:id="rId49"/>
    <p:sldId id="873" r:id="rId50"/>
    <p:sldId id="874" r:id="rId51"/>
    <p:sldId id="885" r:id="rId52"/>
    <p:sldId id="858" r:id="rId53"/>
    <p:sldId id="891" r:id="rId54"/>
    <p:sldId id="892" r:id="rId55"/>
    <p:sldId id="859" r:id="rId56"/>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D6F3F4"/>
    <a:srgbClr val="E7F3F0"/>
    <a:srgbClr val="DDF3EE"/>
    <a:srgbClr val="CEEFF3"/>
    <a:srgbClr val="029846"/>
    <a:srgbClr val="005493"/>
    <a:srgbClr val="930705"/>
    <a:srgbClr val="73FEFF"/>
    <a:srgbClr val="FEE6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63" autoAdjust="0"/>
    <p:restoredTop sz="97928" autoAdjust="0"/>
  </p:normalViewPr>
  <p:slideViewPr>
    <p:cSldViewPr>
      <p:cViewPr varScale="1">
        <p:scale>
          <a:sx n="154" d="100"/>
          <a:sy n="154" d="100"/>
        </p:scale>
        <p:origin x="192" y="528"/>
      </p:cViewPr>
      <p:guideLst>
        <p:guide orient="horz" pos="2160"/>
        <p:guide pos="2880"/>
      </p:guideLst>
    </p:cSldViewPr>
  </p:slideViewPr>
  <p:notesTextViewPr>
    <p:cViewPr>
      <p:scale>
        <a:sx n="100" d="100"/>
        <a:sy n="100" d="100"/>
      </p:scale>
      <p:origin x="0" y="0"/>
    </p:cViewPr>
  </p:notesTextViewPr>
  <p:sorterViewPr>
    <p:cViewPr>
      <p:scale>
        <a:sx n="182" d="100"/>
        <a:sy n="182" d="100"/>
      </p:scale>
      <p:origin x="0" y="0"/>
    </p:cViewPr>
  </p:sorter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751E4A-BF22-7547-A3CF-514369C79BB7}" type="datetimeFigureOut">
              <a:rPr lang="en-US" smtClean="0"/>
              <a:t>4/7/25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4AC9F7-100A-9447-81AD-7DF9FC15FAD1}" type="slidenum">
              <a:rPr lang="en-US" smtClean="0"/>
              <a:t>‹#›</a:t>
            </a:fld>
            <a:endParaRPr lang="en-US"/>
          </a:p>
        </p:txBody>
      </p:sp>
    </p:spTree>
    <p:extLst>
      <p:ext uri="{BB962C8B-B14F-4D97-AF65-F5344CB8AC3E}">
        <p14:creationId xmlns:p14="http://schemas.microsoft.com/office/powerpoint/2010/main" val="1459867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x-none"/>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x-none"/>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x-none"/>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13DE455-F6F3-4F4E-A0EB-B787F7D12FDB}"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1</a:t>
            </a:fld>
            <a:endParaRPr lang="en-US" altLang="x-none"/>
          </a:p>
        </p:txBody>
      </p:sp>
    </p:spTree>
    <p:extLst>
      <p:ext uri="{BB962C8B-B14F-4D97-AF65-F5344CB8AC3E}">
        <p14:creationId xmlns:p14="http://schemas.microsoft.com/office/powerpoint/2010/main" val="3116579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23" name="Rectangle 3"/>
          <p:cNvSpPr>
            <a:spLocks noGrp="1" noChangeArrowheads="1"/>
          </p:cNvSpPr>
          <p:nvPr>
            <p:ph type="ctrTitle"/>
          </p:nvPr>
        </p:nvSpPr>
        <p:spPr>
          <a:xfrm>
            <a:off x="762000" y="1371600"/>
            <a:ext cx="7696200" cy="2057400"/>
          </a:xfrm>
        </p:spPr>
        <p:txBody>
          <a:bodyPr/>
          <a:lstStyle>
            <a:lvl1pPr>
              <a:defRPr sz="4000"/>
            </a:lvl1pPr>
          </a:lstStyle>
          <a:p>
            <a:pPr lvl="0"/>
            <a:r>
              <a:rPr lang="en-US" altLang="x-none" noProof="0"/>
              <a:t>Click to edit Master title style</a:t>
            </a:r>
          </a:p>
        </p:txBody>
      </p:sp>
      <p:sp>
        <p:nvSpPr>
          <p:cNvPr id="30724" name="Rectangle 4"/>
          <p:cNvSpPr>
            <a:spLocks noGrp="1" noChangeArrowheads="1"/>
          </p:cNvSpPr>
          <p:nvPr>
            <p:ph type="subTitle" idx="1"/>
          </p:nvPr>
        </p:nvSpPr>
        <p:spPr>
          <a:xfrm>
            <a:off x="762000" y="3765550"/>
            <a:ext cx="7696200" cy="2057400"/>
          </a:xfrm>
          <a:prstGeom prst="rect">
            <a:avLst/>
          </a:prstGeom>
        </p:spPr>
        <p:txBody>
          <a:bodyPr/>
          <a:lstStyle>
            <a:lvl1pPr marL="0" indent="0">
              <a:buFont typeface="Wingdings" charset="2"/>
              <a:buNone/>
              <a:defRPr sz="2000"/>
            </a:lvl1pPr>
          </a:lstStyle>
          <a:p>
            <a:pPr lvl="0"/>
            <a:r>
              <a:rPr lang="en-US" altLang="x-none" noProof="0"/>
              <a:t>Click to edit Master subtitle style</a:t>
            </a:r>
          </a:p>
        </p:txBody>
      </p:sp>
      <p:grpSp>
        <p:nvGrpSpPr>
          <p:cNvPr id="30728" name="Group 8"/>
          <p:cNvGrpSpPr>
            <a:grpSpLocks/>
          </p:cNvGrpSpPr>
          <p:nvPr/>
        </p:nvGrpSpPr>
        <p:grpSpPr bwMode="auto">
          <a:xfrm>
            <a:off x="381000" y="304800"/>
            <a:ext cx="8391525" cy="5791200"/>
            <a:chOff x="240" y="192"/>
            <a:chExt cx="5286" cy="3648"/>
          </a:xfrm>
        </p:grpSpPr>
        <p:sp>
          <p:nvSpPr>
            <p:cNvPr id="3072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3"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73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295400"/>
            <a:ext cx="8229600" cy="4835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E5987A21-E039-AC42-9909-E4579A660C35}"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8540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1163"/>
            <a:ext cx="20574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11163"/>
            <a:ext cx="6019800" cy="57197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6513E6A8-C093-C84F-8482-5134BB1D8BDB}"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11818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95400"/>
            <a:ext cx="8229600" cy="4835525"/>
          </a:xfrm>
          <a:prstGeom prst="rect">
            <a:avLst/>
          </a:prstGeom>
        </p:spPr>
        <p:txBody>
          <a:bodyPr/>
          <a:lstStyle>
            <a:lvl1pPr>
              <a:defRPr sz="2800"/>
            </a:lvl1pPr>
            <a:lvl2pPr>
              <a:defRPr sz="2400"/>
            </a:lvl2pPr>
            <a:lvl3pPr>
              <a:defRPr sz="2000"/>
            </a:lvl3pPr>
            <a:lvl4pPr>
              <a:defRPr sz="16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6C575094-CFE5-6845-BA77-358456EEE977}" type="slidenum">
              <a:rPr lang="en-US" altLang="x-none"/>
              <a:pPr/>
              <a:t>‹#›</a:t>
            </a:fld>
            <a:endParaRPr lang="en-US" altLang="x-none"/>
          </a:p>
        </p:txBody>
      </p:sp>
    </p:spTree>
    <p:extLst>
      <p:ext uri="{BB962C8B-B14F-4D97-AF65-F5344CB8AC3E}">
        <p14:creationId xmlns:p14="http://schemas.microsoft.com/office/powerpoint/2010/main" val="54944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fld id="{7D7B9DC1-1358-BC4B-B641-2C2A42F06E18}"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29428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lvl1pPr>
          </a:lstStyle>
          <a:p>
            <a:fld id="{1CC74841-672B-DD4F-873B-241AE5DFC028}"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32332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a:lvl1pPr>
          </a:lstStyle>
          <a:p>
            <a:fld id="{654FEF31-D98D-E64D-AE69-8E9E2BB968DD}" type="slidenum">
              <a:rPr lang="en-US" altLang="x-none"/>
              <a:pPr/>
              <a:t>‹#›</a:t>
            </a:fld>
            <a:endParaRPr lang="en-US" altLang="x-none"/>
          </a:p>
        </p:txBody>
      </p:sp>
      <p:sp>
        <p:nvSpPr>
          <p:cNvPr id="10" name="Rectangle 5"/>
          <p:cNvSpPr>
            <a:spLocks noGrp="1" noChangeArrowheads="1"/>
          </p:cNvSpPr>
          <p:nvPr>
            <p:ph type="ftr" sz="quarter" idx="1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95391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a:lvl1pPr>
          </a:lstStyle>
          <a:p>
            <a:fld id="{2C65950A-5284-F14A-8929-A5FDD999DDD8}" type="slidenum">
              <a:rPr lang="en-US" altLang="x-none"/>
              <a:pPr/>
              <a:t>‹#›</a:t>
            </a:fld>
            <a:endParaRPr lang="en-US" altLang="x-none"/>
          </a:p>
        </p:txBody>
      </p:sp>
      <p:sp>
        <p:nvSpPr>
          <p:cNvPr id="6" name="Footer Placeholder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50764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358C63D3-51DD-C944-8AEA-B749D334FBF6}" type="slidenum">
              <a:rPr lang="en-US" altLang="x-none"/>
              <a:pPr/>
              <a:t>‹#›</a:t>
            </a:fld>
            <a:endParaRPr lang="en-US" altLang="x-none"/>
          </a:p>
        </p:txBody>
      </p:sp>
      <p:sp>
        <p:nvSpPr>
          <p:cNvPr id="5"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1989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vl1pPr>
          </a:lstStyle>
          <a:p>
            <a:fld id="{AA26BFE0-1B2C-0E4B-8A9D-BEB6E74EC3D9}"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74798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096963" y="6248400"/>
            <a:ext cx="1829135" cy="457200"/>
          </a:xfrm>
          <a:prstGeom prst="rect">
            <a:avLst/>
          </a:prstGeom>
        </p:spPr>
        <p:txBody>
          <a:bodyPr/>
          <a:lstStyle>
            <a:lvl1pPr>
              <a:defRPr/>
            </a:lvl1pPr>
          </a:lstStyle>
          <a:p>
            <a:endParaRPr lang="en-US" altLang="x-none"/>
          </a:p>
        </p:txBody>
      </p:sp>
      <p:sp>
        <p:nvSpPr>
          <p:cNvPr id="6" name="Footer Placeholder 5"/>
          <p:cNvSpPr>
            <a:spLocks noGrp="1"/>
          </p:cNvSpPr>
          <p:nvPr>
            <p:ph type="ftr" sz="quarter" idx="11"/>
          </p:nvPr>
        </p:nvSpPr>
        <p:spPr>
          <a:xfrm>
            <a:off x="3840488" y="5257780"/>
            <a:ext cx="3017817" cy="457200"/>
          </a:xfrm>
          <a:prstGeom prst="rect">
            <a:avLst/>
          </a:prstGeom>
        </p:spPr>
        <p:txBody>
          <a:bodyPr/>
          <a:lstStyle>
            <a:lvl1pPr>
              <a:defRPr/>
            </a:lvl1pPr>
          </a:lstStyle>
          <a:p>
            <a:endParaRPr lang="en-US" altLang="x-none"/>
          </a:p>
        </p:txBody>
      </p:sp>
      <p:sp>
        <p:nvSpPr>
          <p:cNvPr id="7" name="Slide Number Placeholder 6"/>
          <p:cNvSpPr>
            <a:spLocks noGrp="1"/>
          </p:cNvSpPr>
          <p:nvPr>
            <p:ph type="sldNum" sz="quarter" idx="12"/>
          </p:nvPr>
        </p:nvSpPr>
        <p:spPr/>
        <p:txBody>
          <a:bodyPr/>
          <a:lstStyle>
            <a:lvl1pPr>
              <a:defRPr/>
            </a:lvl1pPr>
          </a:lstStyle>
          <a:p>
            <a:fld id="{E41F3A25-4381-F748-9D2C-5621C5E9A25C}" type="slidenum">
              <a:rPr lang="en-US" altLang="x-none"/>
              <a:pPr/>
              <a:t>‹#›</a:t>
            </a:fld>
            <a:endParaRPr lang="en-US" altLang="x-none"/>
          </a:p>
        </p:txBody>
      </p:sp>
    </p:spTree>
    <p:extLst>
      <p:ext uri="{BB962C8B-B14F-4D97-AF65-F5344CB8AC3E}">
        <p14:creationId xmlns:p14="http://schemas.microsoft.com/office/powerpoint/2010/main" val="80131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411163"/>
            <a:ext cx="82296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x-none"/>
              <a:t>Click to edit Master title style</a:t>
            </a:r>
          </a:p>
        </p:txBody>
      </p:sp>
      <p:sp>
        <p:nvSpPr>
          <p:cNvPr id="29702" name="Rectangle 6"/>
          <p:cNvSpPr>
            <a:spLocks noGrp="1" noChangeArrowheads="1"/>
          </p:cNvSpPr>
          <p:nvPr>
            <p:ph type="sldNum" sz="quarter" idx="4"/>
          </p:nvPr>
        </p:nvSpPr>
        <p:spPr bwMode="auto">
          <a:xfrm>
            <a:off x="7955242" y="6248400"/>
            <a:ext cx="73155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B9A191E7-2071-B34D-84F0-74D03C8C3C56}" type="slidenum">
              <a:rPr lang="en-US" altLang="x-none"/>
              <a:pPr/>
              <a:t>‹#›</a:t>
            </a:fld>
            <a:endParaRPr lang="en-US" altLang="x-none"/>
          </a:p>
        </p:txBody>
      </p:sp>
      <p:grpSp>
        <p:nvGrpSpPr>
          <p:cNvPr id="29703" name="Group 7"/>
          <p:cNvGrpSpPr>
            <a:grpSpLocks/>
          </p:cNvGrpSpPr>
          <p:nvPr/>
        </p:nvGrpSpPr>
        <p:grpSpPr bwMode="auto">
          <a:xfrm>
            <a:off x="228600" y="0"/>
            <a:ext cx="8686800" cy="1143000"/>
            <a:chOff x="176" y="96"/>
            <a:chExt cx="5472" cy="1008"/>
          </a:xfrm>
        </p:grpSpPr>
        <p:sp>
          <p:nvSpPr>
            <p:cNvPr id="29704"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70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pic>
        <p:nvPicPr>
          <p:cNvPr id="29709" name="Picture 13" descr="SJSU-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713" y="6172200"/>
            <a:ext cx="639762" cy="6064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1097318" y="6263609"/>
            <a:ext cx="1896673" cy="400110"/>
          </a:xfrm>
          <a:prstGeom prst="rect">
            <a:avLst/>
          </a:prstGeom>
          <a:noFill/>
        </p:spPr>
        <p:txBody>
          <a:bodyPr wrap="none" rtlCol="0">
            <a:spAutoFit/>
          </a:bodyPr>
          <a:lstStyle/>
          <a:p>
            <a:r>
              <a:rPr lang="en-US" sz="1000" dirty="0"/>
              <a:t>Engineering Extended Studies</a:t>
            </a:r>
            <a:endParaRPr lang="en-US" sz="1000" baseline="0" dirty="0"/>
          </a:p>
          <a:p>
            <a:r>
              <a:rPr lang="en-US" sz="1000" baseline="0" dirty="0"/>
              <a:t>Spring 2025: April 8</a:t>
            </a:r>
            <a:endParaRPr lang="en-US" sz="1000" dirty="0"/>
          </a:p>
        </p:txBody>
      </p:sp>
      <p:sp>
        <p:nvSpPr>
          <p:cNvPr id="2" name="TextBox 1"/>
          <p:cNvSpPr txBox="1"/>
          <p:nvPr userDrawn="1"/>
        </p:nvSpPr>
        <p:spPr>
          <a:xfrm>
            <a:off x="3474732" y="6263609"/>
            <a:ext cx="2651688" cy="400110"/>
          </a:xfrm>
          <a:prstGeom prst="rect">
            <a:avLst/>
          </a:prstGeom>
          <a:noFill/>
        </p:spPr>
        <p:txBody>
          <a:bodyPr wrap="none" rtlCol="0">
            <a:spAutoFit/>
          </a:bodyPr>
          <a:lstStyle/>
          <a:p>
            <a:pPr algn="ctr"/>
            <a:r>
              <a:rPr lang="en-US" altLang="x-none" sz="1000" dirty="0"/>
              <a:t>CMPE 202: Software Systems Engineering </a:t>
            </a:r>
          </a:p>
          <a:p>
            <a:pPr algn="ctr"/>
            <a:r>
              <a:rPr lang="en-US" altLang="x-none" sz="1000" dirty="0"/>
              <a:t>© Ronald Mak</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fontAlgn="base">
        <a:spcBef>
          <a:spcPct val="0"/>
        </a:spcBef>
        <a:spcAft>
          <a:spcPct val="0"/>
        </a:spcAft>
        <a:defRPr sz="3200" kern="1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469900" indent="-469900" algn="l" rtl="0" fontAlgn="base">
        <a:spcBef>
          <a:spcPct val="20000"/>
        </a:spcBef>
        <a:spcAft>
          <a:spcPct val="0"/>
        </a:spcAft>
        <a:buClr>
          <a:schemeClr val="bg2"/>
        </a:buClr>
        <a:buSzPct val="70000"/>
        <a:buFont typeface="Wingdings" charset="2"/>
        <a:buChar char="o"/>
        <a:defRPr sz="24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2"/>
        <a:buChar char="n"/>
        <a:defRPr sz="2000" kern="1200">
          <a:solidFill>
            <a:schemeClr val="tx1"/>
          </a:solidFill>
          <a:latin typeface="+mn-lt"/>
          <a:ea typeface="+mn-ea"/>
          <a:cs typeface="+mn-cs"/>
        </a:defRPr>
      </a:lvl2pPr>
      <a:lvl3pPr marL="1377950" indent="-468313" algn="l" rtl="0" fontAlgn="base">
        <a:spcBef>
          <a:spcPct val="20000"/>
        </a:spcBef>
        <a:spcAft>
          <a:spcPct val="0"/>
        </a:spcAft>
        <a:buClr>
          <a:schemeClr val="bg2"/>
        </a:buClr>
        <a:buSzPct val="65000"/>
        <a:buFont typeface="Wingdings" charset="2"/>
        <a:buChar char="o"/>
        <a:defRPr kern="1200">
          <a:solidFill>
            <a:schemeClr val="tx1"/>
          </a:solidFill>
          <a:latin typeface="+mn-lt"/>
          <a:ea typeface="+mn-ea"/>
          <a:cs typeface="+mn-cs"/>
        </a:defRPr>
      </a:lvl3pPr>
      <a:lvl4pPr marL="1827213" indent="-438150" algn="l" rtl="0" fontAlgn="base">
        <a:spcBef>
          <a:spcPct val="20000"/>
        </a:spcBef>
        <a:spcAft>
          <a:spcPct val="0"/>
        </a:spcAft>
        <a:buClr>
          <a:schemeClr val="accent2"/>
        </a:buClr>
        <a:buSzPct val="75000"/>
        <a:buFont typeface="Wingdings" charset="2"/>
        <a:buChar char="n"/>
        <a:defRPr sz="1400" kern="1200">
          <a:solidFill>
            <a:schemeClr val="tx1"/>
          </a:solidFill>
          <a:latin typeface="+mn-lt"/>
          <a:ea typeface="+mn-ea"/>
          <a:cs typeface="+mn-cs"/>
        </a:defRPr>
      </a:lvl4pPr>
      <a:lvl5pPr marL="2297113" indent="-468313" algn="l" rtl="0" fontAlgn="base">
        <a:spcBef>
          <a:spcPct val="20000"/>
        </a:spcBef>
        <a:spcAft>
          <a:spcPct val="0"/>
        </a:spcAft>
        <a:buClr>
          <a:schemeClr val="accent1"/>
        </a:buClr>
        <a:buSzPct val="50000"/>
        <a:buFont typeface="Wingdings" charset="2"/>
        <a:buChar char="o"/>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sjsu.edu/~ma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x-none" sz="3200" dirty="0"/>
              <a:t>CMPE 202</a:t>
            </a:r>
            <a:br>
              <a:rPr lang="en-US" altLang="x-none" sz="3200" dirty="0"/>
            </a:br>
            <a:r>
              <a:rPr lang="en-US" altLang="x-none" sz="3200" dirty="0"/>
              <a:t>Software Systems Engineering</a:t>
            </a:r>
            <a:br>
              <a:rPr lang="en-US" altLang="x-none" sz="3600" dirty="0"/>
            </a:br>
            <a:r>
              <a:rPr lang="en-US" altLang="x-none" sz="2400" dirty="0"/>
              <a:t>April 8 Class Meeting</a:t>
            </a:r>
          </a:p>
        </p:txBody>
      </p:sp>
      <p:sp>
        <p:nvSpPr>
          <p:cNvPr id="2051" name="Rectangle 3"/>
          <p:cNvSpPr>
            <a:spLocks noGrp="1" noChangeArrowheads="1"/>
          </p:cNvSpPr>
          <p:nvPr>
            <p:ph type="subTitle" idx="1"/>
          </p:nvPr>
        </p:nvSpPr>
        <p:spPr/>
        <p:txBody>
          <a:bodyPr/>
          <a:lstStyle/>
          <a:p>
            <a:pPr algn="ctr"/>
            <a:r>
              <a:rPr lang="en-US" altLang="x-none" dirty="0"/>
              <a:t>Engineering Extended Studies</a:t>
            </a:r>
            <a:br>
              <a:rPr lang="en-US" altLang="x-none" dirty="0"/>
            </a:br>
            <a:r>
              <a:rPr lang="en-US" altLang="x-none" dirty="0"/>
              <a:t>San Jose State University</a:t>
            </a:r>
            <a:br>
              <a:rPr lang="en-US" altLang="x-none" dirty="0"/>
            </a:br>
            <a:br>
              <a:rPr lang="en-US" altLang="x-none" sz="1000" dirty="0"/>
            </a:br>
            <a:r>
              <a:rPr lang="en-US" altLang="x-none" dirty="0"/>
              <a:t>Spring 2025</a:t>
            </a:r>
            <a:br>
              <a:rPr lang="en-US" altLang="x-none" dirty="0"/>
            </a:br>
            <a:r>
              <a:rPr lang="en-US" altLang="x-none" dirty="0"/>
              <a:t>Instructor: Ron Mak</a:t>
            </a:r>
          </a:p>
          <a:p>
            <a:pPr algn="ctr"/>
            <a:r>
              <a:rPr lang="en-US" altLang="x-none" dirty="0">
                <a:hlinkClick r:id="rId3"/>
              </a:rPr>
              <a:t>www.cs.sjsu.edu/~mak</a:t>
            </a:r>
            <a:endParaRPr lang="en-US" altLang="x-none" dirty="0"/>
          </a:p>
        </p:txBody>
      </p:sp>
      <p:pic>
        <p:nvPicPr>
          <p:cNvPr id="2053" name="Picture 5" descr="sjsu_log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638" y="4591050"/>
            <a:ext cx="1096962" cy="1031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creen Shot 2015-08-23 at 4.03.0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40" y="4434828"/>
            <a:ext cx="1013781" cy="1371586"/>
          </a:xfrm>
          <a:prstGeom prst="rect">
            <a:avLst/>
          </a:prstGeom>
        </p:spPr>
      </p:pic>
      <p:sp>
        <p:nvSpPr>
          <p:cNvPr id="3" name="Slide Number Placeholder 2"/>
          <p:cNvSpPr>
            <a:spLocks noGrp="1"/>
          </p:cNvSpPr>
          <p:nvPr>
            <p:ph type="sldNum" sz="quarter" idx="4294967295"/>
          </p:nvPr>
        </p:nvSpPr>
        <p:spPr>
          <a:xfrm>
            <a:off x="6553200" y="6248400"/>
            <a:ext cx="2133600" cy="457200"/>
          </a:xfrm>
        </p:spPr>
        <p:txBody>
          <a:bodyPr/>
          <a:lstStyle/>
          <a:p>
            <a:fld id="{5A7A4AD9-282A-1D42-BDC8-5281B49D17AB}" type="slidenum">
              <a:rPr lang="en-US" altLang="x-none" smtClean="0"/>
              <a:pPr/>
              <a:t>1</a:t>
            </a:fld>
            <a:endParaRPr lang="en-US" altLang="x-non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7435B-5240-C18B-1A9A-111B41F7D1E7}"/>
              </a:ext>
            </a:extLst>
          </p:cNvPr>
          <p:cNvSpPr>
            <a:spLocks noGrp="1"/>
          </p:cNvSpPr>
          <p:nvPr>
            <p:ph type="title"/>
          </p:nvPr>
        </p:nvSpPr>
        <p:spPr/>
        <p:txBody>
          <a:bodyPr/>
          <a:lstStyle/>
          <a:p>
            <a:r>
              <a:rPr lang="en-US" dirty="0"/>
              <a:t>Before Using the Singleton DP</a:t>
            </a:r>
          </a:p>
        </p:txBody>
      </p:sp>
      <p:sp>
        <p:nvSpPr>
          <p:cNvPr id="4" name="Slide Number Placeholder 3">
            <a:extLst>
              <a:ext uri="{FF2B5EF4-FFF2-40B4-BE49-F238E27FC236}">
                <a16:creationId xmlns:a16="http://schemas.microsoft.com/office/drawing/2014/main" id="{79198850-0A13-E4D7-94A5-4275F02E4638}"/>
              </a:ext>
            </a:extLst>
          </p:cNvPr>
          <p:cNvSpPr>
            <a:spLocks noGrp="1"/>
          </p:cNvSpPr>
          <p:nvPr>
            <p:ph type="sldNum" sz="quarter" idx="12"/>
          </p:nvPr>
        </p:nvSpPr>
        <p:spPr/>
        <p:txBody>
          <a:bodyPr/>
          <a:lstStyle/>
          <a:p>
            <a:fld id="{6C575094-CFE5-6845-BA77-358456EEE977}" type="slidenum">
              <a:rPr lang="en-US" altLang="x-none" smtClean="0"/>
              <a:pPr/>
              <a:t>10</a:t>
            </a:fld>
            <a:endParaRPr lang="en-US" altLang="x-none"/>
          </a:p>
        </p:txBody>
      </p:sp>
      <p:pic>
        <p:nvPicPr>
          <p:cNvPr id="5" name="Picture 4" descr="Text&#10;&#10;Description automatically generated with medium confidence">
            <a:extLst>
              <a:ext uri="{FF2B5EF4-FFF2-40B4-BE49-F238E27FC236}">
                <a16:creationId xmlns:a16="http://schemas.microsoft.com/office/drawing/2014/main" id="{EDADE228-DE4D-C8D8-861B-A585231AF7DE}"/>
              </a:ext>
            </a:extLst>
          </p:cNvPr>
          <p:cNvPicPr>
            <a:picLocks noChangeAspect="1"/>
          </p:cNvPicPr>
          <p:nvPr/>
        </p:nvPicPr>
        <p:blipFill>
          <a:blip r:embed="rId2"/>
          <a:stretch>
            <a:fillRect/>
          </a:stretch>
        </p:blipFill>
        <p:spPr>
          <a:xfrm>
            <a:off x="3670889" y="1325903"/>
            <a:ext cx="1802221" cy="1737341"/>
          </a:xfrm>
          <a:prstGeom prst="rect">
            <a:avLst/>
          </a:prstGeom>
          <a:noFill/>
          <a:ln w="9525">
            <a:noFill/>
          </a:ln>
        </p:spPr>
      </p:pic>
      <p:sp>
        <p:nvSpPr>
          <p:cNvPr id="6" name="TextBox 5">
            <a:extLst>
              <a:ext uri="{FF2B5EF4-FFF2-40B4-BE49-F238E27FC236}">
                <a16:creationId xmlns:a16="http://schemas.microsoft.com/office/drawing/2014/main" id="{B66C339C-033B-5D4C-CAA2-1BF2EF847546}"/>
              </a:ext>
            </a:extLst>
          </p:cNvPr>
          <p:cNvSpPr txBox="1"/>
          <p:nvPr/>
        </p:nvSpPr>
        <p:spPr>
          <a:xfrm>
            <a:off x="2217444" y="3154683"/>
            <a:ext cx="4709110" cy="830997"/>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effectLst/>
                <a:latin typeface="Verdana" panose="020B0604030504040204" pitchFamily="34" charset="0"/>
                <a:ea typeface="Times New Roman" panose="02020603050405020304" pitchFamily="18" charset="0"/>
                <a:cs typeface="Times New Roman" panose="02020603050405020304" pitchFamily="18" charset="0"/>
              </a:rPr>
              <a:t>Member function </a:t>
            </a:r>
            <a:r>
              <a:rPr lang="en-US" sz="1200" b="1" u="none" strike="noStrike"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obtain()</a:t>
            </a:r>
            <a:r>
              <a:rPr lang="en-US" sz="1200" dirty="0">
                <a:solidFill>
                  <a:srgbClr val="0432FF"/>
                </a:solidFill>
                <a:effectLst/>
                <a:latin typeface="Verdana" panose="020B0604030504040204" pitchFamily="34" charset="0"/>
                <a:ea typeface="Times New Roman" panose="02020603050405020304" pitchFamily="18" charset="0"/>
                <a:cs typeface="Times New Roman" panose="02020603050405020304" pitchFamily="18" charset="0"/>
              </a:rPr>
              <a:t> allows a named user to obtain and hold the pass. The pass has a randomly generated four-digit </a:t>
            </a:r>
            <a:r>
              <a:rPr lang="en-US" sz="1200" b="1" u="none" strike="noStrike"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key</a:t>
            </a:r>
            <a:r>
              <a:rPr lang="en-US" sz="1200" dirty="0">
                <a:solidFill>
                  <a:srgbClr val="0432FF"/>
                </a:solidFill>
                <a:effectLst/>
                <a:latin typeface="Verdana" panose="020B0604030504040204" pitchFamily="34" charset="0"/>
                <a:ea typeface="Times New Roman" panose="02020603050405020304" pitchFamily="18" charset="0"/>
                <a:cs typeface="Times New Roman" panose="02020603050405020304" pitchFamily="18" charset="0"/>
              </a:rPr>
              <a:t> to identify it. Member function </a:t>
            </a:r>
            <a:r>
              <a:rPr lang="en-US" sz="1200" b="1" u="none" strike="noStrike"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print()</a:t>
            </a:r>
            <a:r>
              <a:rPr lang="en-US" sz="1200" dirty="0">
                <a:solidFill>
                  <a:srgbClr val="0432FF"/>
                </a:solidFill>
                <a:effectLst/>
                <a:latin typeface="Verdana" panose="020B0604030504040204" pitchFamily="34" charset="0"/>
                <a:ea typeface="Times New Roman" panose="02020603050405020304" pitchFamily="18" charset="0"/>
                <a:cs typeface="Times New Roman" panose="02020603050405020304" pitchFamily="18" charset="0"/>
              </a:rPr>
              <a:t> prints the name of the </a:t>
            </a:r>
            <a:r>
              <a:rPr lang="en-US" sz="1200" b="1" u="none" strike="noStrike"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holder</a:t>
            </a:r>
            <a:r>
              <a:rPr lang="en-US" sz="1200" dirty="0">
                <a:solidFill>
                  <a:srgbClr val="0432FF"/>
                </a:solidFill>
                <a:effectLst/>
                <a:latin typeface="Verdana" panose="020B0604030504040204" pitchFamily="34" charset="0"/>
                <a:ea typeface="Times New Roman" panose="02020603050405020304" pitchFamily="18" charset="0"/>
                <a:cs typeface="Times New Roman" panose="02020603050405020304" pitchFamily="18" charset="0"/>
              </a:rPr>
              <a:t> and the value of the </a:t>
            </a:r>
            <a:r>
              <a:rPr lang="en-US" sz="1200" b="1" u="none" strike="noStrike"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key</a:t>
            </a:r>
            <a:r>
              <a:rPr lang="en-US" sz="1200" dirty="0">
                <a:solidFill>
                  <a:srgbClr val="0432FF"/>
                </a:solidFill>
                <a:effectLst/>
                <a:latin typeface="Verdana" panose="020B0604030504040204" pitchFamily="34" charset="0"/>
                <a:ea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DB17E955-56EF-7B90-76F1-75472D092422}"/>
              </a:ext>
            </a:extLst>
          </p:cNvPr>
          <p:cNvSpPr txBox="1"/>
          <p:nvPr/>
        </p:nvSpPr>
        <p:spPr>
          <a:xfrm>
            <a:off x="2888730" y="4160512"/>
            <a:ext cx="1957587" cy="307777"/>
          </a:xfrm>
          <a:prstGeom prst="rect">
            <a:avLst/>
          </a:prstGeom>
          <a:solidFill>
            <a:srgbClr val="0432FF"/>
          </a:solidFill>
        </p:spPr>
        <p:txBody>
          <a:bodyPr wrap="none" rtlCol="0">
            <a:spAutoFit/>
          </a:bodyPr>
          <a:lstStyle/>
          <a:p>
            <a:r>
              <a:rPr lang="en-US" sz="1400" dirty="0">
                <a:solidFill>
                  <a:srgbClr val="FFFF00"/>
                </a:solidFill>
              </a:rPr>
              <a:t>14.1/ </a:t>
            </a:r>
            <a:r>
              <a:rPr lang="en-US" sz="1400" dirty="0" err="1">
                <a:solidFill>
                  <a:srgbClr val="FFFF00"/>
                </a:solidFill>
              </a:rPr>
              <a:t>ExecutivePass.h</a:t>
            </a:r>
            <a:endParaRPr lang="en-US" sz="1400" dirty="0">
              <a:solidFill>
                <a:srgbClr val="FFFF00"/>
              </a:solidFill>
            </a:endParaRPr>
          </a:p>
        </p:txBody>
      </p:sp>
      <p:sp>
        <p:nvSpPr>
          <p:cNvPr id="8" name="TextBox 7">
            <a:extLst>
              <a:ext uri="{FF2B5EF4-FFF2-40B4-BE49-F238E27FC236}">
                <a16:creationId xmlns:a16="http://schemas.microsoft.com/office/drawing/2014/main" id="{0F92DAD2-C9AA-4374-CB43-FFA2141A2AA9}"/>
              </a:ext>
            </a:extLst>
          </p:cNvPr>
          <p:cNvSpPr txBox="1"/>
          <p:nvPr/>
        </p:nvSpPr>
        <p:spPr>
          <a:xfrm>
            <a:off x="4937756" y="4160512"/>
            <a:ext cx="1357808" cy="307777"/>
          </a:xfrm>
          <a:prstGeom prst="rect">
            <a:avLst/>
          </a:prstGeom>
          <a:solidFill>
            <a:srgbClr val="0432FF"/>
          </a:solidFill>
        </p:spPr>
        <p:txBody>
          <a:bodyPr wrap="none" rtlCol="0">
            <a:spAutoFit/>
          </a:bodyPr>
          <a:lstStyle/>
          <a:p>
            <a:r>
              <a:rPr lang="en-US" sz="1400" dirty="0">
                <a:solidFill>
                  <a:srgbClr val="FFFF00"/>
                </a:solidFill>
              </a:rPr>
              <a:t>14.1/</a:t>
            </a:r>
            <a:r>
              <a:rPr lang="en-US" sz="1400" dirty="0" err="1">
                <a:solidFill>
                  <a:srgbClr val="FFFF00"/>
                </a:solidFill>
              </a:rPr>
              <a:t>tester.cpp</a:t>
            </a:r>
            <a:endParaRPr lang="en-US" sz="1400" dirty="0">
              <a:solidFill>
                <a:srgbClr val="FFFF00"/>
              </a:solidFill>
            </a:endParaRPr>
          </a:p>
        </p:txBody>
      </p:sp>
      <p:pic>
        <p:nvPicPr>
          <p:cNvPr id="9" name="Picture 8" descr="A red and white sign with a skull and crossbones&#10;&#10;Description automatically generated">
            <a:extLst>
              <a:ext uri="{FF2B5EF4-FFF2-40B4-BE49-F238E27FC236}">
                <a16:creationId xmlns:a16="http://schemas.microsoft.com/office/drawing/2014/main" id="{50971207-3032-FD24-7B33-611D498D29D9}"/>
              </a:ext>
            </a:extLst>
          </p:cNvPr>
          <p:cNvPicPr>
            <a:picLocks noChangeAspect="1"/>
          </p:cNvPicPr>
          <p:nvPr/>
        </p:nvPicPr>
        <p:blipFill>
          <a:blip r:embed="rId3"/>
          <a:stretch>
            <a:fillRect/>
          </a:stretch>
        </p:blipFill>
        <p:spPr>
          <a:xfrm>
            <a:off x="2377464" y="1600220"/>
            <a:ext cx="985567" cy="1131577"/>
          </a:xfrm>
          <a:prstGeom prst="rect">
            <a:avLst/>
          </a:prstGeom>
        </p:spPr>
      </p:pic>
      <p:sp>
        <p:nvSpPr>
          <p:cNvPr id="10" name="TextBox 9">
            <a:extLst>
              <a:ext uri="{FF2B5EF4-FFF2-40B4-BE49-F238E27FC236}">
                <a16:creationId xmlns:a16="http://schemas.microsoft.com/office/drawing/2014/main" id="{93494E2A-5CDD-6C6E-7895-F76676B0ED02}"/>
              </a:ext>
            </a:extLst>
          </p:cNvPr>
          <p:cNvSpPr txBox="1"/>
          <p:nvPr/>
        </p:nvSpPr>
        <p:spPr>
          <a:xfrm>
            <a:off x="1005879" y="4892024"/>
            <a:ext cx="5559855" cy="954107"/>
          </a:xfrm>
          <a:prstGeom prst="rect">
            <a:avLst/>
          </a:prstGeom>
          <a:solidFill>
            <a:schemeClr val="bg1">
              <a:lumMod val="95000"/>
            </a:schemeClr>
          </a:solidFill>
          <a:ln>
            <a:solidFill>
              <a:schemeClr val="bg1">
                <a:lumMod val="75000"/>
              </a:schemeClr>
            </a:solidFill>
          </a:ln>
        </p:spPr>
        <p:txBody>
          <a:bodyPr wrap="none" rtlCol="0">
            <a:spAutoFit/>
          </a:bodyPr>
          <a:lstStyle/>
          <a:p>
            <a:pPr marL="4763"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obtain: Executive pass now held by Ron, key = 7807</a:t>
            </a:r>
          </a:p>
          <a:p>
            <a:pPr marL="4763"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obtain: Executive pass now held by Sal, key = 7807</a:t>
            </a:r>
          </a:p>
          <a:p>
            <a:pPr marL="4763"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copy 1: Executive pass now held by Bob, key = 1073</a:t>
            </a:r>
          </a:p>
          <a:p>
            <a:pPr marL="4763"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copy 2: Executive pass now held by Flo, key = 4658</a:t>
            </a:r>
          </a:p>
        </p:txBody>
      </p:sp>
      <p:sp>
        <p:nvSpPr>
          <p:cNvPr id="11" name="TextBox 10">
            <a:extLst>
              <a:ext uri="{FF2B5EF4-FFF2-40B4-BE49-F238E27FC236}">
                <a16:creationId xmlns:a16="http://schemas.microsoft.com/office/drawing/2014/main" id="{0A1DF775-CCF5-D060-E547-6FDB1E582482}"/>
              </a:ext>
            </a:extLst>
          </p:cNvPr>
          <p:cNvSpPr txBox="1"/>
          <p:nvPr/>
        </p:nvSpPr>
        <p:spPr>
          <a:xfrm>
            <a:off x="6667129" y="4892024"/>
            <a:ext cx="1651331" cy="461665"/>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Ron and Sal both hold the same pass.</a:t>
            </a:r>
          </a:p>
        </p:txBody>
      </p:sp>
      <p:sp>
        <p:nvSpPr>
          <p:cNvPr id="12" name="TextBox 11">
            <a:extLst>
              <a:ext uri="{FF2B5EF4-FFF2-40B4-BE49-F238E27FC236}">
                <a16:creationId xmlns:a16="http://schemas.microsoft.com/office/drawing/2014/main" id="{05949B40-F118-7D70-FE0C-64FF355BEDAB}"/>
              </a:ext>
            </a:extLst>
          </p:cNvPr>
          <p:cNvSpPr txBox="1"/>
          <p:nvPr/>
        </p:nvSpPr>
        <p:spPr>
          <a:xfrm>
            <a:off x="6667129" y="5436188"/>
            <a:ext cx="1651331" cy="461665"/>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Two more passes were created.</a:t>
            </a:r>
          </a:p>
        </p:txBody>
      </p:sp>
    </p:spTree>
    <p:extLst>
      <p:ext uri="{BB962C8B-B14F-4D97-AF65-F5344CB8AC3E}">
        <p14:creationId xmlns:p14="http://schemas.microsoft.com/office/powerpoint/2010/main" val="17757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72F30-227A-0282-5560-7BA3234E459C}"/>
              </a:ext>
            </a:extLst>
          </p:cNvPr>
          <p:cNvSpPr>
            <a:spLocks noGrp="1"/>
          </p:cNvSpPr>
          <p:nvPr>
            <p:ph type="title"/>
          </p:nvPr>
        </p:nvSpPr>
        <p:spPr/>
        <p:txBody>
          <a:bodyPr/>
          <a:lstStyle/>
          <a:p>
            <a:r>
              <a:rPr lang="en-US" dirty="0"/>
              <a:t>Problems with “Before”</a:t>
            </a:r>
          </a:p>
        </p:txBody>
      </p:sp>
      <p:sp>
        <p:nvSpPr>
          <p:cNvPr id="3" name="Content Placeholder 2">
            <a:extLst>
              <a:ext uri="{FF2B5EF4-FFF2-40B4-BE49-F238E27FC236}">
                <a16:creationId xmlns:a16="http://schemas.microsoft.com/office/drawing/2014/main" id="{F7A711F0-2548-5EFD-F847-469E6518B3B0}"/>
              </a:ext>
            </a:extLst>
          </p:cNvPr>
          <p:cNvSpPr>
            <a:spLocks noGrp="1"/>
          </p:cNvSpPr>
          <p:nvPr>
            <p:ph idx="1"/>
          </p:nvPr>
        </p:nvSpPr>
        <p:spPr>
          <a:xfrm>
            <a:off x="457200" y="1234464"/>
            <a:ext cx="8229600" cy="4922497"/>
          </a:xfrm>
        </p:spPr>
        <p:txBody>
          <a:bodyPr/>
          <a:lstStyle/>
          <a:p>
            <a:r>
              <a:rPr lang="en-US" b="1" dirty="0"/>
              <a:t>Use of a global variable. </a:t>
            </a:r>
            <a:r>
              <a:rPr lang="en-US" dirty="0"/>
              <a:t>We should not have global variables in a well-designed application. </a:t>
            </a:r>
          </a:p>
          <a:p>
            <a:pPr lvl="1"/>
            <a:r>
              <a:rPr lang="en-US" dirty="0"/>
              <a:t>Different parts of the application can access a global variable. One part can change the variable’s value unbeknownst to other parts, resulting in unwanted surprises and possible logic errors.</a:t>
            </a:r>
          </a:p>
          <a:p>
            <a:pPr lvl="4"/>
            <a:endParaRPr lang="en-US" dirty="0"/>
          </a:p>
          <a:p>
            <a:r>
              <a:rPr lang="en-US" b="1" dirty="0"/>
              <a:t>Order of creation. </a:t>
            </a:r>
            <a:r>
              <a:rPr lang="en-US" dirty="0"/>
              <a:t>If different global objects declared in different source files depend on each other, logic errors can occur because the order in which the objects are created when the application starts is undefined.</a:t>
            </a:r>
          </a:p>
          <a:p>
            <a:pPr lvl="4"/>
            <a:endParaRPr lang="en-US" dirty="0"/>
          </a:p>
          <a:p>
            <a:pPr lvl="3"/>
            <a:endParaRPr lang="en-US" sz="1400" dirty="0"/>
          </a:p>
        </p:txBody>
      </p:sp>
      <p:sp>
        <p:nvSpPr>
          <p:cNvPr id="4" name="Slide Number Placeholder 3">
            <a:extLst>
              <a:ext uri="{FF2B5EF4-FFF2-40B4-BE49-F238E27FC236}">
                <a16:creationId xmlns:a16="http://schemas.microsoft.com/office/drawing/2014/main" id="{E0E15283-4881-7FE6-3137-7151B0668077}"/>
              </a:ext>
            </a:extLst>
          </p:cNvPr>
          <p:cNvSpPr>
            <a:spLocks noGrp="1"/>
          </p:cNvSpPr>
          <p:nvPr>
            <p:ph type="sldNum" sz="quarter" idx="12"/>
          </p:nvPr>
        </p:nvSpPr>
        <p:spPr/>
        <p:txBody>
          <a:bodyPr/>
          <a:lstStyle/>
          <a:p>
            <a:fld id="{6C575094-CFE5-6845-BA77-358456EEE977}" type="slidenum">
              <a:rPr lang="en-US" altLang="x-none" smtClean="0"/>
              <a:pPr/>
              <a:t>11</a:t>
            </a:fld>
            <a:endParaRPr lang="en-US" altLang="x-none"/>
          </a:p>
        </p:txBody>
      </p:sp>
    </p:spTree>
    <p:extLst>
      <p:ext uri="{BB962C8B-B14F-4D97-AF65-F5344CB8AC3E}">
        <p14:creationId xmlns:p14="http://schemas.microsoft.com/office/powerpoint/2010/main" val="15928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BF3F8-6482-399D-19D5-45B823172BCB}"/>
              </a:ext>
            </a:extLst>
          </p:cNvPr>
          <p:cNvSpPr>
            <a:spLocks noGrp="1"/>
          </p:cNvSpPr>
          <p:nvPr>
            <p:ph type="title"/>
          </p:nvPr>
        </p:nvSpPr>
        <p:spPr/>
        <p:txBody>
          <a:bodyPr/>
          <a:lstStyle/>
          <a:p>
            <a:r>
              <a:rPr lang="en-US" dirty="0"/>
              <a:t>Problems with “Before”, </a:t>
            </a:r>
            <a:r>
              <a:rPr lang="en-US" i="1" dirty="0"/>
              <a:t>cont’d</a:t>
            </a:r>
          </a:p>
        </p:txBody>
      </p:sp>
      <p:sp>
        <p:nvSpPr>
          <p:cNvPr id="3" name="Content Placeholder 2">
            <a:extLst>
              <a:ext uri="{FF2B5EF4-FFF2-40B4-BE49-F238E27FC236}">
                <a16:creationId xmlns:a16="http://schemas.microsoft.com/office/drawing/2014/main" id="{470D3195-70AB-3BDE-4BB1-4A22D7F964DC}"/>
              </a:ext>
            </a:extLst>
          </p:cNvPr>
          <p:cNvSpPr>
            <a:spLocks noGrp="1"/>
          </p:cNvSpPr>
          <p:nvPr>
            <p:ph idx="1"/>
          </p:nvPr>
        </p:nvSpPr>
        <p:spPr/>
        <p:txBody>
          <a:bodyPr/>
          <a:lstStyle/>
          <a:p>
            <a:r>
              <a:rPr lang="en-US" b="1" dirty="0"/>
              <a:t>Object is always present. </a:t>
            </a:r>
            <a:r>
              <a:rPr lang="en-US" dirty="0"/>
              <a:t>In our example, the executive suite is not open for every sporting event. We defined the pass globally, so it is always present. </a:t>
            </a:r>
          </a:p>
          <a:p>
            <a:pPr lvl="1"/>
            <a:r>
              <a:rPr lang="en-US" dirty="0"/>
              <a:t>This can be a problem if the singleton object is costly to construct or consumes many resources. </a:t>
            </a:r>
          </a:p>
          <a:p>
            <a:pPr lvl="1"/>
            <a:r>
              <a:rPr lang="en-US" dirty="0"/>
              <a:t>We can’t delete the global object.</a:t>
            </a:r>
          </a:p>
          <a:p>
            <a:pPr lvl="4"/>
            <a:endParaRPr lang="en-US" dirty="0"/>
          </a:p>
          <a:p>
            <a:r>
              <a:rPr lang="en-US" b="1" dirty="0"/>
              <a:t>Possible to copy and assign the object. </a:t>
            </a:r>
            <a:r>
              <a:rPr lang="en-US" dirty="0"/>
              <a:t>These operations will create more instances of the supposedly singleton object.</a:t>
            </a:r>
          </a:p>
        </p:txBody>
      </p:sp>
      <p:sp>
        <p:nvSpPr>
          <p:cNvPr id="4" name="Slide Number Placeholder 3">
            <a:extLst>
              <a:ext uri="{FF2B5EF4-FFF2-40B4-BE49-F238E27FC236}">
                <a16:creationId xmlns:a16="http://schemas.microsoft.com/office/drawing/2014/main" id="{1C15A627-BA89-2C2F-1AF4-1E2E27F78B5B}"/>
              </a:ext>
            </a:extLst>
          </p:cNvPr>
          <p:cNvSpPr>
            <a:spLocks noGrp="1"/>
          </p:cNvSpPr>
          <p:nvPr>
            <p:ph type="sldNum" sz="quarter" idx="12"/>
          </p:nvPr>
        </p:nvSpPr>
        <p:spPr/>
        <p:txBody>
          <a:bodyPr/>
          <a:lstStyle/>
          <a:p>
            <a:fld id="{6C575094-CFE5-6845-BA77-358456EEE977}" type="slidenum">
              <a:rPr lang="en-US" altLang="x-none" smtClean="0"/>
              <a:pPr/>
              <a:t>12</a:t>
            </a:fld>
            <a:endParaRPr lang="en-US" altLang="x-none"/>
          </a:p>
        </p:txBody>
      </p:sp>
    </p:spTree>
    <p:extLst>
      <p:ext uri="{BB962C8B-B14F-4D97-AF65-F5344CB8AC3E}">
        <p14:creationId xmlns:p14="http://schemas.microsoft.com/office/powerpoint/2010/main" val="407633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3222C-A41C-F3B3-555A-85E1ADF51C20}"/>
              </a:ext>
            </a:extLst>
          </p:cNvPr>
          <p:cNvSpPr>
            <a:spLocks noGrp="1"/>
          </p:cNvSpPr>
          <p:nvPr>
            <p:ph type="title"/>
          </p:nvPr>
        </p:nvSpPr>
        <p:spPr/>
        <p:txBody>
          <a:bodyPr/>
          <a:lstStyle/>
          <a:p>
            <a:r>
              <a:rPr lang="en-US" dirty="0"/>
              <a:t>The Singleton Design Pattern</a:t>
            </a:r>
          </a:p>
        </p:txBody>
      </p:sp>
      <p:sp>
        <p:nvSpPr>
          <p:cNvPr id="4" name="Slide Number Placeholder 3">
            <a:extLst>
              <a:ext uri="{FF2B5EF4-FFF2-40B4-BE49-F238E27FC236}">
                <a16:creationId xmlns:a16="http://schemas.microsoft.com/office/drawing/2014/main" id="{6CFEDD25-5CEF-0089-83A3-A1EDAA29C2B8}"/>
              </a:ext>
            </a:extLst>
          </p:cNvPr>
          <p:cNvSpPr>
            <a:spLocks noGrp="1"/>
          </p:cNvSpPr>
          <p:nvPr>
            <p:ph type="sldNum" sz="quarter" idx="12"/>
          </p:nvPr>
        </p:nvSpPr>
        <p:spPr/>
        <p:txBody>
          <a:bodyPr/>
          <a:lstStyle/>
          <a:p>
            <a:fld id="{6C575094-CFE5-6845-BA77-358456EEE977}" type="slidenum">
              <a:rPr lang="en-US" altLang="x-none" smtClean="0"/>
              <a:pPr/>
              <a:t>13</a:t>
            </a:fld>
            <a:endParaRPr lang="en-US" altLang="x-none"/>
          </a:p>
        </p:txBody>
      </p:sp>
      <p:sp>
        <p:nvSpPr>
          <p:cNvPr id="5" name="TextBox 4">
            <a:extLst>
              <a:ext uri="{FF2B5EF4-FFF2-40B4-BE49-F238E27FC236}">
                <a16:creationId xmlns:a16="http://schemas.microsoft.com/office/drawing/2014/main" id="{832C9557-96A0-820F-F622-F4CE2060C57C}"/>
              </a:ext>
            </a:extLst>
          </p:cNvPr>
          <p:cNvSpPr txBox="1"/>
          <p:nvPr/>
        </p:nvSpPr>
        <p:spPr>
          <a:xfrm>
            <a:off x="2103147" y="1417342"/>
            <a:ext cx="4928062" cy="1046440"/>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Singleton Design Pattern</a:t>
            </a:r>
          </a:p>
          <a:p>
            <a:endParaRPr lang="en-US" sz="800" dirty="0">
              <a:latin typeface="+mj-lt"/>
            </a:endParaRPr>
          </a:p>
          <a:p>
            <a:pPr marL="6350" marR="228600">
              <a:spcBef>
                <a:spcPts val="0"/>
              </a:spcBef>
              <a:spcAft>
                <a:spcPts val="600"/>
              </a:spcAft>
              <a:tabLst>
                <a:tab pos="2286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Ensure a class has only one instance, and provide a global point of access to it.” </a:t>
            </a:r>
            <a:r>
              <a:rPr lang="en-US" sz="1800" dirty="0">
                <a:effectLst/>
                <a:latin typeface="Calibri" panose="020F0502020204030204" pitchFamily="34" charset="0"/>
                <a:ea typeface="Times New Roman" panose="02020603050405020304" pitchFamily="18" charset="0"/>
                <a:cs typeface="Calibri" panose="020F0502020204030204" pitchFamily="34" charset="0"/>
              </a:rPr>
              <a:t>[GoF 127]</a:t>
            </a:r>
            <a:r>
              <a:rPr lang="en-US" sz="1800" dirty="0">
                <a:effectLst/>
                <a:latin typeface="Calibri" panose="020F0502020204030204" pitchFamily="34" charset="0"/>
                <a:cs typeface="Calibri" panose="020F0502020204030204" pitchFamily="34" charset="0"/>
              </a:rPr>
              <a:t>  </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393187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A7C10-BAA7-4A29-93DF-ADC0E7AC9C22}"/>
              </a:ext>
            </a:extLst>
          </p:cNvPr>
          <p:cNvSpPr>
            <a:spLocks noGrp="1"/>
          </p:cNvSpPr>
          <p:nvPr>
            <p:ph type="title"/>
          </p:nvPr>
        </p:nvSpPr>
        <p:spPr/>
        <p:txBody>
          <a:bodyPr/>
          <a:lstStyle/>
          <a:p>
            <a:r>
              <a:rPr lang="en-US" dirty="0"/>
              <a:t>After Using the Singleton DP</a:t>
            </a:r>
          </a:p>
        </p:txBody>
      </p:sp>
      <p:sp>
        <p:nvSpPr>
          <p:cNvPr id="3" name="Content Placeholder 2">
            <a:extLst>
              <a:ext uri="{FF2B5EF4-FFF2-40B4-BE49-F238E27FC236}">
                <a16:creationId xmlns:a16="http://schemas.microsoft.com/office/drawing/2014/main" id="{F37F0115-15D6-661A-7518-49D03A99F4C5}"/>
              </a:ext>
            </a:extLst>
          </p:cNvPr>
          <p:cNvSpPr>
            <a:spLocks noGrp="1"/>
          </p:cNvSpPr>
          <p:nvPr>
            <p:ph idx="1"/>
          </p:nvPr>
        </p:nvSpPr>
        <p:spPr>
          <a:xfrm>
            <a:off x="457200" y="2971805"/>
            <a:ext cx="8503872" cy="3200364"/>
          </a:xfrm>
          <a:noFill/>
          <a:ln>
            <a:noFill/>
          </a:ln>
        </p:spPr>
        <p:txBody>
          <a:bodyPr/>
          <a:lstStyle/>
          <a:p>
            <a:pPr marL="471488" marR="0" indent="-471488">
              <a:spcBef>
                <a:spcPts val="0"/>
              </a:spcBef>
              <a:spcAft>
                <a:spcPts val="0"/>
              </a:spcAft>
            </a:pPr>
            <a:r>
              <a:rPr lang="en-US" sz="2400" u="sng" dirty="0"/>
              <a:t>We must make the constructor private</a:t>
            </a:r>
            <a:r>
              <a:rPr lang="en-US" sz="2400" dirty="0"/>
              <a:t>.  </a:t>
            </a:r>
          </a:p>
          <a:p>
            <a:pPr marL="909638" lvl="1" indent="-471488">
              <a:spcBef>
                <a:spcPts val="0"/>
              </a:spcBef>
              <a:spcAft>
                <a:spcPts val="0"/>
              </a:spcAft>
            </a:pPr>
            <a:r>
              <a:rPr lang="en-US" sz="2000" dirty="0"/>
              <a:t>We cannot allow code to declare an </a:t>
            </a:r>
            <a:r>
              <a:rPr lang="en-US" sz="2000" b="1" dirty="0">
                <a:latin typeface="Courier New" panose="02070309020205020404" pitchFamily="49" charset="0"/>
                <a:cs typeface="Courier New" panose="02070309020205020404" pitchFamily="49" charset="0"/>
              </a:rPr>
              <a:t>ExecutivePass</a:t>
            </a:r>
            <a:r>
              <a:rPr lang="en-US" sz="2000" dirty="0"/>
              <a:t> object </a:t>
            </a:r>
            <a:br>
              <a:rPr lang="en-US" sz="2000" dirty="0"/>
            </a:br>
            <a:r>
              <a:rPr lang="en-US" sz="2000" dirty="0"/>
              <a:t>or to create one dynamically with </a:t>
            </a:r>
            <a:r>
              <a:rPr lang="en-US" sz="2000" b="1" dirty="0">
                <a:latin typeface="Courier New" panose="02070309020205020404" pitchFamily="49" charset="0"/>
                <a:cs typeface="Courier New" panose="02070309020205020404" pitchFamily="49" charset="0"/>
              </a:rPr>
              <a:t>new</a:t>
            </a:r>
            <a:r>
              <a:rPr lang="en-US" sz="2000" dirty="0"/>
              <a:t>. </a:t>
            </a:r>
          </a:p>
          <a:p>
            <a:pPr marL="909638" lvl="1" indent="-471488">
              <a:spcBef>
                <a:spcPts val="0"/>
              </a:spcBef>
              <a:spcAft>
                <a:spcPts val="0"/>
              </a:spcAft>
            </a:pPr>
            <a:r>
              <a:rPr lang="en-US" sz="2000" dirty="0"/>
              <a:t>We must control the creation of a singleton pass object and create the object only when it’s needed (lazy construction).</a:t>
            </a:r>
          </a:p>
          <a:p>
            <a:pPr marL="2298701" lvl="4" indent="-471488">
              <a:spcBef>
                <a:spcPts val="0"/>
              </a:spcBef>
              <a:spcAft>
                <a:spcPts val="0"/>
              </a:spcAft>
            </a:pPr>
            <a:endParaRPr lang="en-US" sz="650" dirty="0"/>
          </a:p>
          <a:p>
            <a:r>
              <a:rPr lang="en-US" sz="2400" dirty="0"/>
              <a:t>A private static </a:t>
            </a:r>
            <a:r>
              <a:rPr lang="en-US" sz="2400" b="1" dirty="0">
                <a:latin typeface="Courier New" panose="02070309020205020404" pitchFamily="49" charset="0"/>
                <a:cs typeface="Courier New" panose="02070309020205020404" pitchFamily="49" charset="0"/>
              </a:rPr>
              <a:t>ExecutivePass</a:t>
            </a:r>
            <a:r>
              <a:rPr lang="en-US" sz="2400" dirty="0"/>
              <a:t> member variable must point to the </a:t>
            </a:r>
            <a:r>
              <a:rPr lang="en-US" sz="2400" u="sng" dirty="0"/>
              <a:t>one and only singleton object</a:t>
            </a:r>
            <a:r>
              <a:rPr lang="en-US" sz="2400" dirty="0"/>
              <a:t>, if it exists. </a:t>
            </a:r>
          </a:p>
          <a:p>
            <a:pPr lvl="1"/>
            <a:r>
              <a:rPr lang="en-US" sz="2000" dirty="0"/>
              <a:t>Otherwise, the variable’s value must be </a:t>
            </a:r>
            <a:r>
              <a:rPr lang="en-US" sz="2000" b="1" dirty="0">
                <a:latin typeface="Courier New" panose="02070309020205020404" pitchFamily="49" charset="0"/>
                <a:cs typeface="Courier New" panose="02070309020205020404" pitchFamily="49" charset="0"/>
              </a:rPr>
              <a:t>nullptr</a:t>
            </a:r>
            <a:r>
              <a:rPr lang="en-US" sz="2000" dirty="0"/>
              <a:t>.</a:t>
            </a:r>
          </a:p>
        </p:txBody>
      </p:sp>
      <p:sp>
        <p:nvSpPr>
          <p:cNvPr id="4" name="Slide Number Placeholder 3">
            <a:extLst>
              <a:ext uri="{FF2B5EF4-FFF2-40B4-BE49-F238E27FC236}">
                <a16:creationId xmlns:a16="http://schemas.microsoft.com/office/drawing/2014/main" id="{56C60913-3CA3-AA57-E7BD-0A961F53F61F}"/>
              </a:ext>
            </a:extLst>
          </p:cNvPr>
          <p:cNvSpPr>
            <a:spLocks noGrp="1"/>
          </p:cNvSpPr>
          <p:nvPr>
            <p:ph type="sldNum" sz="quarter" idx="12"/>
          </p:nvPr>
        </p:nvSpPr>
        <p:spPr/>
        <p:txBody>
          <a:bodyPr/>
          <a:lstStyle/>
          <a:p>
            <a:fld id="{6C575094-CFE5-6845-BA77-358456EEE977}" type="slidenum">
              <a:rPr lang="en-US" altLang="x-none" smtClean="0"/>
              <a:pPr/>
              <a:t>14</a:t>
            </a:fld>
            <a:endParaRPr lang="en-US" altLang="x-none"/>
          </a:p>
        </p:txBody>
      </p:sp>
      <p:pic>
        <p:nvPicPr>
          <p:cNvPr id="7" name="Picture 6" descr="Diagram&#10;&#10;Description automatically generated">
            <a:extLst>
              <a:ext uri="{FF2B5EF4-FFF2-40B4-BE49-F238E27FC236}">
                <a16:creationId xmlns:a16="http://schemas.microsoft.com/office/drawing/2014/main" id="{11FE4F6E-0940-3416-AB9A-0982DA4C9FD5}"/>
              </a:ext>
            </a:extLst>
          </p:cNvPr>
          <p:cNvPicPr>
            <a:picLocks noChangeAspect="1"/>
          </p:cNvPicPr>
          <p:nvPr/>
        </p:nvPicPr>
        <p:blipFill>
          <a:blip r:embed="rId2"/>
          <a:stretch>
            <a:fillRect/>
          </a:stretch>
        </p:blipFill>
        <p:spPr>
          <a:xfrm>
            <a:off x="823001" y="1228721"/>
            <a:ext cx="5383449" cy="1688367"/>
          </a:xfrm>
          <a:prstGeom prst="rect">
            <a:avLst/>
          </a:prstGeom>
          <a:noFill/>
          <a:ln w="9525">
            <a:noFill/>
          </a:ln>
        </p:spPr>
      </p:pic>
      <p:sp>
        <p:nvSpPr>
          <p:cNvPr id="8" name="TextBox 7">
            <a:extLst>
              <a:ext uri="{FF2B5EF4-FFF2-40B4-BE49-F238E27FC236}">
                <a16:creationId xmlns:a16="http://schemas.microsoft.com/office/drawing/2014/main" id="{CB415D67-0304-A3C1-C0B5-05F08635AAE2}"/>
              </a:ext>
            </a:extLst>
          </p:cNvPr>
          <p:cNvSpPr txBox="1"/>
          <p:nvPr/>
        </p:nvSpPr>
        <p:spPr>
          <a:xfrm>
            <a:off x="6492219" y="1417342"/>
            <a:ext cx="1957587" cy="307777"/>
          </a:xfrm>
          <a:prstGeom prst="rect">
            <a:avLst/>
          </a:prstGeom>
          <a:solidFill>
            <a:srgbClr val="0432FF"/>
          </a:solidFill>
        </p:spPr>
        <p:txBody>
          <a:bodyPr wrap="none" rtlCol="0">
            <a:spAutoFit/>
          </a:bodyPr>
          <a:lstStyle/>
          <a:p>
            <a:r>
              <a:rPr lang="en-US" sz="1400" dirty="0">
                <a:solidFill>
                  <a:srgbClr val="FFFF00"/>
                </a:solidFill>
              </a:rPr>
              <a:t>14.2/</a:t>
            </a:r>
            <a:r>
              <a:rPr lang="en-US" sz="1400" dirty="0" err="1">
                <a:solidFill>
                  <a:srgbClr val="FFFF00"/>
                </a:solidFill>
              </a:rPr>
              <a:t>ExecutivePass.h</a:t>
            </a:r>
            <a:endParaRPr lang="en-US" sz="1400" dirty="0">
              <a:solidFill>
                <a:srgbClr val="FFFF00"/>
              </a:solidFill>
            </a:endParaRPr>
          </a:p>
        </p:txBody>
      </p:sp>
      <p:sp>
        <p:nvSpPr>
          <p:cNvPr id="9" name="TextBox 8">
            <a:extLst>
              <a:ext uri="{FF2B5EF4-FFF2-40B4-BE49-F238E27FC236}">
                <a16:creationId xmlns:a16="http://schemas.microsoft.com/office/drawing/2014/main" id="{D703F820-D796-8E3C-BCA0-24ECA43844BF}"/>
              </a:ext>
            </a:extLst>
          </p:cNvPr>
          <p:cNvSpPr txBox="1"/>
          <p:nvPr/>
        </p:nvSpPr>
        <p:spPr>
          <a:xfrm>
            <a:off x="6504298" y="2241698"/>
            <a:ext cx="1357808" cy="307777"/>
          </a:xfrm>
          <a:prstGeom prst="rect">
            <a:avLst/>
          </a:prstGeom>
          <a:solidFill>
            <a:srgbClr val="0432FF"/>
          </a:solidFill>
        </p:spPr>
        <p:txBody>
          <a:bodyPr wrap="none" rtlCol="0">
            <a:spAutoFit/>
          </a:bodyPr>
          <a:lstStyle/>
          <a:p>
            <a:r>
              <a:rPr lang="en-US" sz="1400" dirty="0">
                <a:solidFill>
                  <a:srgbClr val="FFFF00"/>
                </a:solidFill>
              </a:rPr>
              <a:t>14.2/</a:t>
            </a:r>
            <a:r>
              <a:rPr lang="en-US" sz="1400" dirty="0" err="1">
                <a:solidFill>
                  <a:srgbClr val="FFFF00"/>
                </a:solidFill>
              </a:rPr>
              <a:t>tester.cpp</a:t>
            </a:r>
            <a:endParaRPr lang="en-US" sz="1400" dirty="0">
              <a:solidFill>
                <a:srgbClr val="FFFF00"/>
              </a:solidFill>
            </a:endParaRPr>
          </a:p>
        </p:txBody>
      </p:sp>
      <p:sp>
        <p:nvSpPr>
          <p:cNvPr id="10" name="TextBox 9">
            <a:extLst>
              <a:ext uri="{FF2B5EF4-FFF2-40B4-BE49-F238E27FC236}">
                <a16:creationId xmlns:a16="http://schemas.microsoft.com/office/drawing/2014/main" id="{E5CB3034-398F-C2DB-CFB0-EC853A4E3F00}"/>
              </a:ext>
            </a:extLst>
          </p:cNvPr>
          <p:cNvSpPr txBox="1"/>
          <p:nvPr/>
        </p:nvSpPr>
        <p:spPr>
          <a:xfrm>
            <a:off x="6504298" y="1829520"/>
            <a:ext cx="2146742" cy="307777"/>
          </a:xfrm>
          <a:prstGeom prst="rect">
            <a:avLst/>
          </a:prstGeom>
          <a:solidFill>
            <a:srgbClr val="0432FF"/>
          </a:solidFill>
        </p:spPr>
        <p:txBody>
          <a:bodyPr wrap="none" rtlCol="0">
            <a:spAutoFit/>
          </a:bodyPr>
          <a:lstStyle/>
          <a:p>
            <a:r>
              <a:rPr lang="en-US" sz="1400" dirty="0">
                <a:solidFill>
                  <a:srgbClr val="FFFF00"/>
                </a:solidFill>
              </a:rPr>
              <a:t>14.2/</a:t>
            </a:r>
            <a:r>
              <a:rPr lang="en-US" sz="1400" dirty="0" err="1">
                <a:solidFill>
                  <a:srgbClr val="FFFF00"/>
                </a:solidFill>
              </a:rPr>
              <a:t>ExecutivePass.cpp</a:t>
            </a:r>
            <a:endParaRPr lang="en-US" sz="1400" dirty="0">
              <a:solidFill>
                <a:srgbClr val="FFFF00"/>
              </a:solidFill>
            </a:endParaRPr>
          </a:p>
        </p:txBody>
      </p:sp>
      <p:pic>
        <p:nvPicPr>
          <p:cNvPr id="5" name="Picture 4" descr="A yellow hand with thumb up&#10;&#10;Description automatically generated">
            <a:extLst>
              <a:ext uri="{FF2B5EF4-FFF2-40B4-BE49-F238E27FC236}">
                <a16:creationId xmlns:a16="http://schemas.microsoft.com/office/drawing/2014/main" id="{BF41FADA-A517-1AC6-4426-D021431A8FFC}"/>
              </a:ext>
            </a:extLst>
          </p:cNvPr>
          <p:cNvPicPr>
            <a:picLocks noChangeAspect="1"/>
          </p:cNvPicPr>
          <p:nvPr/>
        </p:nvPicPr>
        <p:blipFill>
          <a:blip r:embed="rId3"/>
          <a:stretch>
            <a:fillRect/>
          </a:stretch>
        </p:blipFill>
        <p:spPr>
          <a:xfrm>
            <a:off x="4709136" y="1325944"/>
            <a:ext cx="868371" cy="826772"/>
          </a:xfrm>
          <a:prstGeom prst="rect">
            <a:avLst/>
          </a:prstGeom>
        </p:spPr>
      </p:pic>
    </p:spTree>
    <p:extLst>
      <p:ext uri="{BB962C8B-B14F-4D97-AF65-F5344CB8AC3E}">
        <p14:creationId xmlns:p14="http://schemas.microsoft.com/office/powerpoint/2010/main" val="6925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A7C10-BAA7-4A29-93DF-ADC0E7AC9C22}"/>
              </a:ext>
            </a:extLst>
          </p:cNvPr>
          <p:cNvSpPr>
            <a:spLocks noGrp="1"/>
          </p:cNvSpPr>
          <p:nvPr>
            <p:ph type="title"/>
          </p:nvPr>
        </p:nvSpPr>
        <p:spPr/>
        <p:txBody>
          <a:bodyPr/>
          <a:lstStyle/>
          <a:p>
            <a:r>
              <a:rPr lang="en-US" dirty="0"/>
              <a:t>After Using the Singleton DP</a:t>
            </a:r>
            <a:r>
              <a:rPr lang="en-US" i="1" dirty="0"/>
              <a:t>, cont’d</a:t>
            </a:r>
          </a:p>
        </p:txBody>
      </p:sp>
      <p:sp>
        <p:nvSpPr>
          <p:cNvPr id="3" name="Content Placeholder 2">
            <a:extLst>
              <a:ext uri="{FF2B5EF4-FFF2-40B4-BE49-F238E27FC236}">
                <a16:creationId xmlns:a16="http://schemas.microsoft.com/office/drawing/2014/main" id="{F37F0115-15D6-661A-7518-49D03A99F4C5}"/>
              </a:ext>
            </a:extLst>
          </p:cNvPr>
          <p:cNvSpPr>
            <a:spLocks noGrp="1"/>
          </p:cNvSpPr>
          <p:nvPr>
            <p:ph idx="1"/>
          </p:nvPr>
        </p:nvSpPr>
        <p:spPr>
          <a:xfrm>
            <a:off x="457200" y="2971805"/>
            <a:ext cx="8229599" cy="3200364"/>
          </a:xfrm>
          <a:noFill/>
          <a:ln>
            <a:noFill/>
          </a:ln>
        </p:spPr>
        <p:txBody>
          <a:bodyPr/>
          <a:lstStyle/>
          <a:p>
            <a:r>
              <a:rPr lang="en-US" sz="2400" dirty="0"/>
              <a:t>A public static </a:t>
            </a:r>
            <a:r>
              <a:rPr lang="en-US" sz="2400" b="1" dirty="0">
                <a:latin typeface="Courier New" panose="02070309020205020404" pitchFamily="49" charset="0"/>
                <a:cs typeface="Courier New" panose="02070309020205020404" pitchFamily="49" charset="0"/>
              </a:rPr>
              <a:t>obtain()</a:t>
            </a:r>
            <a:r>
              <a:rPr lang="en-US" sz="2400" dirty="0"/>
              <a:t> member function must return a pointer to the singleton object and set who’s holding the pass. </a:t>
            </a:r>
          </a:p>
          <a:p>
            <a:pPr lvl="1"/>
            <a:r>
              <a:rPr lang="en-US" sz="2000" dirty="0"/>
              <a:t>It must create the object if it doesn’t already exist. </a:t>
            </a:r>
          </a:p>
          <a:p>
            <a:pPr lvl="1"/>
            <a:r>
              <a:rPr lang="en-US" sz="2000" b="1" dirty="0">
                <a:latin typeface="Courier New" panose="02070309020205020404" pitchFamily="49" charset="0"/>
                <a:cs typeface="Courier New" panose="02070309020205020404" pitchFamily="49" charset="0"/>
              </a:rPr>
              <a:t>ExecutivePass::obtain()</a:t>
            </a:r>
            <a:r>
              <a:rPr lang="en-US" sz="2000" dirty="0"/>
              <a:t> is the </a:t>
            </a:r>
            <a:r>
              <a:rPr lang="en-US" sz="2000" u="sng" dirty="0"/>
              <a:t>global point of access</a:t>
            </a:r>
            <a:r>
              <a:rPr lang="en-US" sz="2000" dirty="0"/>
              <a:t> </a:t>
            </a:r>
            <a:br>
              <a:rPr lang="en-US" sz="2000" dirty="0"/>
            </a:br>
            <a:r>
              <a:rPr lang="en-US" sz="2000" dirty="0"/>
              <a:t>to the singleton object.</a:t>
            </a:r>
          </a:p>
          <a:p>
            <a:pPr lvl="4"/>
            <a:endParaRPr lang="en-US" sz="650" dirty="0"/>
          </a:p>
          <a:p>
            <a:r>
              <a:rPr lang="en-US" sz="2400" dirty="0"/>
              <a:t>Deleting the singleton object must enable </a:t>
            </a:r>
            <a:br>
              <a:rPr lang="en-US" sz="2400" dirty="0"/>
            </a:br>
            <a:r>
              <a:rPr lang="en-US" sz="2400" dirty="0"/>
              <a:t>creating a new one later.</a:t>
            </a:r>
          </a:p>
        </p:txBody>
      </p:sp>
      <p:sp>
        <p:nvSpPr>
          <p:cNvPr id="4" name="Slide Number Placeholder 3">
            <a:extLst>
              <a:ext uri="{FF2B5EF4-FFF2-40B4-BE49-F238E27FC236}">
                <a16:creationId xmlns:a16="http://schemas.microsoft.com/office/drawing/2014/main" id="{56C60913-3CA3-AA57-E7BD-0A961F53F61F}"/>
              </a:ext>
            </a:extLst>
          </p:cNvPr>
          <p:cNvSpPr>
            <a:spLocks noGrp="1"/>
          </p:cNvSpPr>
          <p:nvPr>
            <p:ph type="sldNum" sz="quarter" idx="12"/>
          </p:nvPr>
        </p:nvSpPr>
        <p:spPr/>
        <p:txBody>
          <a:bodyPr/>
          <a:lstStyle/>
          <a:p>
            <a:fld id="{6C575094-CFE5-6845-BA77-358456EEE977}" type="slidenum">
              <a:rPr lang="en-US" altLang="x-none" smtClean="0"/>
              <a:pPr/>
              <a:t>15</a:t>
            </a:fld>
            <a:endParaRPr lang="en-US" altLang="x-none"/>
          </a:p>
        </p:txBody>
      </p:sp>
      <p:pic>
        <p:nvPicPr>
          <p:cNvPr id="7" name="Picture 6" descr="Diagram&#10;&#10;Description automatically generated">
            <a:extLst>
              <a:ext uri="{FF2B5EF4-FFF2-40B4-BE49-F238E27FC236}">
                <a16:creationId xmlns:a16="http://schemas.microsoft.com/office/drawing/2014/main" id="{11FE4F6E-0940-3416-AB9A-0982DA4C9FD5}"/>
              </a:ext>
            </a:extLst>
          </p:cNvPr>
          <p:cNvPicPr>
            <a:picLocks noChangeAspect="1"/>
          </p:cNvPicPr>
          <p:nvPr/>
        </p:nvPicPr>
        <p:blipFill>
          <a:blip r:embed="rId2"/>
          <a:stretch>
            <a:fillRect/>
          </a:stretch>
        </p:blipFill>
        <p:spPr>
          <a:xfrm>
            <a:off x="823001" y="1228721"/>
            <a:ext cx="5383449" cy="1688367"/>
          </a:xfrm>
          <a:prstGeom prst="rect">
            <a:avLst/>
          </a:prstGeom>
          <a:noFill/>
          <a:ln w="9525">
            <a:noFill/>
          </a:ln>
        </p:spPr>
      </p:pic>
      <p:pic>
        <p:nvPicPr>
          <p:cNvPr id="5" name="Picture 4" descr="A yellow hand with thumb up&#10;&#10;Description automatically generated">
            <a:extLst>
              <a:ext uri="{FF2B5EF4-FFF2-40B4-BE49-F238E27FC236}">
                <a16:creationId xmlns:a16="http://schemas.microsoft.com/office/drawing/2014/main" id="{BF41FADA-A517-1AC6-4426-D021431A8FFC}"/>
              </a:ext>
            </a:extLst>
          </p:cNvPr>
          <p:cNvPicPr>
            <a:picLocks noChangeAspect="1"/>
          </p:cNvPicPr>
          <p:nvPr/>
        </p:nvPicPr>
        <p:blipFill>
          <a:blip r:embed="rId3"/>
          <a:stretch>
            <a:fillRect/>
          </a:stretch>
        </p:blipFill>
        <p:spPr>
          <a:xfrm>
            <a:off x="4709136" y="1325944"/>
            <a:ext cx="868371" cy="826772"/>
          </a:xfrm>
          <a:prstGeom prst="rect">
            <a:avLst/>
          </a:prstGeom>
        </p:spPr>
      </p:pic>
    </p:spTree>
    <p:extLst>
      <p:ext uri="{BB962C8B-B14F-4D97-AF65-F5344CB8AC3E}">
        <p14:creationId xmlns:p14="http://schemas.microsoft.com/office/powerpoint/2010/main" val="88573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0466-E657-9C35-C85D-C73F09BF7AE1}"/>
              </a:ext>
            </a:extLst>
          </p:cNvPr>
          <p:cNvSpPr>
            <a:spLocks noGrp="1"/>
          </p:cNvSpPr>
          <p:nvPr>
            <p:ph type="title"/>
          </p:nvPr>
        </p:nvSpPr>
        <p:spPr/>
        <p:txBody>
          <a:bodyPr/>
          <a:lstStyle/>
          <a:p>
            <a:r>
              <a:rPr lang="en-US" dirty="0"/>
              <a:t>After Using the Singleton DP</a:t>
            </a:r>
            <a:r>
              <a:rPr lang="en-US" i="1" dirty="0"/>
              <a:t>, cont’d</a:t>
            </a:r>
          </a:p>
        </p:txBody>
      </p:sp>
      <p:sp>
        <p:nvSpPr>
          <p:cNvPr id="3" name="Content Placeholder 2">
            <a:extLst>
              <a:ext uri="{FF2B5EF4-FFF2-40B4-BE49-F238E27FC236}">
                <a16:creationId xmlns:a16="http://schemas.microsoft.com/office/drawing/2014/main" id="{4AD9A0E3-C106-9F54-A4DC-0236396405A7}"/>
              </a:ext>
            </a:extLst>
          </p:cNvPr>
          <p:cNvSpPr>
            <a:spLocks noGrp="1"/>
          </p:cNvSpPr>
          <p:nvPr>
            <p:ph idx="1"/>
          </p:nvPr>
        </p:nvSpPr>
        <p:spPr>
          <a:xfrm>
            <a:off x="457200" y="1295401"/>
            <a:ext cx="8229600" cy="1402088"/>
          </a:xfrm>
        </p:spPr>
        <p:txBody>
          <a:bodyPr/>
          <a:lstStyle/>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We must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disable</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the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copy constructor </a:t>
            </a:r>
            <a:br>
              <a:rPr lang="en-US" sz="2800" kern="100" dirty="0">
                <a:effectLst/>
                <a:latin typeface="Calibri" panose="020F0502020204030204" pitchFamily="34" charset="0"/>
                <a:ea typeface="Calibri" panose="020F0502020204030204" pitchFamily="34" charset="0"/>
                <a:cs typeface="Times New Roman" panose="02020603050405020304" pitchFamily="18" charset="0"/>
              </a:rPr>
            </a:b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and the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copy assignment operator</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p>
          <a:p>
            <a:pPr lvl="1"/>
            <a:r>
              <a:rPr lang="en-US" kern="100" dirty="0">
                <a:effectLst/>
                <a:latin typeface="Calibri" panose="020F0502020204030204" pitchFamily="34" charset="0"/>
                <a:ea typeface="Calibri" panose="020F0502020204030204" pitchFamily="34" charset="0"/>
                <a:cs typeface="Times New Roman" panose="02020603050405020304" pitchFamily="18" charset="0"/>
              </a:rPr>
              <a:t>We cannot allow making copies of a singleton object</a:t>
            </a:r>
            <a:r>
              <a:rPr lang="en-US" kern="100" dirty="0">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a:extLst>
              <a:ext uri="{FF2B5EF4-FFF2-40B4-BE49-F238E27FC236}">
                <a16:creationId xmlns:a16="http://schemas.microsoft.com/office/drawing/2014/main" id="{C6FAA22E-C508-F9BC-6268-289ABBDAB4F9}"/>
              </a:ext>
            </a:extLst>
          </p:cNvPr>
          <p:cNvSpPr>
            <a:spLocks noGrp="1"/>
          </p:cNvSpPr>
          <p:nvPr>
            <p:ph type="sldNum" sz="quarter" idx="12"/>
          </p:nvPr>
        </p:nvSpPr>
        <p:spPr/>
        <p:txBody>
          <a:bodyPr/>
          <a:lstStyle/>
          <a:p>
            <a:fld id="{6C575094-CFE5-6845-BA77-358456EEE977}" type="slidenum">
              <a:rPr lang="en-US" altLang="x-none" smtClean="0"/>
              <a:pPr/>
              <a:t>16</a:t>
            </a:fld>
            <a:endParaRPr lang="en-US" altLang="x-none"/>
          </a:p>
        </p:txBody>
      </p:sp>
      <p:sp>
        <p:nvSpPr>
          <p:cNvPr id="5" name="TextBox 4">
            <a:extLst>
              <a:ext uri="{FF2B5EF4-FFF2-40B4-BE49-F238E27FC236}">
                <a16:creationId xmlns:a16="http://schemas.microsoft.com/office/drawing/2014/main" id="{31F35697-3805-9F6B-9450-4DBEA992CD6B}"/>
              </a:ext>
            </a:extLst>
          </p:cNvPr>
          <p:cNvSpPr txBox="1"/>
          <p:nvPr/>
        </p:nvSpPr>
        <p:spPr>
          <a:xfrm>
            <a:off x="961877" y="2844225"/>
            <a:ext cx="7220246" cy="584775"/>
          </a:xfrm>
          <a:prstGeom prst="rect">
            <a:avLst/>
          </a:prstGeom>
          <a:solidFill>
            <a:schemeClr val="bg1">
              <a:lumMod val="95000"/>
            </a:schemeClr>
          </a:solidFill>
          <a:ln>
            <a:solidFill>
              <a:schemeClr val="bg1">
                <a:lumMod val="75000"/>
              </a:schemeClr>
            </a:solidFill>
          </a:ln>
        </p:spPr>
        <p:txBody>
          <a:bodyPr wrap="none" rtlCol="0">
            <a:spAutoFit/>
          </a:bodyPr>
          <a:lstStyle/>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ExecutivePass(ExecutivePass&amp; other) </a:t>
            </a:r>
            <a:r>
              <a:rPr lang="en-US" b="1" dirty="0">
                <a:solidFill>
                  <a:srgbClr val="C00000"/>
                </a:solidFill>
                <a:effectLst/>
                <a:latin typeface="Courier New" panose="02070309020205020404" pitchFamily="49" charset="0"/>
                <a:cs typeface="Courier New" panose="02070309020205020404" pitchFamily="49" charset="0"/>
              </a:rPr>
              <a:t>= delete</a:t>
            </a: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ExecutivePass&amp; operator =(ExecutivePass&amp; other) </a:t>
            </a:r>
            <a:r>
              <a:rPr lang="en-US" b="1" dirty="0">
                <a:solidFill>
                  <a:srgbClr val="C00000"/>
                </a:solidFill>
                <a:effectLst/>
                <a:latin typeface="Courier New" panose="02070309020205020404" pitchFamily="49" charset="0"/>
                <a:cs typeface="Courier New" panose="02070309020205020404" pitchFamily="49" charset="0"/>
              </a:rPr>
              <a:t>= delete</a:t>
            </a:r>
            <a:r>
              <a:rPr lang="en-US" b="1" dirty="0">
                <a:effectLst/>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500378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266BE-56BE-C8BA-44C7-654897D1918A}"/>
              </a:ext>
            </a:extLst>
          </p:cNvPr>
          <p:cNvSpPr>
            <a:spLocks noGrp="1"/>
          </p:cNvSpPr>
          <p:nvPr>
            <p:ph type="title"/>
          </p:nvPr>
        </p:nvSpPr>
        <p:spPr/>
        <p:txBody>
          <a:bodyPr/>
          <a:lstStyle/>
          <a:p>
            <a:r>
              <a:rPr lang="en-US" dirty="0"/>
              <a:t>Singleton DP Generic Model</a:t>
            </a:r>
          </a:p>
        </p:txBody>
      </p:sp>
      <p:sp>
        <p:nvSpPr>
          <p:cNvPr id="4" name="Slide Number Placeholder 3">
            <a:extLst>
              <a:ext uri="{FF2B5EF4-FFF2-40B4-BE49-F238E27FC236}">
                <a16:creationId xmlns:a16="http://schemas.microsoft.com/office/drawing/2014/main" id="{E22A3B07-0731-1A6F-0A16-AF8BBA037305}"/>
              </a:ext>
            </a:extLst>
          </p:cNvPr>
          <p:cNvSpPr>
            <a:spLocks noGrp="1"/>
          </p:cNvSpPr>
          <p:nvPr>
            <p:ph type="sldNum" sz="quarter" idx="12"/>
          </p:nvPr>
        </p:nvSpPr>
        <p:spPr/>
        <p:txBody>
          <a:bodyPr/>
          <a:lstStyle/>
          <a:p>
            <a:fld id="{6C575094-CFE5-6845-BA77-358456EEE977}" type="slidenum">
              <a:rPr lang="en-US" altLang="x-none" smtClean="0"/>
              <a:pPr/>
              <a:t>17</a:t>
            </a:fld>
            <a:endParaRPr lang="en-US" altLang="x-none"/>
          </a:p>
        </p:txBody>
      </p:sp>
      <p:pic>
        <p:nvPicPr>
          <p:cNvPr id="5" name="Picture 4" descr="Diagram&#10;&#10;Description automatically generated">
            <a:extLst>
              <a:ext uri="{FF2B5EF4-FFF2-40B4-BE49-F238E27FC236}">
                <a16:creationId xmlns:a16="http://schemas.microsoft.com/office/drawing/2014/main" id="{ECC711A3-9CED-E9CE-53C1-EDF3BC0D5D15}"/>
              </a:ext>
            </a:extLst>
          </p:cNvPr>
          <p:cNvPicPr>
            <a:picLocks noChangeAspect="1"/>
          </p:cNvPicPr>
          <p:nvPr/>
        </p:nvPicPr>
        <p:blipFill>
          <a:blip r:embed="rId2"/>
          <a:stretch>
            <a:fillRect/>
          </a:stretch>
        </p:blipFill>
        <p:spPr>
          <a:xfrm>
            <a:off x="548684" y="1325903"/>
            <a:ext cx="4681059" cy="1463024"/>
          </a:xfrm>
          <a:prstGeom prst="rect">
            <a:avLst/>
          </a:prstGeom>
          <a:noFill/>
          <a:ln w="9525">
            <a:noFill/>
          </a:ln>
        </p:spPr>
      </p:pic>
      <p:sp>
        <p:nvSpPr>
          <p:cNvPr id="6" name="TextBox 5">
            <a:extLst>
              <a:ext uri="{FF2B5EF4-FFF2-40B4-BE49-F238E27FC236}">
                <a16:creationId xmlns:a16="http://schemas.microsoft.com/office/drawing/2014/main" id="{2F530002-4542-3D33-422C-0198C007AEC1}"/>
              </a:ext>
            </a:extLst>
          </p:cNvPr>
          <p:cNvSpPr txBox="1"/>
          <p:nvPr/>
        </p:nvSpPr>
        <p:spPr>
          <a:xfrm>
            <a:off x="5394951" y="1272552"/>
            <a:ext cx="3382314" cy="1569660"/>
          </a:xfrm>
          <a:prstGeom prst="rect">
            <a:avLst/>
          </a:prstGeom>
          <a:solidFill>
            <a:schemeClr val="accent1">
              <a:lumMod val="20000"/>
              <a:lumOff val="80000"/>
            </a:schemeClr>
          </a:solidFill>
          <a:ln>
            <a:solidFill>
              <a:srgbClr val="0432FF"/>
            </a:solidFill>
          </a:ln>
        </p:spPr>
        <p:txBody>
          <a:bodyPr wrap="square" rtlCol="0">
            <a:spAutoFit/>
          </a:bodyPr>
          <a:lstStyle/>
          <a:p>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The private static member variable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singleton</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points to the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Singleton</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 if it exists; otherwise, its value is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nullptr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The private static member function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get_singleton()</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returns a pointer to the existing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Singleton</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 If the singleton object doesn’t already exist, the function creates and returns the pointer to a newly created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Singleton</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a:t>
            </a:r>
            <a:r>
              <a:rPr lang="en-US" sz="1200" dirty="0">
                <a:solidFill>
                  <a:srgbClr val="0432FF"/>
                </a:solidFill>
                <a:effectLst/>
              </a:rPr>
              <a:t> </a:t>
            </a:r>
            <a:endParaRPr lang="en-US" sz="1200" dirty="0">
              <a:solidFill>
                <a:srgbClr val="0432FF"/>
              </a:solidFill>
            </a:endParaRPr>
          </a:p>
        </p:txBody>
      </p:sp>
      <p:graphicFrame>
        <p:nvGraphicFramePr>
          <p:cNvPr id="8" name="Table 7">
            <a:extLst>
              <a:ext uri="{FF2B5EF4-FFF2-40B4-BE49-F238E27FC236}">
                <a16:creationId xmlns:a16="http://schemas.microsoft.com/office/drawing/2014/main" id="{6C5E58A8-F97D-BAD1-2142-078FC630ADCA}"/>
              </a:ext>
            </a:extLst>
          </p:cNvPr>
          <p:cNvGraphicFramePr>
            <a:graphicFrameLocks noGrp="1"/>
          </p:cNvGraphicFramePr>
          <p:nvPr>
            <p:extLst>
              <p:ext uri="{D42A27DB-BD31-4B8C-83A1-F6EECF244321}">
                <p14:modId xmlns:p14="http://schemas.microsoft.com/office/powerpoint/2010/main" val="631949286"/>
              </p:ext>
            </p:extLst>
          </p:nvPr>
        </p:nvGraphicFramePr>
        <p:xfrm>
          <a:off x="1274459" y="3074305"/>
          <a:ext cx="6595081" cy="1861132"/>
        </p:xfrm>
        <a:graphic>
          <a:graphicData uri="http://schemas.openxmlformats.org/drawingml/2006/table">
            <a:tbl>
              <a:tblPr firstRow="1" firstCol="1" bandRow="1">
                <a:tableStyleId>{00A15C55-8517-42AA-B614-E9B94910E393}</a:tableStyleId>
              </a:tblPr>
              <a:tblGrid>
                <a:gridCol w="3394716">
                  <a:extLst>
                    <a:ext uri="{9D8B030D-6E8A-4147-A177-3AD203B41FA5}">
                      <a16:colId xmlns:a16="http://schemas.microsoft.com/office/drawing/2014/main" val="1447768007"/>
                    </a:ext>
                  </a:extLst>
                </a:gridCol>
                <a:gridCol w="3200365">
                  <a:extLst>
                    <a:ext uri="{9D8B030D-6E8A-4147-A177-3AD203B41FA5}">
                      <a16:colId xmlns:a16="http://schemas.microsoft.com/office/drawing/2014/main" val="542484263"/>
                    </a:ext>
                  </a:extLst>
                </a:gridCol>
              </a:tblGrid>
              <a:tr h="265876">
                <a:tc>
                  <a:txBody>
                    <a:bodyPr/>
                    <a:lstStyle/>
                    <a:p>
                      <a:pPr marL="0" marR="0">
                        <a:lnSpc>
                          <a:spcPts val="1200"/>
                        </a:lnSpc>
                        <a:spcBef>
                          <a:spcPts val="600"/>
                        </a:spcBef>
                        <a:spcAft>
                          <a:spcPts val="0"/>
                        </a:spcAft>
                      </a:pPr>
                      <a:r>
                        <a:rPr lang="en-US" sz="1200">
                          <a:effectLst/>
                        </a:rPr>
                        <a:t>Design pattern</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a:effectLst/>
                        </a:rPr>
                        <a:t>Applied by the example application</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1115678"/>
                  </a:ext>
                </a:extLst>
              </a:tr>
              <a:tr h="265876">
                <a:tc>
                  <a:txBody>
                    <a:bodyPr/>
                    <a:lstStyle/>
                    <a:p>
                      <a:pPr marL="0" marR="0">
                        <a:lnSpc>
                          <a:spcPts val="1200"/>
                        </a:lnSpc>
                        <a:spcBef>
                          <a:spcPts val="600"/>
                        </a:spcBef>
                        <a:spcAft>
                          <a:spcPts val="0"/>
                        </a:spcAft>
                      </a:pPr>
                      <a:r>
                        <a:rPr lang="en-US" sz="1200" dirty="0">
                          <a:effectLst/>
                        </a:rPr>
                        <a:t>Class </a:t>
                      </a:r>
                      <a:r>
                        <a:rPr lang="en-US" sz="1200" b="1" i="0" u="none" strike="noStrike" dirty="0">
                          <a:effectLst/>
                          <a:latin typeface="Courier New" panose="02070309020205020404" pitchFamily="49" charset="0"/>
                          <a:cs typeface="Courier New" panose="02070309020205020404" pitchFamily="49" charset="0"/>
                        </a:rPr>
                        <a:t>Singleton</a:t>
                      </a:r>
                      <a:endParaRPr lang="en-US" sz="1200" b="1" i="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endParaRPr>
                    </a:p>
                  </a:txBody>
                  <a:tcPr marL="68580" marR="68580" marT="0" marB="0" anchor="ctr"/>
                </a:tc>
                <a:tc>
                  <a:txBody>
                    <a:bodyPr/>
                    <a:lstStyle/>
                    <a:p>
                      <a:pPr marL="0" marR="0">
                        <a:lnSpc>
                          <a:spcPts val="1200"/>
                        </a:lnSpc>
                        <a:spcBef>
                          <a:spcPts val="600"/>
                        </a:spcBef>
                        <a:spcAft>
                          <a:spcPts val="0"/>
                        </a:spcAft>
                      </a:pPr>
                      <a:r>
                        <a:rPr lang="en-US" sz="1200" dirty="0">
                          <a:effectLst/>
                        </a:rPr>
                        <a:t>Class </a:t>
                      </a:r>
                      <a:r>
                        <a:rPr lang="en-US" sz="1200" b="1" i="0" u="none" strike="noStrike" dirty="0">
                          <a:effectLst/>
                          <a:latin typeface="Courier New" panose="02070309020205020404" pitchFamily="49" charset="0"/>
                          <a:cs typeface="Courier New" panose="02070309020205020404" pitchFamily="49" charset="0"/>
                        </a:rPr>
                        <a:t>ExecutivePass</a:t>
                      </a:r>
                      <a:endParaRPr lang="en-US" sz="1200" b="1" i="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endParaRPr>
                    </a:p>
                  </a:txBody>
                  <a:tcPr marL="68580" marR="68580" marT="0" marB="0" anchor="ctr"/>
                </a:tc>
                <a:extLst>
                  <a:ext uri="{0D108BD9-81ED-4DB2-BD59-A6C34878D82A}">
                    <a16:rowId xmlns:a16="http://schemas.microsoft.com/office/drawing/2014/main" val="914529923"/>
                  </a:ext>
                </a:extLst>
              </a:tr>
              <a:tr h="265876">
                <a:tc>
                  <a:txBody>
                    <a:bodyPr/>
                    <a:lstStyle/>
                    <a:p>
                      <a:pPr marL="0" marR="0">
                        <a:lnSpc>
                          <a:spcPts val="1200"/>
                        </a:lnSpc>
                        <a:spcBef>
                          <a:spcPts val="600"/>
                        </a:spcBef>
                        <a:spcAft>
                          <a:spcPts val="0"/>
                        </a:spcAft>
                      </a:pPr>
                      <a:r>
                        <a:rPr lang="en-US" sz="1200" dirty="0">
                          <a:effectLst/>
                        </a:rPr>
                        <a:t>Static member variable </a:t>
                      </a: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singleton</a:t>
                      </a:r>
                    </a:p>
                  </a:txBody>
                  <a:tcPr marL="68580" marR="68580" marT="0" marB="0" anchor="ctr"/>
                </a:tc>
                <a:tc>
                  <a:txBody>
                    <a:bodyPr/>
                    <a:lstStyle/>
                    <a:p>
                      <a:pPr marL="0" marR="0">
                        <a:lnSpc>
                          <a:spcPts val="1200"/>
                        </a:lnSpc>
                        <a:spcBef>
                          <a:spcPts val="600"/>
                        </a:spcBef>
                        <a:spcAft>
                          <a:spcPts val="0"/>
                        </a:spcAft>
                      </a:pPr>
                      <a:r>
                        <a:rPr lang="en-US" sz="1200" dirty="0">
                          <a:effectLst/>
                        </a:rPr>
                        <a:t>Static member variable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single_instance</a:t>
                      </a:r>
                    </a:p>
                  </a:txBody>
                  <a:tcPr marL="68580" marR="68580" marT="0" marB="0" anchor="ctr"/>
                </a:tc>
                <a:extLst>
                  <a:ext uri="{0D108BD9-81ED-4DB2-BD59-A6C34878D82A}">
                    <a16:rowId xmlns:a16="http://schemas.microsoft.com/office/drawing/2014/main" val="496516804"/>
                  </a:ext>
                </a:extLst>
              </a:tr>
              <a:tr h="265876">
                <a:tc>
                  <a:txBody>
                    <a:bodyPr/>
                    <a:lstStyle/>
                    <a:p>
                      <a:pPr marL="0" marR="0">
                        <a:lnSpc>
                          <a:spcPts val="1200"/>
                        </a:lnSpc>
                        <a:spcBef>
                          <a:spcPts val="600"/>
                        </a:spcBef>
                        <a:spcAft>
                          <a:spcPts val="0"/>
                        </a:spcAft>
                      </a:pPr>
                      <a:r>
                        <a:rPr lang="en-US" sz="1200" dirty="0">
                          <a:effectLst/>
                        </a:rPr>
                        <a:t>Static member function </a:t>
                      </a: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get_singleton()</a:t>
                      </a:r>
                    </a:p>
                  </a:txBody>
                  <a:tcPr marL="68580" marR="68580" marT="0" marB="0" anchor="ctr"/>
                </a:tc>
                <a:tc>
                  <a:txBody>
                    <a:bodyPr/>
                    <a:lstStyle/>
                    <a:p>
                      <a:pPr marL="0" marR="0">
                        <a:lnSpc>
                          <a:spcPts val="1200"/>
                        </a:lnSpc>
                        <a:spcBef>
                          <a:spcPts val="600"/>
                        </a:spcBef>
                        <a:spcAft>
                          <a:spcPts val="0"/>
                        </a:spcAft>
                      </a:pPr>
                      <a:r>
                        <a:rPr lang="en-US" sz="1200" dirty="0">
                          <a:effectLst/>
                        </a:rPr>
                        <a:t>Static member function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obtain()</a:t>
                      </a:r>
                    </a:p>
                  </a:txBody>
                  <a:tcPr marL="68580" marR="68580" marT="0" marB="0" anchor="ctr"/>
                </a:tc>
                <a:extLst>
                  <a:ext uri="{0D108BD9-81ED-4DB2-BD59-A6C34878D82A}">
                    <a16:rowId xmlns:a16="http://schemas.microsoft.com/office/drawing/2014/main" val="545280662"/>
                  </a:ext>
                </a:extLst>
              </a:tr>
              <a:tr h="265876">
                <a:tc>
                  <a:txBody>
                    <a:bodyPr/>
                    <a:lstStyle/>
                    <a:p>
                      <a:pPr marL="0" marR="0">
                        <a:lnSpc>
                          <a:spcPts val="1200"/>
                        </a:lnSpc>
                        <a:spcBef>
                          <a:spcPts val="600"/>
                        </a:spcBef>
                        <a:spcAft>
                          <a:spcPts val="0"/>
                        </a:spcAft>
                      </a:pPr>
                      <a:r>
                        <a:rPr lang="en-US" sz="1200" dirty="0">
                          <a:effectLst/>
                        </a:rPr>
                        <a:t>Private constructor </a:t>
                      </a: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Singleton()</a:t>
                      </a:r>
                    </a:p>
                  </a:txBody>
                  <a:tcPr marL="68580" marR="68580" marT="0" marB="0" anchor="ctr"/>
                </a:tc>
                <a:tc>
                  <a:txBody>
                    <a:bodyPr/>
                    <a:lstStyle/>
                    <a:p>
                      <a:pPr marL="0" marR="0">
                        <a:lnSpc>
                          <a:spcPts val="1200"/>
                        </a:lnSpc>
                        <a:spcBef>
                          <a:spcPts val="600"/>
                        </a:spcBef>
                        <a:spcAft>
                          <a:spcPts val="0"/>
                        </a:spcAft>
                      </a:pPr>
                      <a:r>
                        <a:rPr lang="en-US" sz="1200" dirty="0">
                          <a:effectLst/>
                        </a:rPr>
                        <a:t>Private constructor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ExecutivePass()</a:t>
                      </a:r>
                    </a:p>
                  </a:txBody>
                  <a:tcPr marL="68580" marR="68580" marT="0" marB="0" anchor="ctr"/>
                </a:tc>
                <a:extLst>
                  <a:ext uri="{0D108BD9-81ED-4DB2-BD59-A6C34878D82A}">
                    <a16:rowId xmlns:a16="http://schemas.microsoft.com/office/drawing/2014/main" val="1409639623"/>
                  </a:ext>
                </a:extLst>
              </a:tr>
              <a:tr h="265876">
                <a:tc>
                  <a:txBody>
                    <a:bodyPr/>
                    <a:lstStyle/>
                    <a:p>
                      <a:pPr marL="0" marR="0">
                        <a:lnSpc>
                          <a:spcPts val="1200"/>
                        </a:lnSpc>
                        <a:spcBef>
                          <a:spcPts val="600"/>
                        </a:spcBef>
                        <a:spcAft>
                          <a:spcPts val="0"/>
                        </a:spcAft>
                      </a:pPr>
                      <a:r>
                        <a:rPr lang="en-US" sz="1200" dirty="0">
                          <a:effectLst/>
                        </a:rPr>
                        <a:t>Member variable </a:t>
                      </a: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singleton_data</a:t>
                      </a:r>
                    </a:p>
                  </a:txBody>
                  <a:tcPr marL="68580" marR="68580" marT="0" marB="0" anchor="ctr"/>
                </a:tc>
                <a:tc>
                  <a:txBody>
                    <a:bodyPr/>
                    <a:lstStyle/>
                    <a:p>
                      <a:pPr marL="0" marR="0">
                        <a:lnSpc>
                          <a:spcPts val="1200"/>
                        </a:lnSpc>
                        <a:spcBef>
                          <a:spcPts val="600"/>
                        </a:spcBef>
                        <a:spcAft>
                          <a:spcPts val="0"/>
                        </a:spcAft>
                      </a:pPr>
                      <a:r>
                        <a:rPr lang="en-US" sz="1200" dirty="0">
                          <a:effectLst/>
                        </a:rPr>
                        <a:t>Member variables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key</a:t>
                      </a:r>
                      <a:r>
                        <a:rPr lang="en-US" sz="1200" dirty="0">
                          <a:effectLst/>
                        </a:rPr>
                        <a:t> and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holder</a:t>
                      </a:r>
                    </a:p>
                  </a:txBody>
                  <a:tcPr marL="68580" marR="68580" marT="0" marB="0" anchor="ctr"/>
                </a:tc>
                <a:extLst>
                  <a:ext uri="{0D108BD9-81ED-4DB2-BD59-A6C34878D82A}">
                    <a16:rowId xmlns:a16="http://schemas.microsoft.com/office/drawing/2014/main" val="1227211473"/>
                  </a:ext>
                </a:extLst>
              </a:tr>
              <a:tr h="265876">
                <a:tc>
                  <a:txBody>
                    <a:bodyPr/>
                    <a:lstStyle/>
                    <a:p>
                      <a:pPr marL="0" marR="0">
                        <a:lnSpc>
                          <a:spcPts val="1200"/>
                        </a:lnSpc>
                        <a:spcBef>
                          <a:spcPts val="600"/>
                        </a:spcBef>
                        <a:spcAft>
                          <a:spcPts val="0"/>
                        </a:spcAft>
                      </a:pPr>
                      <a:r>
                        <a:rPr lang="en-US" sz="1200" dirty="0">
                          <a:effectLst/>
                        </a:rPr>
                        <a:t>Member function </a:t>
                      </a: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singleton_operation()</a:t>
                      </a:r>
                    </a:p>
                  </a:txBody>
                  <a:tcPr marL="68580" marR="68580" marT="0" marB="0" anchor="ctr"/>
                </a:tc>
                <a:tc>
                  <a:txBody>
                    <a:bodyPr/>
                    <a:lstStyle/>
                    <a:p>
                      <a:pPr marL="0" marR="0">
                        <a:lnSpc>
                          <a:spcPts val="1200"/>
                        </a:lnSpc>
                        <a:spcBef>
                          <a:spcPts val="600"/>
                        </a:spcBef>
                        <a:spcAft>
                          <a:spcPts val="0"/>
                        </a:spcAft>
                      </a:pPr>
                      <a:r>
                        <a:rPr lang="en-US" sz="1200" dirty="0">
                          <a:effectLst/>
                        </a:rPr>
                        <a:t>Member function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print()</a:t>
                      </a:r>
                    </a:p>
                  </a:txBody>
                  <a:tcPr marL="68580" marR="68580" marT="0" marB="0" anchor="ctr"/>
                </a:tc>
                <a:extLst>
                  <a:ext uri="{0D108BD9-81ED-4DB2-BD59-A6C34878D82A}">
                    <a16:rowId xmlns:a16="http://schemas.microsoft.com/office/drawing/2014/main" val="1935073846"/>
                  </a:ext>
                </a:extLst>
              </a:tr>
            </a:tbl>
          </a:graphicData>
        </a:graphic>
      </p:graphicFrame>
      <p:sp>
        <p:nvSpPr>
          <p:cNvPr id="9" name="TextBox 8">
            <a:extLst>
              <a:ext uri="{FF2B5EF4-FFF2-40B4-BE49-F238E27FC236}">
                <a16:creationId xmlns:a16="http://schemas.microsoft.com/office/drawing/2014/main" id="{FA6932BE-6915-5341-DDF5-9A5E38F867C0}"/>
              </a:ext>
            </a:extLst>
          </p:cNvPr>
          <p:cNvSpPr txBox="1"/>
          <p:nvPr/>
        </p:nvSpPr>
        <p:spPr>
          <a:xfrm>
            <a:off x="2155312" y="5156507"/>
            <a:ext cx="4833374" cy="1015663"/>
          </a:xfrm>
          <a:prstGeom prst="rect">
            <a:avLst/>
          </a:prstGeom>
          <a:solidFill>
            <a:schemeClr val="bg1">
              <a:lumMod val="95000"/>
            </a:schemeClr>
          </a:solidFill>
          <a:ln>
            <a:solidFill>
              <a:schemeClr val="bg1">
                <a:lumMod val="75000"/>
              </a:schemeClr>
            </a:solidFill>
          </a:ln>
        </p:spPr>
        <p:txBody>
          <a:bodyPr wrap="none" rtlCol="0">
            <a:spAutoFit/>
          </a:bodyPr>
          <a:lstStyle/>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obtain: Executive pass now held by Ron, key = 7807</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obtain: Executive pass now held by Sal, key = 7807</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delete</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obtain: Executive pass now held by Bob, key = 6249</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obtain: Executive pass now held by Flo, key = 6249</a:t>
            </a:r>
          </a:p>
        </p:txBody>
      </p:sp>
    </p:spTree>
    <p:extLst>
      <p:ext uri="{BB962C8B-B14F-4D97-AF65-F5344CB8AC3E}">
        <p14:creationId xmlns:p14="http://schemas.microsoft.com/office/powerpoint/2010/main" val="95133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26235-1C84-C670-9B28-F5B514ECA5AB}"/>
              </a:ext>
            </a:extLst>
          </p:cNvPr>
          <p:cNvSpPr>
            <a:spLocks noGrp="1"/>
          </p:cNvSpPr>
          <p:nvPr>
            <p:ph type="title"/>
          </p:nvPr>
        </p:nvSpPr>
        <p:spPr/>
        <p:txBody>
          <a:bodyPr/>
          <a:lstStyle/>
          <a:p>
            <a:r>
              <a:rPr lang="en-US" dirty="0"/>
              <a:t>Warning about Singleton Objects</a:t>
            </a:r>
          </a:p>
        </p:txBody>
      </p:sp>
      <p:sp>
        <p:nvSpPr>
          <p:cNvPr id="4" name="Slide Number Placeholder 3">
            <a:extLst>
              <a:ext uri="{FF2B5EF4-FFF2-40B4-BE49-F238E27FC236}">
                <a16:creationId xmlns:a16="http://schemas.microsoft.com/office/drawing/2014/main" id="{6F187742-2A88-46E1-F5C3-2EE14E43201E}"/>
              </a:ext>
            </a:extLst>
          </p:cNvPr>
          <p:cNvSpPr>
            <a:spLocks noGrp="1"/>
          </p:cNvSpPr>
          <p:nvPr>
            <p:ph type="sldNum" sz="quarter" idx="12"/>
          </p:nvPr>
        </p:nvSpPr>
        <p:spPr/>
        <p:txBody>
          <a:bodyPr/>
          <a:lstStyle/>
          <a:p>
            <a:fld id="{6C575094-CFE5-6845-BA77-358456EEE977}" type="slidenum">
              <a:rPr lang="en-US" altLang="x-none" smtClean="0"/>
              <a:pPr/>
              <a:t>18</a:t>
            </a:fld>
            <a:endParaRPr lang="en-US" altLang="x-none"/>
          </a:p>
        </p:txBody>
      </p:sp>
      <p:sp>
        <p:nvSpPr>
          <p:cNvPr id="5" name="TextBox 4">
            <a:extLst>
              <a:ext uri="{FF2B5EF4-FFF2-40B4-BE49-F238E27FC236}">
                <a16:creationId xmlns:a16="http://schemas.microsoft.com/office/drawing/2014/main" id="{39FB78BA-163E-F03B-88BD-CD962125A5FE}"/>
              </a:ext>
            </a:extLst>
          </p:cNvPr>
          <p:cNvSpPr txBox="1"/>
          <p:nvPr/>
        </p:nvSpPr>
        <p:spPr>
          <a:xfrm>
            <a:off x="1325915" y="1508781"/>
            <a:ext cx="6492169" cy="3293209"/>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Singleton Objects and Multithreading</a:t>
            </a:r>
          </a:p>
          <a:p>
            <a:endParaRPr lang="en-US" sz="800" dirty="0">
              <a:latin typeface="+mj-lt"/>
            </a:endParaRPr>
          </a:p>
          <a:p>
            <a:pPr marL="6350" marR="228600">
              <a:spcBef>
                <a:spcPts val="0"/>
              </a:spcBef>
              <a:spcAft>
                <a:spcPts val="600"/>
              </a:spcAft>
              <a:tabLst>
                <a:tab pos="2286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must be extra cautious when creating singleton objects in a multithreaded program. In our example application, member function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obtain()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of class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ExecutivePass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first checks whether the singleton object already exists. If not, it creates one. But if multiple threads simultaneously execute this member function when the singleton object doesn’t already exist, more than one thread can test that the value of the static member variable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single_instance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is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nullptr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each of those threads will create a singleton object. Member variable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single_instance</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will point to the last one that was created.</a:t>
            </a:r>
            <a:r>
              <a:rPr lang="en-US" sz="2000" dirty="0">
                <a:effectLst/>
              </a:rPr>
              <a:t> </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85266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E80C9-49B1-BC62-B532-317CABED67AC}"/>
              </a:ext>
            </a:extLst>
          </p:cNvPr>
          <p:cNvSpPr>
            <a:spLocks noGrp="1"/>
          </p:cNvSpPr>
          <p:nvPr>
            <p:ph type="title"/>
          </p:nvPr>
        </p:nvSpPr>
        <p:spPr/>
        <p:txBody>
          <a:bodyPr/>
          <a:lstStyle/>
          <a:p>
            <a:r>
              <a:rPr lang="en-US" dirty="0"/>
              <a:t>The Iterator and Visitor Design Patterns</a:t>
            </a:r>
          </a:p>
        </p:txBody>
      </p:sp>
      <p:sp>
        <p:nvSpPr>
          <p:cNvPr id="3" name="Content Placeholder 2">
            <a:extLst>
              <a:ext uri="{FF2B5EF4-FFF2-40B4-BE49-F238E27FC236}">
                <a16:creationId xmlns:a16="http://schemas.microsoft.com/office/drawing/2014/main" id="{CE0C806D-090C-59E7-9EB6-A44A59E6EE3E}"/>
              </a:ext>
            </a:extLst>
          </p:cNvPr>
          <p:cNvSpPr>
            <a:spLocks noGrp="1"/>
          </p:cNvSpPr>
          <p:nvPr>
            <p:ph idx="1"/>
          </p:nvPr>
        </p:nvSpPr>
        <p:spPr>
          <a:xfrm>
            <a:off x="457200" y="1234464"/>
            <a:ext cx="8229600" cy="5013936"/>
          </a:xfrm>
        </p:spPr>
        <p:txBody>
          <a:bodyPr/>
          <a:lstStyle/>
          <a:p>
            <a:r>
              <a:rPr lang="en-US" dirty="0"/>
              <a:t>These two design patterns are models for applications that must flexibly access data stored in various data structures such as vectors, lists, and trees. </a:t>
            </a:r>
          </a:p>
          <a:p>
            <a:pPr lvl="4"/>
            <a:endParaRPr lang="en-US" dirty="0"/>
          </a:p>
          <a:p>
            <a:pPr lvl="1"/>
            <a:r>
              <a:rPr lang="en-US" dirty="0"/>
              <a:t>The </a:t>
            </a:r>
            <a:r>
              <a:rPr lang="en-US" u="sng" dirty="0"/>
              <a:t>Iterator Design Pattern</a:t>
            </a:r>
            <a:r>
              <a:rPr lang="en-US" dirty="0"/>
              <a:t> enables a single algorithm to iterate over </a:t>
            </a:r>
            <a:r>
              <a:rPr lang="en-US" u="sng" dirty="0"/>
              <a:t>multiple sequential collections</a:t>
            </a:r>
            <a:r>
              <a:rPr lang="en-US" dirty="0"/>
              <a:t> of objects without needing to know how the collections are implemented.</a:t>
            </a:r>
          </a:p>
          <a:p>
            <a:pPr lvl="4"/>
            <a:endParaRPr lang="en-US" dirty="0"/>
          </a:p>
          <a:p>
            <a:pPr lvl="1"/>
            <a:r>
              <a:rPr lang="en-US" dirty="0"/>
              <a:t>The </a:t>
            </a:r>
            <a:r>
              <a:rPr lang="en-US" u="sng" dirty="0"/>
              <a:t>Visitor Design Pattern</a:t>
            </a:r>
            <a:r>
              <a:rPr lang="en-US" dirty="0"/>
              <a:t> encapsulates different algorithms that are each designed to process the nodes of a </a:t>
            </a:r>
            <a:r>
              <a:rPr lang="en-US" u="sng" dirty="0"/>
              <a:t>single tree structure</a:t>
            </a:r>
            <a:r>
              <a:rPr lang="en-US" dirty="0"/>
              <a:t>.</a:t>
            </a:r>
          </a:p>
        </p:txBody>
      </p:sp>
      <p:sp>
        <p:nvSpPr>
          <p:cNvPr id="4" name="Slide Number Placeholder 3">
            <a:extLst>
              <a:ext uri="{FF2B5EF4-FFF2-40B4-BE49-F238E27FC236}">
                <a16:creationId xmlns:a16="http://schemas.microsoft.com/office/drawing/2014/main" id="{8414F786-5B00-1FD9-8C0B-0F6BA892E5B6}"/>
              </a:ext>
            </a:extLst>
          </p:cNvPr>
          <p:cNvSpPr>
            <a:spLocks noGrp="1"/>
          </p:cNvSpPr>
          <p:nvPr>
            <p:ph type="sldNum" sz="quarter" idx="12"/>
          </p:nvPr>
        </p:nvSpPr>
        <p:spPr/>
        <p:txBody>
          <a:bodyPr/>
          <a:lstStyle/>
          <a:p>
            <a:fld id="{6C575094-CFE5-6845-BA77-358456EEE977}" type="slidenum">
              <a:rPr lang="en-US" altLang="x-none" smtClean="0"/>
              <a:pPr/>
              <a:t>19</a:t>
            </a:fld>
            <a:endParaRPr lang="en-US" altLang="x-none"/>
          </a:p>
        </p:txBody>
      </p:sp>
    </p:spTree>
    <p:extLst>
      <p:ext uri="{BB962C8B-B14F-4D97-AF65-F5344CB8AC3E}">
        <p14:creationId xmlns:p14="http://schemas.microsoft.com/office/powerpoint/2010/main" val="362522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5CCDB-17ED-A796-8761-FA10A3655365}"/>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D71F9086-26CD-3F4D-7705-890F51F53C89}"/>
              </a:ext>
            </a:extLst>
          </p:cNvPr>
          <p:cNvSpPr>
            <a:spLocks noGrp="1"/>
          </p:cNvSpPr>
          <p:nvPr>
            <p:ph idx="1"/>
          </p:nvPr>
        </p:nvSpPr>
        <p:spPr>
          <a:xfrm>
            <a:off x="457200" y="1295400"/>
            <a:ext cx="8229600" cy="3688063"/>
          </a:xfrm>
        </p:spPr>
        <p:txBody>
          <a:bodyPr/>
          <a:lstStyle/>
          <a:p>
            <a:r>
              <a:rPr lang="en-US" sz="2600" dirty="0"/>
              <a:t>The Singleton Design Pattern</a:t>
            </a:r>
          </a:p>
          <a:p>
            <a:pPr lvl="1"/>
            <a:r>
              <a:rPr lang="en-US" sz="2200" dirty="0"/>
              <a:t>A collection of only one object.</a:t>
            </a:r>
          </a:p>
          <a:p>
            <a:pPr lvl="4"/>
            <a:endParaRPr lang="en-US" sz="850" dirty="0"/>
          </a:p>
          <a:p>
            <a:r>
              <a:rPr lang="en-US" sz="2600" dirty="0"/>
              <a:t>The Iterator Design Pattern</a:t>
            </a:r>
          </a:p>
          <a:p>
            <a:pPr lvl="1"/>
            <a:r>
              <a:rPr lang="en-US" sz="2200" dirty="0"/>
              <a:t>One algorithm operates on different collections.</a:t>
            </a:r>
          </a:p>
          <a:p>
            <a:pPr lvl="4"/>
            <a:endParaRPr lang="en-US" sz="850" dirty="0"/>
          </a:p>
          <a:p>
            <a:r>
              <a:rPr lang="en-US" sz="2600" i="1" dirty="0"/>
              <a:t>Break</a:t>
            </a:r>
          </a:p>
          <a:p>
            <a:pPr lvl="4"/>
            <a:endParaRPr lang="en-US" sz="850" dirty="0"/>
          </a:p>
          <a:p>
            <a:r>
              <a:rPr lang="en-US" sz="2600" dirty="0"/>
              <a:t>The Visitor Design Pattern</a:t>
            </a:r>
          </a:p>
          <a:p>
            <a:pPr lvl="1"/>
            <a:r>
              <a:rPr lang="en-US" sz="2200" dirty="0"/>
              <a:t>Different algorithms operate on a single collection.</a:t>
            </a:r>
          </a:p>
        </p:txBody>
      </p:sp>
      <p:sp>
        <p:nvSpPr>
          <p:cNvPr id="4" name="Slide Number Placeholder 3">
            <a:extLst>
              <a:ext uri="{FF2B5EF4-FFF2-40B4-BE49-F238E27FC236}">
                <a16:creationId xmlns:a16="http://schemas.microsoft.com/office/drawing/2014/main" id="{0D5A3C10-CD03-0494-77EB-A917F8BDEBB6}"/>
              </a:ext>
            </a:extLst>
          </p:cNvPr>
          <p:cNvSpPr>
            <a:spLocks noGrp="1"/>
          </p:cNvSpPr>
          <p:nvPr>
            <p:ph type="sldNum" sz="quarter" idx="12"/>
          </p:nvPr>
        </p:nvSpPr>
        <p:spPr/>
        <p:txBody>
          <a:bodyPr/>
          <a:lstStyle/>
          <a:p>
            <a:fld id="{6C575094-CFE5-6845-BA77-358456EEE977}" type="slidenum">
              <a:rPr lang="en-US" altLang="x-none" smtClean="0"/>
              <a:pPr/>
              <a:t>2</a:t>
            </a:fld>
            <a:endParaRPr lang="en-US" altLang="x-none"/>
          </a:p>
        </p:txBody>
      </p:sp>
      <p:sp>
        <p:nvSpPr>
          <p:cNvPr id="5" name="TextBox 4">
            <a:extLst>
              <a:ext uri="{FF2B5EF4-FFF2-40B4-BE49-F238E27FC236}">
                <a16:creationId xmlns:a16="http://schemas.microsoft.com/office/drawing/2014/main" id="{A63FB17B-F4A6-EBA4-36DD-ECC0F912FF66}"/>
              </a:ext>
            </a:extLst>
          </p:cNvPr>
          <p:cNvSpPr txBox="1"/>
          <p:nvPr/>
        </p:nvSpPr>
        <p:spPr>
          <a:xfrm>
            <a:off x="3154695" y="4983463"/>
            <a:ext cx="2834610" cy="1015663"/>
          </a:xfrm>
          <a:prstGeom prst="rect">
            <a:avLst/>
          </a:prstGeom>
          <a:solidFill>
            <a:schemeClr val="accent1">
              <a:lumMod val="20000"/>
              <a:lumOff val="80000"/>
            </a:schemeClr>
          </a:solidFill>
          <a:ln>
            <a:solidFill>
              <a:srgbClr val="0432FF"/>
            </a:solidFill>
          </a:ln>
        </p:spPr>
        <p:txBody>
          <a:bodyPr wrap="square" rtlCol="0">
            <a:spAutoFit/>
          </a:bodyPr>
          <a:lstStyle/>
          <a:p>
            <a:pPr algn="ctr"/>
            <a:r>
              <a:rPr lang="en-US" sz="2000" dirty="0">
                <a:solidFill>
                  <a:srgbClr val="0432FF"/>
                </a:solidFill>
              </a:rPr>
              <a:t>Design patterns for navigating collections of objects.</a:t>
            </a:r>
          </a:p>
        </p:txBody>
      </p:sp>
    </p:spTree>
    <p:extLst>
      <p:ext uri="{BB962C8B-B14F-4D97-AF65-F5344CB8AC3E}">
        <p14:creationId xmlns:p14="http://schemas.microsoft.com/office/powerpoint/2010/main" val="2396882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CA36F-6298-64ED-2BEF-3900615C1D2F}"/>
              </a:ext>
            </a:extLst>
          </p:cNvPr>
          <p:cNvSpPr>
            <a:spLocks noGrp="1"/>
          </p:cNvSpPr>
          <p:nvPr>
            <p:ph type="title"/>
          </p:nvPr>
        </p:nvSpPr>
        <p:spPr/>
        <p:txBody>
          <a:bodyPr/>
          <a:lstStyle/>
          <a:p>
            <a:r>
              <a:rPr lang="en-US" dirty="0"/>
              <a:t>The Iterator Design Pattern</a:t>
            </a:r>
          </a:p>
        </p:txBody>
      </p:sp>
      <p:sp>
        <p:nvSpPr>
          <p:cNvPr id="3" name="Content Placeholder 2">
            <a:extLst>
              <a:ext uri="{FF2B5EF4-FFF2-40B4-BE49-F238E27FC236}">
                <a16:creationId xmlns:a16="http://schemas.microsoft.com/office/drawing/2014/main" id="{0D9AC82F-5B04-66C1-E062-267E64D72E62}"/>
              </a:ext>
            </a:extLst>
          </p:cNvPr>
          <p:cNvSpPr>
            <a:spLocks noGrp="1"/>
          </p:cNvSpPr>
          <p:nvPr>
            <p:ph idx="1"/>
          </p:nvPr>
        </p:nvSpPr>
        <p:spPr/>
        <p:txBody>
          <a:bodyPr/>
          <a:lstStyle/>
          <a:p>
            <a:r>
              <a:rPr lang="en-US" sz="2400" dirty="0"/>
              <a:t>An application must iterate over </a:t>
            </a:r>
            <a:r>
              <a:rPr lang="en-US" sz="2400" u="sng" dirty="0"/>
              <a:t>multiple sequential collections</a:t>
            </a:r>
            <a:r>
              <a:rPr lang="en-US" sz="2400" dirty="0"/>
              <a:t> of objects with </a:t>
            </a:r>
            <a:r>
              <a:rPr lang="en-US" sz="2400" u="sng" dirty="0"/>
              <a:t>a common algorithm</a:t>
            </a:r>
            <a:r>
              <a:rPr lang="en-US" sz="2400" dirty="0"/>
              <a:t>, without knowing how the collections are implemented.</a:t>
            </a:r>
          </a:p>
          <a:p>
            <a:pPr lvl="4"/>
            <a:endParaRPr lang="en-US" sz="650" dirty="0"/>
          </a:p>
          <a:p>
            <a:r>
              <a:rPr lang="en-US" sz="2400" dirty="0"/>
              <a:t>A sequential collection of objects is either empty, </a:t>
            </a:r>
            <a:br>
              <a:rPr lang="en-US" sz="2400" dirty="0"/>
            </a:br>
            <a:r>
              <a:rPr lang="en-US" sz="2400" dirty="0"/>
              <a:t>or it has these properties:</a:t>
            </a:r>
          </a:p>
          <a:p>
            <a:pPr lvl="1"/>
            <a:r>
              <a:rPr lang="en-US" sz="2000" dirty="0"/>
              <a:t>One of the objects is the </a:t>
            </a:r>
            <a:r>
              <a:rPr lang="en-US" sz="2000" u="sng" dirty="0"/>
              <a:t>first object</a:t>
            </a:r>
            <a:r>
              <a:rPr lang="en-US" sz="2000" dirty="0"/>
              <a:t>, and one of the objects is the </a:t>
            </a:r>
            <a:r>
              <a:rPr lang="en-US" sz="2000" u="sng" dirty="0"/>
              <a:t>last object</a:t>
            </a:r>
            <a:r>
              <a:rPr lang="en-US" sz="2000" dirty="0"/>
              <a:t>. If there is only one object in the collection, then that object is both the first and the last of the sequence.</a:t>
            </a:r>
          </a:p>
          <a:p>
            <a:pPr lvl="1"/>
            <a:r>
              <a:rPr lang="en-US" sz="2000" dirty="0"/>
              <a:t>Each object except the last is followed by a </a:t>
            </a:r>
            <a:r>
              <a:rPr lang="en-US" sz="2000" u="sng" dirty="0"/>
              <a:t>unique next object</a:t>
            </a:r>
            <a:r>
              <a:rPr lang="en-US" sz="2000" dirty="0"/>
              <a:t>.</a:t>
            </a:r>
          </a:p>
          <a:p>
            <a:pPr lvl="1"/>
            <a:r>
              <a:rPr lang="en-US" sz="2000" dirty="0"/>
              <a:t>We can access the objects in the collection </a:t>
            </a:r>
            <a:r>
              <a:rPr lang="en-US" sz="2000" u="sng" dirty="0"/>
              <a:t>one at a time in order</a:t>
            </a:r>
            <a:r>
              <a:rPr lang="en-US" sz="2000" dirty="0"/>
              <a:t> from the first one through the last one.</a:t>
            </a:r>
          </a:p>
          <a:p>
            <a:pPr lvl="1"/>
            <a:r>
              <a:rPr lang="en-US" sz="2000" dirty="0"/>
              <a:t>We can tell when we’ve accessed all the objects in the sequence, i.e., when we’ve </a:t>
            </a:r>
            <a:r>
              <a:rPr lang="en-US" sz="2000" u="sng" dirty="0"/>
              <a:t>reached the end</a:t>
            </a:r>
            <a:r>
              <a:rPr lang="en-US" sz="2000" dirty="0"/>
              <a:t> of the collection.</a:t>
            </a:r>
          </a:p>
        </p:txBody>
      </p:sp>
      <p:sp>
        <p:nvSpPr>
          <p:cNvPr id="4" name="Slide Number Placeholder 3">
            <a:extLst>
              <a:ext uri="{FF2B5EF4-FFF2-40B4-BE49-F238E27FC236}">
                <a16:creationId xmlns:a16="http://schemas.microsoft.com/office/drawing/2014/main" id="{1BE3F86F-E5C1-B6CD-171E-C712F243CECF}"/>
              </a:ext>
            </a:extLst>
          </p:cNvPr>
          <p:cNvSpPr>
            <a:spLocks noGrp="1"/>
          </p:cNvSpPr>
          <p:nvPr>
            <p:ph type="sldNum" sz="quarter" idx="12"/>
          </p:nvPr>
        </p:nvSpPr>
        <p:spPr/>
        <p:txBody>
          <a:bodyPr/>
          <a:lstStyle/>
          <a:p>
            <a:fld id="{6C575094-CFE5-6845-BA77-358456EEE977}" type="slidenum">
              <a:rPr lang="en-US" altLang="x-none" smtClean="0"/>
              <a:pPr/>
              <a:t>20</a:t>
            </a:fld>
            <a:endParaRPr lang="en-US" altLang="x-none"/>
          </a:p>
        </p:txBody>
      </p:sp>
    </p:spTree>
    <p:extLst>
      <p:ext uri="{BB962C8B-B14F-4D97-AF65-F5344CB8AC3E}">
        <p14:creationId xmlns:p14="http://schemas.microsoft.com/office/powerpoint/2010/main" val="26792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A896F-CCF4-9D3C-B4A0-F323C0C7967E}"/>
              </a:ext>
            </a:extLst>
          </p:cNvPr>
          <p:cNvSpPr>
            <a:spLocks noGrp="1"/>
          </p:cNvSpPr>
          <p:nvPr>
            <p:ph type="title"/>
          </p:nvPr>
        </p:nvSpPr>
        <p:spPr/>
        <p:txBody>
          <a:bodyPr/>
          <a:lstStyle/>
          <a:p>
            <a:r>
              <a:rPr lang="en-US" dirty="0"/>
              <a:t>Example Application: Player Lists</a:t>
            </a:r>
          </a:p>
        </p:txBody>
      </p:sp>
      <p:sp>
        <p:nvSpPr>
          <p:cNvPr id="3" name="Content Placeholder 2">
            <a:extLst>
              <a:ext uri="{FF2B5EF4-FFF2-40B4-BE49-F238E27FC236}">
                <a16:creationId xmlns:a16="http://schemas.microsoft.com/office/drawing/2014/main" id="{8D9A8C30-D80F-F5B1-48BE-FDB52EE89076}"/>
              </a:ext>
            </a:extLst>
          </p:cNvPr>
          <p:cNvSpPr>
            <a:spLocks noGrp="1"/>
          </p:cNvSpPr>
          <p:nvPr>
            <p:ph idx="1"/>
          </p:nvPr>
        </p:nvSpPr>
        <p:spPr>
          <a:xfrm>
            <a:off x="457200" y="1295401"/>
            <a:ext cx="8229600" cy="2133600"/>
          </a:xfrm>
        </p:spPr>
        <p:txBody>
          <a:bodyPr/>
          <a:lstStyle/>
          <a:p>
            <a:r>
              <a:rPr lang="en-US" dirty="0"/>
              <a:t>The athletics department wants to print lists of the players on each intramural baseball team. </a:t>
            </a:r>
          </a:p>
          <a:p>
            <a:pPr lvl="1"/>
            <a:r>
              <a:rPr lang="en-US" dirty="0"/>
              <a:t>The department doesn’t care about the particular order of the players in each list, so long as it includes every player’s student id and name.</a:t>
            </a:r>
          </a:p>
        </p:txBody>
      </p:sp>
      <p:sp>
        <p:nvSpPr>
          <p:cNvPr id="4" name="Slide Number Placeholder 3">
            <a:extLst>
              <a:ext uri="{FF2B5EF4-FFF2-40B4-BE49-F238E27FC236}">
                <a16:creationId xmlns:a16="http://schemas.microsoft.com/office/drawing/2014/main" id="{1EE47E30-3D46-E91F-6518-8ABF7E53DD4B}"/>
              </a:ext>
            </a:extLst>
          </p:cNvPr>
          <p:cNvSpPr>
            <a:spLocks noGrp="1"/>
          </p:cNvSpPr>
          <p:nvPr>
            <p:ph type="sldNum" sz="quarter" idx="12"/>
          </p:nvPr>
        </p:nvSpPr>
        <p:spPr/>
        <p:txBody>
          <a:bodyPr/>
          <a:lstStyle/>
          <a:p>
            <a:fld id="{6C575094-CFE5-6845-BA77-358456EEE977}" type="slidenum">
              <a:rPr lang="en-US" altLang="x-none" smtClean="0"/>
              <a:pPr/>
              <a:t>21</a:t>
            </a:fld>
            <a:endParaRPr lang="en-US" altLang="x-none"/>
          </a:p>
        </p:txBody>
      </p:sp>
      <p:sp>
        <p:nvSpPr>
          <p:cNvPr id="5" name="TextBox 4">
            <a:extLst>
              <a:ext uri="{FF2B5EF4-FFF2-40B4-BE49-F238E27FC236}">
                <a16:creationId xmlns:a16="http://schemas.microsoft.com/office/drawing/2014/main" id="{5B1D4D0D-92D3-240E-71F4-01BF12E2634D}"/>
              </a:ext>
            </a:extLst>
          </p:cNvPr>
          <p:cNvSpPr txBox="1"/>
          <p:nvPr/>
        </p:nvSpPr>
        <p:spPr>
          <a:xfrm>
            <a:off x="389979" y="3597041"/>
            <a:ext cx="2505814" cy="2246769"/>
          </a:xfrm>
          <a:prstGeom prst="rect">
            <a:avLst/>
          </a:prstGeom>
          <a:solidFill>
            <a:schemeClr val="bg1">
              <a:lumMod val="95000"/>
            </a:schemeClr>
          </a:solidFill>
          <a:ln>
            <a:solidFill>
              <a:schemeClr val="bg1">
                <a:lumMod val="75000"/>
              </a:schemeClr>
            </a:solidFill>
          </a:ln>
        </p:spPr>
        <p:txBody>
          <a:bodyPr wrap="none" rtlCol="0">
            <a:spAutoFit/>
          </a:bodyPr>
          <a:lstStyle/>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TEAM 1</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12436 Alwin, Jim</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26410 Bond, Bob</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14306 Charles, Ronda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61835 Dunn, Fred</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30437 Edwards, Gina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76517 Fanning, Pat</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98734 Galway, Leslie</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14998 Hiroshi, Scott</a:t>
            </a:r>
          </a:p>
          <a:p>
            <a:pPr marL="17145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47303 Ingles, Mary</a:t>
            </a:r>
          </a:p>
        </p:txBody>
      </p:sp>
      <p:sp>
        <p:nvSpPr>
          <p:cNvPr id="6" name="TextBox 5">
            <a:extLst>
              <a:ext uri="{FF2B5EF4-FFF2-40B4-BE49-F238E27FC236}">
                <a16:creationId xmlns:a16="http://schemas.microsoft.com/office/drawing/2014/main" id="{527AF221-C40D-9BBF-3994-4BBC46DEBE35}"/>
              </a:ext>
            </a:extLst>
          </p:cNvPr>
          <p:cNvSpPr txBox="1"/>
          <p:nvPr/>
        </p:nvSpPr>
        <p:spPr>
          <a:xfrm>
            <a:off x="3170077" y="3589822"/>
            <a:ext cx="2720617" cy="2308324"/>
          </a:xfrm>
          <a:prstGeom prst="rect">
            <a:avLst/>
          </a:prstGeom>
          <a:solidFill>
            <a:schemeClr val="bg1">
              <a:lumMod val="95000"/>
            </a:schemeClr>
          </a:solidFill>
          <a:ln>
            <a:solidFill>
              <a:schemeClr val="bg1">
                <a:lumMod val="75000"/>
              </a:schemeClr>
            </a:solidFill>
          </a:ln>
        </p:spPr>
        <p:txBody>
          <a:bodyPr wrap="none" rtlCol="0">
            <a:spAutoFit/>
          </a:bodyPr>
          <a:lstStyle/>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TEAM 2</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12436 Jackson, Tammy</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44551 Killebrew, Wally</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14306 Lamprey, Roberta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61835 Mays, Serena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30437 Norton, Donna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76517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OBrien</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George</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98734 Paulson, Marsha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14998 Quark, John</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47303 Rogers, Jena</a:t>
            </a:r>
          </a:p>
        </p:txBody>
      </p:sp>
      <p:sp>
        <p:nvSpPr>
          <p:cNvPr id="7" name="TextBox 6">
            <a:extLst>
              <a:ext uri="{FF2B5EF4-FFF2-40B4-BE49-F238E27FC236}">
                <a16:creationId xmlns:a16="http://schemas.microsoft.com/office/drawing/2014/main" id="{14E827EC-374B-71E9-37F6-430A273882F3}"/>
              </a:ext>
            </a:extLst>
          </p:cNvPr>
          <p:cNvSpPr txBox="1"/>
          <p:nvPr/>
        </p:nvSpPr>
        <p:spPr>
          <a:xfrm>
            <a:off x="6164978" y="3581801"/>
            <a:ext cx="2613216" cy="2246769"/>
          </a:xfrm>
          <a:prstGeom prst="rect">
            <a:avLst/>
          </a:prstGeom>
          <a:solidFill>
            <a:schemeClr val="bg1">
              <a:lumMod val="95000"/>
            </a:schemeClr>
          </a:solidFill>
          <a:ln>
            <a:solidFill>
              <a:schemeClr val="bg1">
                <a:lumMod val="75000"/>
              </a:schemeClr>
            </a:solidFill>
          </a:ln>
        </p:spPr>
        <p:txBody>
          <a:bodyPr wrap="none" rtlCol="0">
            <a:spAutoFit/>
          </a:bodyPr>
          <a:lstStyle/>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TEAM 3</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10547 Ulster, Doug</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38331 Vicks, Ron</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40067 Aaron, Patricia</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46841 Smith, Ken</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47781 Wong, Henrietta</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56712 </a:t>
            </a:r>
            <a:r>
              <a:rPr lang="en-US" sz="1400" b="1" dirty="0" err="1">
                <a:solidFill>
                  <a:srgbClr val="000000"/>
                </a:solidFill>
                <a:latin typeface="Courier New" panose="02070309020205020404" pitchFamily="49" charset="0"/>
                <a:cs typeface="Times New Roman" panose="02020603050405020304" pitchFamily="18" charset="0"/>
              </a:rPr>
              <a:t>Yonnick</a:t>
            </a:r>
            <a:r>
              <a:rPr lang="en-US" sz="1400" b="1" dirty="0">
                <a:solidFill>
                  <a:srgbClr val="000000"/>
                </a:solidFill>
                <a:latin typeface="Courier New" panose="02070309020205020404" pitchFamily="49" charset="0"/>
                <a:cs typeface="Times New Roman" panose="02020603050405020304" pitchFamily="18" charset="0"/>
              </a:rPr>
              <a:t>, Billy</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61472 Xavier, Nancy</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72288 </a:t>
            </a:r>
            <a:r>
              <a:rPr lang="en-US" sz="1400" b="1" dirty="0" err="1">
                <a:solidFill>
                  <a:srgbClr val="000000"/>
                </a:solidFill>
                <a:latin typeface="Courier New" panose="02070309020205020404" pitchFamily="49" charset="0"/>
                <a:cs typeface="Times New Roman" panose="02020603050405020304" pitchFamily="18" charset="0"/>
              </a:rPr>
              <a:t>Zachs</a:t>
            </a:r>
            <a:r>
              <a:rPr lang="en-US" sz="1400" b="1" dirty="0">
                <a:solidFill>
                  <a:srgbClr val="000000"/>
                </a:solidFill>
                <a:latin typeface="Courier New" panose="02070309020205020404" pitchFamily="49" charset="0"/>
                <a:cs typeface="Times New Roman" panose="02020603050405020304" pitchFamily="18" charset="0"/>
              </a:rPr>
              <a:t>, Robby</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98765 Terrance, Laura</a:t>
            </a:r>
          </a:p>
        </p:txBody>
      </p:sp>
    </p:spTree>
    <p:extLst>
      <p:ext uri="{BB962C8B-B14F-4D97-AF65-F5344CB8AC3E}">
        <p14:creationId xmlns:p14="http://schemas.microsoft.com/office/powerpoint/2010/main" val="901170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EA783-1DCC-4684-9CD8-CFD99D273D2D}"/>
              </a:ext>
            </a:extLst>
          </p:cNvPr>
          <p:cNvSpPr>
            <a:spLocks noGrp="1"/>
          </p:cNvSpPr>
          <p:nvPr>
            <p:ph type="title"/>
          </p:nvPr>
        </p:nvSpPr>
        <p:spPr/>
        <p:txBody>
          <a:bodyPr/>
          <a:lstStyle/>
          <a:p>
            <a:r>
              <a:rPr lang="en-US" dirty="0"/>
              <a:t>Player Lists</a:t>
            </a:r>
            <a:r>
              <a:rPr lang="en-US" i="1" dirty="0"/>
              <a:t>, cont’d</a:t>
            </a:r>
          </a:p>
        </p:txBody>
      </p:sp>
      <p:sp>
        <p:nvSpPr>
          <p:cNvPr id="3" name="Content Placeholder 2">
            <a:extLst>
              <a:ext uri="{FF2B5EF4-FFF2-40B4-BE49-F238E27FC236}">
                <a16:creationId xmlns:a16="http://schemas.microsoft.com/office/drawing/2014/main" id="{4ACAEFAF-02A1-016F-465C-57B897191BFA}"/>
              </a:ext>
            </a:extLst>
          </p:cNvPr>
          <p:cNvSpPr>
            <a:spLocks noGrp="1"/>
          </p:cNvSpPr>
          <p:nvPr>
            <p:ph idx="1"/>
          </p:nvPr>
        </p:nvSpPr>
        <p:spPr>
          <a:xfrm>
            <a:off x="457200" y="3771035"/>
            <a:ext cx="8229600" cy="2359890"/>
          </a:xfrm>
        </p:spPr>
        <p:txBody>
          <a:bodyPr/>
          <a:lstStyle/>
          <a:p>
            <a:r>
              <a:rPr lang="en-US" sz="2400" dirty="0"/>
              <a:t>Due to lack of coordination, each team stores its list of </a:t>
            </a:r>
            <a:r>
              <a:rPr lang="en-US" sz="2400" b="1" dirty="0">
                <a:latin typeface="Courier New" panose="02070309020205020404" pitchFamily="49" charset="0"/>
                <a:cs typeface="Courier New" panose="02070309020205020404" pitchFamily="49" charset="0"/>
              </a:rPr>
              <a:t>Player</a:t>
            </a:r>
            <a:r>
              <a:rPr lang="en-US" sz="2400" dirty="0"/>
              <a:t> objects as a sequential collection in a </a:t>
            </a:r>
            <a:r>
              <a:rPr lang="en-US" sz="2400" u="sng" dirty="0"/>
              <a:t>different form</a:t>
            </a:r>
            <a:r>
              <a:rPr lang="en-US" sz="2400" dirty="0"/>
              <a:t> than the other teams.</a:t>
            </a:r>
          </a:p>
          <a:p>
            <a:pPr lvl="1"/>
            <a:r>
              <a:rPr lang="en-US" sz="2000" dirty="0"/>
              <a:t>Team 1 uses an array.</a:t>
            </a:r>
          </a:p>
          <a:p>
            <a:pPr lvl="1"/>
            <a:r>
              <a:rPr lang="en-US" sz="2000" dirty="0"/>
              <a:t>Team 2 uses a vector.</a:t>
            </a:r>
          </a:p>
          <a:p>
            <a:pPr lvl="1"/>
            <a:r>
              <a:rPr lang="en-US" sz="2000" dirty="0"/>
              <a:t>Team 3 uses a map.</a:t>
            </a:r>
          </a:p>
        </p:txBody>
      </p:sp>
      <p:sp>
        <p:nvSpPr>
          <p:cNvPr id="4" name="Slide Number Placeholder 3">
            <a:extLst>
              <a:ext uri="{FF2B5EF4-FFF2-40B4-BE49-F238E27FC236}">
                <a16:creationId xmlns:a16="http://schemas.microsoft.com/office/drawing/2014/main" id="{2BADE90C-DF76-7B4D-B679-4B544CDEF55B}"/>
              </a:ext>
            </a:extLst>
          </p:cNvPr>
          <p:cNvSpPr>
            <a:spLocks noGrp="1"/>
          </p:cNvSpPr>
          <p:nvPr>
            <p:ph type="sldNum" sz="quarter" idx="12"/>
          </p:nvPr>
        </p:nvSpPr>
        <p:spPr/>
        <p:txBody>
          <a:bodyPr/>
          <a:lstStyle/>
          <a:p>
            <a:fld id="{6C575094-CFE5-6845-BA77-358456EEE977}" type="slidenum">
              <a:rPr lang="en-US" altLang="x-none" smtClean="0"/>
              <a:pPr/>
              <a:t>22</a:t>
            </a:fld>
            <a:endParaRPr lang="en-US" altLang="x-none"/>
          </a:p>
        </p:txBody>
      </p:sp>
      <p:sp>
        <p:nvSpPr>
          <p:cNvPr id="5" name="TextBox 4">
            <a:extLst>
              <a:ext uri="{FF2B5EF4-FFF2-40B4-BE49-F238E27FC236}">
                <a16:creationId xmlns:a16="http://schemas.microsoft.com/office/drawing/2014/main" id="{C8E06DA9-2FB4-7EB0-32F4-87B9C298C8A4}"/>
              </a:ext>
            </a:extLst>
          </p:cNvPr>
          <p:cNvSpPr txBox="1"/>
          <p:nvPr/>
        </p:nvSpPr>
        <p:spPr>
          <a:xfrm>
            <a:off x="389979" y="1341143"/>
            <a:ext cx="2505814" cy="2246769"/>
          </a:xfrm>
          <a:prstGeom prst="rect">
            <a:avLst/>
          </a:prstGeom>
          <a:solidFill>
            <a:schemeClr val="bg1">
              <a:lumMod val="95000"/>
            </a:schemeClr>
          </a:solidFill>
          <a:ln>
            <a:solidFill>
              <a:schemeClr val="bg1">
                <a:lumMod val="75000"/>
              </a:schemeClr>
            </a:solidFill>
          </a:ln>
        </p:spPr>
        <p:txBody>
          <a:bodyPr wrap="none" rtlCol="0">
            <a:spAutoFit/>
          </a:bodyPr>
          <a:lstStyle/>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TEAM 1</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12436 Alwin, Jim</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26410 Bond, Bob</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14306 Charles, Ronda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61835 Dunn, Fred</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30437 Edwards, Gina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76517 Fanning, Pat</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98734 Galway, Leslie</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14998 Hiroshi, Scott</a:t>
            </a:r>
          </a:p>
          <a:p>
            <a:pPr marL="17145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47303 Ingles, Mary</a:t>
            </a:r>
          </a:p>
        </p:txBody>
      </p:sp>
      <p:sp>
        <p:nvSpPr>
          <p:cNvPr id="6" name="TextBox 5">
            <a:extLst>
              <a:ext uri="{FF2B5EF4-FFF2-40B4-BE49-F238E27FC236}">
                <a16:creationId xmlns:a16="http://schemas.microsoft.com/office/drawing/2014/main" id="{5B6FEB70-0928-DFE2-4B90-BB9510DDDD3E}"/>
              </a:ext>
            </a:extLst>
          </p:cNvPr>
          <p:cNvSpPr txBox="1"/>
          <p:nvPr/>
        </p:nvSpPr>
        <p:spPr>
          <a:xfrm>
            <a:off x="3211691" y="1329169"/>
            <a:ext cx="2720617" cy="2246769"/>
          </a:xfrm>
          <a:prstGeom prst="rect">
            <a:avLst/>
          </a:prstGeom>
          <a:solidFill>
            <a:schemeClr val="bg1">
              <a:lumMod val="95000"/>
            </a:schemeClr>
          </a:solidFill>
          <a:ln>
            <a:solidFill>
              <a:schemeClr val="bg1">
                <a:lumMod val="75000"/>
              </a:schemeClr>
            </a:solidFill>
          </a:ln>
        </p:spPr>
        <p:txBody>
          <a:bodyPr wrap="none" rtlCol="0">
            <a:spAutoFit/>
          </a:bodyPr>
          <a:lstStyle/>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TEAM 2</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12436 Jackson, Tammy</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44551 Killebrew, Wally</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14306 Lamprey, Roberta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61835 Mays, Serena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30437 Norton, Donna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76517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OBrien</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George</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98734 Paulson, Marsha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14998 Quark, John</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47303 Rogers, Jena</a:t>
            </a:r>
          </a:p>
        </p:txBody>
      </p:sp>
      <p:sp>
        <p:nvSpPr>
          <p:cNvPr id="7" name="TextBox 6">
            <a:extLst>
              <a:ext uri="{FF2B5EF4-FFF2-40B4-BE49-F238E27FC236}">
                <a16:creationId xmlns:a16="http://schemas.microsoft.com/office/drawing/2014/main" id="{BA2D4ACB-2A6D-71B6-EB69-07BE8C6E2AEE}"/>
              </a:ext>
            </a:extLst>
          </p:cNvPr>
          <p:cNvSpPr txBox="1"/>
          <p:nvPr/>
        </p:nvSpPr>
        <p:spPr>
          <a:xfrm>
            <a:off x="6164978" y="1325903"/>
            <a:ext cx="2613216" cy="2246769"/>
          </a:xfrm>
          <a:prstGeom prst="rect">
            <a:avLst/>
          </a:prstGeom>
          <a:solidFill>
            <a:schemeClr val="bg1">
              <a:lumMod val="95000"/>
            </a:schemeClr>
          </a:solidFill>
          <a:ln>
            <a:solidFill>
              <a:schemeClr val="bg1">
                <a:lumMod val="75000"/>
              </a:schemeClr>
            </a:solidFill>
          </a:ln>
        </p:spPr>
        <p:txBody>
          <a:bodyPr wrap="none" rtlCol="0">
            <a:spAutoFit/>
          </a:bodyPr>
          <a:lstStyle/>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TEAM 3</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10547 Ulster, Doug</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38331 Vicks, Ron</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40067 Aaron, Patricia</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46841 Smith, Ken</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47781 Wong, Henrietta</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56712 </a:t>
            </a:r>
            <a:r>
              <a:rPr lang="en-US" sz="1400" b="1" dirty="0" err="1">
                <a:solidFill>
                  <a:srgbClr val="000000"/>
                </a:solidFill>
                <a:latin typeface="Courier New" panose="02070309020205020404" pitchFamily="49" charset="0"/>
                <a:cs typeface="Times New Roman" panose="02020603050405020304" pitchFamily="18" charset="0"/>
              </a:rPr>
              <a:t>Yonnick</a:t>
            </a:r>
            <a:r>
              <a:rPr lang="en-US" sz="1400" b="1" dirty="0">
                <a:solidFill>
                  <a:srgbClr val="000000"/>
                </a:solidFill>
                <a:latin typeface="Courier New" panose="02070309020205020404" pitchFamily="49" charset="0"/>
                <a:cs typeface="Times New Roman" panose="02020603050405020304" pitchFamily="18" charset="0"/>
              </a:rPr>
              <a:t>, Billy</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61472 Xavier, Nancy</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72288 </a:t>
            </a:r>
            <a:r>
              <a:rPr lang="en-US" sz="1400" b="1" dirty="0" err="1">
                <a:solidFill>
                  <a:srgbClr val="000000"/>
                </a:solidFill>
                <a:latin typeface="Courier New" panose="02070309020205020404" pitchFamily="49" charset="0"/>
                <a:cs typeface="Times New Roman" panose="02020603050405020304" pitchFamily="18" charset="0"/>
              </a:rPr>
              <a:t>Zachs</a:t>
            </a:r>
            <a:r>
              <a:rPr lang="en-US" sz="1400" b="1" dirty="0">
                <a:solidFill>
                  <a:srgbClr val="000000"/>
                </a:solidFill>
                <a:latin typeface="Courier New" panose="02070309020205020404" pitchFamily="49" charset="0"/>
                <a:cs typeface="Times New Roman" panose="02020603050405020304" pitchFamily="18" charset="0"/>
              </a:rPr>
              <a:t>, Robby</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98765 Terrance, Laura</a:t>
            </a:r>
          </a:p>
        </p:txBody>
      </p:sp>
      <p:sp>
        <p:nvSpPr>
          <p:cNvPr id="8" name="TextBox 7">
            <a:extLst>
              <a:ext uri="{FF2B5EF4-FFF2-40B4-BE49-F238E27FC236}">
                <a16:creationId xmlns:a16="http://schemas.microsoft.com/office/drawing/2014/main" id="{C4DE5645-AEC4-E19F-4A76-AD2FFE54B02B}"/>
              </a:ext>
            </a:extLst>
          </p:cNvPr>
          <p:cNvSpPr txBox="1"/>
          <p:nvPr/>
        </p:nvSpPr>
        <p:spPr>
          <a:xfrm>
            <a:off x="4937756" y="4800585"/>
            <a:ext cx="3566122" cy="1077218"/>
          </a:xfrm>
          <a:prstGeom prst="rect">
            <a:avLst/>
          </a:prstGeom>
          <a:solidFill>
            <a:schemeClr val="accent1">
              <a:lumMod val="20000"/>
              <a:lumOff val="80000"/>
            </a:schemeClr>
          </a:solidFill>
          <a:ln>
            <a:solidFill>
              <a:srgbClr val="0432FF"/>
            </a:solidFill>
          </a:ln>
        </p:spPr>
        <p:txBody>
          <a:bodyPr wrap="square" rtlCol="0">
            <a:spAutoFit/>
          </a:bodyPr>
          <a:lstStyle/>
          <a:p>
            <a:r>
              <a:rPr lang="en-US" sz="1600" dirty="0">
                <a:solidFill>
                  <a:srgbClr val="0432FF"/>
                </a:solidFill>
              </a:rPr>
              <a:t>We may be dealing with legacy code, parts of which were written by different programmers at different times for different purposes.</a:t>
            </a:r>
          </a:p>
        </p:txBody>
      </p:sp>
      <p:sp>
        <p:nvSpPr>
          <p:cNvPr id="9" name="TextBox 8">
            <a:extLst>
              <a:ext uri="{FF2B5EF4-FFF2-40B4-BE49-F238E27FC236}">
                <a16:creationId xmlns:a16="http://schemas.microsoft.com/office/drawing/2014/main" id="{F7414E51-9672-5293-06BC-466DA0D6D1D2}"/>
              </a:ext>
            </a:extLst>
          </p:cNvPr>
          <p:cNvSpPr txBox="1"/>
          <p:nvPr/>
        </p:nvSpPr>
        <p:spPr>
          <a:xfrm>
            <a:off x="2231754" y="1193298"/>
            <a:ext cx="534121" cy="276999"/>
          </a:xfrm>
          <a:prstGeom prst="rect">
            <a:avLst/>
          </a:prstGeom>
          <a:solidFill>
            <a:schemeClr val="accent1">
              <a:lumMod val="20000"/>
              <a:lumOff val="80000"/>
            </a:schemeClr>
          </a:solidFill>
          <a:ln>
            <a:solidFill>
              <a:srgbClr val="0432FF"/>
            </a:solidFill>
          </a:ln>
        </p:spPr>
        <p:txBody>
          <a:bodyPr wrap="none" rtlCol="0">
            <a:spAutoFit/>
          </a:bodyPr>
          <a:lstStyle/>
          <a:p>
            <a:r>
              <a:rPr lang="en-US" sz="1200" dirty="0">
                <a:solidFill>
                  <a:srgbClr val="0432FF"/>
                </a:solidFill>
              </a:rPr>
              <a:t>array</a:t>
            </a:r>
          </a:p>
        </p:txBody>
      </p:sp>
      <p:sp>
        <p:nvSpPr>
          <p:cNvPr id="10" name="TextBox 9">
            <a:extLst>
              <a:ext uri="{FF2B5EF4-FFF2-40B4-BE49-F238E27FC236}">
                <a16:creationId xmlns:a16="http://schemas.microsoft.com/office/drawing/2014/main" id="{2A4D17BD-9A26-78E9-DD38-5BC8A1173274}"/>
              </a:ext>
            </a:extLst>
          </p:cNvPr>
          <p:cNvSpPr txBox="1"/>
          <p:nvPr/>
        </p:nvSpPr>
        <p:spPr>
          <a:xfrm>
            <a:off x="5145870" y="1193298"/>
            <a:ext cx="603050" cy="276999"/>
          </a:xfrm>
          <a:prstGeom prst="rect">
            <a:avLst/>
          </a:prstGeom>
          <a:solidFill>
            <a:schemeClr val="accent1">
              <a:lumMod val="20000"/>
              <a:lumOff val="80000"/>
            </a:schemeClr>
          </a:solidFill>
          <a:ln>
            <a:solidFill>
              <a:srgbClr val="0432FF"/>
            </a:solidFill>
          </a:ln>
        </p:spPr>
        <p:txBody>
          <a:bodyPr wrap="none" rtlCol="0">
            <a:spAutoFit/>
          </a:bodyPr>
          <a:lstStyle/>
          <a:p>
            <a:r>
              <a:rPr lang="en-US" sz="1200" dirty="0">
                <a:solidFill>
                  <a:srgbClr val="0432FF"/>
                </a:solidFill>
              </a:rPr>
              <a:t>vector</a:t>
            </a:r>
          </a:p>
        </p:txBody>
      </p:sp>
      <p:sp>
        <p:nvSpPr>
          <p:cNvPr id="11" name="TextBox 10">
            <a:extLst>
              <a:ext uri="{FF2B5EF4-FFF2-40B4-BE49-F238E27FC236}">
                <a16:creationId xmlns:a16="http://schemas.microsoft.com/office/drawing/2014/main" id="{7D84328E-E7AF-16EC-C233-0B07136F4A48}"/>
              </a:ext>
            </a:extLst>
          </p:cNvPr>
          <p:cNvSpPr txBox="1"/>
          <p:nvPr/>
        </p:nvSpPr>
        <p:spPr>
          <a:xfrm>
            <a:off x="8128915" y="1193297"/>
            <a:ext cx="482824" cy="276999"/>
          </a:xfrm>
          <a:prstGeom prst="rect">
            <a:avLst/>
          </a:prstGeom>
          <a:solidFill>
            <a:schemeClr val="accent1">
              <a:lumMod val="20000"/>
              <a:lumOff val="80000"/>
            </a:schemeClr>
          </a:solidFill>
          <a:ln>
            <a:solidFill>
              <a:srgbClr val="0432FF"/>
            </a:solidFill>
          </a:ln>
        </p:spPr>
        <p:txBody>
          <a:bodyPr wrap="none" rtlCol="0">
            <a:spAutoFit/>
          </a:bodyPr>
          <a:lstStyle/>
          <a:p>
            <a:r>
              <a:rPr lang="en-US" sz="1200" dirty="0">
                <a:solidFill>
                  <a:srgbClr val="0432FF"/>
                </a:solidFill>
              </a:rPr>
              <a:t>map</a:t>
            </a:r>
          </a:p>
        </p:txBody>
      </p:sp>
    </p:spTree>
    <p:extLst>
      <p:ext uri="{BB962C8B-B14F-4D97-AF65-F5344CB8AC3E}">
        <p14:creationId xmlns:p14="http://schemas.microsoft.com/office/powerpoint/2010/main" val="1200404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3B63A-1268-A364-3D72-1EAD6C93975B}"/>
              </a:ext>
            </a:extLst>
          </p:cNvPr>
          <p:cNvSpPr>
            <a:spLocks noGrp="1"/>
          </p:cNvSpPr>
          <p:nvPr>
            <p:ph type="title"/>
          </p:nvPr>
        </p:nvSpPr>
        <p:spPr/>
        <p:txBody>
          <a:bodyPr/>
          <a:lstStyle/>
          <a:p>
            <a:r>
              <a:rPr lang="en-US" dirty="0"/>
              <a:t>Desired Design Features</a:t>
            </a:r>
          </a:p>
        </p:txBody>
      </p:sp>
      <p:sp>
        <p:nvSpPr>
          <p:cNvPr id="3" name="Content Placeholder 2">
            <a:extLst>
              <a:ext uri="{FF2B5EF4-FFF2-40B4-BE49-F238E27FC236}">
                <a16:creationId xmlns:a16="http://schemas.microsoft.com/office/drawing/2014/main" id="{1645491C-46B2-E3FA-1738-46245E43B019}"/>
              </a:ext>
            </a:extLst>
          </p:cNvPr>
          <p:cNvSpPr>
            <a:spLocks noGrp="1"/>
          </p:cNvSpPr>
          <p:nvPr>
            <p:ph idx="1"/>
          </p:nvPr>
        </p:nvSpPr>
        <p:spPr/>
        <p:txBody>
          <a:bodyPr/>
          <a:lstStyle/>
          <a:p>
            <a:r>
              <a:rPr lang="en-US" b="1" dirty="0"/>
              <a:t>DF 1: </a:t>
            </a:r>
            <a:r>
              <a:rPr lang="en-US" dirty="0"/>
              <a:t>The application should be able to execute an algorithm that processes the objects without knowing how the sequential collections are implemented.</a:t>
            </a:r>
          </a:p>
          <a:p>
            <a:pPr lvl="4"/>
            <a:endParaRPr lang="en-US" dirty="0"/>
          </a:p>
          <a:p>
            <a:r>
              <a:rPr lang="en-US" b="1" dirty="0"/>
              <a:t>DF 2: </a:t>
            </a:r>
            <a:r>
              <a:rPr lang="en-US" dirty="0"/>
              <a:t>The collections should be independent from one another.</a:t>
            </a:r>
          </a:p>
          <a:p>
            <a:pPr lvl="4"/>
            <a:endParaRPr lang="en-US" dirty="0"/>
          </a:p>
          <a:p>
            <a:r>
              <a:rPr lang="en-US" b="1" dirty="0"/>
              <a:t>DF 3: </a:t>
            </a:r>
            <a:r>
              <a:rPr lang="en-US" dirty="0"/>
              <a:t>It should be possible to add new sequential collections without modifying the application’s algorithm code.</a:t>
            </a:r>
          </a:p>
        </p:txBody>
      </p:sp>
      <p:sp>
        <p:nvSpPr>
          <p:cNvPr id="4" name="Slide Number Placeholder 3">
            <a:extLst>
              <a:ext uri="{FF2B5EF4-FFF2-40B4-BE49-F238E27FC236}">
                <a16:creationId xmlns:a16="http://schemas.microsoft.com/office/drawing/2014/main" id="{0FA15E03-B58C-9252-B5DE-8DDA7711211B}"/>
              </a:ext>
            </a:extLst>
          </p:cNvPr>
          <p:cNvSpPr>
            <a:spLocks noGrp="1"/>
          </p:cNvSpPr>
          <p:nvPr>
            <p:ph type="sldNum" sz="quarter" idx="12"/>
          </p:nvPr>
        </p:nvSpPr>
        <p:spPr/>
        <p:txBody>
          <a:bodyPr/>
          <a:lstStyle/>
          <a:p>
            <a:fld id="{6C575094-CFE5-6845-BA77-358456EEE977}" type="slidenum">
              <a:rPr lang="en-US" altLang="x-none" smtClean="0"/>
              <a:pPr/>
              <a:t>23</a:t>
            </a:fld>
            <a:endParaRPr lang="en-US" altLang="x-none"/>
          </a:p>
        </p:txBody>
      </p:sp>
    </p:spTree>
    <p:extLst>
      <p:ext uri="{BB962C8B-B14F-4D97-AF65-F5344CB8AC3E}">
        <p14:creationId xmlns:p14="http://schemas.microsoft.com/office/powerpoint/2010/main" val="946794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EF466-2F3C-2B40-D9EF-E3C4B67B4B0E}"/>
              </a:ext>
            </a:extLst>
          </p:cNvPr>
          <p:cNvSpPr>
            <a:spLocks noGrp="1"/>
          </p:cNvSpPr>
          <p:nvPr>
            <p:ph type="title"/>
          </p:nvPr>
        </p:nvSpPr>
        <p:spPr/>
        <p:txBody>
          <a:bodyPr/>
          <a:lstStyle/>
          <a:p>
            <a:r>
              <a:rPr lang="en-US" dirty="0"/>
              <a:t>Before Using the Iterator DP</a:t>
            </a:r>
          </a:p>
        </p:txBody>
      </p:sp>
      <p:sp>
        <p:nvSpPr>
          <p:cNvPr id="4" name="Slide Number Placeholder 3">
            <a:extLst>
              <a:ext uri="{FF2B5EF4-FFF2-40B4-BE49-F238E27FC236}">
                <a16:creationId xmlns:a16="http://schemas.microsoft.com/office/drawing/2014/main" id="{49FD0A77-FFBB-71CA-CB78-CF60B2B9A306}"/>
              </a:ext>
            </a:extLst>
          </p:cNvPr>
          <p:cNvSpPr>
            <a:spLocks noGrp="1"/>
          </p:cNvSpPr>
          <p:nvPr>
            <p:ph type="sldNum" sz="quarter" idx="12"/>
          </p:nvPr>
        </p:nvSpPr>
        <p:spPr/>
        <p:txBody>
          <a:bodyPr/>
          <a:lstStyle/>
          <a:p>
            <a:fld id="{6C575094-CFE5-6845-BA77-358456EEE977}" type="slidenum">
              <a:rPr lang="en-US" altLang="x-none" smtClean="0"/>
              <a:pPr/>
              <a:t>24</a:t>
            </a:fld>
            <a:endParaRPr lang="en-US" altLang="x-none"/>
          </a:p>
        </p:txBody>
      </p:sp>
      <p:sp>
        <p:nvSpPr>
          <p:cNvPr id="6" name="TextBox 5">
            <a:extLst>
              <a:ext uri="{FF2B5EF4-FFF2-40B4-BE49-F238E27FC236}">
                <a16:creationId xmlns:a16="http://schemas.microsoft.com/office/drawing/2014/main" id="{6D99B5AB-ED3B-C6E0-368B-FB1E6734B912}"/>
              </a:ext>
            </a:extLst>
          </p:cNvPr>
          <p:cNvSpPr txBox="1"/>
          <p:nvPr/>
        </p:nvSpPr>
        <p:spPr>
          <a:xfrm>
            <a:off x="875969" y="4167175"/>
            <a:ext cx="4297633" cy="1754326"/>
          </a:xfrm>
          <a:prstGeom prst="rect">
            <a:avLst/>
          </a:prstGeom>
          <a:solidFill>
            <a:schemeClr val="accent1">
              <a:lumMod val="20000"/>
              <a:lumOff val="80000"/>
            </a:schemeClr>
          </a:solidFill>
          <a:ln>
            <a:solidFill>
              <a:srgbClr val="0432FF"/>
            </a:solidFill>
          </a:ln>
        </p:spPr>
        <p:txBody>
          <a:bodyPr wrap="square" rtlCol="0">
            <a:spAutoFit/>
          </a:bodyPr>
          <a:lstStyle/>
          <a:p>
            <a:r>
              <a:rPr lang="en-US" sz="18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Each </a:t>
            </a:r>
            <a:r>
              <a:rPr lang="en-US" sz="18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Team</a:t>
            </a:r>
            <a:r>
              <a:rPr lang="en-US" sz="18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subclass stores its </a:t>
            </a:r>
            <a:r>
              <a:rPr lang="en-US" sz="18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Player</a:t>
            </a:r>
            <a:r>
              <a:rPr lang="en-US" sz="18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objects in a different type of sequential collection, array, vector, or map. Therefore, class </a:t>
            </a:r>
            <a:r>
              <a:rPr lang="en-US" sz="18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TeamReport</a:t>
            </a:r>
            <a:r>
              <a:rPr lang="en-US" sz="18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has three </a:t>
            </a:r>
            <a:r>
              <a:rPr lang="en-US" sz="1800" u="sng"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overloaded</a:t>
            </a:r>
            <a:r>
              <a:rPr lang="en-US" sz="18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print()</a:t>
            </a:r>
            <a:r>
              <a:rPr lang="en-US" sz="18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member functions, one for each type of collection</a:t>
            </a:r>
            <a:r>
              <a:rPr lang="en-US" sz="1200" dirty="0">
                <a:solidFill>
                  <a:srgbClr val="0432FF"/>
                </a:solidFill>
                <a:effectLst/>
                <a:latin typeface="Aptos" panose="020B0004020202020204" pitchFamily="34" charset="0"/>
                <a:ea typeface="Times New Roman" panose="02020603050405020304" pitchFamily="18" charset="0"/>
              </a:rPr>
              <a:t>.</a:t>
            </a:r>
            <a:endParaRPr lang="en-US" sz="1200" dirty="0">
              <a:solidFill>
                <a:srgbClr val="0432FF"/>
              </a:solidFill>
              <a:latin typeface="Aptos" panose="020B0004020202020204" pitchFamily="34" charset="0"/>
            </a:endParaRPr>
          </a:p>
        </p:txBody>
      </p:sp>
      <p:pic>
        <p:nvPicPr>
          <p:cNvPr id="7" name="Picture 6" descr="A red and white sign with a skull and crossbones&#10;&#10;Description automatically generated">
            <a:extLst>
              <a:ext uri="{FF2B5EF4-FFF2-40B4-BE49-F238E27FC236}">
                <a16:creationId xmlns:a16="http://schemas.microsoft.com/office/drawing/2014/main" id="{5AE68FDA-9BD3-EEA2-87F2-B7A32A061A24}"/>
              </a:ext>
            </a:extLst>
          </p:cNvPr>
          <p:cNvPicPr>
            <a:picLocks noChangeAspect="1"/>
          </p:cNvPicPr>
          <p:nvPr/>
        </p:nvPicPr>
        <p:blipFill>
          <a:blip r:embed="rId2"/>
          <a:stretch>
            <a:fillRect/>
          </a:stretch>
        </p:blipFill>
        <p:spPr>
          <a:xfrm>
            <a:off x="386068" y="2297423"/>
            <a:ext cx="985567" cy="1131577"/>
          </a:xfrm>
          <a:prstGeom prst="rect">
            <a:avLst/>
          </a:prstGeom>
        </p:spPr>
      </p:pic>
      <p:sp>
        <p:nvSpPr>
          <p:cNvPr id="8" name="TextBox 7">
            <a:extLst>
              <a:ext uri="{FF2B5EF4-FFF2-40B4-BE49-F238E27FC236}">
                <a16:creationId xmlns:a16="http://schemas.microsoft.com/office/drawing/2014/main" id="{635BB00C-6F49-37C4-595E-4C6788241470}"/>
              </a:ext>
            </a:extLst>
          </p:cNvPr>
          <p:cNvSpPr txBox="1"/>
          <p:nvPr/>
        </p:nvSpPr>
        <p:spPr>
          <a:xfrm>
            <a:off x="5760707" y="4428892"/>
            <a:ext cx="1068882" cy="276999"/>
          </a:xfrm>
          <a:prstGeom prst="rect">
            <a:avLst/>
          </a:prstGeom>
          <a:solidFill>
            <a:srgbClr val="0432FF"/>
          </a:solidFill>
        </p:spPr>
        <p:txBody>
          <a:bodyPr wrap="none" rtlCol="0">
            <a:spAutoFit/>
          </a:bodyPr>
          <a:lstStyle/>
          <a:p>
            <a:r>
              <a:rPr lang="en-US" sz="1200" dirty="0">
                <a:solidFill>
                  <a:srgbClr val="FFFF00"/>
                </a:solidFill>
              </a:rPr>
              <a:t>11.1/</a:t>
            </a:r>
            <a:r>
              <a:rPr lang="en-US" sz="1200" dirty="0" err="1">
                <a:solidFill>
                  <a:srgbClr val="FFFF00"/>
                </a:solidFill>
              </a:rPr>
              <a:t>Player.h</a:t>
            </a:r>
            <a:endParaRPr lang="en-US" sz="1200" dirty="0">
              <a:solidFill>
                <a:srgbClr val="FFFF00"/>
              </a:solidFill>
            </a:endParaRPr>
          </a:p>
        </p:txBody>
      </p:sp>
      <p:sp>
        <p:nvSpPr>
          <p:cNvPr id="9" name="TextBox 8">
            <a:extLst>
              <a:ext uri="{FF2B5EF4-FFF2-40B4-BE49-F238E27FC236}">
                <a16:creationId xmlns:a16="http://schemas.microsoft.com/office/drawing/2014/main" id="{9BA2C838-6EDD-D056-4FC5-DF4C8CD644A1}"/>
              </a:ext>
            </a:extLst>
          </p:cNvPr>
          <p:cNvSpPr txBox="1"/>
          <p:nvPr/>
        </p:nvSpPr>
        <p:spPr>
          <a:xfrm>
            <a:off x="5760707" y="4767339"/>
            <a:ext cx="1018612" cy="276999"/>
          </a:xfrm>
          <a:prstGeom prst="rect">
            <a:avLst/>
          </a:prstGeom>
          <a:solidFill>
            <a:srgbClr val="0432FF"/>
          </a:solidFill>
        </p:spPr>
        <p:txBody>
          <a:bodyPr wrap="none" rtlCol="0">
            <a:spAutoFit/>
          </a:bodyPr>
          <a:lstStyle/>
          <a:p>
            <a:r>
              <a:rPr lang="en-US" sz="1200" dirty="0">
                <a:solidFill>
                  <a:srgbClr val="FFFF00"/>
                </a:solidFill>
              </a:rPr>
              <a:t>11.1/</a:t>
            </a:r>
            <a:r>
              <a:rPr lang="en-US" sz="1200" dirty="0" err="1">
                <a:solidFill>
                  <a:srgbClr val="FFFF00"/>
                </a:solidFill>
              </a:rPr>
              <a:t>Team.h</a:t>
            </a:r>
            <a:endParaRPr lang="en-US" sz="1200" dirty="0">
              <a:solidFill>
                <a:srgbClr val="FFFF00"/>
              </a:solidFill>
            </a:endParaRPr>
          </a:p>
        </p:txBody>
      </p:sp>
      <p:sp>
        <p:nvSpPr>
          <p:cNvPr id="10" name="TextBox 9">
            <a:extLst>
              <a:ext uri="{FF2B5EF4-FFF2-40B4-BE49-F238E27FC236}">
                <a16:creationId xmlns:a16="http://schemas.microsoft.com/office/drawing/2014/main" id="{D07DC063-89BC-B449-CEE3-452F80C8779C}"/>
              </a:ext>
            </a:extLst>
          </p:cNvPr>
          <p:cNvSpPr txBox="1"/>
          <p:nvPr/>
        </p:nvSpPr>
        <p:spPr>
          <a:xfrm>
            <a:off x="5760707" y="5111723"/>
            <a:ext cx="1180516" cy="276999"/>
          </a:xfrm>
          <a:prstGeom prst="rect">
            <a:avLst/>
          </a:prstGeom>
          <a:solidFill>
            <a:srgbClr val="0432FF"/>
          </a:solidFill>
        </p:spPr>
        <p:txBody>
          <a:bodyPr wrap="none" rtlCol="0">
            <a:spAutoFit/>
          </a:bodyPr>
          <a:lstStyle/>
          <a:p>
            <a:r>
              <a:rPr lang="en-US" sz="1200" dirty="0">
                <a:solidFill>
                  <a:srgbClr val="FFFF00"/>
                </a:solidFill>
              </a:rPr>
              <a:t>11.1/</a:t>
            </a:r>
            <a:r>
              <a:rPr lang="en-US" sz="1200" dirty="0" err="1">
                <a:solidFill>
                  <a:srgbClr val="FFFF00"/>
                </a:solidFill>
              </a:rPr>
              <a:t>Team.cpp</a:t>
            </a:r>
            <a:endParaRPr lang="en-US" sz="1200" dirty="0">
              <a:solidFill>
                <a:srgbClr val="FFFF00"/>
              </a:solidFill>
            </a:endParaRPr>
          </a:p>
        </p:txBody>
      </p:sp>
      <p:sp>
        <p:nvSpPr>
          <p:cNvPr id="11" name="TextBox 10">
            <a:extLst>
              <a:ext uri="{FF2B5EF4-FFF2-40B4-BE49-F238E27FC236}">
                <a16:creationId xmlns:a16="http://schemas.microsoft.com/office/drawing/2014/main" id="{4F72DCF0-5B03-D268-4858-B94665A0C094}"/>
              </a:ext>
            </a:extLst>
          </p:cNvPr>
          <p:cNvSpPr txBox="1"/>
          <p:nvPr/>
        </p:nvSpPr>
        <p:spPr>
          <a:xfrm>
            <a:off x="7040853" y="5111723"/>
            <a:ext cx="1181093" cy="276999"/>
          </a:xfrm>
          <a:prstGeom prst="rect">
            <a:avLst/>
          </a:prstGeom>
          <a:solidFill>
            <a:srgbClr val="0432FF"/>
          </a:solidFill>
        </p:spPr>
        <p:txBody>
          <a:bodyPr wrap="none" rtlCol="0">
            <a:spAutoFit/>
          </a:bodyPr>
          <a:lstStyle/>
          <a:p>
            <a:r>
              <a:rPr lang="en-US" sz="1200" dirty="0">
                <a:solidFill>
                  <a:srgbClr val="FFFF00"/>
                </a:solidFill>
              </a:rPr>
              <a:t>11.1/</a:t>
            </a:r>
            <a:r>
              <a:rPr lang="en-US" sz="1200" dirty="0" err="1">
                <a:solidFill>
                  <a:srgbClr val="FFFF00"/>
                </a:solidFill>
              </a:rPr>
              <a:t>tester.cpp</a:t>
            </a:r>
            <a:endParaRPr lang="en-US" sz="1200" dirty="0">
              <a:solidFill>
                <a:srgbClr val="FFFF00"/>
              </a:solidFill>
            </a:endParaRPr>
          </a:p>
        </p:txBody>
      </p:sp>
      <p:sp>
        <p:nvSpPr>
          <p:cNvPr id="12" name="TextBox 11">
            <a:extLst>
              <a:ext uri="{FF2B5EF4-FFF2-40B4-BE49-F238E27FC236}">
                <a16:creationId xmlns:a16="http://schemas.microsoft.com/office/drawing/2014/main" id="{A2E8BF08-C309-51F8-F563-24D6F60F6602}"/>
              </a:ext>
            </a:extLst>
          </p:cNvPr>
          <p:cNvSpPr txBox="1"/>
          <p:nvPr/>
        </p:nvSpPr>
        <p:spPr>
          <a:xfrm>
            <a:off x="7040853" y="4773276"/>
            <a:ext cx="1512337" cy="276999"/>
          </a:xfrm>
          <a:prstGeom prst="rect">
            <a:avLst/>
          </a:prstGeom>
          <a:solidFill>
            <a:srgbClr val="0432FF"/>
          </a:solidFill>
        </p:spPr>
        <p:txBody>
          <a:bodyPr wrap="none" rtlCol="0">
            <a:spAutoFit/>
          </a:bodyPr>
          <a:lstStyle/>
          <a:p>
            <a:r>
              <a:rPr lang="en-US" sz="1200" dirty="0">
                <a:solidFill>
                  <a:srgbClr val="FFFF00"/>
                </a:solidFill>
              </a:rPr>
              <a:t>11.1/</a:t>
            </a:r>
            <a:r>
              <a:rPr lang="en-US" sz="1200" dirty="0" err="1">
                <a:solidFill>
                  <a:srgbClr val="FFFF00"/>
                </a:solidFill>
              </a:rPr>
              <a:t>TeaReport.cpp</a:t>
            </a:r>
            <a:endParaRPr lang="en-US" sz="1200" dirty="0">
              <a:solidFill>
                <a:srgbClr val="FFFF00"/>
              </a:solidFill>
            </a:endParaRPr>
          </a:p>
        </p:txBody>
      </p:sp>
      <p:sp>
        <p:nvSpPr>
          <p:cNvPr id="13" name="TextBox 12">
            <a:extLst>
              <a:ext uri="{FF2B5EF4-FFF2-40B4-BE49-F238E27FC236}">
                <a16:creationId xmlns:a16="http://schemas.microsoft.com/office/drawing/2014/main" id="{F608742E-615C-27BC-2B02-BE86812165B3}"/>
              </a:ext>
            </a:extLst>
          </p:cNvPr>
          <p:cNvSpPr txBox="1"/>
          <p:nvPr/>
        </p:nvSpPr>
        <p:spPr>
          <a:xfrm>
            <a:off x="7040853" y="4434829"/>
            <a:ext cx="1478675" cy="276999"/>
          </a:xfrm>
          <a:prstGeom prst="rect">
            <a:avLst/>
          </a:prstGeom>
          <a:solidFill>
            <a:srgbClr val="0432FF"/>
          </a:solidFill>
        </p:spPr>
        <p:txBody>
          <a:bodyPr wrap="none" rtlCol="0">
            <a:spAutoFit/>
          </a:bodyPr>
          <a:lstStyle/>
          <a:p>
            <a:r>
              <a:rPr lang="en-US" sz="1200" dirty="0">
                <a:solidFill>
                  <a:srgbClr val="FFFF00"/>
                </a:solidFill>
              </a:rPr>
              <a:t>11.1/</a:t>
            </a:r>
            <a:r>
              <a:rPr lang="en-US" sz="1200" dirty="0" err="1">
                <a:solidFill>
                  <a:srgbClr val="FFFF00"/>
                </a:solidFill>
              </a:rPr>
              <a:t>TeamReport.h</a:t>
            </a:r>
            <a:endParaRPr lang="en-US" sz="1200" dirty="0">
              <a:solidFill>
                <a:srgbClr val="FFFF00"/>
              </a:solidFill>
            </a:endParaRPr>
          </a:p>
        </p:txBody>
      </p:sp>
      <p:pic>
        <p:nvPicPr>
          <p:cNvPr id="3" name="Picture 2" descr="A picture containing text, diagram, screenshot, receipt&#10;&#10;Description automatically generated">
            <a:extLst>
              <a:ext uri="{FF2B5EF4-FFF2-40B4-BE49-F238E27FC236}">
                <a16:creationId xmlns:a16="http://schemas.microsoft.com/office/drawing/2014/main" id="{DCB58347-A635-6EF2-8AB6-E8562CAB46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7391" y="1375104"/>
            <a:ext cx="6949364" cy="2644619"/>
          </a:xfrm>
          <a:prstGeom prst="rect">
            <a:avLst/>
          </a:prstGeom>
        </p:spPr>
      </p:pic>
    </p:spTree>
    <p:extLst>
      <p:ext uri="{BB962C8B-B14F-4D97-AF65-F5344CB8AC3E}">
        <p14:creationId xmlns:p14="http://schemas.microsoft.com/office/powerpoint/2010/main" val="379876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52ED-E615-073B-8D84-A4EBB32428B6}"/>
              </a:ext>
            </a:extLst>
          </p:cNvPr>
          <p:cNvSpPr>
            <a:spLocks noGrp="1"/>
          </p:cNvSpPr>
          <p:nvPr>
            <p:ph type="title"/>
          </p:nvPr>
        </p:nvSpPr>
        <p:spPr/>
        <p:txBody>
          <a:bodyPr/>
          <a:lstStyle/>
          <a:p>
            <a:r>
              <a:rPr lang="en-US" dirty="0"/>
              <a:t>Problems with “Before”</a:t>
            </a:r>
          </a:p>
        </p:txBody>
      </p:sp>
      <p:sp>
        <p:nvSpPr>
          <p:cNvPr id="3" name="Content Placeholder 2">
            <a:extLst>
              <a:ext uri="{FF2B5EF4-FFF2-40B4-BE49-F238E27FC236}">
                <a16:creationId xmlns:a16="http://schemas.microsoft.com/office/drawing/2014/main" id="{CCF18619-093E-1888-A841-9ABDAA3555AC}"/>
              </a:ext>
            </a:extLst>
          </p:cNvPr>
          <p:cNvSpPr>
            <a:spLocks noGrp="1"/>
          </p:cNvSpPr>
          <p:nvPr>
            <p:ph idx="1"/>
          </p:nvPr>
        </p:nvSpPr>
        <p:spPr>
          <a:xfrm>
            <a:off x="457199" y="1295400"/>
            <a:ext cx="8412433" cy="4835525"/>
          </a:xfrm>
        </p:spPr>
        <p:txBody>
          <a:bodyPr/>
          <a:lstStyle/>
          <a:p>
            <a:r>
              <a:rPr lang="en-US" sz="2000" b="1" dirty="0"/>
              <a:t>Inflexible. </a:t>
            </a:r>
            <a:r>
              <a:rPr lang="en-US" sz="2000" dirty="0"/>
              <a:t>Adding another report with yet another form of sequential collection such as a linked list would require adding another overloaded </a:t>
            </a:r>
            <a:r>
              <a:rPr lang="en-US" sz="2000" b="1" dirty="0">
                <a:latin typeface="Courier New" panose="02070309020205020404" pitchFamily="49" charset="0"/>
                <a:cs typeface="Courier New" panose="02070309020205020404" pitchFamily="49" charset="0"/>
              </a:rPr>
              <a:t>print()</a:t>
            </a:r>
            <a:r>
              <a:rPr lang="en-US" sz="2000" dirty="0"/>
              <a:t> member function. That violates DF 3.</a:t>
            </a:r>
          </a:p>
          <a:p>
            <a:pPr lvl="3"/>
            <a:endParaRPr lang="en-US" sz="700" dirty="0"/>
          </a:p>
          <a:p>
            <a:r>
              <a:rPr lang="en-US" sz="2000" b="1" dirty="0"/>
              <a:t>Duplicated code. </a:t>
            </a:r>
            <a:r>
              <a:rPr lang="en-US" sz="2000" dirty="0"/>
              <a:t>Each overloaded </a:t>
            </a:r>
            <a:r>
              <a:rPr lang="en-US" sz="2000" b="1" dirty="0">
                <a:latin typeface="Courier New" panose="02070309020205020404" pitchFamily="49" charset="0"/>
                <a:cs typeface="Courier New" panose="02070309020205020404" pitchFamily="49" charset="0"/>
              </a:rPr>
              <a:t>print() </a:t>
            </a:r>
            <a:r>
              <a:rPr lang="en-US" sz="2000" dirty="0"/>
              <a:t>member function must iterate over its sequential collection of </a:t>
            </a:r>
            <a:r>
              <a:rPr lang="en-US" sz="2000" b="1" dirty="0">
                <a:latin typeface="Courier New" panose="02070309020205020404" pitchFamily="49" charset="0"/>
                <a:cs typeface="Courier New" panose="02070309020205020404" pitchFamily="49" charset="0"/>
              </a:rPr>
              <a:t>Player</a:t>
            </a:r>
            <a:r>
              <a:rPr lang="en-US" sz="2000" dirty="0"/>
              <a:t> objects in a different way depending on the form of the collection. This will become a greater problem if there are more teams and sequential collections to store players, such as linked lists or trees.</a:t>
            </a:r>
          </a:p>
          <a:p>
            <a:pPr lvl="3"/>
            <a:endParaRPr lang="en-US" sz="700" dirty="0"/>
          </a:p>
          <a:p>
            <a:r>
              <a:rPr lang="en-US" sz="2000" b="1" dirty="0"/>
              <a:t>Classes not loosely coupled. </a:t>
            </a:r>
            <a:r>
              <a:rPr lang="en-US" sz="2000" dirty="0"/>
              <a:t>Each overloaded </a:t>
            </a:r>
            <a:r>
              <a:rPr lang="en-US" sz="2000" b="1" dirty="0">
                <a:latin typeface="Courier New" panose="02070309020205020404" pitchFamily="49" charset="0"/>
                <a:cs typeface="Courier New" panose="02070309020205020404" pitchFamily="49" charset="0"/>
              </a:rPr>
              <a:t>print()</a:t>
            </a:r>
            <a:r>
              <a:rPr lang="en-US" sz="2000" dirty="0"/>
              <a:t> function must know how the </a:t>
            </a:r>
            <a:r>
              <a:rPr lang="en-US" sz="2000" b="1" dirty="0">
                <a:latin typeface="Courier New" panose="02070309020205020404" pitchFamily="49" charset="0"/>
                <a:cs typeface="Courier New" panose="02070309020205020404" pitchFamily="49" charset="0"/>
              </a:rPr>
              <a:t>Player</a:t>
            </a:r>
            <a:r>
              <a:rPr lang="en-US" sz="2000" dirty="0"/>
              <a:t> objects are stored — as an array, a vector, or a map — to properly iterate over its sequential collection. Therefore, class </a:t>
            </a:r>
            <a:r>
              <a:rPr lang="en-US" sz="2000" b="1" dirty="0">
                <a:latin typeface="Courier New" panose="02070309020205020404" pitchFamily="49" charset="0"/>
                <a:cs typeface="Courier New" panose="02070309020205020404" pitchFamily="49" charset="0"/>
              </a:rPr>
              <a:t>TeamReport</a:t>
            </a:r>
            <a:r>
              <a:rPr lang="en-US" sz="2000" dirty="0"/>
              <a:t> is not loosely coupled with the </a:t>
            </a:r>
            <a:r>
              <a:rPr lang="en-US" sz="2000" b="1" dirty="0">
                <a:latin typeface="Courier New" panose="02070309020205020404" pitchFamily="49" charset="0"/>
                <a:cs typeface="Courier New" panose="02070309020205020404" pitchFamily="49" charset="0"/>
              </a:rPr>
              <a:t>Team</a:t>
            </a:r>
            <a:r>
              <a:rPr lang="en-US" sz="2000" dirty="0"/>
              <a:t> subclasses.</a:t>
            </a:r>
          </a:p>
        </p:txBody>
      </p:sp>
      <p:sp>
        <p:nvSpPr>
          <p:cNvPr id="4" name="Slide Number Placeholder 3">
            <a:extLst>
              <a:ext uri="{FF2B5EF4-FFF2-40B4-BE49-F238E27FC236}">
                <a16:creationId xmlns:a16="http://schemas.microsoft.com/office/drawing/2014/main" id="{0B767681-DE89-EAF6-56C7-4431998A5850}"/>
              </a:ext>
            </a:extLst>
          </p:cNvPr>
          <p:cNvSpPr>
            <a:spLocks noGrp="1"/>
          </p:cNvSpPr>
          <p:nvPr>
            <p:ph type="sldNum" sz="quarter" idx="12"/>
          </p:nvPr>
        </p:nvSpPr>
        <p:spPr/>
        <p:txBody>
          <a:bodyPr/>
          <a:lstStyle/>
          <a:p>
            <a:fld id="{6C575094-CFE5-6845-BA77-358456EEE977}" type="slidenum">
              <a:rPr lang="en-US" altLang="x-none" smtClean="0"/>
              <a:pPr/>
              <a:t>25</a:t>
            </a:fld>
            <a:endParaRPr lang="en-US" altLang="x-none"/>
          </a:p>
        </p:txBody>
      </p:sp>
    </p:spTree>
    <p:extLst>
      <p:ext uri="{BB962C8B-B14F-4D97-AF65-F5344CB8AC3E}">
        <p14:creationId xmlns:p14="http://schemas.microsoft.com/office/powerpoint/2010/main" val="350056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1691A-6C88-BC93-3117-2AF8030B6B0C}"/>
              </a:ext>
            </a:extLst>
          </p:cNvPr>
          <p:cNvSpPr>
            <a:spLocks noGrp="1"/>
          </p:cNvSpPr>
          <p:nvPr>
            <p:ph type="title"/>
          </p:nvPr>
        </p:nvSpPr>
        <p:spPr/>
        <p:txBody>
          <a:bodyPr/>
          <a:lstStyle/>
          <a:p>
            <a:r>
              <a:rPr lang="en-US" dirty="0"/>
              <a:t>The Iterator Design Pattern</a:t>
            </a:r>
          </a:p>
        </p:txBody>
      </p:sp>
      <p:sp>
        <p:nvSpPr>
          <p:cNvPr id="4" name="Slide Number Placeholder 3">
            <a:extLst>
              <a:ext uri="{FF2B5EF4-FFF2-40B4-BE49-F238E27FC236}">
                <a16:creationId xmlns:a16="http://schemas.microsoft.com/office/drawing/2014/main" id="{D2093ABF-C9D1-9DC2-FFFC-A67D9BB9D7E3}"/>
              </a:ext>
            </a:extLst>
          </p:cNvPr>
          <p:cNvSpPr>
            <a:spLocks noGrp="1"/>
          </p:cNvSpPr>
          <p:nvPr>
            <p:ph type="sldNum" sz="quarter" idx="12"/>
          </p:nvPr>
        </p:nvSpPr>
        <p:spPr/>
        <p:txBody>
          <a:bodyPr/>
          <a:lstStyle/>
          <a:p>
            <a:fld id="{6C575094-CFE5-6845-BA77-358456EEE977}" type="slidenum">
              <a:rPr lang="en-US" altLang="x-none" smtClean="0"/>
              <a:pPr/>
              <a:t>26</a:t>
            </a:fld>
            <a:endParaRPr lang="en-US" altLang="x-none"/>
          </a:p>
        </p:txBody>
      </p:sp>
      <p:sp>
        <p:nvSpPr>
          <p:cNvPr id="5" name="TextBox 4">
            <a:extLst>
              <a:ext uri="{FF2B5EF4-FFF2-40B4-BE49-F238E27FC236}">
                <a16:creationId xmlns:a16="http://schemas.microsoft.com/office/drawing/2014/main" id="{02C56D39-EFE4-6486-374A-044688036A87}"/>
              </a:ext>
            </a:extLst>
          </p:cNvPr>
          <p:cNvSpPr txBox="1"/>
          <p:nvPr/>
        </p:nvSpPr>
        <p:spPr>
          <a:xfrm>
            <a:off x="2112790" y="1626274"/>
            <a:ext cx="4918419" cy="1354217"/>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Iterator Design Pattern</a:t>
            </a:r>
          </a:p>
          <a:p>
            <a:endParaRPr lang="en-US" sz="800" dirty="0">
              <a:latin typeface="+mj-lt"/>
            </a:endParaRPr>
          </a:p>
          <a:p>
            <a:pPr marL="6350" marR="228600">
              <a:spcBef>
                <a:spcPts val="0"/>
              </a:spcBef>
              <a:spcAft>
                <a:spcPts val="600"/>
              </a:spcAft>
              <a:tabLst>
                <a:tab pos="2286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Provide a way to access the elements of an aggregate object sequentially without exposing its underlying representation</a:t>
            </a:r>
            <a:r>
              <a:rPr lang="en-US" sz="1800" dirty="0">
                <a:effectLst/>
                <a:latin typeface="Calibri" panose="020F0502020204030204" pitchFamily="34" charset="0"/>
                <a:ea typeface="Times New Roman" panose="02020603050405020304" pitchFamily="18" charset="0"/>
                <a:cs typeface="Calibri" panose="020F0502020204030204" pitchFamily="34" charset="0"/>
              </a:rPr>
              <a:t>.” [GoF 139]</a:t>
            </a:r>
            <a:r>
              <a:rPr lang="en-US" sz="1800" dirty="0">
                <a:effectLst/>
                <a:latin typeface="Calibri" panose="020F0502020204030204" pitchFamily="34" charset="0"/>
                <a:cs typeface="Calibri" panose="020F0502020204030204" pitchFamily="34" charset="0"/>
              </a:rPr>
              <a:t>  </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063979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BFC4-5ABB-7482-153E-81599CA3C49F}"/>
              </a:ext>
            </a:extLst>
          </p:cNvPr>
          <p:cNvSpPr>
            <a:spLocks noGrp="1"/>
          </p:cNvSpPr>
          <p:nvPr>
            <p:ph type="title"/>
          </p:nvPr>
        </p:nvSpPr>
        <p:spPr/>
        <p:txBody>
          <a:bodyPr/>
          <a:lstStyle/>
          <a:p>
            <a:r>
              <a:rPr lang="en-US" dirty="0"/>
              <a:t>After Using the Iterator DP</a:t>
            </a:r>
          </a:p>
        </p:txBody>
      </p:sp>
      <p:sp>
        <p:nvSpPr>
          <p:cNvPr id="4" name="Slide Number Placeholder 3">
            <a:extLst>
              <a:ext uri="{FF2B5EF4-FFF2-40B4-BE49-F238E27FC236}">
                <a16:creationId xmlns:a16="http://schemas.microsoft.com/office/drawing/2014/main" id="{7375E5DD-A8DE-24A5-21FF-7F9917900EF7}"/>
              </a:ext>
            </a:extLst>
          </p:cNvPr>
          <p:cNvSpPr>
            <a:spLocks noGrp="1"/>
          </p:cNvSpPr>
          <p:nvPr>
            <p:ph type="sldNum" sz="quarter" idx="12"/>
          </p:nvPr>
        </p:nvSpPr>
        <p:spPr/>
        <p:txBody>
          <a:bodyPr/>
          <a:lstStyle/>
          <a:p>
            <a:fld id="{6C575094-CFE5-6845-BA77-358456EEE977}" type="slidenum">
              <a:rPr lang="en-US" altLang="x-none" smtClean="0"/>
              <a:pPr/>
              <a:t>27</a:t>
            </a:fld>
            <a:endParaRPr lang="en-US" altLang="x-none"/>
          </a:p>
        </p:txBody>
      </p:sp>
      <p:pic>
        <p:nvPicPr>
          <p:cNvPr id="6" name="Picture 5" descr="A yellow hand with thumb up&#10;&#10;Description automatically generated">
            <a:extLst>
              <a:ext uri="{FF2B5EF4-FFF2-40B4-BE49-F238E27FC236}">
                <a16:creationId xmlns:a16="http://schemas.microsoft.com/office/drawing/2014/main" id="{A51CA274-75C2-5F88-0A13-EB6AD060A076}"/>
              </a:ext>
            </a:extLst>
          </p:cNvPr>
          <p:cNvPicPr>
            <a:picLocks noChangeAspect="1"/>
          </p:cNvPicPr>
          <p:nvPr/>
        </p:nvPicPr>
        <p:blipFill>
          <a:blip r:embed="rId2"/>
          <a:stretch>
            <a:fillRect/>
          </a:stretch>
        </p:blipFill>
        <p:spPr>
          <a:xfrm>
            <a:off x="548684" y="5077014"/>
            <a:ext cx="868371" cy="826772"/>
          </a:xfrm>
          <a:prstGeom prst="rect">
            <a:avLst/>
          </a:prstGeom>
        </p:spPr>
      </p:pic>
      <p:sp>
        <p:nvSpPr>
          <p:cNvPr id="7" name="TextBox 6">
            <a:extLst>
              <a:ext uri="{FF2B5EF4-FFF2-40B4-BE49-F238E27FC236}">
                <a16:creationId xmlns:a16="http://schemas.microsoft.com/office/drawing/2014/main" id="{83CBC49B-1BC6-5ACB-0DCF-AC4BD7535EB4}"/>
              </a:ext>
            </a:extLst>
          </p:cNvPr>
          <p:cNvSpPr txBox="1"/>
          <p:nvPr/>
        </p:nvSpPr>
        <p:spPr>
          <a:xfrm>
            <a:off x="1463075" y="5166341"/>
            <a:ext cx="7315120" cy="1015663"/>
          </a:xfrm>
          <a:prstGeom prst="rect">
            <a:avLst/>
          </a:prstGeom>
          <a:solidFill>
            <a:schemeClr val="accent1">
              <a:lumMod val="20000"/>
              <a:lumOff val="80000"/>
            </a:schemeClr>
          </a:solidFill>
          <a:ln>
            <a:solidFill>
              <a:srgbClr val="0432FF"/>
            </a:solidFill>
          </a:ln>
        </p:spPr>
        <p:txBody>
          <a:bodyPr wrap="square" rtlCol="0">
            <a:spAutoFit/>
          </a:bodyPr>
          <a:lstStyle/>
          <a:p>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Each </a:t>
            </a:r>
            <a:r>
              <a:rPr lang="en-US" sz="1200"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Team</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subclass creates an </a:t>
            </a:r>
            <a:r>
              <a:rPr lang="en-US" sz="1200" u="sng"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iterator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that is appropriate for its sequential collection of </a:t>
            </a:r>
            <a:r>
              <a:rPr lang="en-US" sz="1200"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Player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objects. Class </a:t>
            </a:r>
            <a:r>
              <a:rPr lang="en-US" sz="1200"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TeamReport</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delegates iterating over the various forms of sequential collections to the </a:t>
            </a:r>
            <a:r>
              <a:rPr lang="en-US" sz="1200"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Iterator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subclasses. Each </a:t>
            </a:r>
            <a:r>
              <a:rPr lang="en-US" sz="1200"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Iterator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subclass knows how to iterate over its form of sequential collection and has a private </a:t>
            </a:r>
            <a:r>
              <a:rPr lang="en-US" sz="1200"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cursor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member variable to keep track of the current </a:t>
            </a:r>
            <a:r>
              <a:rPr lang="en-US" sz="1200"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Player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 Class </a:t>
            </a:r>
            <a:r>
              <a:rPr lang="en-US" sz="1200"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TeamReport</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does not know how each </a:t>
            </a:r>
            <a:r>
              <a:rPr lang="en-US" sz="1200"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Team</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subclass stores its sequence of </a:t>
            </a:r>
            <a:r>
              <a:rPr lang="en-US" sz="1200"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Player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objects and therefore it is loosely coupled from the </a:t>
            </a:r>
            <a:r>
              <a:rPr lang="en-US" sz="1200"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Team</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subclasses</a:t>
            </a:r>
            <a:r>
              <a:rPr lang="en-US" sz="1050" kern="100" dirty="0">
                <a:solidFill>
                  <a:srgbClr val="0432FF"/>
                </a:solidFill>
                <a:latin typeface="Calibri" panose="020F0502020204030204" pitchFamily="34" charset="0"/>
                <a:ea typeface="Calibri" panose="020F0502020204030204" pitchFamily="34" charset="0"/>
                <a:cs typeface="Times New Roman" panose="02020603050405020304" pitchFamily="18" charset="0"/>
              </a:rPr>
              <a:t>.</a:t>
            </a:r>
            <a:endParaRPr lang="en-US" sz="1000" dirty="0">
              <a:solidFill>
                <a:srgbClr val="0432FF"/>
              </a:solidFill>
              <a:latin typeface="Aptos" panose="020B0004020202020204" pitchFamily="34" charset="0"/>
            </a:endParaRPr>
          </a:p>
        </p:txBody>
      </p:sp>
      <p:pic>
        <p:nvPicPr>
          <p:cNvPr id="3" name="Picture 2" descr="A picture containing text, receipt, diagram, screenshot&#10;&#10;Description automatically generated">
            <a:extLst>
              <a:ext uri="{FF2B5EF4-FFF2-40B4-BE49-F238E27FC236}">
                <a16:creationId xmlns:a16="http://schemas.microsoft.com/office/drawing/2014/main" id="{29E2990E-D498-6E51-8B4F-0E67E21E36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60" y="1234464"/>
            <a:ext cx="6316915" cy="3656458"/>
          </a:xfrm>
          <a:prstGeom prst="rect">
            <a:avLst/>
          </a:prstGeom>
        </p:spPr>
      </p:pic>
      <p:sp>
        <p:nvSpPr>
          <p:cNvPr id="18" name="TextBox 17">
            <a:extLst>
              <a:ext uri="{FF2B5EF4-FFF2-40B4-BE49-F238E27FC236}">
                <a16:creationId xmlns:a16="http://schemas.microsoft.com/office/drawing/2014/main" id="{4942278E-A58E-2BBB-FE41-C5E52DCD2FFB}"/>
              </a:ext>
            </a:extLst>
          </p:cNvPr>
          <p:cNvSpPr txBox="1"/>
          <p:nvPr/>
        </p:nvSpPr>
        <p:spPr>
          <a:xfrm>
            <a:off x="7140516" y="1277589"/>
            <a:ext cx="1068882" cy="276999"/>
          </a:xfrm>
          <a:prstGeom prst="rect">
            <a:avLst/>
          </a:prstGeom>
          <a:solidFill>
            <a:srgbClr val="0432FF"/>
          </a:solidFill>
        </p:spPr>
        <p:txBody>
          <a:bodyPr wrap="none" rtlCol="0">
            <a:spAutoFit/>
          </a:bodyPr>
          <a:lstStyle/>
          <a:p>
            <a:r>
              <a:rPr lang="en-US" sz="1200" dirty="0">
                <a:solidFill>
                  <a:srgbClr val="FFFF00"/>
                </a:solidFill>
              </a:rPr>
              <a:t>11.2/</a:t>
            </a:r>
            <a:r>
              <a:rPr lang="en-US" sz="1200" dirty="0" err="1">
                <a:solidFill>
                  <a:srgbClr val="FFFF00"/>
                </a:solidFill>
              </a:rPr>
              <a:t>Player.h</a:t>
            </a:r>
            <a:endParaRPr lang="en-US" sz="1200" dirty="0">
              <a:solidFill>
                <a:srgbClr val="FFFF00"/>
              </a:solidFill>
            </a:endParaRPr>
          </a:p>
        </p:txBody>
      </p:sp>
      <p:sp>
        <p:nvSpPr>
          <p:cNvPr id="19" name="TextBox 18">
            <a:extLst>
              <a:ext uri="{FF2B5EF4-FFF2-40B4-BE49-F238E27FC236}">
                <a16:creationId xmlns:a16="http://schemas.microsoft.com/office/drawing/2014/main" id="{6826D121-F871-BA94-7C40-59F7AE8EF5BC}"/>
              </a:ext>
            </a:extLst>
          </p:cNvPr>
          <p:cNvSpPr txBox="1"/>
          <p:nvPr/>
        </p:nvSpPr>
        <p:spPr>
          <a:xfrm>
            <a:off x="7140516" y="2001736"/>
            <a:ext cx="1018612" cy="276999"/>
          </a:xfrm>
          <a:prstGeom prst="rect">
            <a:avLst/>
          </a:prstGeom>
          <a:solidFill>
            <a:srgbClr val="0432FF"/>
          </a:solidFill>
        </p:spPr>
        <p:txBody>
          <a:bodyPr wrap="none" rtlCol="0">
            <a:spAutoFit/>
          </a:bodyPr>
          <a:lstStyle/>
          <a:p>
            <a:r>
              <a:rPr lang="en-US" sz="1200" dirty="0">
                <a:solidFill>
                  <a:srgbClr val="FFFF00"/>
                </a:solidFill>
              </a:rPr>
              <a:t>11.2/</a:t>
            </a:r>
            <a:r>
              <a:rPr lang="en-US" sz="1200" dirty="0" err="1">
                <a:solidFill>
                  <a:srgbClr val="FFFF00"/>
                </a:solidFill>
              </a:rPr>
              <a:t>Team.h</a:t>
            </a:r>
            <a:endParaRPr lang="en-US" sz="1200" dirty="0">
              <a:solidFill>
                <a:srgbClr val="FFFF00"/>
              </a:solidFill>
            </a:endParaRPr>
          </a:p>
        </p:txBody>
      </p:sp>
      <p:sp>
        <p:nvSpPr>
          <p:cNvPr id="20" name="TextBox 19">
            <a:extLst>
              <a:ext uri="{FF2B5EF4-FFF2-40B4-BE49-F238E27FC236}">
                <a16:creationId xmlns:a16="http://schemas.microsoft.com/office/drawing/2014/main" id="{0130C829-0474-4897-FD76-B4B8521A62F8}"/>
              </a:ext>
            </a:extLst>
          </p:cNvPr>
          <p:cNvSpPr txBox="1"/>
          <p:nvPr/>
        </p:nvSpPr>
        <p:spPr>
          <a:xfrm>
            <a:off x="7140516" y="2361561"/>
            <a:ext cx="1180516" cy="276999"/>
          </a:xfrm>
          <a:prstGeom prst="rect">
            <a:avLst/>
          </a:prstGeom>
          <a:solidFill>
            <a:srgbClr val="0432FF"/>
          </a:solidFill>
        </p:spPr>
        <p:txBody>
          <a:bodyPr wrap="none" rtlCol="0">
            <a:spAutoFit/>
          </a:bodyPr>
          <a:lstStyle/>
          <a:p>
            <a:r>
              <a:rPr lang="en-US" sz="1200" dirty="0">
                <a:solidFill>
                  <a:srgbClr val="FFFF00"/>
                </a:solidFill>
              </a:rPr>
              <a:t>11.2/</a:t>
            </a:r>
            <a:r>
              <a:rPr lang="en-US" sz="1200" dirty="0" err="1">
                <a:solidFill>
                  <a:srgbClr val="FFFF00"/>
                </a:solidFill>
              </a:rPr>
              <a:t>Team.cpp</a:t>
            </a:r>
            <a:endParaRPr lang="en-US" sz="1200" dirty="0">
              <a:solidFill>
                <a:srgbClr val="FFFF00"/>
              </a:solidFill>
            </a:endParaRPr>
          </a:p>
        </p:txBody>
      </p:sp>
      <p:sp>
        <p:nvSpPr>
          <p:cNvPr id="21" name="TextBox 20">
            <a:extLst>
              <a:ext uri="{FF2B5EF4-FFF2-40B4-BE49-F238E27FC236}">
                <a16:creationId xmlns:a16="http://schemas.microsoft.com/office/drawing/2014/main" id="{EB06B694-D36C-8AAD-6A99-592C4F463730}"/>
              </a:ext>
            </a:extLst>
          </p:cNvPr>
          <p:cNvSpPr txBox="1"/>
          <p:nvPr/>
        </p:nvSpPr>
        <p:spPr>
          <a:xfrm>
            <a:off x="7140516" y="3426318"/>
            <a:ext cx="1181093" cy="276999"/>
          </a:xfrm>
          <a:prstGeom prst="rect">
            <a:avLst/>
          </a:prstGeom>
          <a:solidFill>
            <a:srgbClr val="0432FF"/>
          </a:solidFill>
        </p:spPr>
        <p:txBody>
          <a:bodyPr wrap="none" rtlCol="0">
            <a:spAutoFit/>
          </a:bodyPr>
          <a:lstStyle/>
          <a:p>
            <a:r>
              <a:rPr lang="en-US" sz="1200" dirty="0">
                <a:solidFill>
                  <a:srgbClr val="FFFF00"/>
                </a:solidFill>
              </a:rPr>
              <a:t>11.2/</a:t>
            </a:r>
            <a:r>
              <a:rPr lang="en-US" sz="1200" dirty="0" err="1">
                <a:solidFill>
                  <a:srgbClr val="FFFF00"/>
                </a:solidFill>
              </a:rPr>
              <a:t>tester.cpp</a:t>
            </a:r>
            <a:endParaRPr lang="en-US" sz="1200" dirty="0">
              <a:solidFill>
                <a:srgbClr val="FFFF00"/>
              </a:solidFill>
            </a:endParaRPr>
          </a:p>
        </p:txBody>
      </p:sp>
      <p:sp>
        <p:nvSpPr>
          <p:cNvPr id="22" name="TextBox 21">
            <a:extLst>
              <a:ext uri="{FF2B5EF4-FFF2-40B4-BE49-F238E27FC236}">
                <a16:creationId xmlns:a16="http://schemas.microsoft.com/office/drawing/2014/main" id="{100C9A62-AACE-5DE0-3469-713AC9B14A5E}"/>
              </a:ext>
            </a:extLst>
          </p:cNvPr>
          <p:cNvSpPr txBox="1"/>
          <p:nvPr/>
        </p:nvSpPr>
        <p:spPr>
          <a:xfrm>
            <a:off x="7140516" y="3069527"/>
            <a:ext cx="1512337" cy="276999"/>
          </a:xfrm>
          <a:prstGeom prst="rect">
            <a:avLst/>
          </a:prstGeom>
          <a:solidFill>
            <a:srgbClr val="0432FF"/>
          </a:solidFill>
        </p:spPr>
        <p:txBody>
          <a:bodyPr wrap="none" rtlCol="0">
            <a:spAutoFit/>
          </a:bodyPr>
          <a:lstStyle/>
          <a:p>
            <a:r>
              <a:rPr lang="en-US" sz="1200" dirty="0">
                <a:solidFill>
                  <a:srgbClr val="FFFF00"/>
                </a:solidFill>
              </a:rPr>
              <a:t>11.2/</a:t>
            </a:r>
            <a:r>
              <a:rPr lang="en-US" sz="1200" dirty="0" err="1">
                <a:solidFill>
                  <a:srgbClr val="FFFF00"/>
                </a:solidFill>
              </a:rPr>
              <a:t>TeaReport.cpp</a:t>
            </a:r>
            <a:endParaRPr lang="en-US" sz="1200" dirty="0">
              <a:solidFill>
                <a:srgbClr val="FFFF00"/>
              </a:solidFill>
            </a:endParaRPr>
          </a:p>
        </p:txBody>
      </p:sp>
      <p:sp>
        <p:nvSpPr>
          <p:cNvPr id="23" name="TextBox 22">
            <a:extLst>
              <a:ext uri="{FF2B5EF4-FFF2-40B4-BE49-F238E27FC236}">
                <a16:creationId xmlns:a16="http://schemas.microsoft.com/office/drawing/2014/main" id="{719F1618-4AB0-2CC3-E0B4-52EEE798F309}"/>
              </a:ext>
            </a:extLst>
          </p:cNvPr>
          <p:cNvSpPr txBox="1"/>
          <p:nvPr/>
        </p:nvSpPr>
        <p:spPr>
          <a:xfrm>
            <a:off x="7140516" y="2715544"/>
            <a:ext cx="1478675" cy="276999"/>
          </a:xfrm>
          <a:prstGeom prst="rect">
            <a:avLst/>
          </a:prstGeom>
          <a:solidFill>
            <a:srgbClr val="0432FF"/>
          </a:solidFill>
        </p:spPr>
        <p:txBody>
          <a:bodyPr wrap="none" rtlCol="0">
            <a:spAutoFit/>
          </a:bodyPr>
          <a:lstStyle/>
          <a:p>
            <a:r>
              <a:rPr lang="en-US" sz="1200" dirty="0">
                <a:solidFill>
                  <a:srgbClr val="FFFF00"/>
                </a:solidFill>
              </a:rPr>
              <a:t>11.2/</a:t>
            </a:r>
            <a:r>
              <a:rPr lang="en-US" sz="1200" dirty="0" err="1">
                <a:solidFill>
                  <a:srgbClr val="FFFF00"/>
                </a:solidFill>
              </a:rPr>
              <a:t>TeamReport.h</a:t>
            </a:r>
            <a:endParaRPr lang="en-US" sz="1200" dirty="0">
              <a:solidFill>
                <a:srgbClr val="FFFF00"/>
              </a:solidFill>
            </a:endParaRPr>
          </a:p>
        </p:txBody>
      </p:sp>
      <p:sp>
        <p:nvSpPr>
          <p:cNvPr id="24" name="TextBox 23">
            <a:extLst>
              <a:ext uri="{FF2B5EF4-FFF2-40B4-BE49-F238E27FC236}">
                <a16:creationId xmlns:a16="http://schemas.microsoft.com/office/drawing/2014/main" id="{831508CE-74C9-0FC4-3F87-6648B12E4167}"/>
              </a:ext>
            </a:extLst>
          </p:cNvPr>
          <p:cNvSpPr txBox="1"/>
          <p:nvPr/>
        </p:nvSpPr>
        <p:spPr>
          <a:xfrm>
            <a:off x="7141823" y="1641911"/>
            <a:ext cx="1121782" cy="276999"/>
          </a:xfrm>
          <a:prstGeom prst="rect">
            <a:avLst/>
          </a:prstGeom>
          <a:solidFill>
            <a:srgbClr val="0432FF"/>
          </a:solidFill>
        </p:spPr>
        <p:txBody>
          <a:bodyPr wrap="none" rtlCol="0">
            <a:spAutoFit/>
          </a:bodyPr>
          <a:lstStyle/>
          <a:p>
            <a:r>
              <a:rPr lang="en-US" sz="1200" dirty="0">
                <a:solidFill>
                  <a:srgbClr val="FFFF00"/>
                </a:solidFill>
              </a:rPr>
              <a:t>11.2/</a:t>
            </a:r>
            <a:r>
              <a:rPr lang="en-US" sz="1200" dirty="0" err="1">
                <a:solidFill>
                  <a:srgbClr val="FFFF00"/>
                </a:solidFill>
              </a:rPr>
              <a:t>Iterator.h</a:t>
            </a:r>
            <a:endParaRPr lang="en-US" sz="1200" dirty="0">
              <a:solidFill>
                <a:srgbClr val="FFFF00"/>
              </a:solidFill>
            </a:endParaRPr>
          </a:p>
        </p:txBody>
      </p:sp>
      <p:sp>
        <p:nvSpPr>
          <p:cNvPr id="25" name="TextBox 24">
            <a:extLst>
              <a:ext uri="{FF2B5EF4-FFF2-40B4-BE49-F238E27FC236}">
                <a16:creationId xmlns:a16="http://schemas.microsoft.com/office/drawing/2014/main" id="{26C4E946-83EC-3E0D-7E95-F89B5C9F18C8}"/>
              </a:ext>
            </a:extLst>
          </p:cNvPr>
          <p:cNvSpPr txBox="1"/>
          <p:nvPr/>
        </p:nvSpPr>
        <p:spPr>
          <a:xfrm>
            <a:off x="7087034" y="3783109"/>
            <a:ext cx="1619299" cy="646331"/>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More classes, but the code is more flexible and scalable.</a:t>
            </a:r>
          </a:p>
        </p:txBody>
      </p:sp>
      <p:sp>
        <p:nvSpPr>
          <p:cNvPr id="5" name="TextBox 4">
            <a:extLst>
              <a:ext uri="{FF2B5EF4-FFF2-40B4-BE49-F238E27FC236}">
                <a16:creationId xmlns:a16="http://schemas.microsoft.com/office/drawing/2014/main" id="{110C6F3F-0028-5688-D48E-A4B8613E1BDA}"/>
              </a:ext>
            </a:extLst>
          </p:cNvPr>
          <p:cNvSpPr txBox="1"/>
          <p:nvPr/>
        </p:nvSpPr>
        <p:spPr>
          <a:xfrm>
            <a:off x="4754878" y="4429440"/>
            <a:ext cx="1787172" cy="646331"/>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An iterator is a special-purpose adapter for a sequential collection.</a:t>
            </a:r>
          </a:p>
        </p:txBody>
      </p:sp>
    </p:spTree>
    <p:extLst>
      <p:ext uri="{BB962C8B-B14F-4D97-AF65-F5344CB8AC3E}">
        <p14:creationId xmlns:p14="http://schemas.microsoft.com/office/powerpoint/2010/main" val="2322063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D5427-5E58-69CB-6C5D-B2204A0CD5CB}"/>
              </a:ext>
            </a:extLst>
          </p:cNvPr>
          <p:cNvSpPr>
            <a:spLocks noGrp="1"/>
          </p:cNvSpPr>
          <p:nvPr>
            <p:ph type="title"/>
          </p:nvPr>
        </p:nvSpPr>
        <p:spPr/>
        <p:txBody>
          <a:bodyPr/>
          <a:lstStyle/>
          <a:p>
            <a:r>
              <a:rPr lang="en-US" dirty="0"/>
              <a:t>Benefits of “After”</a:t>
            </a:r>
          </a:p>
        </p:txBody>
      </p:sp>
      <p:sp>
        <p:nvSpPr>
          <p:cNvPr id="3" name="Content Placeholder 2">
            <a:extLst>
              <a:ext uri="{FF2B5EF4-FFF2-40B4-BE49-F238E27FC236}">
                <a16:creationId xmlns:a16="http://schemas.microsoft.com/office/drawing/2014/main" id="{7AA73C22-E865-DC0E-B95C-D669B8C4C179}"/>
              </a:ext>
            </a:extLst>
          </p:cNvPr>
          <p:cNvSpPr>
            <a:spLocks noGrp="1"/>
          </p:cNvSpPr>
          <p:nvPr>
            <p:ph idx="1"/>
          </p:nvPr>
        </p:nvSpPr>
        <p:spPr/>
        <p:txBody>
          <a:bodyPr/>
          <a:lstStyle/>
          <a:p>
            <a:r>
              <a:rPr lang="en-US" b="1" dirty="0"/>
              <a:t>Delegated iterations. </a:t>
            </a:r>
            <a:r>
              <a:rPr lang="en-US" dirty="0"/>
              <a:t>Class </a:t>
            </a:r>
            <a:r>
              <a:rPr lang="en-US" b="1" dirty="0">
                <a:latin typeface="Courier New" panose="02070309020205020404" pitchFamily="49" charset="0"/>
                <a:cs typeface="Courier New" panose="02070309020205020404" pitchFamily="49" charset="0"/>
              </a:rPr>
              <a:t>TeamReport</a:t>
            </a:r>
            <a:r>
              <a:rPr lang="en-US" dirty="0"/>
              <a:t> delegates iterating over the sequential collections to the </a:t>
            </a:r>
            <a:r>
              <a:rPr lang="en-US" b="1" dirty="0">
                <a:latin typeface="Courier New" panose="02070309020205020404" pitchFamily="49" charset="0"/>
                <a:cs typeface="Courier New" panose="02070309020205020404" pitchFamily="49" charset="0"/>
              </a:rPr>
              <a:t>Iterator</a:t>
            </a:r>
            <a:r>
              <a:rPr lang="en-US" dirty="0"/>
              <a:t> subclasses, which is an application of the </a:t>
            </a:r>
            <a:r>
              <a:rPr lang="en-US" u="sng" dirty="0"/>
              <a:t>Delegation Principle</a:t>
            </a:r>
            <a:r>
              <a:rPr lang="en-US" dirty="0"/>
              <a:t>.</a:t>
            </a:r>
          </a:p>
          <a:p>
            <a:pPr lvl="3"/>
            <a:endParaRPr lang="en-US" dirty="0"/>
          </a:p>
          <a:p>
            <a:r>
              <a:rPr lang="en-US" b="1" dirty="0"/>
              <a:t>Loosely coupled classes. </a:t>
            </a:r>
            <a:r>
              <a:rPr lang="en-US" dirty="0"/>
              <a:t>Class </a:t>
            </a:r>
            <a:r>
              <a:rPr lang="en-US" b="1" dirty="0">
                <a:latin typeface="Courier New" panose="02070309020205020404" pitchFamily="49" charset="0"/>
                <a:cs typeface="Courier New" panose="02070309020205020404" pitchFamily="49" charset="0"/>
              </a:rPr>
              <a:t>TeamReport</a:t>
            </a:r>
            <a:r>
              <a:rPr lang="en-US" dirty="0"/>
              <a:t> no longer needs to know how each </a:t>
            </a:r>
            <a:r>
              <a:rPr lang="en-US" b="1" dirty="0">
                <a:latin typeface="Courier New" panose="02070309020205020404" pitchFamily="49" charset="0"/>
                <a:cs typeface="Courier New" panose="02070309020205020404" pitchFamily="49" charset="0"/>
              </a:rPr>
              <a:t>Team</a:t>
            </a:r>
            <a:r>
              <a:rPr lang="en-US" dirty="0"/>
              <a:t> subclass implements its sequential collection, which is an application of the </a:t>
            </a:r>
            <a:r>
              <a:rPr lang="en-US" u="sng" dirty="0"/>
              <a:t>Principle of Least Knowledge</a:t>
            </a:r>
            <a:r>
              <a:rPr lang="en-US" dirty="0"/>
              <a:t>. Therefore, class </a:t>
            </a:r>
            <a:r>
              <a:rPr lang="en-US" b="1" dirty="0">
                <a:latin typeface="Courier New" panose="02070309020205020404" pitchFamily="49" charset="0"/>
                <a:cs typeface="Courier New" panose="02070309020205020404" pitchFamily="49" charset="0"/>
              </a:rPr>
              <a:t>TeamReport</a:t>
            </a:r>
            <a:r>
              <a:rPr lang="en-US" dirty="0"/>
              <a:t> is loosely coupled from the </a:t>
            </a:r>
            <a:r>
              <a:rPr lang="en-US" b="1" dirty="0">
                <a:latin typeface="Courier New" panose="02070309020205020404" pitchFamily="49" charset="0"/>
                <a:cs typeface="Courier New" panose="02070309020205020404" pitchFamily="49" charset="0"/>
              </a:rPr>
              <a:t>Team</a:t>
            </a:r>
            <a:r>
              <a:rPr lang="en-US" dirty="0"/>
              <a:t> subclasses.</a:t>
            </a:r>
          </a:p>
        </p:txBody>
      </p:sp>
      <p:sp>
        <p:nvSpPr>
          <p:cNvPr id="4" name="Slide Number Placeholder 3">
            <a:extLst>
              <a:ext uri="{FF2B5EF4-FFF2-40B4-BE49-F238E27FC236}">
                <a16:creationId xmlns:a16="http://schemas.microsoft.com/office/drawing/2014/main" id="{E673CECD-BA43-58E4-61FB-2ED9ED28C10A}"/>
              </a:ext>
            </a:extLst>
          </p:cNvPr>
          <p:cNvSpPr>
            <a:spLocks noGrp="1"/>
          </p:cNvSpPr>
          <p:nvPr>
            <p:ph type="sldNum" sz="quarter" idx="12"/>
          </p:nvPr>
        </p:nvSpPr>
        <p:spPr/>
        <p:txBody>
          <a:bodyPr/>
          <a:lstStyle/>
          <a:p>
            <a:fld id="{6C575094-CFE5-6845-BA77-358456EEE977}" type="slidenum">
              <a:rPr lang="en-US" altLang="x-none" smtClean="0"/>
              <a:pPr/>
              <a:t>28</a:t>
            </a:fld>
            <a:endParaRPr lang="en-US" altLang="x-none"/>
          </a:p>
        </p:txBody>
      </p:sp>
    </p:spTree>
    <p:extLst>
      <p:ext uri="{BB962C8B-B14F-4D97-AF65-F5344CB8AC3E}">
        <p14:creationId xmlns:p14="http://schemas.microsoft.com/office/powerpoint/2010/main" val="224215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D5427-5E58-69CB-6C5D-B2204A0CD5CB}"/>
              </a:ext>
            </a:extLst>
          </p:cNvPr>
          <p:cNvSpPr>
            <a:spLocks noGrp="1"/>
          </p:cNvSpPr>
          <p:nvPr>
            <p:ph type="title"/>
          </p:nvPr>
        </p:nvSpPr>
        <p:spPr/>
        <p:txBody>
          <a:bodyPr/>
          <a:lstStyle/>
          <a:p>
            <a:r>
              <a:rPr lang="en-US" dirty="0"/>
              <a:t>Benefits of “After”, </a:t>
            </a:r>
            <a:r>
              <a:rPr lang="en-US" i="1" dirty="0"/>
              <a:t>cont’d</a:t>
            </a:r>
          </a:p>
        </p:txBody>
      </p:sp>
      <p:sp>
        <p:nvSpPr>
          <p:cNvPr id="3" name="Content Placeholder 2">
            <a:extLst>
              <a:ext uri="{FF2B5EF4-FFF2-40B4-BE49-F238E27FC236}">
                <a16:creationId xmlns:a16="http://schemas.microsoft.com/office/drawing/2014/main" id="{7AA73C22-E865-DC0E-B95C-D669B8C4C179}"/>
              </a:ext>
            </a:extLst>
          </p:cNvPr>
          <p:cNvSpPr>
            <a:spLocks noGrp="1"/>
          </p:cNvSpPr>
          <p:nvPr>
            <p:ph idx="1"/>
          </p:nvPr>
        </p:nvSpPr>
        <p:spPr>
          <a:xfrm>
            <a:off x="457200" y="1295400"/>
            <a:ext cx="8229600" cy="4876770"/>
          </a:xfrm>
        </p:spPr>
        <p:txBody>
          <a:bodyPr/>
          <a:lstStyle/>
          <a:p>
            <a:r>
              <a:rPr lang="en-US" sz="2400" b="1" dirty="0"/>
              <a:t>Encapsulated iteration algorithms</a:t>
            </a:r>
            <a:r>
              <a:rPr lang="en-US" sz="2400" dirty="0"/>
              <a:t>. The </a:t>
            </a:r>
            <a:r>
              <a:rPr lang="en-US" sz="2400" b="1" dirty="0">
                <a:latin typeface="Courier New" panose="02070309020205020404" pitchFamily="49" charset="0"/>
                <a:cs typeface="Courier New" panose="02070309020205020404" pitchFamily="49" charset="0"/>
              </a:rPr>
              <a:t>Iterator</a:t>
            </a:r>
            <a:r>
              <a:rPr lang="en-US" sz="2400" dirty="0"/>
              <a:t> subclasses encapsulate the different algorithms to iterate over the various forms of sequential collections, which is an application of the </a:t>
            </a:r>
            <a:r>
              <a:rPr lang="en-US" sz="2400" u="sng" dirty="0"/>
              <a:t>Encapsulate What Varies Principle</a:t>
            </a:r>
            <a:r>
              <a:rPr lang="en-US" sz="2400" dirty="0"/>
              <a:t>.</a:t>
            </a:r>
          </a:p>
          <a:p>
            <a:pPr lvl="4"/>
            <a:endParaRPr lang="en-US" b="1" dirty="0">
              <a:latin typeface="Courier New" panose="02070309020205020404" pitchFamily="49" charset="0"/>
              <a:cs typeface="Courier New" panose="02070309020205020404" pitchFamily="49" charset="0"/>
            </a:endParaRPr>
          </a:p>
          <a:p>
            <a:r>
              <a:rPr lang="en-US" sz="2400" b="1" dirty="0"/>
              <a:t>Reduced code duplication</a:t>
            </a:r>
            <a:r>
              <a:rPr lang="en-US" sz="2400" dirty="0"/>
              <a:t>. The iteration algorithms are not duplicated, which is an application of the </a:t>
            </a:r>
            <a:r>
              <a:rPr lang="en-US" sz="2400" u="sng" dirty="0"/>
              <a:t>Don’t Repeat Yourself Principle</a:t>
            </a:r>
            <a:r>
              <a:rPr lang="en-US" sz="2400" dirty="0"/>
              <a:t>.</a:t>
            </a:r>
          </a:p>
          <a:p>
            <a:pPr lvl="4"/>
            <a:endParaRPr lang="en-US" sz="650" dirty="0"/>
          </a:p>
          <a:p>
            <a:pPr lvl="4"/>
            <a:endParaRPr lang="en-US" sz="100" dirty="0"/>
          </a:p>
          <a:p>
            <a:r>
              <a:rPr lang="en-US" sz="2400" b="1" dirty="0"/>
              <a:t>Sharable iteration algorithms.</a:t>
            </a:r>
            <a:r>
              <a:rPr lang="en-US" sz="2400" dirty="0"/>
              <a:t> It will be easy to share the iteration algorithms among similar sequential collections or to add new algorithms for other collections.</a:t>
            </a:r>
          </a:p>
        </p:txBody>
      </p:sp>
      <p:sp>
        <p:nvSpPr>
          <p:cNvPr id="4" name="Slide Number Placeholder 3">
            <a:extLst>
              <a:ext uri="{FF2B5EF4-FFF2-40B4-BE49-F238E27FC236}">
                <a16:creationId xmlns:a16="http://schemas.microsoft.com/office/drawing/2014/main" id="{E673CECD-BA43-58E4-61FB-2ED9ED28C10A}"/>
              </a:ext>
            </a:extLst>
          </p:cNvPr>
          <p:cNvSpPr>
            <a:spLocks noGrp="1"/>
          </p:cNvSpPr>
          <p:nvPr>
            <p:ph type="sldNum" sz="quarter" idx="12"/>
          </p:nvPr>
        </p:nvSpPr>
        <p:spPr/>
        <p:txBody>
          <a:bodyPr/>
          <a:lstStyle/>
          <a:p>
            <a:fld id="{6C575094-CFE5-6845-BA77-358456EEE977}" type="slidenum">
              <a:rPr lang="en-US" altLang="x-none" smtClean="0"/>
              <a:pPr/>
              <a:t>29</a:t>
            </a:fld>
            <a:endParaRPr lang="en-US" altLang="x-none"/>
          </a:p>
        </p:txBody>
      </p:sp>
    </p:spTree>
    <p:extLst>
      <p:ext uri="{BB962C8B-B14F-4D97-AF65-F5344CB8AC3E}">
        <p14:creationId xmlns:p14="http://schemas.microsoft.com/office/powerpoint/2010/main" val="157259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7FC3-DBD5-7056-27E2-7009BDFC05E3}"/>
              </a:ext>
            </a:extLst>
          </p:cNvPr>
          <p:cNvSpPr>
            <a:spLocks noGrp="1"/>
          </p:cNvSpPr>
          <p:nvPr>
            <p:ph type="title"/>
          </p:nvPr>
        </p:nvSpPr>
        <p:spPr/>
        <p:txBody>
          <a:bodyPr/>
          <a:lstStyle/>
          <a:p>
            <a:r>
              <a:rPr lang="en-US" dirty="0"/>
              <a:t>Assignment #5</a:t>
            </a:r>
          </a:p>
        </p:txBody>
      </p:sp>
      <p:sp>
        <p:nvSpPr>
          <p:cNvPr id="3" name="Content Placeholder 2">
            <a:extLst>
              <a:ext uri="{FF2B5EF4-FFF2-40B4-BE49-F238E27FC236}">
                <a16:creationId xmlns:a16="http://schemas.microsoft.com/office/drawing/2014/main" id="{10642CA8-1FD8-5A1E-86AD-18F7EC6C12C2}"/>
              </a:ext>
            </a:extLst>
          </p:cNvPr>
          <p:cNvSpPr>
            <a:spLocks noGrp="1"/>
          </p:cNvSpPr>
          <p:nvPr>
            <p:ph idx="1"/>
          </p:nvPr>
        </p:nvSpPr>
        <p:spPr/>
        <p:txBody>
          <a:bodyPr/>
          <a:lstStyle/>
          <a:p>
            <a:r>
              <a:rPr lang="en-US" dirty="0"/>
              <a:t>Describe your </a:t>
            </a:r>
            <a:r>
              <a:rPr lang="en-US" u="sng" dirty="0"/>
              <a:t>proposed project </a:t>
            </a:r>
            <a:br>
              <a:rPr lang="en-US" dirty="0"/>
            </a:br>
            <a:r>
              <a:rPr lang="en-US" dirty="0"/>
              <a:t>in a few paragraphs.</a:t>
            </a:r>
          </a:p>
          <a:p>
            <a:pPr lvl="1"/>
            <a:r>
              <a:rPr lang="en-US" dirty="0"/>
              <a:t>What will it do?</a:t>
            </a:r>
          </a:p>
          <a:p>
            <a:pPr lvl="1"/>
            <a:r>
              <a:rPr lang="en-US" dirty="0"/>
              <a:t>What will be some of its major classes?</a:t>
            </a:r>
          </a:p>
          <a:p>
            <a:pPr lvl="4"/>
            <a:endParaRPr lang="en-US" dirty="0"/>
          </a:p>
          <a:p>
            <a:r>
              <a:rPr lang="en-US" dirty="0"/>
              <a:t>Implement a </a:t>
            </a:r>
            <a:r>
              <a:rPr lang="en-US" u="sng" dirty="0"/>
              <a:t>key use case</a:t>
            </a:r>
            <a:r>
              <a:rPr lang="en-US" dirty="0"/>
              <a:t> of your application.</a:t>
            </a:r>
          </a:p>
          <a:p>
            <a:pPr lvl="1"/>
            <a:r>
              <a:rPr lang="en-US" dirty="0"/>
              <a:t>GUI-based user interface backed by working code.</a:t>
            </a:r>
          </a:p>
          <a:p>
            <a:pPr lvl="1"/>
            <a:r>
              <a:rPr lang="en-US" dirty="0"/>
              <a:t>Describe what is happening in a paragraph or two with screenshots.</a:t>
            </a:r>
          </a:p>
          <a:p>
            <a:pPr lvl="1"/>
            <a:r>
              <a:rPr lang="en-US" dirty="0"/>
              <a:t>Instructions on how the grader should run it.</a:t>
            </a:r>
          </a:p>
          <a:p>
            <a:pPr lvl="4"/>
            <a:endParaRPr lang="en-US" dirty="0"/>
          </a:p>
          <a:p>
            <a:r>
              <a:rPr lang="en-US" dirty="0"/>
              <a:t>Due Friday, April 11.</a:t>
            </a:r>
          </a:p>
        </p:txBody>
      </p:sp>
      <p:sp>
        <p:nvSpPr>
          <p:cNvPr id="4" name="Slide Number Placeholder 3">
            <a:extLst>
              <a:ext uri="{FF2B5EF4-FFF2-40B4-BE49-F238E27FC236}">
                <a16:creationId xmlns:a16="http://schemas.microsoft.com/office/drawing/2014/main" id="{82AD9F16-D69E-7BFF-3DF2-4BE7326DC232}"/>
              </a:ext>
            </a:extLst>
          </p:cNvPr>
          <p:cNvSpPr>
            <a:spLocks noGrp="1"/>
          </p:cNvSpPr>
          <p:nvPr>
            <p:ph type="sldNum" sz="quarter" idx="12"/>
          </p:nvPr>
        </p:nvSpPr>
        <p:spPr/>
        <p:txBody>
          <a:bodyPr/>
          <a:lstStyle/>
          <a:p>
            <a:fld id="{6C575094-CFE5-6845-BA77-358456EEE977}" type="slidenum">
              <a:rPr lang="en-US" altLang="x-none" smtClean="0"/>
              <a:pPr/>
              <a:t>3</a:t>
            </a:fld>
            <a:endParaRPr lang="en-US" altLang="x-none"/>
          </a:p>
        </p:txBody>
      </p:sp>
    </p:spTree>
    <p:extLst>
      <p:ext uri="{BB962C8B-B14F-4D97-AF65-F5344CB8AC3E}">
        <p14:creationId xmlns:p14="http://schemas.microsoft.com/office/powerpoint/2010/main" val="2362075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158A4-F801-CCE7-F06D-BDE85A1ACFA3}"/>
              </a:ext>
            </a:extLst>
          </p:cNvPr>
          <p:cNvSpPr>
            <a:spLocks noGrp="1"/>
          </p:cNvSpPr>
          <p:nvPr>
            <p:ph type="title"/>
          </p:nvPr>
        </p:nvSpPr>
        <p:spPr/>
        <p:txBody>
          <a:bodyPr/>
          <a:lstStyle/>
          <a:p>
            <a:r>
              <a:rPr lang="en-US" dirty="0"/>
              <a:t>Iterator DP Generic Model</a:t>
            </a:r>
          </a:p>
        </p:txBody>
      </p:sp>
      <p:sp>
        <p:nvSpPr>
          <p:cNvPr id="4" name="Slide Number Placeholder 3">
            <a:extLst>
              <a:ext uri="{FF2B5EF4-FFF2-40B4-BE49-F238E27FC236}">
                <a16:creationId xmlns:a16="http://schemas.microsoft.com/office/drawing/2014/main" id="{6DC59A38-A3A8-1F99-8CDF-2CEA91E09E00}"/>
              </a:ext>
            </a:extLst>
          </p:cNvPr>
          <p:cNvSpPr>
            <a:spLocks noGrp="1"/>
          </p:cNvSpPr>
          <p:nvPr>
            <p:ph type="sldNum" sz="quarter" idx="12"/>
          </p:nvPr>
        </p:nvSpPr>
        <p:spPr/>
        <p:txBody>
          <a:bodyPr/>
          <a:lstStyle/>
          <a:p>
            <a:fld id="{6C575094-CFE5-6845-BA77-358456EEE977}" type="slidenum">
              <a:rPr lang="en-US" altLang="x-none" smtClean="0"/>
              <a:pPr/>
              <a:t>30</a:t>
            </a:fld>
            <a:endParaRPr lang="en-US" altLang="x-none"/>
          </a:p>
        </p:txBody>
      </p:sp>
      <p:pic>
        <p:nvPicPr>
          <p:cNvPr id="3" name="Picture 2" descr="Diagram&#10;&#10;Description automatically generated">
            <a:extLst>
              <a:ext uri="{FF2B5EF4-FFF2-40B4-BE49-F238E27FC236}">
                <a16:creationId xmlns:a16="http://schemas.microsoft.com/office/drawing/2014/main" id="{EC678728-3A35-F4AC-CFEE-B48C36BE1C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513" y="1387236"/>
            <a:ext cx="5841182" cy="2224642"/>
          </a:xfrm>
          <a:prstGeom prst="rect">
            <a:avLst/>
          </a:prstGeom>
        </p:spPr>
      </p:pic>
      <p:graphicFrame>
        <p:nvGraphicFramePr>
          <p:cNvPr id="8" name="Table 7">
            <a:extLst>
              <a:ext uri="{FF2B5EF4-FFF2-40B4-BE49-F238E27FC236}">
                <a16:creationId xmlns:a16="http://schemas.microsoft.com/office/drawing/2014/main" id="{54575626-392D-6B0C-FFA9-B9E6FE029083}"/>
              </a:ext>
            </a:extLst>
          </p:cNvPr>
          <p:cNvGraphicFramePr>
            <a:graphicFrameLocks noGrp="1"/>
          </p:cNvGraphicFramePr>
          <p:nvPr>
            <p:extLst>
              <p:ext uri="{D42A27DB-BD31-4B8C-83A1-F6EECF244321}">
                <p14:modId xmlns:p14="http://schemas.microsoft.com/office/powerpoint/2010/main" val="3945409774"/>
              </p:ext>
            </p:extLst>
          </p:nvPr>
        </p:nvGraphicFramePr>
        <p:xfrm>
          <a:off x="731562" y="3832270"/>
          <a:ext cx="7049275" cy="2084461"/>
        </p:xfrm>
        <a:graphic>
          <a:graphicData uri="http://schemas.openxmlformats.org/drawingml/2006/table">
            <a:tbl>
              <a:tblPr firstRow="1" firstCol="1" bandRow="1">
                <a:tableStyleId>{00A15C55-8517-42AA-B614-E9B94910E393}</a:tableStyleId>
              </a:tblPr>
              <a:tblGrid>
                <a:gridCol w="2934520">
                  <a:extLst>
                    <a:ext uri="{9D8B030D-6E8A-4147-A177-3AD203B41FA5}">
                      <a16:colId xmlns:a16="http://schemas.microsoft.com/office/drawing/2014/main" val="612372150"/>
                    </a:ext>
                  </a:extLst>
                </a:gridCol>
                <a:gridCol w="4114755">
                  <a:extLst>
                    <a:ext uri="{9D8B030D-6E8A-4147-A177-3AD203B41FA5}">
                      <a16:colId xmlns:a16="http://schemas.microsoft.com/office/drawing/2014/main" val="3894149592"/>
                    </a:ext>
                  </a:extLst>
                </a:gridCol>
              </a:tblGrid>
              <a:tr h="287633">
                <a:tc>
                  <a:txBody>
                    <a:bodyPr/>
                    <a:lstStyle/>
                    <a:p>
                      <a:pPr marL="0" marR="0">
                        <a:lnSpc>
                          <a:spcPts val="1200"/>
                        </a:lnSpc>
                        <a:spcBef>
                          <a:spcPts val="600"/>
                        </a:spcBef>
                        <a:spcAft>
                          <a:spcPts val="0"/>
                        </a:spcAft>
                      </a:pPr>
                      <a:r>
                        <a:rPr lang="en-US" sz="1200">
                          <a:effectLst/>
                        </a:rPr>
                        <a:t>Design pattern</a:t>
                      </a:r>
                      <a:endParaRPr lang="en-US" sz="1200" b="1">
                        <a:solidFill>
                          <a:srgbClr val="96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a:effectLst/>
                        </a:rPr>
                        <a:t>Applied by the example application</a:t>
                      </a:r>
                      <a:endParaRPr lang="en-US" sz="1200" b="1">
                        <a:solidFill>
                          <a:srgbClr val="96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0610632"/>
                  </a:ext>
                </a:extLst>
              </a:tr>
              <a:tr h="293615">
                <a:tc>
                  <a:txBody>
                    <a:bodyPr/>
                    <a:lstStyle/>
                    <a:p>
                      <a:pPr marL="0" marR="0">
                        <a:lnSpc>
                          <a:spcPts val="1200"/>
                        </a:lnSpc>
                        <a:spcBef>
                          <a:spcPts val="600"/>
                        </a:spcBef>
                        <a:spcAft>
                          <a:spcPts val="0"/>
                        </a:spcAft>
                      </a:pPr>
                      <a:r>
                        <a:rPr lang="en-US" sz="1200">
                          <a:effectLst/>
                        </a:rPr>
                        <a:t>client class</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dirty="0">
                          <a:effectLst/>
                        </a:rPr>
                        <a:t>class </a:t>
                      </a:r>
                      <a:r>
                        <a:rPr lang="en-US" sz="1200" b="1" i="0" u="none" strike="noStrike" dirty="0">
                          <a:effectLst/>
                          <a:latin typeface="Courier New" panose="02070309020205020404" pitchFamily="49" charset="0"/>
                          <a:cs typeface="Courier New" panose="02070309020205020404" pitchFamily="49" charset="0"/>
                        </a:rPr>
                        <a:t>TeamReport</a:t>
                      </a:r>
                      <a:endParaRPr lang="en-US" sz="1200" b="1" i="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endParaRPr>
                    </a:p>
                  </a:txBody>
                  <a:tcPr marL="68580" marR="68580" marT="0" marB="0" anchor="ctr"/>
                </a:tc>
                <a:extLst>
                  <a:ext uri="{0D108BD9-81ED-4DB2-BD59-A6C34878D82A}">
                    <a16:rowId xmlns:a16="http://schemas.microsoft.com/office/drawing/2014/main" val="3161491363"/>
                  </a:ext>
                </a:extLst>
              </a:tr>
              <a:tr h="293615">
                <a:tc>
                  <a:txBody>
                    <a:bodyPr/>
                    <a:lstStyle/>
                    <a:p>
                      <a:pPr marL="0" marR="0">
                        <a:lnSpc>
                          <a:spcPts val="1200"/>
                        </a:lnSpc>
                        <a:spcBef>
                          <a:spcPts val="600"/>
                        </a:spcBef>
                        <a:spcAft>
                          <a:spcPts val="0"/>
                        </a:spcAft>
                      </a:pPr>
                      <a:r>
                        <a:rPr lang="en-US" sz="1200" dirty="0">
                          <a:effectLst/>
                        </a:rPr>
                        <a:t>superclass </a:t>
                      </a:r>
                      <a:r>
                        <a:rPr lang="en-US" sz="1200" b="1" i="0" u="none" strike="noStrike" dirty="0" err="1">
                          <a:effectLst/>
                          <a:latin typeface="Courier New" panose="02070309020205020404" pitchFamily="49" charset="0"/>
                          <a:cs typeface="Courier New" panose="02070309020205020404" pitchFamily="49" charset="0"/>
                        </a:rPr>
                        <a:t>SequentialCollection</a:t>
                      </a:r>
                      <a:r>
                        <a:rPr lang="en-US" sz="1200" dirty="0">
                          <a:effectLst/>
                        </a:rPr>
                        <a:t> </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dirty="0">
                          <a:effectLst/>
                        </a:rPr>
                        <a:t>superclass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Team</a:t>
                      </a:r>
                    </a:p>
                  </a:txBody>
                  <a:tcPr marL="68580" marR="68580" marT="0" marB="0" anchor="ctr"/>
                </a:tc>
                <a:extLst>
                  <a:ext uri="{0D108BD9-81ED-4DB2-BD59-A6C34878D82A}">
                    <a16:rowId xmlns:a16="http://schemas.microsoft.com/office/drawing/2014/main" val="200426305"/>
                  </a:ext>
                </a:extLst>
              </a:tr>
              <a:tr h="293615">
                <a:tc>
                  <a:txBody>
                    <a:bodyPr/>
                    <a:lstStyle/>
                    <a:p>
                      <a:pPr marL="0" marR="0">
                        <a:lnSpc>
                          <a:spcPts val="1200"/>
                        </a:lnSpc>
                        <a:spcBef>
                          <a:spcPts val="600"/>
                        </a:spcBef>
                        <a:spcAft>
                          <a:spcPts val="0"/>
                        </a:spcAft>
                      </a:pPr>
                      <a:r>
                        <a:rPr lang="en-US" sz="1200">
                          <a:effectLst/>
                        </a:rPr>
                        <a:t>concrete sequential collections</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dirty="0">
                          <a:effectLst/>
                        </a:rPr>
                        <a:t>subclasses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Team_1</a:t>
                      </a:r>
                      <a:r>
                        <a:rPr lang="en-US" sz="1200"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Team_2</a:t>
                      </a:r>
                      <a:r>
                        <a:rPr lang="en-US" sz="1200" dirty="0">
                          <a:effectLst/>
                        </a:rPr>
                        <a:t>, and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Team_3</a:t>
                      </a:r>
                    </a:p>
                  </a:txBody>
                  <a:tcPr marL="68580" marR="68580" marT="0" marB="0" anchor="ctr"/>
                </a:tc>
                <a:extLst>
                  <a:ext uri="{0D108BD9-81ED-4DB2-BD59-A6C34878D82A}">
                    <a16:rowId xmlns:a16="http://schemas.microsoft.com/office/drawing/2014/main" val="3105755022"/>
                  </a:ext>
                </a:extLst>
              </a:tr>
              <a:tr h="293615">
                <a:tc>
                  <a:txBody>
                    <a:bodyPr/>
                    <a:lstStyle/>
                    <a:p>
                      <a:pPr marL="0" marR="0">
                        <a:lnSpc>
                          <a:spcPts val="1200"/>
                        </a:lnSpc>
                        <a:spcBef>
                          <a:spcPts val="600"/>
                        </a:spcBef>
                        <a:spcAft>
                          <a:spcPts val="0"/>
                        </a:spcAft>
                      </a:pPr>
                      <a:r>
                        <a:rPr lang="en-US" sz="1200" dirty="0">
                          <a:effectLst/>
                        </a:rPr>
                        <a:t>superclass </a:t>
                      </a: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Iterator</a:t>
                      </a:r>
                      <a:r>
                        <a:rPr lang="en-US" sz="1200" dirty="0">
                          <a:effectLst/>
                        </a:rPr>
                        <a:t> </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dirty="0">
                          <a:effectLst/>
                        </a:rPr>
                        <a:t>superclass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Iterator</a:t>
                      </a:r>
                    </a:p>
                  </a:txBody>
                  <a:tcPr marL="68580" marR="68580" marT="0" marB="0" anchor="ctr"/>
                </a:tc>
                <a:extLst>
                  <a:ext uri="{0D108BD9-81ED-4DB2-BD59-A6C34878D82A}">
                    <a16:rowId xmlns:a16="http://schemas.microsoft.com/office/drawing/2014/main" val="2358697967"/>
                  </a:ext>
                </a:extLst>
              </a:tr>
              <a:tr h="348051">
                <a:tc>
                  <a:txBody>
                    <a:bodyPr/>
                    <a:lstStyle/>
                    <a:p>
                      <a:pPr marL="0" marR="0">
                        <a:lnSpc>
                          <a:spcPts val="1200"/>
                        </a:lnSpc>
                        <a:spcBef>
                          <a:spcPts val="600"/>
                        </a:spcBef>
                        <a:spcAft>
                          <a:spcPts val="0"/>
                        </a:spcAft>
                      </a:pPr>
                      <a:r>
                        <a:rPr lang="en-US" sz="1200">
                          <a:effectLst/>
                        </a:rPr>
                        <a:t>concrete iterators</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b="1" i="0" u="none" strike="noStrike" kern="1200" dirty="0" err="1">
                          <a:solidFill>
                            <a:schemeClr val="dk1"/>
                          </a:solidFill>
                          <a:effectLst/>
                          <a:latin typeface="Courier New" panose="02070309020205020404" pitchFamily="49" charset="0"/>
                          <a:ea typeface="+mn-ea"/>
                          <a:cs typeface="Courier New" panose="02070309020205020404" pitchFamily="49" charset="0"/>
                        </a:rPr>
                        <a:t>ArrayIterator</a:t>
                      </a:r>
                      <a:r>
                        <a:rPr lang="en-US" sz="1200" dirty="0">
                          <a:effectLst/>
                        </a:rPr>
                        <a:t>, </a:t>
                      </a:r>
                      <a:r>
                        <a:rPr lang="en-US" sz="1200" b="1" i="0" u="none" strike="noStrike" kern="1200" dirty="0" err="1">
                          <a:solidFill>
                            <a:schemeClr val="dk1"/>
                          </a:solidFill>
                          <a:effectLst/>
                          <a:latin typeface="Courier New" panose="02070309020205020404" pitchFamily="49" charset="0"/>
                          <a:ea typeface="+mn-ea"/>
                          <a:cs typeface="Courier New" panose="02070309020205020404" pitchFamily="49" charset="0"/>
                        </a:rPr>
                        <a:t>VectorIterator</a:t>
                      </a:r>
                      <a:r>
                        <a:rPr lang="en-US" sz="1200" dirty="0">
                          <a:effectLst/>
                        </a:rPr>
                        <a:t>, and </a:t>
                      </a:r>
                      <a:r>
                        <a:rPr lang="en-US" sz="1200" b="1" i="0" u="none" strike="noStrike" kern="1200" dirty="0" err="1">
                          <a:solidFill>
                            <a:schemeClr val="dk1"/>
                          </a:solidFill>
                          <a:effectLst/>
                          <a:latin typeface="Courier New" panose="02070309020205020404" pitchFamily="49" charset="0"/>
                          <a:ea typeface="+mn-ea"/>
                          <a:cs typeface="Courier New" panose="02070309020205020404" pitchFamily="49" charset="0"/>
                        </a:rPr>
                        <a:t>MapIterator</a:t>
                      </a:r>
                      <a:endPar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endParaRPr>
                    </a:p>
                  </a:txBody>
                  <a:tcPr marL="68580" marR="68580" marT="0" marB="0" anchor="ctr"/>
                </a:tc>
                <a:extLst>
                  <a:ext uri="{0D108BD9-81ED-4DB2-BD59-A6C34878D82A}">
                    <a16:rowId xmlns:a16="http://schemas.microsoft.com/office/drawing/2014/main" val="4234061256"/>
                  </a:ext>
                </a:extLst>
              </a:tr>
              <a:tr h="274317">
                <a:tc>
                  <a:txBody>
                    <a:bodyPr/>
                    <a:lstStyle/>
                    <a:p>
                      <a:pPr marL="0" marR="0">
                        <a:lnSpc>
                          <a:spcPts val="1200"/>
                        </a:lnSpc>
                        <a:spcBef>
                          <a:spcPts val="600"/>
                        </a:spcBef>
                        <a:spcAft>
                          <a:spcPts val="0"/>
                        </a:spcAft>
                      </a:pPr>
                      <a:r>
                        <a:rPr lang="en-US" sz="1200">
                          <a:effectLst/>
                        </a:rPr>
                        <a:t>item</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Player</a:t>
                      </a:r>
                      <a:r>
                        <a:rPr lang="en-US" sz="1200" u="none" strike="noStrike" dirty="0">
                          <a:effectLst/>
                        </a:rPr>
                        <a:t> </a:t>
                      </a:r>
                      <a:r>
                        <a:rPr lang="en-US" sz="1200" dirty="0">
                          <a:effectLst/>
                        </a:rPr>
                        <a:t>object</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72843186"/>
                  </a:ext>
                </a:extLst>
              </a:tr>
            </a:tbl>
          </a:graphicData>
        </a:graphic>
      </p:graphicFrame>
    </p:spTree>
    <p:extLst>
      <p:ext uri="{BB962C8B-B14F-4D97-AF65-F5344CB8AC3E}">
        <p14:creationId xmlns:p14="http://schemas.microsoft.com/office/powerpoint/2010/main" val="4016687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5D23-4A42-6164-8292-D89273156617}"/>
              </a:ext>
            </a:extLst>
          </p:cNvPr>
          <p:cNvSpPr>
            <a:spLocks noGrp="1"/>
          </p:cNvSpPr>
          <p:nvPr>
            <p:ph type="title"/>
          </p:nvPr>
        </p:nvSpPr>
        <p:spPr/>
        <p:txBody>
          <a:bodyPr/>
          <a:lstStyle/>
          <a:p>
            <a:r>
              <a:rPr lang="en-US" dirty="0"/>
              <a:t>C++ Iterators</a:t>
            </a:r>
          </a:p>
        </p:txBody>
      </p:sp>
      <p:sp>
        <p:nvSpPr>
          <p:cNvPr id="3" name="Content Placeholder 2">
            <a:extLst>
              <a:ext uri="{FF2B5EF4-FFF2-40B4-BE49-F238E27FC236}">
                <a16:creationId xmlns:a16="http://schemas.microsoft.com/office/drawing/2014/main" id="{0B9A24EB-CCB2-FE3F-5BC8-61CEEB8A86B3}"/>
              </a:ext>
            </a:extLst>
          </p:cNvPr>
          <p:cNvSpPr>
            <a:spLocks noGrp="1"/>
          </p:cNvSpPr>
          <p:nvPr>
            <p:ph idx="1"/>
          </p:nvPr>
        </p:nvSpPr>
        <p:spPr>
          <a:xfrm>
            <a:off x="457200" y="1264177"/>
            <a:ext cx="8229600" cy="4835525"/>
          </a:xfrm>
        </p:spPr>
        <p:txBody>
          <a:bodyPr/>
          <a:lstStyle/>
          <a:p>
            <a:r>
              <a:rPr lang="en-US" dirty="0"/>
              <a:t>Each C++ template class that represents a sequential collection such as vector has a </a:t>
            </a:r>
            <a:br>
              <a:rPr lang="en-US" dirty="0"/>
            </a:br>
            <a:r>
              <a:rPr lang="en-US" dirty="0"/>
              <a:t>built-in iterator object.</a:t>
            </a:r>
          </a:p>
          <a:p>
            <a:pPr lvl="1"/>
            <a:r>
              <a:rPr lang="en-US" dirty="0"/>
              <a:t>Example:</a:t>
            </a:r>
          </a:p>
          <a:p>
            <a:pPr lvl="4"/>
            <a:endParaRPr lang="en-US" dirty="0"/>
          </a:p>
          <a:p>
            <a:r>
              <a:rPr lang="en-US" dirty="0"/>
              <a:t>These iterators are </a:t>
            </a:r>
            <a:r>
              <a:rPr lang="en-US" u="sng" dirty="0"/>
              <a:t>not</a:t>
            </a:r>
            <a:r>
              <a:rPr lang="en-US" dirty="0"/>
              <a:t> modeled by the Iterator Design Pattern.</a:t>
            </a:r>
          </a:p>
          <a:p>
            <a:pPr lvl="1"/>
            <a:r>
              <a:rPr lang="en-US" dirty="0"/>
              <a:t>The iterators are not implementations of a common iterator interface.</a:t>
            </a:r>
          </a:p>
          <a:p>
            <a:pPr lvl="1"/>
            <a:r>
              <a:rPr lang="en-US" dirty="0"/>
              <a:t>Therefore, a client class will not be loosely coupled from the sequential collection.</a:t>
            </a:r>
          </a:p>
        </p:txBody>
      </p:sp>
      <p:sp>
        <p:nvSpPr>
          <p:cNvPr id="4" name="Slide Number Placeholder 3">
            <a:extLst>
              <a:ext uri="{FF2B5EF4-FFF2-40B4-BE49-F238E27FC236}">
                <a16:creationId xmlns:a16="http://schemas.microsoft.com/office/drawing/2014/main" id="{AAB7A937-4B97-17D0-1105-1ACDABB0D82A}"/>
              </a:ext>
            </a:extLst>
          </p:cNvPr>
          <p:cNvSpPr>
            <a:spLocks noGrp="1"/>
          </p:cNvSpPr>
          <p:nvPr>
            <p:ph type="sldNum" sz="quarter" idx="12"/>
          </p:nvPr>
        </p:nvSpPr>
        <p:spPr/>
        <p:txBody>
          <a:bodyPr/>
          <a:lstStyle/>
          <a:p>
            <a:fld id="{6C575094-CFE5-6845-BA77-358456EEE977}" type="slidenum">
              <a:rPr lang="en-US" altLang="x-none" smtClean="0"/>
              <a:pPr/>
              <a:t>31</a:t>
            </a:fld>
            <a:endParaRPr lang="en-US" altLang="x-none"/>
          </a:p>
        </p:txBody>
      </p:sp>
      <p:sp>
        <p:nvSpPr>
          <p:cNvPr id="5" name="TextBox 4">
            <a:extLst>
              <a:ext uri="{FF2B5EF4-FFF2-40B4-BE49-F238E27FC236}">
                <a16:creationId xmlns:a16="http://schemas.microsoft.com/office/drawing/2014/main" id="{005ED5E5-009F-81CE-D342-965DE479BE27}"/>
              </a:ext>
            </a:extLst>
          </p:cNvPr>
          <p:cNvSpPr txBox="1"/>
          <p:nvPr/>
        </p:nvSpPr>
        <p:spPr>
          <a:xfrm>
            <a:off x="2926098" y="2697488"/>
            <a:ext cx="4044697" cy="369332"/>
          </a:xfrm>
          <a:prstGeom prst="rect">
            <a:avLst/>
          </a:prstGeom>
          <a:solidFill>
            <a:schemeClr val="bg1">
              <a:lumMod val="95000"/>
            </a:schemeClr>
          </a:solidFill>
          <a:ln>
            <a:solidFill>
              <a:schemeClr val="bg1">
                <a:lumMod val="75000"/>
              </a:schemeClr>
            </a:solidFill>
          </a:ln>
        </p:spPr>
        <p:txBody>
          <a:bodyPr wrap="none" rtlCol="0">
            <a:spAutoFit/>
          </a:bodyPr>
          <a:lstStyle/>
          <a:p>
            <a:r>
              <a:rPr lang="en-US" sz="1800" b="1" dirty="0">
                <a:latin typeface="Courier New" panose="02070309020205020404" pitchFamily="49" charset="0"/>
                <a:cs typeface="Courier New" panose="02070309020205020404" pitchFamily="49" charset="0"/>
              </a:rPr>
              <a:t>vector&lt;string&gt;::iterator it;</a:t>
            </a:r>
          </a:p>
        </p:txBody>
      </p:sp>
    </p:spTree>
    <p:extLst>
      <p:ext uri="{BB962C8B-B14F-4D97-AF65-F5344CB8AC3E}">
        <p14:creationId xmlns:p14="http://schemas.microsoft.com/office/powerpoint/2010/main" val="408909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44DA9-92B0-D7C5-82A6-AC76498D9A3A}"/>
              </a:ext>
            </a:extLst>
          </p:cNvPr>
          <p:cNvSpPr>
            <a:spLocks noGrp="1"/>
          </p:cNvSpPr>
          <p:nvPr>
            <p:ph type="title"/>
          </p:nvPr>
        </p:nvSpPr>
        <p:spPr/>
        <p:txBody>
          <a:bodyPr/>
          <a:lstStyle/>
          <a:p>
            <a:r>
              <a:rPr lang="en-US" dirty="0"/>
              <a:t>Break</a:t>
            </a:r>
          </a:p>
        </p:txBody>
      </p:sp>
      <p:sp>
        <p:nvSpPr>
          <p:cNvPr id="3" name="Content Placeholder 2">
            <a:extLst>
              <a:ext uri="{FF2B5EF4-FFF2-40B4-BE49-F238E27FC236}">
                <a16:creationId xmlns:a16="http://schemas.microsoft.com/office/drawing/2014/main" id="{CB131FB7-9FEB-8D76-6C44-99CC462D8DD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AB7E6B04-85AE-44AF-F054-6B47FF715471}"/>
              </a:ext>
            </a:extLst>
          </p:cNvPr>
          <p:cNvSpPr>
            <a:spLocks noGrp="1"/>
          </p:cNvSpPr>
          <p:nvPr>
            <p:ph type="sldNum" sz="quarter" idx="12"/>
          </p:nvPr>
        </p:nvSpPr>
        <p:spPr/>
        <p:txBody>
          <a:bodyPr/>
          <a:lstStyle/>
          <a:p>
            <a:fld id="{6C575094-CFE5-6845-BA77-358456EEE977}" type="slidenum">
              <a:rPr lang="en-US" altLang="x-none" smtClean="0"/>
              <a:pPr/>
              <a:t>32</a:t>
            </a:fld>
            <a:endParaRPr lang="en-US" altLang="x-none"/>
          </a:p>
        </p:txBody>
      </p:sp>
    </p:spTree>
    <p:extLst>
      <p:ext uri="{BB962C8B-B14F-4D97-AF65-F5344CB8AC3E}">
        <p14:creationId xmlns:p14="http://schemas.microsoft.com/office/powerpoint/2010/main" val="1586780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6679-BC92-D5AC-F3C5-BAB8476C4ECD}"/>
              </a:ext>
            </a:extLst>
          </p:cNvPr>
          <p:cNvSpPr>
            <a:spLocks noGrp="1"/>
          </p:cNvSpPr>
          <p:nvPr>
            <p:ph type="title"/>
          </p:nvPr>
        </p:nvSpPr>
        <p:spPr/>
        <p:txBody>
          <a:bodyPr/>
          <a:lstStyle/>
          <a:p>
            <a:r>
              <a:rPr lang="en-US" dirty="0"/>
              <a:t>The Visitor Design Pattern</a:t>
            </a:r>
          </a:p>
        </p:txBody>
      </p:sp>
      <p:sp>
        <p:nvSpPr>
          <p:cNvPr id="3" name="Content Placeholder 2">
            <a:extLst>
              <a:ext uri="{FF2B5EF4-FFF2-40B4-BE49-F238E27FC236}">
                <a16:creationId xmlns:a16="http://schemas.microsoft.com/office/drawing/2014/main" id="{FD8DAA9B-CF2A-51BE-538B-F857FA77E9FC}"/>
              </a:ext>
            </a:extLst>
          </p:cNvPr>
          <p:cNvSpPr>
            <a:spLocks noGrp="1"/>
          </p:cNvSpPr>
          <p:nvPr>
            <p:ph idx="1"/>
          </p:nvPr>
        </p:nvSpPr>
        <p:spPr/>
        <p:txBody>
          <a:bodyPr/>
          <a:lstStyle/>
          <a:p>
            <a:r>
              <a:rPr lang="en-US" dirty="0"/>
              <a:t>The Visitor Design Pattern works with </a:t>
            </a:r>
            <a:r>
              <a:rPr lang="en-US" u="sng" dirty="0"/>
              <a:t>different algorithms</a:t>
            </a:r>
            <a:r>
              <a:rPr lang="en-US" dirty="0"/>
              <a:t> that operate on an application’s </a:t>
            </a:r>
            <a:r>
              <a:rPr lang="en-US" u="sng" dirty="0"/>
              <a:t>single data collection</a:t>
            </a:r>
            <a:r>
              <a:rPr lang="en-US" dirty="0"/>
              <a:t> of objects.</a:t>
            </a:r>
          </a:p>
          <a:p>
            <a:pPr lvl="4"/>
            <a:endParaRPr lang="en-US" dirty="0"/>
          </a:p>
          <a:p>
            <a:r>
              <a:rPr lang="en-US" dirty="0"/>
              <a:t>The pattern is often used to provide a model for an architecture where the collection is hierarchical, such as a </a:t>
            </a:r>
            <a:r>
              <a:rPr lang="en-US" u="sng" dirty="0"/>
              <a:t>tree data structure</a:t>
            </a:r>
            <a:r>
              <a:rPr lang="en-US" dirty="0"/>
              <a:t>.</a:t>
            </a:r>
          </a:p>
          <a:p>
            <a:pPr lvl="1"/>
            <a:r>
              <a:rPr lang="en-US" dirty="0"/>
              <a:t>The objects are nodes of the tree, and they can be instantiated from different classes and therefore the nodes’ data can be of different datatypes.</a:t>
            </a:r>
          </a:p>
        </p:txBody>
      </p:sp>
      <p:sp>
        <p:nvSpPr>
          <p:cNvPr id="4" name="Slide Number Placeholder 3">
            <a:extLst>
              <a:ext uri="{FF2B5EF4-FFF2-40B4-BE49-F238E27FC236}">
                <a16:creationId xmlns:a16="http://schemas.microsoft.com/office/drawing/2014/main" id="{950B6D55-400C-786F-0DD5-D8BB901B0EA0}"/>
              </a:ext>
            </a:extLst>
          </p:cNvPr>
          <p:cNvSpPr>
            <a:spLocks noGrp="1"/>
          </p:cNvSpPr>
          <p:nvPr>
            <p:ph type="sldNum" sz="quarter" idx="12"/>
          </p:nvPr>
        </p:nvSpPr>
        <p:spPr/>
        <p:txBody>
          <a:bodyPr/>
          <a:lstStyle/>
          <a:p>
            <a:fld id="{6C575094-CFE5-6845-BA77-358456EEE977}" type="slidenum">
              <a:rPr lang="en-US" altLang="x-none" smtClean="0"/>
              <a:pPr/>
              <a:t>33</a:t>
            </a:fld>
            <a:endParaRPr lang="en-US" altLang="x-none"/>
          </a:p>
        </p:txBody>
      </p:sp>
    </p:spTree>
    <p:extLst>
      <p:ext uri="{BB962C8B-B14F-4D97-AF65-F5344CB8AC3E}">
        <p14:creationId xmlns:p14="http://schemas.microsoft.com/office/powerpoint/2010/main" val="296230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1E23A-5A08-05BD-170F-6698BA9AA766}"/>
              </a:ext>
            </a:extLst>
          </p:cNvPr>
          <p:cNvSpPr>
            <a:spLocks noGrp="1"/>
          </p:cNvSpPr>
          <p:nvPr>
            <p:ph type="title"/>
          </p:nvPr>
        </p:nvSpPr>
        <p:spPr/>
        <p:txBody>
          <a:bodyPr/>
          <a:lstStyle/>
          <a:p>
            <a:r>
              <a:rPr lang="en-US" dirty="0"/>
              <a:t>Example Application: Game Results</a:t>
            </a:r>
          </a:p>
        </p:txBody>
      </p:sp>
      <p:sp>
        <p:nvSpPr>
          <p:cNvPr id="3" name="Content Placeholder 2">
            <a:extLst>
              <a:ext uri="{FF2B5EF4-FFF2-40B4-BE49-F238E27FC236}">
                <a16:creationId xmlns:a16="http://schemas.microsoft.com/office/drawing/2014/main" id="{A0429D22-274A-4E4F-F153-58233E4F1B2E}"/>
              </a:ext>
            </a:extLst>
          </p:cNvPr>
          <p:cNvSpPr>
            <a:spLocks noGrp="1"/>
          </p:cNvSpPr>
          <p:nvPr>
            <p:ph idx="1"/>
          </p:nvPr>
        </p:nvSpPr>
        <p:spPr>
          <a:xfrm>
            <a:off x="457200" y="1295401"/>
            <a:ext cx="8229600" cy="1402087"/>
          </a:xfrm>
        </p:spPr>
        <p:txBody>
          <a:bodyPr/>
          <a:lstStyle/>
          <a:p>
            <a:r>
              <a:rPr lang="en-US" dirty="0"/>
              <a:t>The college athletics department wants to print reports about intramural games.</a:t>
            </a:r>
          </a:p>
          <a:p>
            <a:pPr lvl="1"/>
            <a:r>
              <a:rPr lang="en-US" dirty="0"/>
              <a:t>The games data collection is a </a:t>
            </a:r>
            <a:r>
              <a:rPr lang="en-US" u="sng" dirty="0"/>
              <a:t>tree structure</a:t>
            </a:r>
            <a:r>
              <a:rPr lang="en-US" dirty="0"/>
              <a:t>.</a:t>
            </a:r>
          </a:p>
        </p:txBody>
      </p:sp>
      <p:sp>
        <p:nvSpPr>
          <p:cNvPr id="4" name="Slide Number Placeholder 3">
            <a:extLst>
              <a:ext uri="{FF2B5EF4-FFF2-40B4-BE49-F238E27FC236}">
                <a16:creationId xmlns:a16="http://schemas.microsoft.com/office/drawing/2014/main" id="{9F253E99-AF2C-B7E3-4991-7883BDC505E7}"/>
              </a:ext>
            </a:extLst>
          </p:cNvPr>
          <p:cNvSpPr>
            <a:spLocks noGrp="1"/>
          </p:cNvSpPr>
          <p:nvPr>
            <p:ph type="sldNum" sz="quarter" idx="12"/>
          </p:nvPr>
        </p:nvSpPr>
        <p:spPr/>
        <p:txBody>
          <a:bodyPr/>
          <a:lstStyle/>
          <a:p>
            <a:fld id="{6C575094-CFE5-6845-BA77-358456EEE977}" type="slidenum">
              <a:rPr lang="en-US" altLang="x-none" smtClean="0"/>
              <a:pPr/>
              <a:t>34</a:t>
            </a:fld>
            <a:endParaRPr lang="en-US" altLang="x-none"/>
          </a:p>
        </p:txBody>
      </p:sp>
      <p:pic>
        <p:nvPicPr>
          <p:cNvPr id="5" name="Picture 4" descr="A picture containing diagram, plan, line, technical drawing&#10;&#10;Description automatically generated">
            <a:extLst>
              <a:ext uri="{FF2B5EF4-FFF2-40B4-BE49-F238E27FC236}">
                <a16:creationId xmlns:a16="http://schemas.microsoft.com/office/drawing/2014/main" id="{18824262-065B-C069-EFA3-764AF8188C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212" y="2697488"/>
            <a:ext cx="7933575" cy="2743170"/>
          </a:xfrm>
          <a:prstGeom prst="rect">
            <a:avLst/>
          </a:prstGeom>
        </p:spPr>
      </p:pic>
      <p:sp>
        <p:nvSpPr>
          <p:cNvPr id="6" name="TextBox 5">
            <a:extLst>
              <a:ext uri="{FF2B5EF4-FFF2-40B4-BE49-F238E27FC236}">
                <a16:creationId xmlns:a16="http://schemas.microsoft.com/office/drawing/2014/main" id="{FCDC9914-DE23-2EF1-D685-DB66D57A5B2E}"/>
              </a:ext>
            </a:extLst>
          </p:cNvPr>
          <p:cNvSpPr txBox="1"/>
          <p:nvPr/>
        </p:nvSpPr>
        <p:spPr>
          <a:xfrm>
            <a:off x="162490" y="5521363"/>
            <a:ext cx="8819017" cy="646331"/>
          </a:xfrm>
          <a:prstGeom prst="rect">
            <a:avLst/>
          </a:prstGeom>
          <a:solidFill>
            <a:schemeClr val="accent1">
              <a:lumMod val="20000"/>
              <a:lumOff val="80000"/>
            </a:schemeClr>
          </a:solidFill>
          <a:ln>
            <a:solidFill>
              <a:srgbClr val="0432FF"/>
            </a:solidFill>
          </a:ln>
        </p:spPr>
        <p:txBody>
          <a:bodyPr wrap="none" rtlCol="0">
            <a:spAutoFit/>
          </a:bodyPr>
          <a:lstStyle/>
          <a:p>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A data collection as a tree structure that represents intramural baseball, football, and volleyball intramural games played by teams </a:t>
            </a:r>
          </a:p>
          <a:p>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from residence halls North, South, East, and West. Each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Games</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node has pointers to the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Hall</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nodes of the winning and losing </a:t>
            </a:r>
          </a:p>
          <a:p>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residence halls, and it also contains the winning and losing points of its game. The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Intramural</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node also has a vector of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Hall</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objects.</a:t>
            </a:r>
            <a:r>
              <a:rPr lang="en-US" sz="1200" dirty="0">
                <a:solidFill>
                  <a:srgbClr val="0432FF"/>
                </a:solidFill>
                <a:effectLst/>
              </a:rPr>
              <a:t> </a:t>
            </a:r>
            <a:endParaRPr lang="en-US" sz="1200" dirty="0">
              <a:solidFill>
                <a:srgbClr val="0432FF"/>
              </a:solidFill>
            </a:endParaRPr>
          </a:p>
        </p:txBody>
      </p:sp>
    </p:spTree>
    <p:extLst>
      <p:ext uri="{BB962C8B-B14F-4D97-AF65-F5344CB8AC3E}">
        <p14:creationId xmlns:p14="http://schemas.microsoft.com/office/powerpoint/2010/main" val="3810302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7D695-7851-5DE4-DA8E-8D354E9D7A91}"/>
              </a:ext>
            </a:extLst>
          </p:cNvPr>
          <p:cNvSpPr>
            <a:spLocks noGrp="1"/>
          </p:cNvSpPr>
          <p:nvPr>
            <p:ph type="title"/>
          </p:nvPr>
        </p:nvSpPr>
        <p:spPr/>
        <p:txBody>
          <a:bodyPr/>
          <a:lstStyle/>
          <a:p>
            <a:r>
              <a:rPr lang="en-US" dirty="0"/>
              <a:t>Game Results</a:t>
            </a:r>
            <a:r>
              <a:rPr lang="en-US" i="1" dirty="0"/>
              <a:t>, cont’d</a:t>
            </a:r>
          </a:p>
        </p:txBody>
      </p:sp>
      <p:sp>
        <p:nvSpPr>
          <p:cNvPr id="3" name="Content Placeholder 2">
            <a:extLst>
              <a:ext uri="{FF2B5EF4-FFF2-40B4-BE49-F238E27FC236}">
                <a16:creationId xmlns:a16="http://schemas.microsoft.com/office/drawing/2014/main" id="{FFD8D446-82C6-7820-64E8-29ADF59E7C81}"/>
              </a:ext>
            </a:extLst>
          </p:cNvPr>
          <p:cNvSpPr>
            <a:spLocks noGrp="1"/>
          </p:cNvSpPr>
          <p:nvPr>
            <p:ph idx="1"/>
          </p:nvPr>
        </p:nvSpPr>
        <p:spPr>
          <a:xfrm>
            <a:off x="457200" y="1295401"/>
            <a:ext cx="6635245" cy="4145258"/>
          </a:xfrm>
        </p:spPr>
        <p:txBody>
          <a:bodyPr/>
          <a:lstStyle/>
          <a:p>
            <a:r>
              <a:rPr lang="en-US" u="sng" dirty="0"/>
              <a:t>Three passes</a:t>
            </a:r>
            <a:r>
              <a:rPr lang="en-US" dirty="0"/>
              <a:t> over the tree structure.</a:t>
            </a:r>
          </a:p>
          <a:p>
            <a:pPr lvl="1"/>
            <a:r>
              <a:rPr lang="en-US" dirty="0"/>
              <a:t>Pass 1 algorithm prints:</a:t>
            </a:r>
          </a:p>
          <a:p>
            <a:pPr lvl="1"/>
            <a:endParaRPr lang="en-US" dirty="0"/>
          </a:p>
          <a:p>
            <a:pPr lvl="1"/>
            <a:endParaRPr lang="en-US" dirty="0"/>
          </a:p>
          <a:p>
            <a:pPr lvl="1"/>
            <a:endParaRPr lang="en-US" dirty="0"/>
          </a:p>
          <a:p>
            <a:pPr lvl="1"/>
            <a:endParaRPr lang="en-US" dirty="0"/>
          </a:p>
          <a:p>
            <a:pPr lvl="1"/>
            <a:r>
              <a:rPr lang="en-US" dirty="0"/>
              <a:t>Pass 2 algorithm prints:</a:t>
            </a:r>
          </a:p>
          <a:p>
            <a:pPr lvl="4"/>
            <a:endParaRPr lang="en-US" dirty="0"/>
          </a:p>
          <a:p>
            <a:pPr lvl="3"/>
            <a:endParaRPr lang="en-US" dirty="0"/>
          </a:p>
          <a:p>
            <a:pPr lvl="1"/>
            <a:r>
              <a:rPr lang="en-US" dirty="0"/>
              <a:t>Pass 3 algorithm prints: </a:t>
            </a:r>
          </a:p>
        </p:txBody>
      </p:sp>
      <p:sp>
        <p:nvSpPr>
          <p:cNvPr id="4" name="Slide Number Placeholder 3">
            <a:extLst>
              <a:ext uri="{FF2B5EF4-FFF2-40B4-BE49-F238E27FC236}">
                <a16:creationId xmlns:a16="http://schemas.microsoft.com/office/drawing/2014/main" id="{68ADC49A-4F6B-410E-8280-A3226807B552}"/>
              </a:ext>
            </a:extLst>
          </p:cNvPr>
          <p:cNvSpPr>
            <a:spLocks noGrp="1"/>
          </p:cNvSpPr>
          <p:nvPr>
            <p:ph type="sldNum" sz="quarter" idx="12"/>
          </p:nvPr>
        </p:nvSpPr>
        <p:spPr/>
        <p:txBody>
          <a:bodyPr/>
          <a:lstStyle/>
          <a:p>
            <a:fld id="{6C575094-CFE5-6845-BA77-358456EEE977}" type="slidenum">
              <a:rPr lang="en-US" altLang="x-none" smtClean="0"/>
              <a:pPr/>
              <a:t>35</a:t>
            </a:fld>
            <a:endParaRPr lang="en-US" altLang="x-none" dirty="0"/>
          </a:p>
        </p:txBody>
      </p:sp>
      <p:sp>
        <p:nvSpPr>
          <p:cNvPr id="5" name="TextBox 4">
            <a:extLst>
              <a:ext uri="{FF2B5EF4-FFF2-40B4-BE49-F238E27FC236}">
                <a16:creationId xmlns:a16="http://schemas.microsoft.com/office/drawing/2014/main" id="{2495F6B5-4675-33E3-A655-560DD519F400}"/>
              </a:ext>
            </a:extLst>
          </p:cNvPr>
          <p:cNvSpPr txBox="1"/>
          <p:nvPr/>
        </p:nvSpPr>
        <p:spPr>
          <a:xfrm>
            <a:off x="4846317" y="1874537"/>
            <a:ext cx="3190617" cy="2092881"/>
          </a:xfrm>
          <a:prstGeom prst="rect">
            <a:avLst/>
          </a:prstGeom>
          <a:solidFill>
            <a:srgbClr val="D6F3F4"/>
          </a:solidFill>
          <a:ln>
            <a:solidFill>
              <a:srgbClr val="0432FF"/>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SCORES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baseball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beat  East Hall  5 to  3</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East Hall beat South Hall  3 to  0</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football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beat  West Hall 27 to 21</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volleyball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beat South Hall 15 to 10</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beat South Hall 15 to 13</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South Hall beat  West Hall 15 to 14</a:t>
            </a:r>
          </a:p>
        </p:txBody>
      </p:sp>
      <p:sp>
        <p:nvSpPr>
          <p:cNvPr id="6" name="TextBox 5">
            <a:extLst>
              <a:ext uri="{FF2B5EF4-FFF2-40B4-BE49-F238E27FC236}">
                <a16:creationId xmlns:a16="http://schemas.microsoft.com/office/drawing/2014/main" id="{CCBA346B-AF08-36E9-D5D5-CE42C7187DAF}"/>
              </a:ext>
            </a:extLst>
          </p:cNvPr>
          <p:cNvSpPr txBox="1"/>
          <p:nvPr/>
        </p:nvSpPr>
        <p:spPr>
          <a:xfrm>
            <a:off x="4846317" y="4160512"/>
            <a:ext cx="1959511" cy="707886"/>
          </a:xfrm>
          <a:prstGeom prst="rect">
            <a:avLst/>
          </a:prstGeom>
          <a:solidFill>
            <a:srgbClr val="D6F3F4"/>
          </a:solidFill>
          <a:ln>
            <a:solidFill>
              <a:srgbClr val="0432FF"/>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ACTIVITIES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baseball: 2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football: 1 game(s)</a:t>
            </a:r>
          </a:p>
        </p:txBody>
      </p:sp>
      <p:sp>
        <p:nvSpPr>
          <p:cNvPr id="7" name="TextBox 6">
            <a:extLst>
              <a:ext uri="{FF2B5EF4-FFF2-40B4-BE49-F238E27FC236}">
                <a16:creationId xmlns:a16="http://schemas.microsoft.com/office/drawing/2014/main" id="{A383D18C-A5E6-17D2-3513-DBD1DF126442}"/>
              </a:ext>
            </a:extLst>
          </p:cNvPr>
          <p:cNvSpPr txBox="1"/>
          <p:nvPr/>
        </p:nvSpPr>
        <p:spPr>
          <a:xfrm>
            <a:off x="4846317" y="5074902"/>
            <a:ext cx="2246128" cy="1015663"/>
          </a:xfrm>
          <a:prstGeom prst="rect">
            <a:avLst/>
          </a:prstGeom>
          <a:solidFill>
            <a:srgbClr val="D6F3F4"/>
          </a:solidFill>
          <a:ln>
            <a:solidFill>
              <a:srgbClr val="0432FF"/>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WINNINGS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won 2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South Hall won 1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East Hall won 1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won 2 game(s)</a:t>
            </a:r>
          </a:p>
        </p:txBody>
      </p:sp>
    </p:spTree>
    <p:extLst>
      <p:ext uri="{BB962C8B-B14F-4D97-AF65-F5344CB8AC3E}">
        <p14:creationId xmlns:p14="http://schemas.microsoft.com/office/powerpoint/2010/main" val="228994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039B-8A01-ED98-A659-3BC8284AA07D}"/>
              </a:ext>
            </a:extLst>
          </p:cNvPr>
          <p:cNvSpPr>
            <a:spLocks noGrp="1"/>
          </p:cNvSpPr>
          <p:nvPr>
            <p:ph type="title"/>
          </p:nvPr>
        </p:nvSpPr>
        <p:spPr/>
        <p:txBody>
          <a:bodyPr/>
          <a:lstStyle/>
          <a:p>
            <a:r>
              <a:rPr lang="en-US" dirty="0"/>
              <a:t>Desired Design Features</a:t>
            </a:r>
          </a:p>
        </p:txBody>
      </p:sp>
      <p:sp>
        <p:nvSpPr>
          <p:cNvPr id="3" name="Content Placeholder 2">
            <a:extLst>
              <a:ext uri="{FF2B5EF4-FFF2-40B4-BE49-F238E27FC236}">
                <a16:creationId xmlns:a16="http://schemas.microsoft.com/office/drawing/2014/main" id="{4832D07B-7576-AB88-F1FB-2281BBB61803}"/>
              </a:ext>
            </a:extLst>
          </p:cNvPr>
          <p:cNvSpPr>
            <a:spLocks noGrp="1"/>
          </p:cNvSpPr>
          <p:nvPr>
            <p:ph idx="1"/>
          </p:nvPr>
        </p:nvSpPr>
        <p:spPr/>
        <p:txBody>
          <a:bodyPr/>
          <a:lstStyle/>
          <a:p>
            <a:r>
              <a:rPr lang="en-US" b="1" dirty="0"/>
              <a:t>DF 1: </a:t>
            </a:r>
            <a:r>
              <a:rPr lang="en-US" dirty="0"/>
              <a:t>The pass algorithms should be independent from each other .</a:t>
            </a:r>
          </a:p>
          <a:p>
            <a:pPr lvl="4"/>
            <a:endParaRPr lang="en-US" dirty="0"/>
          </a:p>
          <a:p>
            <a:r>
              <a:rPr lang="en-US" b="1" dirty="0"/>
              <a:t>DF 2: </a:t>
            </a:r>
            <a:r>
              <a:rPr lang="en-US" dirty="0"/>
              <a:t>The data collection and the algorithms that operate on the collection’s data should be independent from each other.</a:t>
            </a:r>
          </a:p>
          <a:p>
            <a:pPr lvl="4"/>
            <a:endParaRPr lang="en-US" dirty="0"/>
          </a:p>
          <a:p>
            <a:r>
              <a:rPr lang="en-US" b="1" dirty="0"/>
              <a:t>DF 3: </a:t>
            </a:r>
            <a:r>
              <a:rPr lang="en-US" dirty="0"/>
              <a:t>Adding new passes and their algorithms should not require modifying the data collection.</a:t>
            </a:r>
          </a:p>
        </p:txBody>
      </p:sp>
      <p:sp>
        <p:nvSpPr>
          <p:cNvPr id="4" name="Slide Number Placeholder 3">
            <a:extLst>
              <a:ext uri="{FF2B5EF4-FFF2-40B4-BE49-F238E27FC236}">
                <a16:creationId xmlns:a16="http://schemas.microsoft.com/office/drawing/2014/main" id="{2060147C-0F28-D673-0852-F61059B5E904}"/>
              </a:ext>
            </a:extLst>
          </p:cNvPr>
          <p:cNvSpPr>
            <a:spLocks noGrp="1"/>
          </p:cNvSpPr>
          <p:nvPr>
            <p:ph type="sldNum" sz="quarter" idx="12"/>
          </p:nvPr>
        </p:nvSpPr>
        <p:spPr/>
        <p:txBody>
          <a:bodyPr/>
          <a:lstStyle/>
          <a:p>
            <a:fld id="{6C575094-CFE5-6845-BA77-358456EEE977}" type="slidenum">
              <a:rPr lang="en-US" altLang="x-none" smtClean="0"/>
              <a:pPr/>
              <a:t>36</a:t>
            </a:fld>
            <a:endParaRPr lang="en-US" altLang="x-none"/>
          </a:p>
        </p:txBody>
      </p:sp>
    </p:spTree>
    <p:extLst>
      <p:ext uri="{BB962C8B-B14F-4D97-AF65-F5344CB8AC3E}">
        <p14:creationId xmlns:p14="http://schemas.microsoft.com/office/powerpoint/2010/main" val="2826171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EC2CB-4E0F-28F5-DE7F-AE68B11CF4E9}"/>
              </a:ext>
            </a:extLst>
          </p:cNvPr>
          <p:cNvSpPr>
            <a:spLocks noGrp="1"/>
          </p:cNvSpPr>
          <p:nvPr>
            <p:ph type="title"/>
          </p:nvPr>
        </p:nvSpPr>
        <p:spPr>
          <a:xfrm>
            <a:off x="457199" y="441280"/>
            <a:ext cx="8229600" cy="655637"/>
          </a:xfrm>
        </p:spPr>
        <p:txBody>
          <a:bodyPr/>
          <a:lstStyle/>
          <a:p>
            <a:r>
              <a:rPr lang="en-US" dirty="0"/>
              <a:t>Before Using the Visitor DP</a:t>
            </a:r>
          </a:p>
        </p:txBody>
      </p:sp>
      <p:sp>
        <p:nvSpPr>
          <p:cNvPr id="4" name="Slide Number Placeholder 3">
            <a:extLst>
              <a:ext uri="{FF2B5EF4-FFF2-40B4-BE49-F238E27FC236}">
                <a16:creationId xmlns:a16="http://schemas.microsoft.com/office/drawing/2014/main" id="{150CE0E9-A423-9849-E8CF-532BB1A6E49B}"/>
              </a:ext>
            </a:extLst>
          </p:cNvPr>
          <p:cNvSpPr>
            <a:spLocks noGrp="1"/>
          </p:cNvSpPr>
          <p:nvPr>
            <p:ph type="sldNum" sz="quarter" idx="12"/>
          </p:nvPr>
        </p:nvSpPr>
        <p:spPr/>
        <p:txBody>
          <a:bodyPr/>
          <a:lstStyle/>
          <a:p>
            <a:fld id="{6C575094-CFE5-6845-BA77-358456EEE977}" type="slidenum">
              <a:rPr lang="en-US" altLang="x-none" smtClean="0"/>
              <a:pPr/>
              <a:t>37</a:t>
            </a:fld>
            <a:endParaRPr lang="en-US" altLang="x-none"/>
          </a:p>
        </p:txBody>
      </p:sp>
      <p:sp>
        <p:nvSpPr>
          <p:cNvPr id="6" name="TextBox 5">
            <a:extLst>
              <a:ext uri="{FF2B5EF4-FFF2-40B4-BE49-F238E27FC236}">
                <a16:creationId xmlns:a16="http://schemas.microsoft.com/office/drawing/2014/main" id="{36510795-BE81-57BC-D768-7CA208746B05}"/>
              </a:ext>
            </a:extLst>
          </p:cNvPr>
          <p:cNvSpPr txBox="1"/>
          <p:nvPr/>
        </p:nvSpPr>
        <p:spPr>
          <a:xfrm>
            <a:off x="404258" y="4305582"/>
            <a:ext cx="8335483" cy="646331"/>
          </a:xfrm>
          <a:prstGeom prst="rect">
            <a:avLst/>
          </a:prstGeom>
          <a:solidFill>
            <a:schemeClr val="accent1">
              <a:lumMod val="20000"/>
              <a:lumOff val="80000"/>
            </a:schemeClr>
          </a:solidFill>
          <a:ln>
            <a:solidFill>
              <a:srgbClr val="0432FF"/>
            </a:solidFill>
          </a:ln>
        </p:spPr>
        <p:txBody>
          <a:bodyPr wrap="square" rtlCol="0">
            <a:spAutoFit/>
          </a:bodyPr>
          <a:lstStyle/>
          <a:p>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The four major classes of the first version of the intramural g</a:t>
            </a:r>
            <a:r>
              <a:rPr lang="en-US" sz="1200" kern="100" dirty="0">
                <a:solidFill>
                  <a:srgbClr val="0432FF"/>
                </a:solidFill>
                <a:latin typeface="Calibri" panose="020F0502020204030204" pitchFamily="34" charset="0"/>
                <a:ea typeface="Calibri" panose="020F0502020204030204" pitchFamily="34" charset="0"/>
                <a:cs typeface="Times New Roman" panose="02020603050405020304" pitchFamily="18" charset="0"/>
              </a:rPr>
              <a:t>ame results </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application. To implement the hierarchical tree structure, each class except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Hall</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aggregates the next class below in the hierarchy. Each class has member variables and member functions to implement the algorithms that generate the reports. The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Intramural</a:t>
            </a:r>
            <a:r>
              <a:rPr lang="en-US" sz="1200"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class’s vector of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Hall</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objects is not part of the hierarchy</a:t>
            </a:r>
            <a:r>
              <a:rPr lang="en-US" sz="1200" dirty="0">
                <a:solidFill>
                  <a:srgbClr val="0432FF"/>
                </a:solidFill>
                <a:effectLst/>
                <a:latin typeface="Aptos" panose="020B0004020202020204" pitchFamily="34" charset="0"/>
                <a:ea typeface="Times New Roman" panose="02020603050405020304" pitchFamily="18" charset="0"/>
              </a:rPr>
              <a:t>.</a:t>
            </a:r>
            <a:endParaRPr lang="en-US" sz="1200" dirty="0">
              <a:solidFill>
                <a:srgbClr val="0432FF"/>
              </a:solidFill>
              <a:latin typeface="Aptos" panose="020B0004020202020204" pitchFamily="34" charset="0"/>
            </a:endParaRPr>
          </a:p>
        </p:txBody>
      </p:sp>
      <p:sp>
        <p:nvSpPr>
          <p:cNvPr id="8" name="TextBox 7">
            <a:extLst>
              <a:ext uri="{FF2B5EF4-FFF2-40B4-BE49-F238E27FC236}">
                <a16:creationId xmlns:a16="http://schemas.microsoft.com/office/drawing/2014/main" id="{0CB083A5-3432-BFB5-C0A3-2B8EBC96DED5}"/>
              </a:ext>
            </a:extLst>
          </p:cNvPr>
          <p:cNvSpPr txBox="1"/>
          <p:nvPr/>
        </p:nvSpPr>
        <p:spPr>
          <a:xfrm>
            <a:off x="1355684" y="5162437"/>
            <a:ext cx="1120628" cy="276999"/>
          </a:xfrm>
          <a:prstGeom prst="rect">
            <a:avLst/>
          </a:prstGeom>
          <a:solidFill>
            <a:srgbClr val="0432FF"/>
          </a:solidFill>
        </p:spPr>
        <p:txBody>
          <a:bodyPr wrap="none" rtlCol="0">
            <a:spAutoFit/>
          </a:bodyPr>
          <a:lstStyle/>
          <a:p>
            <a:r>
              <a:rPr lang="en-US" sz="1200" dirty="0">
                <a:solidFill>
                  <a:srgbClr val="FFFF00"/>
                </a:solidFill>
              </a:rPr>
              <a:t>11.3/</a:t>
            </a:r>
            <a:r>
              <a:rPr lang="en-US" sz="1200" dirty="0" err="1">
                <a:solidFill>
                  <a:srgbClr val="FFFF00"/>
                </a:solidFill>
              </a:rPr>
              <a:t>Enums.h</a:t>
            </a:r>
            <a:endParaRPr lang="en-US" sz="1200" dirty="0">
              <a:solidFill>
                <a:srgbClr val="FFFF00"/>
              </a:solidFill>
            </a:endParaRPr>
          </a:p>
        </p:txBody>
      </p:sp>
      <p:sp>
        <p:nvSpPr>
          <p:cNvPr id="9" name="TextBox 8">
            <a:extLst>
              <a:ext uri="{FF2B5EF4-FFF2-40B4-BE49-F238E27FC236}">
                <a16:creationId xmlns:a16="http://schemas.microsoft.com/office/drawing/2014/main" id="{4A71C62E-4549-4BA7-426F-D9C9AEB2B580}"/>
              </a:ext>
            </a:extLst>
          </p:cNvPr>
          <p:cNvSpPr txBox="1"/>
          <p:nvPr/>
        </p:nvSpPr>
        <p:spPr>
          <a:xfrm>
            <a:off x="4227084" y="5162438"/>
            <a:ext cx="1010020" cy="276999"/>
          </a:xfrm>
          <a:prstGeom prst="rect">
            <a:avLst/>
          </a:prstGeom>
          <a:solidFill>
            <a:srgbClr val="0432FF"/>
          </a:solidFill>
        </p:spPr>
        <p:txBody>
          <a:bodyPr wrap="none" rtlCol="0">
            <a:spAutoFit/>
          </a:bodyPr>
          <a:lstStyle/>
          <a:p>
            <a:r>
              <a:rPr lang="en-US" sz="1200" dirty="0">
                <a:solidFill>
                  <a:srgbClr val="FFFF00"/>
                </a:solidFill>
              </a:rPr>
              <a:t>11.3/</a:t>
            </a:r>
            <a:r>
              <a:rPr lang="en-US" sz="1200" dirty="0" err="1">
                <a:solidFill>
                  <a:srgbClr val="FFFF00"/>
                </a:solidFill>
              </a:rPr>
              <a:t>Sport.h</a:t>
            </a:r>
            <a:endParaRPr lang="en-US" sz="1200" dirty="0">
              <a:solidFill>
                <a:srgbClr val="FFFF00"/>
              </a:solidFill>
            </a:endParaRPr>
          </a:p>
        </p:txBody>
      </p:sp>
      <p:sp>
        <p:nvSpPr>
          <p:cNvPr id="10" name="TextBox 9">
            <a:extLst>
              <a:ext uri="{FF2B5EF4-FFF2-40B4-BE49-F238E27FC236}">
                <a16:creationId xmlns:a16="http://schemas.microsoft.com/office/drawing/2014/main" id="{27A10F3F-58B5-3E7A-C219-5CF2C020AE07}"/>
              </a:ext>
            </a:extLst>
          </p:cNvPr>
          <p:cNvSpPr txBox="1"/>
          <p:nvPr/>
        </p:nvSpPr>
        <p:spPr>
          <a:xfrm>
            <a:off x="5488061" y="5162437"/>
            <a:ext cx="1061316" cy="276999"/>
          </a:xfrm>
          <a:prstGeom prst="rect">
            <a:avLst/>
          </a:prstGeom>
          <a:solidFill>
            <a:srgbClr val="0432FF"/>
          </a:solidFill>
        </p:spPr>
        <p:txBody>
          <a:bodyPr wrap="none" rtlCol="0">
            <a:spAutoFit/>
          </a:bodyPr>
          <a:lstStyle/>
          <a:p>
            <a:r>
              <a:rPr lang="en-US" sz="1200" dirty="0">
                <a:solidFill>
                  <a:srgbClr val="FFFF00"/>
                </a:solidFill>
              </a:rPr>
              <a:t>11.3/</a:t>
            </a:r>
            <a:r>
              <a:rPr lang="en-US" sz="1200" dirty="0" err="1">
                <a:solidFill>
                  <a:srgbClr val="FFFF00"/>
                </a:solidFill>
              </a:rPr>
              <a:t>Game.h</a:t>
            </a:r>
            <a:endParaRPr lang="en-US" sz="1200" dirty="0">
              <a:solidFill>
                <a:srgbClr val="FFFF00"/>
              </a:solidFill>
            </a:endParaRPr>
          </a:p>
        </p:txBody>
      </p:sp>
      <p:sp>
        <p:nvSpPr>
          <p:cNvPr id="11" name="TextBox 10">
            <a:extLst>
              <a:ext uri="{FF2B5EF4-FFF2-40B4-BE49-F238E27FC236}">
                <a16:creationId xmlns:a16="http://schemas.microsoft.com/office/drawing/2014/main" id="{76871981-2AC8-924F-805E-91D7F912C9BB}"/>
              </a:ext>
            </a:extLst>
          </p:cNvPr>
          <p:cNvSpPr txBox="1"/>
          <p:nvPr/>
        </p:nvSpPr>
        <p:spPr>
          <a:xfrm>
            <a:off x="2642300" y="5162438"/>
            <a:ext cx="1333827" cy="276999"/>
          </a:xfrm>
          <a:prstGeom prst="rect">
            <a:avLst/>
          </a:prstGeom>
          <a:solidFill>
            <a:srgbClr val="0432FF"/>
          </a:solidFill>
        </p:spPr>
        <p:txBody>
          <a:bodyPr wrap="none" rtlCol="0">
            <a:spAutoFit/>
          </a:bodyPr>
          <a:lstStyle/>
          <a:p>
            <a:r>
              <a:rPr lang="en-US" sz="1200" dirty="0">
                <a:solidFill>
                  <a:srgbClr val="FFFF00"/>
                </a:solidFill>
              </a:rPr>
              <a:t>11.3/</a:t>
            </a:r>
            <a:r>
              <a:rPr lang="en-US" sz="1200" dirty="0" err="1">
                <a:solidFill>
                  <a:srgbClr val="FFFF00"/>
                </a:solidFill>
              </a:rPr>
              <a:t>Intramural.h</a:t>
            </a:r>
            <a:endParaRPr lang="en-US" sz="1200" dirty="0">
              <a:solidFill>
                <a:srgbClr val="FFFF00"/>
              </a:solidFill>
            </a:endParaRPr>
          </a:p>
        </p:txBody>
      </p:sp>
      <p:sp>
        <p:nvSpPr>
          <p:cNvPr id="12" name="TextBox 11">
            <a:extLst>
              <a:ext uri="{FF2B5EF4-FFF2-40B4-BE49-F238E27FC236}">
                <a16:creationId xmlns:a16="http://schemas.microsoft.com/office/drawing/2014/main" id="{58B94ADE-A729-5A98-C54C-8FA2C3A4F8A6}"/>
              </a:ext>
            </a:extLst>
          </p:cNvPr>
          <p:cNvSpPr txBox="1"/>
          <p:nvPr/>
        </p:nvSpPr>
        <p:spPr>
          <a:xfrm>
            <a:off x="2642300" y="5516830"/>
            <a:ext cx="1495730" cy="276999"/>
          </a:xfrm>
          <a:prstGeom prst="rect">
            <a:avLst/>
          </a:prstGeom>
          <a:solidFill>
            <a:srgbClr val="0432FF"/>
          </a:solidFill>
        </p:spPr>
        <p:txBody>
          <a:bodyPr wrap="none" rtlCol="0">
            <a:spAutoFit/>
          </a:bodyPr>
          <a:lstStyle/>
          <a:p>
            <a:r>
              <a:rPr lang="en-US" sz="1200" dirty="0">
                <a:solidFill>
                  <a:srgbClr val="FFFF00"/>
                </a:solidFill>
              </a:rPr>
              <a:t>11.3/</a:t>
            </a:r>
            <a:r>
              <a:rPr lang="en-US" sz="1200" dirty="0" err="1">
                <a:solidFill>
                  <a:srgbClr val="FFFF00"/>
                </a:solidFill>
              </a:rPr>
              <a:t>Intramural.cpp</a:t>
            </a:r>
            <a:endParaRPr lang="en-US" sz="1200" dirty="0">
              <a:solidFill>
                <a:srgbClr val="FFFF00"/>
              </a:solidFill>
            </a:endParaRPr>
          </a:p>
        </p:txBody>
      </p:sp>
      <p:sp>
        <p:nvSpPr>
          <p:cNvPr id="13" name="TextBox 12">
            <a:extLst>
              <a:ext uri="{FF2B5EF4-FFF2-40B4-BE49-F238E27FC236}">
                <a16:creationId xmlns:a16="http://schemas.microsoft.com/office/drawing/2014/main" id="{AF6A757A-0991-A647-CB42-393DAABA181E}"/>
              </a:ext>
            </a:extLst>
          </p:cNvPr>
          <p:cNvSpPr txBox="1"/>
          <p:nvPr/>
        </p:nvSpPr>
        <p:spPr>
          <a:xfrm>
            <a:off x="1355829" y="5511462"/>
            <a:ext cx="1181093" cy="276999"/>
          </a:xfrm>
          <a:prstGeom prst="rect">
            <a:avLst/>
          </a:prstGeom>
          <a:solidFill>
            <a:srgbClr val="0432FF"/>
          </a:solidFill>
        </p:spPr>
        <p:txBody>
          <a:bodyPr wrap="none" rtlCol="0">
            <a:spAutoFit/>
          </a:bodyPr>
          <a:lstStyle/>
          <a:p>
            <a:r>
              <a:rPr lang="en-US" sz="1200" dirty="0">
                <a:solidFill>
                  <a:srgbClr val="FFFF00"/>
                </a:solidFill>
              </a:rPr>
              <a:t>11.3/</a:t>
            </a:r>
            <a:r>
              <a:rPr lang="en-US" sz="1200" dirty="0" err="1">
                <a:solidFill>
                  <a:srgbClr val="FFFF00"/>
                </a:solidFill>
              </a:rPr>
              <a:t>tester.cpp</a:t>
            </a:r>
            <a:endParaRPr lang="en-US" sz="1200" dirty="0">
              <a:solidFill>
                <a:srgbClr val="FFFF00"/>
              </a:solidFill>
            </a:endParaRPr>
          </a:p>
        </p:txBody>
      </p:sp>
      <p:pic>
        <p:nvPicPr>
          <p:cNvPr id="3" name="Picture 2" descr="A picture containing text, screenshot, diagram, line&#10;&#10;Description automatically generated">
            <a:extLst>
              <a:ext uri="{FF2B5EF4-FFF2-40B4-BE49-F238E27FC236}">
                <a16:creationId xmlns:a16="http://schemas.microsoft.com/office/drawing/2014/main" id="{92C53881-3BF6-3A29-805C-B43C764788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106" y="1281358"/>
            <a:ext cx="7778454" cy="2959105"/>
          </a:xfrm>
          <a:prstGeom prst="rect">
            <a:avLst/>
          </a:prstGeom>
        </p:spPr>
      </p:pic>
      <p:pic>
        <p:nvPicPr>
          <p:cNvPr id="7" name="Picture 6" descr="A red and white sign with a skull and crossbones&#10;&#10;Description automatically generated">
            <a:extLst>
              <a:ext uri="{FF2B5EF4-FFF2-40B4-BE49-F238E27FC236}">
                <a16:creationId xmlns:a16="http://schemas.microsoft.com/office/drawing/2014/main" id="{7E7982D8-5301-24AD-244B-AA22C3288B1B}"/>
              </a:ext>
            </a:extLst>
          </p:cNvPr>
          <p:cNvPicPr>
            <a:picLocks noChangeAspect="1"/>
          </p:cNvPicPr>
          <p:nvPr/>
        </p:nvPicPr>
        <p:blipFill>
          <a:blip r:embed="rId3"/>
          <a:stretch>
            <a:fillRect/>
          </a:stretch>
        </p:blipFill>
        <p:spPr>
          <a:xfrm>
            <a:off x="731562" y="2971805"/>
            <a:ext cx="985567" cy="1131577"/>
          </a:xfrm>
          <a:prstGeom prst="rect">
            <a:avLst/>
          </a:prstGeom>
        </p:spPr>
      </p:pic>
      <p:sp>
        <p:nvSpPr>
          <p:cNvPr id="14" name="TextBox 13">
            <a:extLst>
              <a:ext uri="{FF2B5EF4-FFF2-40B4-BE49-F238E27FC236}">
                <a16:creationId xmlns:a16="http://schemas.microsoft.com/office/drawing/2014/main" id="{B84DE870-B1AE-225D-0A65-0ED3196FCE18}"/>
              </a:ext>
            </a:extLst>
          </p:cNvPr>
          <p:cNvSpPr txBox="1"/>
          <p:nvPr/>
        </p:nvSpPr>
        <p:spPr>
          <a:xfrm>
            <a:off x="4227084" y="5513664"/>
            <a:ext cx="1171924" cy="276999"/>
          </a:xfrm>
          <a:prstGeom prst="rect">
            <a:avLst/>
          </a:prstGeom>
          <a:solidFill>
            <a:srgbClr val="0432FF"/>
          </a:solidFill>
        </p:spPr>
        <p:txBody>
          <a:bodyPr wrap="none" rtlCol="0">
            <a:spAutoFit/>
          </a:bodyPr>
          <a:lstStyle/>
          <a:p>
            <a:r>
              <a:rPr lang="en-US" sz="1200" dirty="0">
                <a:solidFill>
                  <a:srgbClr val="FFFF00"/>
                </a:solidFill>
              </a:rPr>
              <a:t>11.3/</a:t>
            </a:r>
            <a:r>
              <a:rPr lang="en-US" sz="1200" dirty="0" err="1">
                <a:solidFill>
                  <a:srgbClr val="FFFF00"/>
                </a:solidFill>
              </a:rPr>
              <a:t>Sport.cpp</a:t>
            </a:r>
            <a:endParaRPr lang="en-US" sz="1200" dirty="0">
              <a:solidFill>
                <a:srgbClr val="FFFF00"/>
              </a:solidFill>
            </a:endParaRPr>
          </a:p>
        </p:txBody>
      </p:sp>
      <p:sp>
        <p:nvSpPr>
          <p:cNvPr id="15" name="TextBox 14">
            <a:extLst>
              <a:ext uri="{FF2B5EF4-FFF2-40B4-BE49-F238E27FC236}">
                <a16:creationId xmlns:a16="http://schemas.microsoft.com/office/drawing/2014/main" id="{4C1CD3D4-755C-B2B3-BAF1-F72B24B777C2}"/>
              </a:ext>
            </a:extLst>
          </p:cNvPr>
          <p:cNvSpPr txBox="1"/>
          <p:nvPr/>
        </p:nvSpPr>
        <p:spPr>
          <a:xfrm>
            <a:off x="5488061" y="5513664"/>
            <a:ext cx="1223220" cy="276999"/>
          </a:xfrm>
          <a:prstGeom prst="rect">
            <a:avLst/>
          </a:prstGeom>
          <a:solidFill>
            <a:srgbClr val="0432FF"/>
          </a:solidFill>
        </p:spPr>
        <p:txBody>
          <a:bodyPr wrap="none" rtlCol="0">
            <a:spAutoFit/>
          </a:bodyPr>
          <a:lstStyle/>
          <a:p>
            <a:r>
              <a:rPr lang="en-US" sz="1200" dirty="0">
                <a:solidFill>
                  <a:srgbClr val="FFFF00"/>
                </a:solidFill>
              </a:rPr>
              <a:t>11.3/</a:t>
            </a:r>
            <a:r>
              <a:rPr lang="en-US" sz="1200" dirty="0" err="1">
                <a:solidFill>
                  <a:srgbClr val="FFFF00"/>
                </a:solidFill>
              </a:rPr>
              <a:t>Game.cpp</a:t>
            </a:r>
            <a:endParaRPr lang="en-US" sz="1200" dirty="0">
              <a:solidFill>
                <a:srgbClr val="FFFF00"/>
              </a:solidFill>
            </a:endParaRPr>
          </a:p>
        </p:txBody>
      </p:sp>
      <p:sp>
        <p:nvSpPr>
          <p:cNvPr id="16" name="TextBox 15">
            <a:extLst>
              <a:ext uri="{FF2B5EF4-FFF2-40B4-BE49-F238E27FC236}">
                <a16:creationId xmlns:a16="http://schemas.microsoft.com/office/drawing/2014/main" id="{5CD2E64D-5254-D94C-0A63-2A0224502391}"/>
              </a:ext>
            </a:extLst>
          </p:cNvPr>
          <p:cNvSpPr txBox="1"/>
          <p:nvPr/>
        </p:nvSpPr>
        <p:spPr>
          <a:xfrm>
            <a:off x="6796076" y="5162437"/>
            <a:ext cx="905825" cy="276999"/>
          </a:xfrm>
          <a:prstGeom prst="rect">
            <a:avLst/>
          </a:prstGeom>
          <a:solidFill>
            <a:srgbClr val="0432FF"/>
          </a:solidFill>
        </p:spPr>
        <p:txBody>
          <a:bodyPr wrap="none" rtlCol="0">
            <a:spAutoFit/>
          </a:bodyPr>
          <a:lstStyle/>
          <a:p>
            <a:r>
              <a:rPr lang="en-US" sz="1200" dirty="0">
                <a:solidFill>
                  <a:srgbClr val="FFFF00"/>
                </a:solidFill>
              </a:rPr>
              <a:t>11.3/</a:t>
            </a:r>
            <a:r>
              <a:rPr lang="en-US" sz="1200" dirty="0" err="1">
                <a:solidFill>
                  <a:srgbClr val="FFFF00"/>
                </a:solidFill>
              </a:rPr>
              <a:t>Hall.h</a:t>
            </a:r>
            <a:endParaRPr lang="en-US" sz="1200" dirty="0">
              <a:solidFill>
                <a:srgbClr val="FFFF00"/>
              </a:solidFill>
            </a:endParaRPr>
          </a:p>
        </p:txBody>
      </p:sp>
      <p:sp>
        <p:nvSpPr>
          <p:cNvPr id="17" name="TextBox 16">
            <a:extLst>
              <a:ext uri="{FF2B5EF4-FFF2-40B4-BE49-F238E27FC236}">
                <a16:creationId xmlns:a16="http://schemas.microsoft.com/office/drawing/2014/main" id="{DD0DD7AC-2226-7DEE-0BDD-CBD287F52FF3}"/>
              </a:ext>
            </a:extLst>
          </p:cNvPr>
          <p:cNvSpPr txBox="1"/>
          <p:nvPr/>
        </p:nvSpPr>
        <p:spPr>
          <a:xfrm>
            <a:off x="6796076" y="5513663"/>
            <a:ext cx="1067728" cy="276999"/>
          </a:xfrm>
          <a:prstGeom prst="rect">
            <a:avLst/>
          </a:prstGeom>
          <a:solidFill>
            <a:srgbClr val="0432FF"/>
          </a:solidFill>
        </p:spPr>
        <p:txBody>
          <a:bodyPr wrap="none" rtlCol="0">
            <a:spAutoFit/>
          </a:bodyPr>
          <a:lstStyle/>
          <a:p>
            <a:r>
              <a:rPr lang="en-US" sz="1200" dirty="0">
                <a:solidFill>
                  <a:srgbClr val="FFFF00"/>
                </a:solidFill>
              </a:rPr>
              <a:t>11.3/</a:t>
            </a:r>
            <a:r>
              <a:rPr lang="en-US" sz="1200" dirty="0" err="1">
                <a:solidFill>
                  <a:srgbClr val="FFFF00"/>
                </a:solidFill>
              </a:rPr>
              <a:t>Hall.cpp</a:t>
            </a:r>
            <a:endParaRPr lang="en-US" sz="1200" dirty="0">
              <a:solidFill>
                <a:srgbClr val="FFFF00"/>
              </a:solidFill>
            </a:endParaRPr>
          </a:p>
        </p:txBody>
      </p:sp>
      <p:sp>
        <p:nvSpPr>
          <p:cNvPr id="5" name="TextBox 4">
            <a:extLst>
              <a:ext uri="{FF2B5EF4-FFF2-40B4-BE49-F238E27FC236}">
                <a16:creationId xmlns:a16="http://schemas.microsoft.com/office/drawing/2014/main" id="{FCB9C7E3-C0E8-FC8F-D585-710965F179D9}"/>
              </a:ext>
            </a:extLst>
          </p:cNvPr>
          <p:cNvSpPr txBox="1"/>
          <p:nvPr/>
        </p:nvSpPr>
        <p:spPr>
          <a:xfrm>
            <a:off x="7596034" y="1417342"/>
            <a:ext cx="1267051" cy="830997"/>
          </a:xfrm>
          <a:prstGeom prst="rect">
            <a:avLst/>
          </a:prstGeom>
          <a:solidFill>
            <a:schemeClr val="accent1">
              <a:lumMod val="20000"/>
              <a:lumOff val="80000"/>
            </a:schemeClr>
          </a:solidFill>
          <a:ln>
            <a:solidFill>
              <a:srgbClr val="0432FF"/>
            </a:solidFill>
          </a:ln>
        </p:spPr>
        <p:txBody>
          <a:bodyPr wrap="square" rtlCol="0">
            <a:spAutoFit/>
          </a:bodyPr>
          <a:lstStyle/>
          <a:p>
            <a:pPr algn="ctr"/>
            <a:r>
              <a:rPr lang="en-US" dirty="0">
                <a:solidFill>
                  <a:srgbClr val="0432FF"/>
                </a:solidFill>
              </a:rPr>
              <a:t>This is a complicated program!</a:t>
            </a:r>
          </a:p>
        </p:txBody>
      </p:sp>
    </p:spTree>
    <p:extLst>
      <p:ext uri="{BB962C8B-B14F-4D97-AF65-F5344CB8AC3E}">
        <p14:creationId xmlns:p14="http://schemas.microsoft.com/office/powerpoint/2010/main" val="3386251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7A6E-E337-E8E2-D41E-D742F6B3D139}"/>
              </a:ext>
            </a:extLst>
          </p:cNvPr>
          <p:cNvSpPr>
            <a:spLocks noGrp="1"/>
          </p:cNvSpPr>
          <p:nvPr>
            <p:ph type="title"/>
          </p:nvPr>
        </p:nvSpPr>
        <p:spPr/>
        <p:txBody>
          <a:bodyPr/>
          <a:lstStyle/>
          <a:p>
            <a:r>
              <a:rPr lang="en-US" dirty="0"/>
              <a:t>Before Using the Visitor DP</a:t>
            </a:r>
            <a:r>
              <a:rPr lang="en-US" i="1" dirty="0"/>
              <a:t>, cont’d</a:t>
            </a:r>
          </a:p>
        </p:txBody>
      </p:sp>
      <p:sp>
        <p:nvSpPr>
          <p:cNvPr id="3" name="Content Placeholder 2">
            <a:extLst>
              <a:ext uri="{FF2B5EF4-FFF2-40B4-BE49-F238E27FC236}">
                <a16:creationId xmlns:a16="http://schemas.microsoft.com/office/drawing/2014/main" id="{51DCA584-E7DA-6B74-BD31-BEED1D50E87A}"/>
              </a:ext>
            </a:extLst>
          </p:cNvPr>
          <p:cNvSpPr>
            <a:spLocks noGrp="1"/>
          </p:cNvSpPr>
          <p:nvPr>
            <p:ph idx="1"/>
          </p:nvPr>
        </p:nvSpPr>
        <p:spPr>
          <a:xfrm>
            <a:off x="274367" y="1325904"/>
            <a:ext cx="5486385" cy="4922496"/>
          </a:xfrm>
        </p:spPr>
        <p:txBody>
          <a:bodyPr/>
          <a:lstStyle/>
          <a:p>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The public printing member functions of class </a:t>
            </a:r>
            <a:r>
              <a:rPr lang="en-US" sz="24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Intramural</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generate the three intramural sports reports.</a:t>
            </a:r>
          </a:p>
          <a:p>
            <a:pPr lvl="1"/>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Scores Report.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Member function </a:t>
            </a:r>
            <a:r>
              <a:rPr lang="en-US" sz="1800" b="1" u="none" strike="noStrike" kern="100" dirty="0" err="1">
                <a:effectLst/>
                <a:latin typeface="Courier New" panose="02070309020205020404" pitchFamily="49" charset="0"/>
                <a:ea typeface="Calibri" panose="020F0502020204030204" pitchFamily="34" charset="0"/>
                <a:cs typeface="Times New Roman" panose="02020603050405020304" pitchFamily="18" charset="0"/>
              </a:rPr>
              <a:t>print_scores_report</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iterates over the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Sport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objects and calls member function </a:t>
            </a:r>
            <a:r>
              <a:rPr lang="en-US" sz="1800" b="1" u="none" strike="noStrike" kern="100" dirty="0" err="1">
                <a:effectLst/>
                <a:latin typeface="Courier New" panose="02070309020205020404" pitchFamily="49" charset="0"/>
                <a:ea typeface="Calibri" panose="020F0502020204030204" pitchFamily="34" charset="0"/>
                <a:cs typeface="Times New Roman" panose="02020603050405020304" pitchFamily="18" charset="0"/>
              </a:rPr>
              <a:t>print_game_scores</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 each object</a:t>
            </a:r>
            <a:r>
              <a:rPr lang="en-US" sz="1800" kern="100" dirty="0">
                <a:latin typeface="Calibri" panose="020F0502020204030204" pitchFamily="34" charset="0"/>
                <a:ea typeface="Calibri" panose="020F0502020204030204" pitchFamily="34" charset="0"/>
                <a:cs typeface="Times New Roman" panose="02020603050405020304" pitchFamily="18" charset="0"/>
              </a:rPr>
              <a:t>.</a:t>
            </a:r>
          </a:p>
          <a:p>
            <a:pPr lvl="1"/>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Activities Report.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Member function </a:t>
            </a:r>
            <a:r>
              <a:rPr lang="en-US" sz="1800" b="1" u="none" strike="noStrike" kern="100" dirty="0" err="1">
                <a:effectLst/>
                <a:latin typeface="Courier New" panose="02070309020205020404" pitchFamily="49" charset="0"/>
                <a:ea typeface="Calibri" panose="020F0502020204030204" pitchFamily="34" charset="0"/>
                <a:cs typeface="Times New Roman" panose="02020603050405020304" pitchFamily="18" charset="0"/>
              </a:rPr>
              <a:t>print_activities_report</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iterates over the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Sport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objects and calls member function </a:t>
            </a:r>
            <a:r>
              <a:rPr lang="en-US" sz="1800" b="1" u="none" strike="noStrike" kern="100" dirty="0" err="1">
                <a:effectLst/>
                <a:latin typeface="Courier New" panose="02070309020205020404" pitchFamily="49" charset="0"/>
                <a:ea typeface="Calibri" panose="020F0502020204030204" pitchFamily="34" charset="0"/>
                <a:cs typeface="Times New Roman" panose="02020603050405020304" pitchFamily="18" charset="0"/>
              </a:rPr>
              <a:t>print_game_count</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 each object</a:t>
            </a:r>
            <a:r>
              <a:rPr lang="en-US" sz="1800" kern="100" dirty="0">
                <a:latin typeface="Calibri" panose="020F0502020204030204" pitchFamily="34" charset="0"/>
                <a:ea typeface="Calibri" panose="020F0502020204030204" pitchFamily="34" charset="0"/>
                <a:cs typeface="Times New Roman" panose="02020603050405020304" pitchFamily="18" charset="0"/>
              </a:rPr>
              <a:t>.</a:t>
            </a:r>
          </a:p>
          <a:p>
            <a:pPr lvl="1"/>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Winnings Report.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Member function </a:t>
            </a:r>
            <a:r>
              <a:rPr lang="en-US" sz="1800" b="1" u="none" strike="noStrike" kern="100" dirty="0" err="1">
                <a:effectLst/>
                <a:latin typeface="Courier New" panose="02070309020205020404" pitchFamily="49" charset="0"/>
                <a:ea typeface="Calibri" panose="020F0502020204030204" pitchFamily="34" charset="0"/>
                <a:cs typeface="Times New Roman" panose="02020603050405020304" pitchFamily="18" charset="0"/>
              </a:rPr>
              <a:t>print_winnings_report</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iterates over the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Hall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objects and calls member function </a:t>
            </a:r>
            <a:r>
              <a:rPr lang="en-US" sz="1800" b="1" u="none" strike="noStrike" kern="100" dirty="0" err="1">
                <a:effectLst/>
                <a:latin typeface="Courier New" panose="02070309020205020404" pitchFamily="49" charset="0"/>
                <a:ea typeface="Calibri" panose="020F0502020204030204" pitchFamily="34" charset="0"/>
                <a:cs typeface="Times New Roman" panose="02020603050405020304" pitchFamily="18" charset="0"/>
              </a:rPr>
              <a:t>print_win_count</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 each object</a:t>
            </a:r>
            <a:r>
              <a:rPr lang="en-US" sz="1800" kern="100" dirty="0">
                <a:latin typeface="Calibri" panose="020F0502020204030204" pitchFamily="34" charset="0"/>
                <a:ea typeface="Calibri" panose="020F0502020204030204" pitchFamily="34" charset="0"/>
                <a:cs typeface="Times New Roman" panose="02020603050405020304" pitchFamily="18" charset="0"/>
              </a:rPr>
              <a:t>.</a:t>
            </a:r>
            <a:endParaRPr lang="en-US" dirty="0"/>
          </a:p>
        </p:txBody>
      </p:sp>
      <p:sp>
        <p:nvSpPr>
          <p:cNvPr id="4" name="Slide Number Placeholder 3">
            <a:extLst>
              <a:ext uri="{FF2B5EF4-FFF2-40B4-BE49-F238E27FC236}">
                <a16:creationId xmlns:a16="http://schemas.microsoft.com/office/drawing/2014/main" id="{2F2684E9-130B-952C-05EC-162B131614DA}"/>
              </a:ext>
            </a:extLst>
          </p:cNvPr>
          <p:cNvSpPr>
            <a:spLocks noGrp="1"/>
          </p:cNvSpPr>
          <p:nvPr>
            <p:ph type="sldNum" sz="quarter" idx="12"/>
          </p:nvPr>
        </p:nvSpPr>
        <p:spPr/>
        <p:txBody>
          <a:bodyPr/>
          <a:lstStyle/>
          <a:p>
            <a:fld id="{6C575094-CFE5-6845-BA77-358456EEE977}" type="slidenum">
              <a:rPr lang="en-US" altLang="x-none" smtClean="0"/>
              <a:pPr/>
              <a:t>38</a:t>
            </a:fld>
            <a:endParaRPr lang="en-US" altLang="x-none"/>
          </a:p>
        </p:txBody>
      </p:sp>
      <p:sp>
        <p:nvSpPr>
          <p:cNvPr id="5" name="TextBox 4">
            <a:extLst>
              <a:ext uri="{FF2B5EF4-FFF2-40B4-BE49-F238E27FC236}">
                <a16:creationId xmlns:a16="http://schemas.microsoft.com/office/drawing/2014/main" id="{3C1D6830-F2DE-B674-ECC0-F2F819BEDDE7}"/>
              </a:ext>
            </a:extLst>
          </p:cNvPr>
          <p:cNvSpPr txBox="1"/>
          <p:nvPr/>
        </p:nvSpPr>
        <p:spPr>
          <a:xfrm>
            <a:off x="5770455" y="1417342"/>
            <a:ext cx="3190617" cy="2092881"/>
          </a:xfrm>
          <a:prstGeom prst="rect">
            <a:avLst/>
          </a:prstGeom>
          <a:solidFill>
            <a:srgbClr val="D6F3F4"/>
          </a:solidFill>
          <a:ln>
            <a:solidFill>
              <a:srgbClr val="0432FF"/>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SCORES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baseball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beat  East Hall  5 to  3</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East Hall beat South Hall  3 to  0</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football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beat  West Hall 27 to 21</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volleyball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beat South Hall 15 to 10</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beat South Hall 15 to 13</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South Hall beat  West Hall 15 to 14</a:t>
            </a:r>
          </a:p>
        </p:txBody>
      </p:sp>
      <p:sp>
        <p:nvSpPr>
          <p:cNvPr id="6" name="TextBox 5">
            <a:extLst>
              <a:ext uri="{FF2B5EF4-FFF2-40B4-BE49-F238E27FC236}">
                <a16:creationId xmlns:a16="http://schemas.microsoft.com/office/drawing/2014/main" id="{56AC9910-CAAC-EE83-FD0A-AF40BF204794}"/>
              </a:ext>
            </a:extLst>
          </p:cNvPr>
          <p:cNvSpPr txBox="1"/>
          <p:nvPr/>
        </p:nvSpPr>
        <p:spPr>
          <a:xfrm>
            <a:off x="5770455" y="3938619"/>
            <a:ext cx="1959511" cy="707886"/>
          </a:xfrm>
          <a:prstGeom prst="rect">
            <a:avLst/>
          </a:prstGeom>
          <a:solidFill>
            <a:srgbClr val="D6F3F4"/>
          </a:solidFill>
          <a:ln>
            <a:solidFill>
              <a:srgbClr val="0432FF"/>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ACTIVITIES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baseball: 2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football: 1 game(s)</a:t>
            </a:r>
          </a:p>
        </p:txBody>
      </p:sp>
      <p:sp>
        <p:nvSpPr>
          <p:cNvPr id="7" name="TextBox 6">
            <a:extLst>
              <a:ext uri="{FF2B5EF4-FFF2-40B4-BE49-F238E27FC236}">
                <a16:creationId xmlns:a16="http://schemas.microsoft.com/office/drawing/2014/main" id="{74329E48-BBCE-5A03-490D-3FBE7520F250}"/>
              </a:ext>
            </a:extLst>
          </p:cNvPr>
          <p:cNvSpPr txBox="1"/>
          <p:nvPr/>
        </p:nvSpPr>
        <p:spPr>
          <a:xfrm>
            <a:off x="5770455" y="5074902"/>
            <a:ext cx="2246128" cy="1015663"/>
          </a:xfrm>
          <a:prstGeom prst="rect">
            <a:avLst/>
          </a:prstGeom>
          <a:solidFill>
            <a:srgbClr val="D6F3F4"/>
          </a:solidFill>
          <a:ln>
            <a:solidFill>
              <a:srgbClr val="0432FF"/>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WINNINGS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won 2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South Hall won 1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East Hall won 1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won 2 game(s)</a:t>
            </a:r>
          </a:p>
        </p:txBody>
      </p:sp>
    </p:spTree>
    <p:extLst>
      <p:ext uri="{BB962C8B-B14F-4D97-AF65-F5344CB8AC3E}">
        <p14:creationId xmlns:p14="http://schemas.microsoft.com/office/powerpoint/2010/main" val="172132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DA52A-8A89-8E57-0634-DD5ECB75147F}"/>
              </a:ext>
            </a:extLst>
          </p:cNvPr>
          <p:cNvSpPr>
            <a:spLocks noGrp="1"/>
          </p:cNvSpPr>
          <p:nvPr>
            <p:ph type="title"/>
          </p:nvPr>
        </p:nvSpPr>
        <p:spPr/>
        <p:txBody>
          <a:bodyPr/>
          <a:lstStyle/>
          <a:p>
            <a:r>
              <a:rPr lang="en-US" dirty="0"/>
              <a:t>Before Using the Visitor DP</a:t>
            </a:r>
            <a:r>
              <a:rPr lang="en-US" i="1" dirty="0"/>
              <a:t>, cont’d</a:t>
            </a:r>
            <a:endParaRPr lang="en-US" dirty="0"/>
          </a:p>
        </p:txBody>
      </p:sp>
      <p:sp>
        <p:nvSpPr>
          <p:cNvPr id="3" name="Content Placeholder 2">
            <a:extLst>
              <a:ext uri="{FF2B5EF4-FFF2-40B4-BE49-F238E27FC236}">
                <a16:creationId xmlns:a16="http://schemas.microsoft.com/office/drawing/2014/main" id="{E753DBAF-A5A9-555E-6B00-DFE226428E11}"/>
              </a:ext>
            </a:extLst>
          </p:cNvPr>
          <p:cNvSpPr>
            <a:spLocks noGrp="1"/>
          </p:cNvSpPr>
          <p:nvPr>
            <p:ph idx="1"/>
          </p:nvPr>
        </p:nvSpPr>
        <p:spPr>
          <a:xfrm>
            <a:off x="457200" y="1295401"/>
            <a:ext cx="5212068" cy="1739082"/>
          </a:xfrm>
        </p:spPr>
        <p:txBody>
          <a:bodyPr/>
          <a:lstStyle/>
          <a:p>
            <a:r>
              <a:rPr lang="en-US" dirty="0"/>
              <a:t>Generating each report requires a </a:t>
            </a:r>
            <a:r>
              <a:rPr lang="en-US" u="sng" dirty="0"/>
              <a:t>call chain</a:t>
            </a:r>
            <a:r>
              <a:rPr lang="en-US" dirty="0"/>
              <a:t> among the member functions of the main classes:</a:t>
            </a:r>
          </a:p>
        </p:txBody>
      </p:sp>
      <p:sp>
        <p:nvSpPr>
          <p:cNvPr id="4" name="Slide Number Placeholder 3">
            <a:extLst>
              <a:ext uri="{FF2B5EF4-FFF2-40B4-BE49-F238E27FC236}">
                <a16:creationId xmlns:a16="http://schemas.microsoft.com/office/drawing/2014/main" id="{DF05192E-30C8-44EF-A5E4-F7FED524C393}"/>
              </a:ext>
            </a:extLst>
          </p:cNvPr>
          <p:cNvSpPr>
            <a:spLocks noGrp="1"/>
          </p:cNvSpPr>
          <p:nvPr>
            <p:ph type="sldNum" sz="quarter" idx="12"/>
          </p:nvPr>
        </p:nvSpPr>
        <p:spPr/>
        <p:txBody>
          <a:bodyPr/>
          <a:lstStyle/>
          <a:p>
            <a:fld id="{6C575094-CFE5-6845-BA77-358456EEE977}" type="slidenum">
              <a:rPr lang="en-US" altLang="x-none" smtClean="0"/>
              <a:pPr/>
              <a:t>39</a:t>
            </a:fld>
            <a:endParaRPr lang="en-US" altLang="x-none"/>
          </a:p>
        </p:txBody>
      </p:sp>
      <p:pic>
        <p:nvPicPr>
          <p:cNvPr id="5" name="Picture 4" descr="A screenshot of a computer program&#10;&#10;Description automatically generated with low confidence">
            <a:extLst>
              <a:ext uri="{FF2B5EF4-FFF2-40B4-BE49-F238E27FC236}">
                <a16:creationId xmlns:a16="http://schemas.microsoft.com/office/drawing/2014/main" id="{0FFC6BF1-A568-41C8-A195-BD32A17D9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96" y="3105754"/>
            <a:ext cx="3474682" cy="2446511"/>
          </a:xfrm>
          <a:prstGeom prst="rect">
            <a:avLst/>
          </a:prstGeom>
        </p:spPr>
      </p:pic>
      <p:sp>
        <p:nvSpPr>
          <p:cNvPr id="6" name="TextBox 5">
            <a:extLst>
              <a:ext uri="{FF2B5EF4-FFF2-40B4-BE49-F238E27FC236}">
                <a16:creationId xmlns:a16="http://schemas.microsoft.com/office/drawing/2014/main" id="{1BDB3D76-4A99-1F82-CA3A-7D0EEF595CC4}"/>
              </a:ext>
            </a:extLst>
          </p:cNvPr>
          <p:cNvSpPr txBox="1"/>
          <p:nvPr/>
        </p:nvSpPr>
        <p:spPr>
          <a:xfrm>
            <a:off x="5577829" y="1498944"/>
            <a:ext cx="3190617" cy="2092881"/>
          </a:xfrm>
          <a:prstGeom prst="rect">
            <a:avLst/>
          </a:prstGeom>
          <a:solidFill>
            <a:srgbClr val="D6F3F4"/>
          </a:solidFill>
          <a:ln>
            <a:solidFill>
              <a:srgbClr val="0432FF"/>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SCORES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baseball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beat  East Hall  5 to  3</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East Hall beat South Hall  3 to  0</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football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beat  West Hall 27 to 21</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volleyball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beat South Hall 15 to 10</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beat South Hall 15 to 13</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South Hall beat  West Hall 15 to 14</a:t>
            </a:r>
          </a:p>
        </p:txBody>
      </p:sp>
      <p:sp>
        <p:nvSpPr>
          <p:cNvPr id="7" name="TextBox 6">
            <a:extLst>
              <a:ext uri="{FF2B5EF4-FFF2-40B4-BE49-F238E27FC236}">
                <a16:creationId xmlns:a16="http://schemas.microsoft.com/office/drawing/2014/main" id="{468EA614-03A3-E368-1A01-B26F8A60B922}"/>
              </a:ext>
            </a:extLst>
          </p:cNvPr>
          <p:cNvSpPr txBox="1"/>
          <p:nvPr/>
        </p:nvSpPr>
        <p:spPr>
          <a:xfrm>
            <a:off x="5577829" y="3744118"/>
            <a:ext cx="1959511" cy="707886"/>
          </a:xfrm>
          <a:prstGeom prst="rect">
            <a:avLst/>
          </a:prstGeom>
          <a:solidFill>
            <a:srgbClr val="D6F3F4"/>
          </a:solidFill>
          <a:ln>
            <a:solidFill>
              <a:srgbClr val="0432FF"/>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ACTIVITIES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baseball: 2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football: 1 game(s)</a:t>
            </a:r>
          </a:p>
        </p:txBody>
      </p:sp>
      <p:sp>
        <p:nvSpPr>
          <p:cNvPr id="8" name="TextBox 7">
            <a:extLst>
              <a:ext uri="{FF2B5EF4-FFF2-40B4-BE49-F238E27FC236}">
                <a16:creationId xmlns:a16="http://schemas.microsoft.com/office/drawing/2014/main" id="{F466385A-0513-C1E7-7635-E6E49ED3F479}"/>
              </a:ext>
            </a:extLst>
          </p:cNvPr>
          <p:cNvSpPr txBox="1"/>
          <p:nvPr/>
        </p:nvSpPr>
        <p:spPr>
          <a:xfrm>
            <a:off x="5577829" y="4607873"/>
            <a:ext cx="2246128" cy="1015663"/>
          </a:xfrm>
          <a:prstGeom prst="rect">
            <a:avLst/>
          </a:prstGeom>
          <a:solidFill>
            <a:srgbClr val="D6F3F4"/>
          </a:solidFill>
          <a:ln>
            <a:solidFill>
              <a:srgbClr val="0432FF"/>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WINNINGS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won 2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South Hall won 1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East Hall won 1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won 2 game(s)</a:t>
            </a:r>
          </a:p>
        </p:txBody>
      </p:sp>
      <p:sp>
        <p:nvSpPr>
          <p:cNvPr id="15" name="TextBox 14">
            <a:extLst>
              <a:ext uri="{FF2B5EF4-FFF2-40B4-BE49-F238E27FC236}">
                <a16:creationId xmlns:a16="http://schemas.microsoft.com/office/drawing/2014/main" id="{909CC222-E716-3B4D-3F20-8B5793453720}"/>
              </a:ext>
            </a:extLst>
          </p:cNvPr>
          <p:cNvSpPr txBox="1"/>
          <p:nvPr/>
        </p:nvSpPr>
        <p:spPr>
          <a:xfrm>
            <a:off x="996799" y="5623536"/>
            <a:ext cx="4336984" cy="646331"/>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The algorithms to generate the three intramural reports are implemented in bits and pieces among the tree node classes</a:t>
            </a:r>
          </a:p>
          <a:p>
            <a:r>
              <a:rPr lang="en-US" sz="1200" b="1" dirty="0">
                <a:solidFill>
                  <a:srgbClr val="0432FF"/>
                </a:solidFill>
                <a:latin typeface="Courier New" panose="02070309020205020404" pitchFamily="49" charset="0"/>
                <a:cs typeface="Courier New" panose="02070309020205020404" pitchFamily="49" charset="0"/>
              </a:rPr>
              <a:t>Intramural</a:t>
            </a:r>
            <a:r>
              <a:rPr lang="en-US" sz="1200" dirty="0">
                <a:solidFill>
                  <a:srgbClr val="0432FF"/>
                </a:solidFill>
              </a:rPr>
              <a:t>, </a:t>
            </a:r>
            <a:r>
              <a:rPr lang="en-US" sz="1200" b="1" dirty="0">
                <a:solidFill>
                  <a:srgbClr val="0432FF"/>
                </a:solidFill>
                <a:latin typeface="Courier New" panose="02070309020205020404" pitchFamily="49" charset="0"/>
                <a:cs typeface="Courier New" panose="02070309020205020404" pitchFamily="49" charset="0"/>
              </a:rPr>
              <a:t>Sport</a:t>
            </a:r>
            <a:r>
              <a:rPr lang="en-US" sz="1200" dirty="0">
                <a:solidFill>
                  <a:srgbClr val="0432FF"/>
                </a:solidFill>
              </a:rPr>
              <a:t>, </a:t>
            </a:r>
            <a:r>
              <a:rPr lang="en-US" sz="1200" b="1" dirty="0">
                <a:solidFill>
                  <a:srgbClr val="0432FF"/>
                </a:solidFill>
                <a:latin typeface="Courier New" panose="02070309020205020404" pitchFamily="49" charset="0"/>
                <a:cs typeface="Courier New" panose="02070309020205020404" pitchFamily="49" charset="0"/>
              </a:rPr>
              <a:t>Game</a:t>
            </a:r>
            <a:r>
              <a:rPr lang="en-US" sz="1200" dirty="0">
                <a:solidFill>
                  <a:srgbClr val="0432FF"/>
                </a:solidFill>
              </a:rPr>
              <a:t>, and </a:t>
            </a:r>
            <a:r>
              <a:rPr lang="en-US" sz="1200" b="1" dirty="0">
                <a:solidFill>
                  <a:srgbClr val="0432FF"/>
                </a:solidFill>
                <a:latin typeface="Courier New" panose="02070309020205020404" pitchFamily="49" charset="0"/>
                <a:cs typeface="Courier New" panose="02070309020205020404" pitchFamily="49" charset="0"/>
              </a:rPr>
              <a:t>Hall</a:t>
            </a:r>
            <a:r>
              <a:rPr lang="en-US" sz="1200" dirty="0">
                <a:solidFill>
                  <a:srgbClr val="0432FF"/>
                </a:solidFill>
              </a:rPr>
              <a:t>. That violates DF 2.</a:t>
            </a:r>
          </a:p>
        </p:txBody>
      </p:sp>
    </p:spTree>
    <p:extLst>
      <p:ext uri="{BB962C8B-B14F-4D97-AF65-F5344CB8AC3E}">
        <p14:creationId xmlns:p14="http://schemas.microsoft.com/office/powerpoint/2010/main" val="1484746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9C53-1C6D-557C-413A-625A708CA8FE}"/>
              </a:ext>
            </a:extLst>
          </p:cNvPr>
          <p:cNvSpPr>
            <a:spLocks noGrp="1"/>
          </p:cNvSpPr>
          <p:nvPr>
            <p:ph type="title"/>
          </p:nvPr>
        </p:nvSpPr>
        <p:spPr/>
        <p:txBody>
          <a:bodyPr/>
          <a:lstStyle/>
          <a:p>
            <a:r>
              <a:rPr lang="en-US" dirty="0"/>
              <a:t>Your Team Projects</a:t>
            </a:r>
          </a:p>
        </p:txBody>
      </p:sp>
      <p:sp>
        <p:nvSpPr>
          <p:cNvPr id="3" name="Content Placeholder 2">
            <a:extLst>
              <a:ext uri="{FF2B5EF4-FFF2-40B4-BE49-F238E27FC236}">
                <a16:creationId xmlns:a16="http://schemas.microsoft.com/office/drawing/2014/main" id="{F9EBE16C-D815-C489-92FD-251D3AFA1F39}"/>
              </a:ext>
            </a:extLst>
          </p:cNvPr>
          <p:cNvSpPr>
            <a:spLocks noGrp="1"/>
          </p:cNvSpPr>
          <p:nvPr>
            <p:ph idx="1"/>
          </p:nvPr>
        </p:nvSpPr>
        <p:spPr>
          <a:xfrm>
            <a:off x="457200" y="1295401"/>
            <a:ext cx="8229600" cy="4785330"/>
          </a:xfrm>
        </p:spPr>
        <p:txBody>
          <a:bodyPr/>
          <a:lstStyle/>
          <a:p>
            <a:r>
              <a:rPr lang="en-US" dirty="0"/>
              <a:t>An application that is sufficiently substantial to demonstrate your use of good design principles and design patterns.</a:t>
            </a:r>
          </a:p>
          <a:p>
            <a:pPr lvl="1"/>
            <a:r>
              <a:rPr lang="en-US" dirty="0"/>
              <a:t>There should be more to it than the example RPS application.</a:t>
            </a:r>
          </a:p>
          <a:p>
            <a:pPr lvl="4"/>
            <a:endParaRPr lang="en-US" dirty="0"/>
          </a:p>
          <a:p>
            <a:r>
              <a:rPr lang="en-US" dirty="0"/>
              <a:t>Mandatory: written in C++</a:t>
            </a:r>
          </a:p>
          <a:p>
            <a:r>
              <a:rPr lang="en-US" dirty="0"/>
              <a:t>Mandatory: GUI-based using Qt6</a:t>
            </a:r>
          </a:p>
          <a:p>
            <a:r>
              <a:rPr lang="en-US" dirty="0"/>
              <a:t>Short written report</a:t>
            </a:r>
          </a:p>
          <a:p>
            <a:pPr lvl="1"/>
            <a:r>
              <a:rPr lang="en-US" dirty="0"/>
              <a:t>Basically, a write-up of your oral presentation.</a:t>
            </a:r>
          </a:p>
        </p:txBody>
      </p:sp>
      <p:sp>
        <p:nvSpPr>
          <p:cNvPr id="4" name="Slide Number Placeholder 3">
            <a:extLst>
              <a:ext uri="{FF2B5EF4-FFF2-40B4-BE49-F238E27FC236}">
                <a16:creationId xmlns:a16="http://schemas.microsoft.com/office/drawing/2014/main" id="{E6F67BF6-5F5F-82DC-9214-69CA42AA299A}"/>
              </a:ext>
            </a:extLst>
          </p:cNvPr>
          <p:cNvSpPr>
            <a:spLocks noGrp="1"/>
          </p:cNvSpPr>
          <p:nvPr>
            <p:ph type="sldNum" sz="quarter" idx="12"/>
          </p:nvPr>
        </p:nvSpPr>
        <p:spPr/>
        <p:txBody>
          <a:bodyPr/>
          <a:lstStyle/>
          <a:p>
            <a:fld id="{6C575094-CFE5-6845-BA77-358456EEE977}" type="slidenum">
              <a:rPr lang="en-US" altLang="x-none" smtClean="0"/>
              <a:pPr/>
              <a:t>4</a:t>
            </a:fld>
            <a:endParaRPr lang="en-US" altLang="x-none"/>
          </a:p>
        </p:txBody>
      </p:sp>
    </p:spTree>
    <p:extLst>
      <p:ext uri="{BB962C8B-B14F-4D97-AF65-F5344CB8AC3E}">
        <p14:creationId xmlns:p14="http://schemas.microsoft.com/office/powerpoint/2010/main" val="3986458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3596-D6A9-4368-214A-31CFED936F20}"/>
              </a:ext>
            </a:extLst>
          </p:cNvPr>
          <p:cNvSpPr>
            <a:spLocks noGrp="1"/>
          </p:cNvSpPr>
          <p:nvPr>
            <p:ph type="title"/>
          </p:nvPr>
        </p:nvSpPr>
        <p:spPr/>
        <p:txBody>
          <a:bodyPr/>
          <a:lstStyle/>
          <a:p>
            <a:r>
              <a:rPr lang="en-US" dirty="0"/>
              <a:t>Problems with “Before”</a:t>
            </a:r>
          </a:p>
        </p:txBody>
      </p:sp>
      <p:sp>
        <p:nvSpPr>
          <p:cNvPr id="3" name="Content Placeholder 2">
            <a:extLst>
              <a:ext uri="{FF2B5EF4-FFF2-40B4-BE49-F238E27FC236}">
                <a16:creationId xmlns:a16="http://schemas.microsoft.com/office/drawing/2014/main" id="{524AB907-6D91-1356-0FDA-7488F6F4108D}"/>
              </a:ext>
            </a:extLst>
          </p:cNvPr>
          <p:cNvSpPr>
            <a:spLocks noGrp="1"/>
          </p:cNvSpPr>
          <p:nvPr>
            <p:ph idx="1"/>
          </p:nvPr>
        </p:nvSpPr>
        <p:spPr/>
        <p:txBody>
          <a:bodyPr/>
          <a:lstStyle/>
          <a:p>
            <a:r>
              <a:rPr lang="en-US" sz="2600" b="1" dirty="0"/>
              <a:t>Classes with multiple responsibilities. </a:t>
            </a:r>
            <a:r>
              <a:rPr lang="en-US" sz="2600" dirty="0"/>
              <a:t>Each of the classes </a:t>
            </a:r>
            <a:r>
              <a:rPr lang="en-US" sz="2600" b="1" dirty="0">
                <a:latin typeface="Courier New" panose="02070309020205020404" pitchFamily="49" charset="0"/>
                <a:cs typeface="Courier New" panose="02070309020205020404" pitchFamily="49" charset="0"/>
              </a:rPr>
              <a:t>Intramural</a:t>
            </a:r>
            <a:r>
              <a:rPr lang="en-US" sz="2600" dirty="0"/>
              <a:t>, </a:t>
            </a:r>
            <a:r>
              <a:rPr lang="en-US" sz="2600" b="1" dirty="0">
                <a:latin typeface="Courier New" panose="02070309020205020404" pitchFamily="49" charset="0"/>
                <a:cs typeface="Courier New" panose="02070309020205020404" pitchFamily="49" charset="0"/>
              </a:rPr>
              <a:t>Sport</a:t>
            </a:r>
            <a:r>
              <a:rPr lang="en-US" sz="2600" dirty="0"/>
              <a:t>, and </a:t>
            </a:r>
            <a:r>
              <a:rPr lang="en-US" sz="2600" b="1" dirty="0">
                <a:latin typeface="Courier New" panose="02070309020205020404" pitchFamily="49" charset="0"/>
                <a:cs typeface="Courier New" panose="02070309020205020404" pitchFamily="49" charset="0"/>
              </a:rPr>
              <a:t>Game</a:t>
            </a:r>
            <a:r>
              <a:rPr lang="en-US" sz="2600" dirty="0"/>
              <a:t> has multiple responsibilities. </a:t>
            </a:r>
          </a:p>
          <a:p>
            <a:pPr lvl="1"/>
            <a:r>
              <a:rPr lang="en-US" sz="2200" dirty="0"/>
              <a:t>Each class must have member variables and member functions to </a:t>
            </a:r>
            <a:r>
              <a:rPr lang="en-US" sz="2200" u="sng" dirty="0"/>
              <a:t>implement the data collection</a:t>
            </a:r>
            <a:r>
              <a:rPr lang="en-US" sz="2200" dirty="0"/>
              <a:t> as a tree structure. </a:t>
            </a:r>
          </a:p>
          <a:p>
            <a:pPr lvl="1"/>
            <a:r>
              <a:rPr lang="en-US" sz="2200" dirty="0"/>
              <a:t>But each class must also have member variables and member functions to </a:t>
            </a:r>
            <a:r>
              <a:rPr lang="en-US" sz="2200" u="sng" dirty="0"/>
              <a:t>implement the three report generation algorithms</a:t>
            </a:r>
            <a:r>
              <a:rPr lang="en-US" sz="2200" dirty="0"/>
              <a:t>.</a:t>
            </a:r>
          </a:p>
          <a:p>
            <a:pPr lvl="4"/>
            <a:endParaRPr lang="en-US" sz="1000" dirty="0"/>
          </a:p>
          <a:p>
            <a:r>
              <a:rPr lang="en-US" sz="2600" b="1" dirty="0"/>
              <a:t>Inflexible application architecture. </a:t>
            </a:r>
            <a:r>
              <a:rPr lang="en-US" sz="2600" dirty="0"/>
              <a:t>If we decide to modify a report’s content, or add a new report, we will need to make changes throughout the classes.</a:t>
            </a:r>
          </a:p>
        </p:txBody>
      </p:sp>
      <p:sp>
        <p:nvSpPr>
          <p:cNvPr id="4" name="Slide Number Placeholder 3">
            <a:extLst>
              <a:ext uri="{FF2B5EF4-FFF2-40B4-BE49-F238E27FC236}">
                <a16:creationId xmlns:a16="http://schemas.microsoft.com/office/drawing/2014/main" id="{0ED8D6F1-E5CC-7D0F-CE96-4C9AE02AF87E}"/>
              </a:ext>
            </a:extLst>
          </p:cNvPr>
          <p:cNvSpPr>
            <a:spLocks noGrp="1"/>
          </p:cNvSpPr>
          <p:nvPr>
            <p:ph type="sldNum" sz="quarter" idx="12"/>
          </p:nvPr>
        </p:nvSpPr>
        <p:spPr/>
        <p:txBody>
          <a:bodyPr/>
          <a:lstStyle/>
          <a:p>
            <a:fld id="{6C575094-CFE5-6845-BA77-358456EEE977}" type="slidenum">
              <a:rPr lang="en-US" altLang="x-none" smtClean="0"/>
              <a:pPr/>
              <a:t>40</a:t>
            </a:fld>
            <a:endParaRPr lang="en-US" altLang="x-none"/>
          </a:p>
        </p:txBody>
      </p:sp>
    </p:spTree>
    <p:extLst>
      <p:ext uri="{BB962C8B-B14F-4D97-AF65-F5344CB8AC3E}">
        <p14:creationId xmlns:p14="http://schemas.microsoft.com/office/powerpoint/2010/main" val="306153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B1B6-8660-70DB-79EB-D42425C90259}"/>
              </a:ext>
            </a:extLst>
          </p:cNvPr>
          <p:cNvSpPr>
            <a:spLocks noGrp="1"/>
          </p:cNvSpPr>
          <p:nvPr>
            <p:ph type="title"/>
          </p:nvPr>
        </p:nvSpPr>
        <p:spPr/>
        <p:txBody>
          <a:bodyPr/>
          <a:lstStyle/>
          <a:p>
            <a:r>
              <a:rPr lang="en-US" dirty="0"/>
              <a:t>The Visitor Design Pattern</a:t>
            </a:r>
          </a:p>
        </p:txBody>
      </p:sp>
      <p:sp>
        <p:nvSpPr>
          <p:cNvPr id="4" name="Slide Number Placeholder 3">
            <a:extLst>
              <a:ext uri="{FF2B5EF4-FFF2-40B4-BE49-F238E27FC236}">
                <a16:creationId xmlns:a16="http://schemas.microsoft.com/office/drawing/2014/main" id="{85144A08-E610-4E83-520C-E8E77F9285DB}"/>
              </a:ext>
            </a:extLst>
          </p:cNvPr>
          <p:cNvSpPr>
            <a:spLocks noGrp="1"/>
          </p:cNvSpPr>
          <p:nvPr>
            <p:ph type="sldNum" sz="quarter" idx="12"/>
          </p:nvPr>
        </p:nvSpPr>
        <p:spPr/>
        <p:txBody>
          <a:bodyPr/>
          <a:lstStyle/>
          <a:p>
            <a:fld id="{6C575094-CFE5-6845-BA77-358456EEE977}" type="slidenum">
              <a:rPr lang="en-US" altLang="x-none" smtClean="0"/>
              <a:pPr/>
              <a:t>41</a:t>
            </a:fld>
            <a:endParaRPr lang="en-US" altLang="x-none"/>
          </a:p>
        </p:txBody>
      </p:sp>
      <p:sp>
        <p:nvSpPr>
          <p:cNvPr id="5" name="TextBox 4">
            <a:extLst>
              <a:ext uri="{FF2B5EF4-FFF2-40B4-BE49-F238E27FC236}">
                <a16:creationId xmlns:a16="http://schemas.microsoft.com/office/drawing/2014/main" id="{64914097-3367-3A97-4F9C-AFA7FCDE1F64}"/>
              </a:ext>
            </a:extLst>
          </p:cNvPr>
          <p:cNvSpPr txBox="1"/>
          <p:nvPr/>
        </p:nvSpPr>
        <p:spPr>
          <a:xfrm>
            <a:off x="1513615" y="1691659"/>
            <a:ext cx="6116770" cy="1600438"/>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Visitor Design Pattern</a:t>
            </a:r>
          </a:p>
          <a:p>
            <a:endParaRPr lang="en-US" sz="800" dirty="0">
              <a:latin typeface="+mj-lt"/>
            </a:endParaRPr>
          </a:p>
          <a:p>
            <a:pPr marL="6350" marR="228600">
              <a:spcBef>
                <a:spcPts val="0"/>
              </a:spcBef>
              <a:spcAft>
                <a:spcPts val="600"/>
              </a:spcAft>
              <a:tabLst>
                <a:tab pos="2286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Represent an operation to be performed on the elements of an object structure. Visitor lets you define a new operation without changing the classes of the elements on which it operates</a:t>
            </a:r>
            <a:r>
              <a:rPr lang="en-US" sz="1800" dirty="0">
                <a:effectLst/>
                <a:latin typeface="Calibri" panose="020F0502020204030204" pitchFamily="34" charset="0"/>
                <a:ea typeface="Times New Roman" panose="02020603050405020304" pitchFamily="18" charset="0"/>
                <a:cs typeface="Calibri" panose="020F0502020204030204" pitchFamily="34" charset="0"/>
              </a:rPr>
              <a:t>.” [GoF 139]</a:t>
            </a:r>
            <a:r>
              <a:rPr lang="en-US" sz="1800" dirty="0">
                <a:effectLst/>
                <a:latin typeface="Calibri" panose="020F0502020204030204" pitchFamily="34" charset="0"/>
                <a:cs typeface="Calibri" panose="020F0502020204030204" pitchFamily="34" charset="0"/>
              </a:rPr>
              <a:t>  </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502382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A1E73-165C-9F6D-9CA3-BDDC37C8AC08}"/>
              </a:ext>
            </a:extLst>
          </p:cNvPr>
          <p:cNvSpPr>
            <a:spLocks noGrp="1"/>
          </p:cNvSpPr>
          <p:nvPr>
            <p:ph type="title"/>
          </p:nvPr>
        </p:nvSpPr>
        <p:spPr/>
        <p:txBody>
          <a:bodyPr/>
          <a:lstStyle/>
          <a:p>
            <a:r>
              <a:rPr lang="en-US" dirty="0"/>
              <a:t>Home Remodeling Analogy</a:t>
            </a:r>
          </a:p>
        </p:txBody>
      </p:sp>
      <p:sp>
        <p:nvSpPr>
          <p:cNvPr id="3" name="Content Placeholder 2">
            <a:extLst>
              <a:ext uri="{FF2B5EF4-FFF2-40B4-BE49-F238E27FC236}">
                <a16:creationId xmlns:a16="http://schemas.microsoft.com/office/drawing/2014/main" id="{71757194-AA73-40AC-2547-1760EE0F4C64}"/>
              </a:ext>
            </a:extLst>
          </p:cNvPr>
          <p:cNvSpPr>
            <a:spLocks noGrp="1"/>
          </p:cNvSpPr>
          <p:nvPr>
            <p:ph idx="1"/>
          </p:nvPr>
        </p:nvSpPr>
        <p:spPr/>
        <p:txBody>
          <a:bodyPr/>
          <a:lstStyle/>
          <a:p>
            <a:r>
              <a:rPr lang="en-US" sz="2400" dirty="0"/>
              <a:t>You hire different craftsmen (“visitors”) </a:t>
            </a:r>
            <a:br>
              <a:rPr lang="en-US" sz="2400" dirty="0"/>
            </a:br>
            <a:r>
              <a:rPr lang="en-US" sz="2400" dirty="0"/>
              <a:t>to work on your house.</a:t>
            </a:r>
          </a:p>
          <a:p>
            <a:pPr lvl="1"/>
            <a:r>
              <a:rPr lang="en-US" sz="2000" dirty="0"/>
              <a:t>painter visitor</a:t>
            </a:r>
          </a:p>
          <a:p>
            <a:pPr lvl="1"/>
            <a:r>
              <a:rPr lang="en-US" sz="2000" dirty="0"/>
              <a:t>flooring visitor</a:t>
            </a:r>
          </a:p>
          <a:p>
            <a:pPr lvl="1"/>
            <a:r>
              <a:rPr lang="en-US" sz="2000" dirty="0"/>
              <a:t>electrician visitor</a:t>
            </a:r>
          </a:p>
          <a:p>
            <a:pPr lvl="4"/>
            <a:endParaRPr lang="en-US" sz="650" dirty="0"/>
          </a:p>
          <a:p>
            <a:r>
              <a:rPr lang="en-US" sz="2400" dirty="0"/>
              <a:t>Each visitor has a task for each room (“node”).</a:t>
            </a:r>
          </a:p>
          <a:p>
            <a:pPr lvl="1"/>
            <a:r>
              <a:rPr lang="en-US" sz="2000" dirty="0"/>
              <a:t>Example: The painter paints a color depending on the room.</a:t>
            </a:r>
          </a:p>
          <a:p>
            <a:pPr lvl="4"/>
            <a:endParaRPr lang="en-US" sz="650" dirty="0"/>
          </a:p>
          <a:p>
            <a:r>
              <a:rPr lang="en-US" sz="2400" dirty="0"/>
              <a:t>Each room “accepts” each craftsman (“visitor”).</a:t>
            </a:r>
          </a:p>
          <a:p>
            <a:pPr lvl="4"/>
            <a:endParaRPr lang="en-US" sz="650" dirty="0"/>
          </a:p>
          <a:p>
            <a:r>
              <a:rPr lang="en-US" sz="2400" dirty="0"/>
              <a:t>Once in a room, a craftsman “visits” the room by performing the task appropriate for what the room is (the room’s “node type”).</a:t>
            </a:r>
          </a:p>
        </p:txBody>
      </p:sp>
      <p:sp>
        <p:nvSpPr>
          <p:cNvPr id="4" name="Slide Number Placeholder 3">
            <a:extLst>
              <a:ext uri="{FF2B5EF4-FFF2-40B4-BE49-F238E27FC236}">
                <a16:creationId xmlns:a16="http://schemas.microsoft.com/office/drawing/2014/main" id="{2F8F2076-F404-2838-0B4B-EC2B74F1C2B1}"/>
              </a:ext>
            </a:extLst>
          </p:cNvPr>
          <p:cNvSpPr>
            <a:spLocks noGrp="1"/>
          </p:cNvSpPr>
          <p:nvPr>
            <p:ph type="sldNum" sz="quarter" idx="12"/>
          </p:nvPr>
        </p:nvSpPr>
        <p:spPr/>
        <p:txBody>
          <a:bodyPr/>
          <a:lstStyle/>
          <a:p>
            <a:fld id="{6C575094-CFE5-6845-BA77-358456EEE977}" type="slidenum">
              <a:rPr lang="en-US" altLang="x-none" smtClean="0"/>
              <a:pPr/>
              <a:t>42</a:t>
            </a:fld>
            <a:endParaRPr lang="en-US" altLang="x-none"/>
          </a:p>
        </p:txBody>
      </p:sp>
      <p:sp>
        <p:nvSpPr>
          <p:cNvPr id="5" name="TextBox 4">
            <a:extLst>
              <a:ext uri="{FF2B5EF4-FFF2-40B4-BE49-F238E27FC236}">
                <a16:creationId xmlns:a16="http://schemas.microsoft.com/office/drawing/2014/main" id="{812133DB-C891-B603-A682-B0E0E47BD9C3}"/>
              </a:ext>
            </a:extLst>
          </p:cNvPr>
          <p:cNvSpPr txBox="1"/>
          <p:nvPr/>
        </p:nvSpPr>
        <p:spPr>
          <a:xfrm>
            <a:off x="3657610" y="2240293"/>
            <a:ext cx="4206193" cy="646331"/>
          </a:xfrm>
          <a:prstGeom prst="rect">
            <a:avLst/>
          </a:prstGeom>
          <a:solidFill>
            <a:schemeClr val="accent1">
              <a:lumMod val="20000"/>
              <a:lumOff val="80000"/>
            </a:schemeClr>
          </a:solidFill>
          <a:ln>
            <a:solidFill>
              <a:srgbClr val="0432FF"/>
            </a:solidFill>
          </a:ln>
        </p:spPr>
        <p:txBody>
          <a:bodyPr wrap="square" rtlCol="0">
            <a:spAutoFit/>
          </a:bodyPr>
          <a:lstStyle/>
          <a:p>
            <a:r>
              <a:rPr lang="en-US" sz="1800" dirty="0">
                <a:solidFill>
                  <a:srgbClr val="0432FF"/>
                </a:solidFill>
              </a:rPr>
              <a:t>Each visitor </a:t>
            </a:r>
            <a:r>
              <a:rPr lang="en-US" sz="1800" u="sng" dirty="0">
                <a:solidFill>
                  <a:srgbClr val="0432FF"/>
                </a:solidFill>
              </a:rPr>
              <a:t>encapsulates an operation</a:t>
            </a:r>
            <a:r>
              <a:rPr lang="en-US" sz="1800" dirty="0">
                <a:solidFill>
                  <a:srgbClr val="0432FF"/>
                </a:solidFill>
              </a:rPr>
              <a:t>: painting, laying floors, electrical wiring.</a:t>
            </a:r>
          </a:p>
        </p:txBody>
      </p:sp>
    </p:spTree>
    <p:extLst>
      <p:ext uri="{BB962C8B-B14F-4D97-AF65-F5344CB8AC3E}">
        <p14:creationId xmlns:p14="http://schemas.microsoft.com/office/powerpoint/2010/main" val="82014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0" end="10"/>
                                            </p:txEl>
                                          </p:spTgt>
                                        </p:tgtEl>
                                        <p:attrNameLst>
                                          <p:attrName>style.visibility</p:attrName>
                                        </p:attrNameLst>
                                      </p:cBhvr>
                                      <p:to>
                                        <p:strVal val="visible"/>
                                      </p:to>
                                    </p:set>
                                    <p:animEffect transition="in" filter="fade">
                                      <p:cBhvr>
                                        <p:cTn id="2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7D3C0-2630-BB9C-3807-9ECB869B26F5}"/>
              </a:ext>
            </a:extLst>
          </p:cNvPr>
          <p:cNvSpPr>
            <a:spLocks noGrp="1"/>
          </p:cNvSpPr>
          <p:nvPr>
            <p:ph type="title"/>
          </p:nvPr>
        </p:nvSpPr>
        <p:spPr/>
        <p:txBody>
          <a:bodyPr/>
          <a:lstStyle/>
          <a:p>
            <a:r>
              <a:rPr lang="en-US" dirty="0"/>
              <a:t>After Using the Visitor DP</a:t>
            </a:r>
          </a:p>
        </p:txBody>
      </p:sp>
      <p:sp>
        <p:nvSpPr>
          <p:cNvPr id="4" name="Slide Number Placeholder 3">
            <a:extLst>
              <a:ext uri="{FF2B5EF4-FFF2-40B4-BE49-F238E27FC236}">
                <a16:creationId xmlns:a16="http://schemas.microsoft.com/office/drawing/2014/main" id="{525E90CF-82A8-AD5C-6B3B-363948D7CAE2}"/>
              </a:ext>
            </a:extLst>
          </p:cNvPr>
          <p:cNvSpPr>
            <a:spLocks noGrp="1"/>
          </p:cNvSpPr>
          <p:nvPr>
            <p:ph type="sldNum" sz="quarter" idx="12"/>
          </p:nvPr>
        </p:nvSpPr>
        <p:spPr/>
        <p:txBody>
          <a:bodyPr/>
          <a:lstStyle/>
          <a:p>
            <a:fld id="{6C575094-CFE5-6845-BA77-358456EEE977}" type="slidenum">
              <a:rPr lang="en-US" altLang="x-none" smtClean="0"/>
              <a:pPr/>
              <a:t>43</a:t>
            </a:fld>
            <a:endParaRPr lang="en-US" altLang="x-none"/>
          </a:p>
        </p:txBody>
      </p:sp>
      <p:pic>
        <p:nvPicPr>
          <p:cNvPr id="3" name="Picture 2" descr="A picture containing text, diagram, parallel, plan&#10;&#10;Description automatically generated">
            <a:extLst>
              <a:ext uri="{FF2B5EF4-FFF2-40B4-BE49-F238E27FC236}">
                <a16:creationId xmlns:a16="http://schemas.microsoft.com/office/drawing/2014/main" id="{07660ABC-DF3C-012F-F14D-89CF6CBBB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57" y="1190862"/>
            <a:ext cx="6034974" cy="4922973"/>
          </a:xfrm>
          <a:prstGeom prst="rect">
            <a:avLst/>
          </a:prstGeom>
        </p:spPr>
      </p:pic>
      <p:sp>
        <p:nvSpPr>
          <p:cNvPr id="6" name="TextBox 5">
            <a:extLst>
              <a:ext uri="{FF2B5EF4-FFF2-40B4-BE49-F238E27FC236}">
                <a16:creationId xmlns:a16="http://schemas.microsoft.com/office/drawing/2014/main" id="{E2850E92-3835-0FA6-2F3A-C4013BFA12CC}"/>
              </a:ext>
            </a:extLst>
          </p:cNvPr>
          <p:cNvSpPr txBox="1"/>
          <p:nvPr/>
        </p:nvSpPr>
        <p:spPr>
          <a:xfrm>
            <a:off x="5577829" y="3154683"/>
            <a:ext cx="3291805" cy="1938992"/>
          </a:xfrm>
          <a:prstGeom prst="rect">
            <a:avLst/>
          </a:prstGeom>
          <a:solidFill>
            <a:schemeClr val="accent1">
              <a:lumMod val="20000"/>
              <a:lumOff val="80000"/>
            </a:schemeClr>
          </a:solidFill>
          <a:ln>
            <a:solidFill>
              <a:srgbClr val="0432FF"/>
            </a:solidFill>
          </a:ln>
        </p:spPr>
        <p:txBody>
          <a:bodyPr wrap="square" rtlCol="0">
            <a:spAutoFit/>
          </a:bodyPr>
          <a:lstStyle/>
          <a:p>
            <a:r>
              <a:rPr lang="en-US" sz="1200" kern="100" dirty="0">
                <a:solidFill>
                  <a:srgbClr val="0432FF"/>
                </a:solidFill>
                <a:latin typeface="Calibri" panose="020F0502020204030204" pitchFamily="34" charset="0"/>
                <a:ea typeface="Calibri" panose="020F0502020204030204" pitchFamily="34" charset="0"/>
                <a:cs typeface="Times New Roman" panose="02020603050405020304" pitchFamily="18" charset="0"/>
              </a:rPr>
              <a:t>E</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ach tree node class implements interface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Node</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and has member function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accept()</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to accept a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Visitor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 The three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Visitor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classes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ScoresReportVisitor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ActivitiesReportVisitor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WinningsReportVisitor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each implements interface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Visitor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and encapsulates a report generation algorithm. Each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Visitor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class has member functions that visit the tree nodes, one visit function for each type of node</a:t>
            </a:r>
            <a:r>
              <a:rPr lang="en-US" sz="1200" dirty="0">
                <a:solidFill>
                  <a:srgbClr val="0432FF"/>
                </a:solidFill>
                <a:effectLst/>
              </a:rPr>
              <a:t> </a:t>
            </a:r>
            <a:r>
              <a:rPr lang="en-US" sz="1200" dirty="0">
                <a:solidFill>
                  <a:srgbClr val="0432FF"/>
                </a:solidFill>
                <a:effectLst/>
                <a:latin typeface="Aptos" panose="020B0004020202020204" pitchFamily="34" charset="0"/>
              </a:rPr>
              <a:t>.</a:t>
            </a:r>
            <a:endParaRPr lang="en-US" sz="1200" dirty="0">
              <a:solidFill>
                <a:srgbClr val="0432FF"/>
              </a:solidFill>
              <a:latin typeface="Aptos" panose="020B0004020202020204" pitchFamily="34" charset="0"/>
            </a:endParaRPr>
          </a:p>
        </p:txBody>
      </p:sp>
      <p:pic>
        <p:nvPicPr>
          <p:cNvPr id="7" name="Picture 6" descr="A yellow hand with thumb up&#10;&#10;Description automatically generated">
            <a:extLst>
              <a:ext uri="{FF2B5EF4-FFF2-40B4-BE49-F238E27FC236}">
                <a16:creationId xmlns:a16="http://schemas.microsoft.com/office/drawing/2014/main" id="{6F042A0C-25F5-ABEB-75DF-F85AA6E967EB}"/>
              </a:ext>
            </a:extLst>
          </p:cNvPr>
          <p:cNvPicPr>
            <a:picLocks noChangeAspect="1"/>
          </p:cNvPicPr>
          <p:nvPr/>
        </p:nvPicPr>
        <p:blipFill>
          <a:blip r:embed="rId3"/>
          <a:stretch>
            <a:fillRect/>
          </a:stretch>
        </p:blipFill>
        <p:spPr>
          <a:xfrm>
            <a:off x="320386" y="2148854"/>
            <a:ext cx="868371" cy="826772"/>
          </a:xfrm>
          <a:prstGeom prst="rect">
            <a:avLst/>
          </a:prstGeom>
        </p:spPr>
      </p:pic>
      <p:sp>
        <p:nvSpPr>
          <p:cNvPr id="14" name="TextBox 13">
            <a:extLst>
              <a:ext uri="{FF2B5EF4-FFF2-40B4-BE49-F238E27FC236}">
                <a16:creationId xmlns:a16="http://schemas.microsoft.com/office/drawing/2014/main" id="{D3CD4109-7E09-63F3-3008-2C46AECC70B3}"/>
              </a:ext>
            </a:extLst>
          </p:cNvPr>
          <p:cNvSpPr txBox="1"/>
          <p:nvPr/>
        </p:nvSpPr>
        <p:spPr>
          <a:xfrm>
            <a:off x="457200" y="3272657"/>
            <a:ext cx="1120628" cy="276999"/>
          </a:xfrm>
          <a:prstGeom prst="rect">
            <a:avLst/>
          </a:prstGeom>
          <a:solidFill>
            <a:srgbClr val="0432FF"/>
          </a:solidFill>
        </p:spPr>
        <p:txBody>
          <a:bodyPr wrap="none" rtlCol="0">
            <a:spAutoFit/>
          </a:bodyPr>
          <a:lstStyle/>
          <a:p>
            <a:r>
              <a:rPr lang="en-US" sz="1200" dirty="0">
                <a:solidFill>
                  <a:srgbClr val="FFFF00"/>
                </a:solidFill>
              </a:rPr>
              <a:t>11.4/</a:t>
            </a:r>
            <a:r>
              <a:rPr lang="en-US" sz="1200" dirty="0" err="1">
                <a:solidFill>
                  <a:srgbClr val="FFFF00"/>
                </a:solidFill>
              </a:rPr>
              <a:t>Enums.h</a:t>
            </a:r>
            <a:endParaRPr lang="en-US" sz="1200" dirty="0">
              <a:solidFill>
                <a:srgbClr val="FFFF00"/>
              </a:solidFill>
            </a:endParaRPr>
          </a:p>
        </p:txBody>
      </p:sp>
      <p:sp>
        <p:nvSpPr>
          <p:cNvPr id="16" name="TextBox 15">
            <a:extLst>
              <a:ext uri="{FF2B5EF4-FFF2-40B4-BE49-F238E27FC236}">
                <a16:creationId xmlns:a16="http://schemas.microsoft.com/office/drawing/2014/main" id="{E1E59FA1-EA98-9940-F2A2-C0CE3D8AB707}"/>
              </a:ext>
            </a:extLst>
          </p:cNvPr>
          <p:cNvSpPr txBox="1"/>
          <p:nvPr/>
        </p:nvSpPr>
        <p:spPr>
          <a:xfrm>
            <a:off x="457200" y="3997864"/>
            <a:ext cx="1010020" cy="276999"/>
          </a:xfrm>
          <a:prstGeom prst="rect">
            <a:avLst/>
          </a:prstGeom>
          <a:solidFill>
            <a:srgbClr val="0432FF"/>
          </a:solidFill>
        </p:spPr>
        <p:txBody>
          <a:bodyPr wrap="none" rtlCol="0">
            <a:spAutoFit/>
          </a:bodyPr>
          <a:lstStyle/>
          <a:p>
            <a:r>
              <a:rPr lang="en-US" sz="1200" dirty="0">
                <a:solidFill>
                  <a:srgbClr val="FFFF00"/>
                </a:solidFill>
              </a:rPr>
              <a:t>11.4/</a:t>
            </a:r>
            <a:r>
              <a:rPr lang="en-US" sz="1200" dirty="0" err="1">
                <a:solidFill>
                  <a:srgbClr val="FFFF00"/>
                </a:solidFill>
              </a:rPr>
              <a:t>Sport.h</a:t>
            </a:r>
            <a:endParaRPr lang="en-US" sz="1200" dirty="0">
              <a:solidFill>
                <a:srgbClr val="FFFF00"/>
              </a:solidFill>
            </a:endParaRPr>
          </a:p>
        </p:txBody>
      </p:sp>
      <p:sp>
        <p:nvSpPr>
          <p:cNvPr id="17" name="TextBox 16">
            <a:extLst>
              <a:ext uri="{FF2B5EF4-FFF2-40B4-BE49-F238E27FC236}">
                <a16:creationId xmlns:a16="http://schemas.microsoft.com/office/drawing/2014/main" id="{A04D316C-F19D-1300-2B58-6A176CBEF85F}"/>
              </a:ext>
            </a:extLst>
          </p:cNvPr>
          <p:cNvSpPr txBox="1"/>
          <p:nvPr/>
        </p:nvSpPr>
        <p:spPr>
          <a:xfrm>
            <a:off x="457200" y="4365277"/>
            <a:ext cx="1061316" cy="276999"/>
          </a:xfrm>
          <a:prstGeom prst="rect">
            <a:avLst/>
          </a:prstGeom>
          <a:solidFill>
            <a:srgbClr val="0432FF"/>
          </a:solidFill>
        </p:spPr>
        <p:txBody>
          <a:bodyPr wrap="none" rtlCol="0">
            <a:spAutoFit/>
          </a:bodyPr>
          <a:lstStyle/>
          <a:p>
            <a:r>
              <a:rPr lang="en-US" sz="1200" dirty="0">
                <a:solidFill>
                  <a:srgbClr val="FFFF00"/>
                </a:solidFill>
              </a:rPr>
              <a:t>11.4/</a:t>
            </a:r>
            <a:r>
              <a:rPr lang="en-US" sz="1200" dirty="0" err="1">
                <a:solidFill>
                  <a:srgbClr val="FFFF00"/>
                </a:solidFill>
              </a:rPr>
              <a:t>Game.h</a:t>
            </a:r>
            <a:endParaRPr lang="en-US" sz="1200" dirty="0">
              <a:solidFill>
                <a:srgbClr val="FFFF00"/>
              </a:solidFill>
            </a:endParaRPr>
          </a:p>
        </p:txBody>
      </p:sp>
      <p:sp>
        <p:nvSpPr>
          <p:cNvPr id="18" name="TextBox 17">
            <a:extLst>
              <a:ext uri="{FF2B5EF4-FFF2-40B4-BE49-F238E27FC236}">
                <a16:creationId xmlns:a16="http://schemas.microsoft.com/office/drawing/2014/main" id="{12A6C018-990E-52CC-1B91-340832F4FDDF}"/>
              </a:ext>
            </a:extLst>
          </p:cNvPr>
          <p:cNvSpPr txBox="1"/>
          <p:nvPr/>
        </p:nvSpPr>
        <p:spPr>
          <a:xfrm>
            <a:off x="457200" y="3635690"/>
            <a:ext cx="1333827" cy="276999"/>
          </a:xfrm>
          <a:prstGeom prst="rect">
            <a:avLst/>
          </a:prstGeom>
          <a:solidFill>
            <a:srgbClr val="0432FF"/>
          </a:solidFill>
        </p:spPr>
        <p:txBody>
          <a:bodyPr wrap="none" rtlCol="0">
            <a:spAutoFit/>
          </a:bodyPr>
          <a:lstStyle/>
          <a:p>
            <a:r>
              <a:rPr lang="en-US" sz="1200" dirty="0">
                <a:solidFill>
                  <a:srgbClr val="FFFF00"/>
                </a:solidFill>
              </a:rPr>
              <a:t>11.4/</a:t>
            </a:r>
            <a:r>
              <a:rPr lang="en-US" sz="1200" dirty="0" err="1">
                <a:solidFill>
                  <a:srgbClr val="FFFF00"/>
                </a:solidFill>
              </a:rPr>
              <a:t>Intramural.h</a:t>
            </a:r>
            <a:endParaRPr lang="en-US" sz="1200" dirty="0">
              <a:solidFill>
                <a:srgbClr val="FFFF00"/>
              </a:solidFill>
            </a:endParaRPr>
          </a:p>
        </p:txBody>
      </p:sp>
      <p:sp>
        <p:nvSpPr>
          <p:cNvPr id="19" name="TextBox 18">
            <a:extLst>
              <a:ext uri="{FF2B5EF4-FFF2-40B4-BE49-F238E27FC236}">
                <a16:creationId xmlns:a16="http://schemas.microsoft.com/office/drawing/2014/main" id="{80477B4C-E007-D9B6-E40C-0C84108EE535}"/>
              </a:ext>
            </a:extLst>
          </p:cNvPr>
          <p:cNvSpPr txBox="1"/>
          <p:nvPr/>
        </p:nvSpPr>
        <p:spPr>
          <a:xfrm>
            <a:off x="458802" y="5293723"/>
            <a:ext cx="1008418" cy="276999"/>
          </a:xfrm>
          <a:prstGeom prst="rect">
            <a:avLst/>
          </a:prstGeom>
          <a:solidFill>
            <a:srgbClr val="0432FF"/>
          </a:solidFill>
        </p:spPr>
        <p:txBody>
          <a:bodyPr wrap="none" rtlCol="0">
            <a:spAutoFit/>
          </a:bodyPr>
          <a:lstStyle/>
          <a:p>
            <a:r>
              <a:rPr lang="en-US" sz="1200" dirty="0">
                <a:solidFill>
                  <a:srgbClr val="FFFF00"/>
                </a:solidFill>
              </a:rPr>
              <a:t>11.4/</a:t>
            </a:r>
            <a:r>
              <a:rPr lang="en-US" sz="1200" dirty="0" err="1">
                <a:solidFill>
                  <a:srgbClr val="FFFF00"/>
                </a:solidFill>
              </a:rPr>
              <a:t>Node.h</a:t>
            </a:r>
            <a:endParaRPr lang="en-US" sz="1200" dirty="0">
              <a:solidFill>
                <a:srgbClr val="FFFF00"/>
              </a:solidFill>
            </a:endParaRPr>
          </a:p>
        </p:txBody>
      </p:sp>
      <p:sp>
        <p:nvSpPr>
          <p:cNvPr id="20" name="TextBox 19">
            <a:extLst>
              <a:ext uri="{FF2B5EF4-FFF2-40B4-BE49-F238E27FC236}">
                <a16:creationId xmlns:a16="http://schemas.microsoft.com/office/drawing/2014/main" id="{5F5CBB29-6B4F-7F1F-2E62-9B983743BCB4}"/>
              </a:ext>
            </a:extLst>
          </p:cNvPr>
          <p:cNvSpPr txBox="1"/>
          <p:nvPr/>
        </p:nvSpPr>
        <p:spPr>
          <a:xfrm>
            <a:off x="1698788" y="3272656"/>
            <a:ext cx="1181093" cy="276999"/>
          </a:xfrm>
          <a:prstGeom prst="rect">
            <a:avLst/>
          </a:prstGeom>
          <a:solidFill>
            <a:srgbClr val="0432FF"/>
          </a:solidFill>
        </p:spPr>
        <p:txBody>
          <a:bodyPr wrap="none" rtlCol="0">
            <a:spAutoFit/>
          </a:bodyPr>
          <a:lstStyle/>
          <a:p>
            <a:r>
              <a:rPr lang="en-US" sz="1200" dirty="0">
                <a:solidFill>
                  <a:srgbClr val="FFFF00"/>
                </a:solidFill>
              </a:rPr>
              <a:t>11.4/</a:t>
            </a:r>
            <a:r>
              <a:rPr lang="en-US" sz="1200" dirty="0" err="1">
                <a:solidFill>
                  <a:srgbClr val="FFFF00"/>
                </a:solidFill>
              </a:rPr>
              <a:t>tester.cpp</a:t>
            </a:r>
            <a:endParaRPr lang="en-US" sz="1200" dirty="0">
              <a:solidFill>
                <a:srgbClr val="FFFF00"/>
              </a:solidFill>
            </a:endParaRPr>
          </a:p>
        </p:txBody>
      </p:sp>
      <p:sp>
        <p:nvSpPr>
          <p:cNvPr id="21" name="TextBox 20">
            <a:extLst>
              <a:ext uri="{FF2B5EF4-FFF2-40B4-BE49-F238E27FC236}">
                <a16:creationId xmlns:a16="http://schemas.microsoft.com/office/drawing/2014/main" id="{B7CC75EB-C03B-90B2-BEFB-771A35906111}"/>
              </a:ext>
            </a:extLst>
          </p:cNvPr>
          <p:cNvSpPr txBox="1"/>
          <p:nvPr/>
        </p:nvSpPr>
        <p:spPr>
          <a:xfrm>
            <a:off x="460406" y="5651438"/>
            <a:ext cx="1058110" cy="276999"/>
          </a:xfrm>
          <a:prstGeom prst="rect">
            <a:avLst/>
          </a:prstGeom>
          <a:solidFill>
            <a:srgbClr val="0432FF"/>
          </a:solidFill>
        </p:spPr>
        <p:txBody>
          <a:bodyPr wrap="none" rtlCol="0">
            <a:spAutoFit/>
          </a:bodyPr>
          <a:lstStyle/>
          <a:p>
            <a:r>
              <a:rPr lang="en-US" sz="1200" dirty="0">
                <a:solidFill>
                  <a:srgbClr val="FFFF00"/>
                </a:solidFill>
              </a:rPr>
              <a:t>11.4/</a:t>
            </a:r>
            <a:r>
              <a:rPr lang="en-US" sz="1200" dirty="0" err="1">
                <a:solidFill>
                  <a:srgbClr val="FFFF00"/>
                </a:solidFill>
              </a:rPr>
              <a:t>Visitor.h</a:t>
            </a:r>
            <a:endParaRPr lang="en-US" sz="1200" dirty="0">
              <a:solidFill>
                <a:srgbClr val="FFFF00"/>
              </a:solidFill>
            </a:endParaRPr>
          </a:p>
        </p:txBody>
      </p:sp>
      <p:sp>
        <p:nvSpPr>
          <p:cNvPr id="22" name="TextBox 21">
            <a:extLst>
              <a:ext uri="{FF2B5EF4-FFF2-40B4-BE49-F238E27FC236}">
                <a16:creationId xmlns:a16="http://schemas.microsoft.com/office/drawing/2014/main" id="{CD1CA520-324D-FBEA-1E5C-561642B5CB3A}"/>
              </a:ext>
            </a:extLst>
          </p:cNvPr>
          <p:cNvSpPr txBox="1"/>
          <p:nvPr/>
        </p:nvSpPr>
        <p:spPr>
          <a:xfrm>
            <a:off x="6277740" y="5217737"/>
            <a:ext cx="1995867" cy="276999"/>
          </a:xfrm>
          <a:prstGeom prst="rect">
            <a:avLst/>
          </a:prstGeom>
          <a:solidFill>
            <a:srgbClr val="0432FF"/>
          </a:solidFill>
        </p:spPr>
        <p:txBody>
          <a:bodyPr wrap="none" rtlCol="0">
            <a:spAutoFit/>
          </a:bodyPr>
          <a:lstStyle/>
          <a:p>
            <a:r>
              <a:rPr lang="en-US" sz="1200" dirty="0">
                <a:solidFill>
                  <a:srgbClr val="FFFF00"/>
                </a:solidFill>
              </a:rPr>
              <a:t>11.4/</a:t>
            </a:r>
            <a:r>
              <a:rPr lang="en-US" sz="1200" dirty="0" err="1">
                <a:solidFill>
                  <a:srgbClr val="FFFF00"/>
                </a:solidFill>
              </a:rPr>
              <a:t>ScoresReportVisitor.h</a:t>
            </a:r>
            <a:endParaRPr lang="en-US" sz="1200" dirty="0">
              <a:solidFill>
                <a:srgbClr val="FFFF00"/>
              </a:solidFill>
            </a:endParaRPr>
          </a:p>
        </p:txBody>
      </p:sp>
      <p:sp>
        <p:nvSpPr>
          <p:cNvPr id="23" name="TextBox 22">
            <a:extLst>
              <a:ext uri="{FF2B5EF4-FFF2-40B4-BE49-F238E27FC236}">
                <a16:creationId xmlns:a16="http://schemas.microsoft.com/office/drawing/2014/main" id="{C87F39AC-18C3-CD2A-99E1-3938071742C0}"/>
              </a:ext>
            </a:extLst>
          </p:cNvPr>
          <p:cNvSpPr txBox="1"/>
          <p:nvPr/>
        </p:nvSpPr>
        <p:spPr>
          <a:xfrm>
            <a:off x="457200" y="4733643"/>
            <a:ext cx="905825" cy="276999"/>
          </a:xfrm>
          <a:prstGeom prst="rect">
            <a:avLst/>
          </a:prstGeom>
          <a:solidFill>
            <a:srgbClr val="0432FF"/>
          </a:solidFill>
        </p:spPr>
        <p:txBody>
          <a:bodyPr wrap="none" rtlCol="0">
            <a:spAutoFit/>
          </a:bodyPr>
          <a:lstStyle/>
          <a:p>
            <a:r>
              <a:rPr lang="en-US" sz="1200" dirty="0">
                <a:solidFill>
                  <a:srgbClr val="FFFF00"/>
                </a:solidFill>
              </a:rPr>
              <a:t>11.4/</a:t>
            </a:r>
            <a:r>
              <a:rPr lang="en-US" sz="1200" dirty="0" err="1">
                <a:solidFill>
                  <a:srgbClr val="FFFF00"/>
                </a:solidFill>
              </a:rPr>
              <a:t>Hall.h</a:t>
            </a:r>
            <a:endParaRPr lang="en-US" sz="1200" dirty="0">
              <a:solidFill>
                <a:srgbClr val="FFFF00"/>
              </a:solidFill>
            </a:endParaRPr>
          </a:p>
        </p:txBody>
      </p:sp>
      <p:sp>
        <p:nvSpPr>
          <p:cNvPr id="25" name="TextBox 24">
            <a:extLst>
              <a:ext uri="{FF2B5EF4-FFF2-40B4-BE49-F238E27FC236}">
                <a16:creationId xmlns:a16="http://schemas.microsoft.com/office/drawing/2014/main" id="{F5E186B4-B645-A7C0-D4F7-9C4178CED7EB}"/>
              </a:ext>
            </a:extLst>
          </p:cNvPr>
          <p:cNvSpPr txBox="1"/>
          <p:nvPr/>
        </p:nvSpPr>
        <p:spPr>
          <a:xfrm>
            <a:off x="6277740" y="5582625"/>
            <a:ext cx="2124108" cy="276999"/>
          </a:xfrm>
          <a:prstGeom prst="rect">
            <a:avLst/>
          </a:prstGeom>
          <a:solidFill>
            <a:srgbClr val="0432FF"/>
          </a:solidFill>
        </p:spPr>
        <p:txBody>
          <a:bodyPr wrap="none" rtlCol="0">
            <a:spAutoFit/>
          </a:bodyPr>
          <a:lstStyle/>
          <a:p>
            <a:r>
              <a:rPr lang="en-US" sz="1200" dirty="0">
                <a:solidFill>
                  <a:srgbClr val="FFFF00"/>
                </a:solidFill>
              </a:rPr>
              <a:t>11.4/</a:t>
            </a:r>
            <a:r>
              <a:rPr lang="en-US" sz="1200" dirty="0" err="1">
                <a:solidFill>
                  <a:srgbClr val="FFFF00"/>
                </a:solidFill>
              </a:rPr>
              <a:t>ActivitiesReportVisitor.h</a:t>
            </a:r>
            <a:endParaRPr lang="en-US" sz="1200" dirty="0">
              <a:solidFill>
                <a:srgbClr val="FFFF00"/>
              </a:solidFill>
            </a:endParaRPr>
          </a:p>
        </p:txBody>
      </p:sp>
      <p:sp>
        <p:nvSpPr>
          <p:cNvPr id="26" name="TextBox 25">
            <a:extLst>
              <a:ext uri="{FF2B5EF4-FFF2-40B4-BE49-F238E27FC236}">
                <a16:creationId xmlns:a16="http://schemas.microsoft.com/office/drawing/2014/main" id="{20720618-7E27-160E-2C7D-C2D3F99893EC}"/>
              </a:ext>
            </a:extLst>
          </p:cNvPr>
          <p:cNvSpPr txBox="1"/>
          <p:nvPr/>
        </p:nvSpPr>
        <p:spPr>
          <a:xfrm>
            <a:off x="6277740" y="5949191"/>
            <a:ext cx="2148152" cy="276999"/>
          </a:xfrm>
          <a:prstGeom prst="rect">
            <a:avLst/>
          </a:prstGeom>
          <a:solidFill>
            <a:srgbClr val="0432FF"/>
          </a:solidFill>
        </p:spPr>
        <p:txBody>
          <a:bodyPr wrap="none" rtlCol="0">
            <a:spAutoFit/>
          </a:bodyPr>
          <a:lstStyle/>
          <a:p>
            <a:r>
              <a:rPr lang="en-US" sz="1200" dirty="0">
                <a:solidFill>
                  <a:srgbClr val="FFFF00"/>
                </a:solidFill>
              </a:rPr>
              <a:t>11.4/</a:t>
            </a:r>
            <a:r>
              <a:rPr lang="en-US" sz="1200" dirty="0" err="1">
                <a:solidFill>
                  <a:srgbClr val="FFFF00"/>
                </a:solidFill>
              </a:rPr>
              <a:t>WinningsReportVisitor.h</a:t>
            </a:r>
            <a:endParaRPr lang="en-US" sz="1200" dirty="0">
              <a:solidFill>
                <a:srgbClr val="FFFF00"/>
              </a:solidFill>
            </a:endParaRPr>
          </a:p>
        </p:txBody>
      </p:sp>
    </p:spTree>
    <p:extLst>
      <p:ext uri="{BB962C8B-B14F-4D97-AF65-F5344CB8AC3E}">
        <p14:creationId xmlns:p14="http://schemas.microsoft.com/office/powerpoint/2010/main" val="2961009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iagram of a program&#10;&#10;Description automatically generated">
            <a:extLst>
              <a:ext uri="{FF2B5EF4-FFF2-40B4-BE49-F238E27FC236}">
                <a16:creationId xmlns:a16="http://schemas.microsoft.com/office/drawing/2014/main" id="{18F183E7-18D2-4EE8-C1ED-976265EB251A}"/>
              </a:ext>
            </a:extLst>
          </p:cNvPr>
          <p:cNvPicPr>
            <a:picLocks noChangeAspect="1"/>
          </p:cNvPicPr>
          <p:nvPr/>
        </p:nvPicPr>
        <p:blipFill>
          <a:blip r:embed="rId2"/>
          <a:stretch>
            <a:fillRect/>
          </a:stretch>
        </p:blipFill>
        <p:spPr>
          <a:xfrm>
            <a:off x="6035024" y="3977634"/>
            <a:ext cx="2976888" cy="2202081"/>
          </a:xfrm>
          <a:prstGeom prst="rect">
            <a:avLst/>
          </a:prstGeom>
        </p:spPr>
      </p:pic>
      <p:sp>
        <p:nvSpPr>
          <p:cNvPr id="2" name="Title 1">
            <a:extLst>
              <a:ext uri="{FF2B5EF4-FFF2-40B4-BE49-F238E27FC236}">
                <a16:creationId xmlns:a16="http://schemas.microsoft.com/office/drawing/2014/main" id="{1B4FC06E-2494-D1EB-D569-C42894485D71}"/>
              </a:ext>
            </a:extLst>
          </p:cNvPr>
          <p:cNvSpPr>
            <a:spLocks noGrp="1"/>
          </p:cNvSpPr>
          <p:nvPr>
            <p:ph type="title"/>
          </p:nvPr>
        </p:nvSpPr>
        <p:spPr/>
        <p:txBody>
          <a:bodyPr/>
          <a:lstStyle/>
          <a:p>
            <a:r>
              <a:rPr lang="en-US" dirty="0"/>
              <a:t>After Using the Visitor DP</a:t>
            </a:r>
            <a:r>
              <a:rPr lang="en-US" i="1" dirty="0"/>
              <a:t>, cont’d</a:t>
            </a:r>
          </a:p>
        </p:txBody>
      </p:sp>
      <p:sp>
        <p:nvSpPr>
          <p:cNvPr id="3" name="Content Placeholder 2">
            <a:extLst>
              <a:ext uri="{FF2B5EF4-FFF2-40B4-BE49-F238E27FC236}">
                <a16:creationId xmlns:a16="http://schemas.microsoft.com/office/drawing/2014/main" id="{6A1EC011-C9E6-F54E-41FA-84FCB2E3FD56}"/>
              </a:ext>
            </a:extLst>
          </p:cNvPr>
          <p:cNvSpPr>
            <a:spLocks noGrp="1"/>
          </p:cNvSpPr>
          <p:nvPr>
            <p:ph idx="1"/>
          </p:nvPr>
        </p:nvSpPr>
        <p:spPr>
          <a:xfrm>
            <a:off x="457200" y="1295401"/>
            <a:ext cx="8229600" cy="3596624"/>
          </a:xfrm>
        </p:spPr>
        <p:txBody>
          <a:bodyPr/>
          <a:lstStyle/>
          <a:p>
            <a:r>
              <a:rPr lang="en-US" dirty="0"/>
              <a:t>Each node must implement the </a:t>
            </a:r>
            <a:r>
              <a:rPr lang="en-US" b="1" dirty="0">
                <a:latin typeface="Courier New" panose="02070309020205020404" pitchFamily="49" charset="0"/>
                <a:cs typeface="Courier New" panose="02070309020205020404" pitchFamily="49" charset="0"/>
              </a:rPr>
              <a:t>accept() </a:t>
            </a:r>
            <a:r>
              <a:rPr lang="en-US" dirty="0"/>
              <a:t>member function to “accept” a </a:t>
            </a:r>
            <a:r>
              <a:rPr lang="en-US" b="1" dirty="0">
                <a:latin typeface="Courier New" panose="02070309020205020404" pitchFamily="49" charset="0"/>
                <a:cs typeface="Courier New" panose="02070309020205020404" pitchFamily="49" charset="0"/>
              </a:rPr>
              <a:t>Visitor</a:t>
            </a:r>
            <a:r>
              <a:rPr lang="en-US" dirty="0"/>
              <a:t> object.</a:t>
            </a:r>
          </a:p>
          <a:p>
            <a:pPr lvl="1"/>
            <a:r>
              <a:rPr lang="en-US" dirty="0"/>
              <a:t>It’s declared as an abstract member function </a:t>
            </a:r>
            <a:br>
              <a:rPr lang="en-US" dirty="0"/>
            </a:br>
            <a:r>
              <a:rPr lang="en-US" dirty="0"/>
              <a:t>in superclass </a:t>
            </a:r>
            <a:r>
              <a:rPr lang="en-US" b="1" dirty="0">
                <a:latin typeface="Courier New" panose="02070309020205020404" pitchFamily="49" charset="0"/>
                <a:cs typeface="Courier New" panose="02070309020205020404" pitchFamily="49" charset="0"/>
              </a:rPr>
              <a:t>Node</a:t>
            </a:r>
            <a:r>
              <a:rPr lang="en-US" dirty="0"/>
              <a:t>:</a:t>
            </a:r>
          </a:p>
          <a:p>
            <a:pPr marL="471487" lvl="1" indent="0">
              <a:buNone/>
            </a:pPr>
            <a:endParaRPr lang="en-US" dirty="0"/>
          </a:p>
          <a:p>
            <a:r>
              <a:rPr lang="en-US" dirty="0"/>
              <a:t>Once a node has accepted a </a:t>
            </a:r>
            <a:r>
              <a:rPr lang="en-US" b="1" dirty="0">
                <a:latin typeface="Courier New" panose="02070309020205020404" pitchFamily="49" charset="0"/>
                <a:cs typeface="Courier New" panose="02070309020205020404" pitchFamily="49" charset="0"/>
              </a:rPr>
              <a:t>Visitor</a:t>
            </a:r>
            <a:r>
              <a:rPr lang="en-US" dirty="0"/>
              <a:t> object, </a:t>
            </a:r>
            <a:br>
              <a:rPr lang="en-US" dirty="0"/>
            </a:br>
            <a:r>
              <a:rPr lang="en-US" dirty="0"/>
              <a:t>the node asks the object to visit it.</a:t>
            </a:r>
          </a:p>
          <a:p>
            <a:pPr lvl="1"/>
            <a:r>
              <a:rPr lang="en-US" dirty="0"/>
              <a:t>For example, in class </a:t>
            </a:r>
            <a:r>
              <a:rPr lang="en-US" b="1" dirty="0">
                <a:latin typeface="Courier New" panose="02070309020205020404" pitchFamily="49" charset="0"/>
                <a:cs typeface="Courier New" panose="02070309020205020404" pitchFamily="49" charset="0"/>
              </a:rPr>
              <a:t>Hall</a:t>
            </a:r>
            <a:r>
              <a:rPr lang="en-US" dirty="0"/>
              <a:t>:</a:t>
            </a:r>
          </a:p>
        </p:txBody>
      </p:sp>
      <p:sp>
        <p:nvSpPr>
          <p:cNvPr id="4" name="Slide Number Placeholder 3">
            <a:extLst>
              <a:ext uri="{FF2B5EF4-FFF2-40B4-BE49-F238E27FC236}">
                <a16:creationId xmlns:a16="http://schemas.microsoft.com/office/drawing/2014/main" id="{C7D3AFF0-92F2-DB66-1B76-580C6340931C}"/>
              </a:ext>
            </a:extLst>
          </p:cNvPr>
          <p:cNvSpPr>
            <a:spLocks noGrp="1"/>
          </p:cNvSpPr>
          <p:nvPr>
            <p:ph type="sldNum" sz="quarter" idx="12"/>
          </p:nvPr>
        </p:nvSpPr>
        <p:spPr/>
        <p:txBody>
          <a:bodyPr/>
          <a:lstStyle/>
          <a:p>
            <a:fld id="{6C575094-CFE5-6845-BA77-358456EEE977}" type="slidenum">
              <a:rPr lang="en-US" altLang="x-none" smtClean="0"/>
              <a:pPr/>
              <a:t>44</a:t>
            </a:fld>
            <a:endParaRPr lang="en-US" altLang="x-none"/>
          </a:p>
        </p:txBody>
      </p:sp>
      <p:sp>
        <p:nvSpPr>
          <p:cNvPr id="6" name="TextBox 5">
            <a:extLst>
              <a:ext uri="{FF2B5EF4-FFF2-40B4-BE49-F238E27FC236}">
                <a16:creationId xmlns:a16="http://schemas.microsoft.com/office/drawing/2014/main" id="{D992F323-FCFF-EED0-9A5D-2451665B2140}"/>
              </a:ext>
            </a:extLst>
          </p:cNvPr>
          <p:cNvSpPr txBox="1"/>
          <p:nvPr/>
        </p:nvSpPr>
        <p:spPr>
          <a:xfrm>
            <a:off x="1598466" y="3077621"/>
            <a:ext cx="5947068" cy="338554"/>
          </a:xfrm>
          <a:prstGeom prst="rect">
            <a:avLst/>
          </a:prstGeom>
          <a:solidFill>
            <a:schemeClr val="bg1">
              <a:lumMod val="95000"/>
            </a:schemeClr>
          </a:solidFill>
          <a:ln>
            <a:solidFill>
              <a:schemeClr val="bg1">
                <a:lumMod val="75000"/>
              </a:schemeClr>
            </a:solidFill>
          </a:ln>
        </p:spPr>
        <p:txBody>
          <a:bodyPr wrap="square" rtlCol="0">
            <a:spAutoFit/>
          </a:bodyPr>
          <a:lstStyle/>
          <a:p>
            <a:r>
              <a:rPr lang="en-US" b="1" dirty="0">
                <a:effectLst/>
                <a:latin typeface="Courier New" panose="02070309020205020404" pitchFamily="49" charset="0"/>
                <a:cs typeface="Courier New" panose="02070309020205020404" pitchFamily="49" charset="0"/>
              </a:rPr>
              <a:t>virtual void </a:t>
            </a:r>
            <a:r>
              <a:rPr lang="en-US" b="1" dirty="0">
                <a:solidFill>
                  <a:srgbClr val="C00000"/>
                </a:solidFill>
                <a:effectLst/>
                <a:latin typeface="Courier New" panose="02070309020205020404" pitchFamily="49" charset="0"/>
                <a:cs typeface="Courier New" panose="02070309020205020404" pitchFamily="49" charset="0"/>
              </a:rPr>
              <a:t>accept</a:t>
            </a:r>
            <a:r>
              <a:rPr lang="en-US" b="1" dirty="0">
                <a:effectLst/>
                <a:latin typeface="Courier New" panose="02070309020205020404" pitchFamily="49" charset="0"/>
                <a:cs typeface="Courier New" panose="02070309020205020404" pitchFamily="49" charset="0"/>
              </a:rPr>
              <a:t>(Visitor&amp; visitor) = 0;</a:t>
            </a:r>
            <a:endParaRPr lang="en-US" sz="1400" b="1" dirty="0">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72B86A2A-6C7D-6C65-EE59-C0A6DDF74460}"/>
              </a:ext>
            </a:extLst>
          </p:cNvPr>
          <p:cNvSpPr txBox="1"/>
          <p:nvPr/>
        </p:nvSpPr>
        <p:spPr>
          <a:xfrm>
            <a:off x="847953" y="4909269"/>
            <a:ext cx="4875053" cy="1077218"/>
          </a:xfrm>
          <a:prstGeom prst="rect">
            <a:avLst/>
          </a:prstGeom>
          <a:solidFill>
            <a:schemeClr val="bg1">
              <a:lumMod val="95000"/>
            </a:schemeClr>
          </a:solidFill>
          <a:ln>
            <a:solidFill>
              <a:schemeClr val="bg1">
                <a:lumMod val="75000"/>
              </a:schemeClr>
            </a:solidFill>
          </a:ln>
        </p:spPr>
        <p:txBody>
          <a:bodyPr wrap="none" rtlCol="0">
            <a:spAutoFit/>
          </a:bodyPr>
          <a:lstStyle/>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void </a:t>
            </a:r>
            <a:r>
              <a:rPr lang="en-US" b="1" dirty="0">
                <a:solidFill>
                  <a:srgbClr val="C00000"/>
                </a:solidFill>
                <a:effectLst/>
                <a:latin typeface="Courier New" panose="02070309020205020404" pitchFamily="49" charset="0"/>
                <a:cs typeface="Courier New" panose="02070309020205020404" pitchFamily="49" charset="0"/>
              </a:rPr>
              <a:t>accept</a:t>
            </a:r>
            <a:r>
              <a:rPr lang="en-US" b="1" dirty="0">
                <a:effectLst/>
                <a:latin typeface="Courier New" panose="02070309020205020404" pitchFamily="49" charset="0"/>
                <a:cs typeface="Courier New" panose="02070309020205020404" pitchFamily="49" charset="0"/>
              </a:rPr>
              <a:t>(</a:t>
            </a:r>
            <a:r>
              <a:rPr lang="en-US" b="1" dirty="0">
                <a:solidFill>
                  <a:srgbClr val="C00000"/>
                </a:solidFill>
                <a:effectLst/>
                <a:latin typeface="Courier New" panose="02070309020205020404" pitchFamily="49" charset="0"/>
                <a:cs typeface="Courier New" panose="02070309020205020404" pitchFamily="49" charset="0"/>
              </a:rPr>
              <a:t>Visitor</a:t>
            </a:r>
            <a:r>
              <a:rPr lang="en-US" b="1" dirty="0">
                <a:effectLst/>
                <a:latin typeface="Courier New" panose="02070309020205020404" pitchFamily="49" charset="0"/>
                <a:cs typeface="Courier New" panose="02070309020205020404" pitchFamily="49" charset="0"/>
              </a:rPr>
              <a:t>&amp; visitor) override</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a:t>
            </a:r>
            <a:r>
              <a:rPr lang="en-US" b="1" dirty="0" err="1">
                <a:solidFill>
                  <a:srgbClr val="C00000"/>
                </a:solidFill>
                <a:effectLst/>
                <a:latin typeface="Courier New" panose="02070309020205020404" pitchFamily="49" charset="0"/>
                <a:cs typeface="Courier New" panose="02070309020205020404" pitchFamily="49" charset="0"/>
              </a:rPr>
              <a:t>visitor.visit_Hall</a:t>
            </a:r>
            <a:r>
              <a:rPr lang="en-US" b="1" dirty="0">
                <a:solidFill>
                  <a:srgbClr val="C00000"/>
                </a:solidFill>
                <a:effectLst/>
                <a:latin typeface="Courier New" panose="02070309020205020404" pitchFamily="49" charset="0"/>
                <a:cs typeface="Courier New" panose="02070309020205020404" pitchFamily="49" charset="0"/>
              </a:rPr>
              <a:t>(this);</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00148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AC056-FDD0-F4A0-A600-B5B35FF5E3A4}"/>
              </a:ext>
            </a:extLst>
          </p:cNvPr>
          <p:cNvSpPr>
            <a:spLocks noGrp="1"/>
          </p:cNvSpPr>
          <p:nvPr>
            <p:ph type="title"/>
          </p:nvPr>
        </p:nvSpPr>
        <p:spPr/>
        <p:txBody>
          <a:bodyPr/>
          <a:lstStyle/>
          <a:p>
            <a:r>
              <a:rPr lang="en-US" dirty="0"/>
              <a:t>After Using the Visitor DP</a:t>
            </a:r>
            <a:r>
              <a:rPr lang="en-US" i="1" dirty="0"/>
              <a:t>, cont’d</a:t>
            </a:r>
            <a:endParaRPr lang="en-US" dirty="0"/>
          </a:p>
        </p:txBody>
      </p:sp>
      <p:sp>
        <p:nvSpPr>
          <p:cNvPr id="3" name="Content Placeholder 2">
            <a:extLst>
              <a:ext uri="{FF2B5EF4-FFF2-40B4-BE49-F238E27FC236}">
                <a16:creationId xmlns:a16="http://schemas.microsoft.com/office/drawing/2014/main" id="{EB930F77-798B-4D08-0AE8-B45B1C0FD2E0}"/>
              </a:ext>
            </a:extLst>
          </p:cNvPr>
          <p:cNvSpPr>
            <a:spLocks noGrp="1"/>
          </p:cNvSpPr>
          <p:nvPr>
            <p:ph idx="1"/>
          </p:nvPr>
        </p:nvSpPr>
        <p:spPr>
          <a:xfrm>
            <a:off x="457200" y="1295401"/>
            <a:ext cx="8229600" cy="1767844"/>
          </a:xfrm>
        </p:spPr>
        <p:txBody>
          <a:bodyPr/>
          <a:lstStyle/>
          <a:p>
            <a:r>
              <a:rPr lang="en-US" dirty="0"/>
              <a:t>Once a node has accepted a </a:t>
            </a:r>
            <a:r>
              <a:rPr lang="en-US" b="1" dirty="0">
                <a:latin typeface="Courier New" panose="02070309020205020404" pitchFamily="49" charset="0"/>
                <a:cs typeface="Courier New" panose="02070309020205020404" pitchFamily="49" charset="0"/>
              </a:rPr>
              <a:t>Visitor</a:t>
            </a:r>
            <a:r>
              <a:rPr lang="en-US" dirty="0"/>
              <a:t> object and has been visited, the node can ask other nodes to accept that </a:t>
            </a:r>
            <a:r>
              <a:rPr lang="en-US" b="1" dirty="0">
                <a:latin typeface="Courier New" panose="02070309020205020404" pitchFamily="49" charset="0"/>
                <a:cs typeface="Courier New" panose="02070309020205020404" pitchFamily="49" charset="0"/>
              </a:rPr>
              <a:t>Visitor</a:t>
            </a:r>
            <a:r>
              <a:rPr lang="en-US" dirty="0"/>
              <a:t> object.</a:t>
            </a:r>
          </a:p>
          <a:p>
            <a:pPr lvl="1"/>
            <a:r>
              <a:rPr lang="en-US" dirty="0"/>
              <a:t>For example, in class </a:t>
            </a:r>
            <a:r>
              <a:rPr lang="en-US" b="1" dirty="0">
                <a:latin typeface="Courier New" panose="02070309020205020404" pitchFamily="49" charset="0"/>
                <a:cs typeface="Courier New" panose="02070309020205020404" pitchFamily="49" charset="0"/>
              </a:rPr>
              <a:t>Intramural</a:t>
            </a:r>
            <a:r>
              <a:rPr lang="en-US" dirty="0"/>
              <a:t>:</a:t>
            </a:r>
          </a:p>
        </p:txBody>
      </p:sp>
      <p:sp>
        <p:nvSpPr>
          <p:cNvPr id="4" name="Slide Number Placeholder 3">
            <a:extLst>
              <a:ext uri="{FF2B5EF4-FFF2-40B4-BE49-F238E27FC236}">
                <a16:creationId xmlns:a16="http://schemas.microsoft.com/office/drawing/2014/main" id="{2DDBBDEC-36EB-BC84-3F89-D84BAF955C7F}"/>
              </a:ext>
            </a:extLst>
          </p:cNvPr>
          <p:cNvSpPr>
            <a:spLocks noGrp="1"/>
          </p:cNvSpPr>
          <p:nvPr>
            <p:ph type="sldNum" sz="quarter" idx="12"/>
          </p:nvPr>
        </p:nvSpPr>
        <p:spPr/>
        <p:txBody>
          <a:bodyPr/>
          <a:lstStyle/>
          <a:p>
            <a:fld id="{6C575094-CFE5-6845-BA77-358456EEE977}" type="slidenum">
              <a:rPr lang="en-US" altLang="x-none" smtClean="0"/>
              <a:pPr/>
              <a:t>45</a:t>
            </a:fld>
            <a:endParaRPr lang="en-US" altLang="x-none"/>
          </a:p>
        </p:txBody>
      </p:sp>
      <p:sp>
        <p:nvSpPr>
          <p:cNvPr id="5" name="TextBox 4">
            <a:extLst>
              <a:ext uri="{FF2B5EF4-FFF2-40B4-BE49-F238E27FC236}">
                <a16:creationId xmlns:a16="http://schemas.microsoft.com/office/drawing/2014/main" id="{55813782-009B-9FA9-9AA6-A2C81A746F54}"/>
              </a:ext>
            </a:extLst>
          </p:cNvPr>
          <p:cNvSpPr txBox="1"/>
          <p:nvPr/>
        </p:nvSpPr>
        <p:spPr>
          <a:xfrm>
            <a:off x="1023592" y="3246122"/>
            <a:ext cx="7096815" cy="1815882"/>
          </a:xfrm>
          <a:prstGeom prst="rect">
            <a:avLst/>
          </a:prstGeom>
          <a:solidFill>
            <a:schemeClr val="bg1">
              <a:lumMod val="95000"/>
            </a:schemeClr>
          </a:solidFill>
          <a:ln>
            <a:solidFill>
              <a:schemeClr val="bg1">
                <a:lumMod val="75000"/>
              </a:schemeClr>
            </a:solidFill>
          </a:ln>
        </p:spPr>
        <p:txBody>
          <a:bodyPr wrap="none" rtlCol="0">
            <a:spAutoFit/>
          </a:bodyPr>
          <a:lstStyle/>
          <a:p>
            <a:pPr marL="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accept</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(Visitor&amp; visitor) override</a:t>
            </a:r>
            <a:endParaRPr lang="en-US"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visitor.visit_Intramural</a:t>
            </a:r>
            <a:r>
              <a:rPr lang="en-US"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(this);</a:t>
            </a:r>
            <a:endParaRPr lang="en-US"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for (Sport *sport : sports) </a:t>
            </a:r>
            <a:r>
              <a:rPr lang="en-US"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sport-&gt;accept(visitor);</a:t>
            </a:r>
            <a:endParaRPr lang="en-US"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for (Hall  *hall  : halls)   </a:t>
            </a:r>
            <a:r>
              <a:rPr lang="en-US"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hall-&gt;accept(visitor);</a:t>
            </a:r>
            <a:endParaRPr lang="en-US"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b="1" kern="100" dirty="0">
                <a:solidFill>
                  <a:srgbClr val="C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b="1" kern="100" dirty="0">
                <a:effectLst/>
                <a:latin typeface="Courier New" panose="02070309020205020404" pitchFamily="49" charset="0"/>
                <a:ea typeface="Calibri" panose="020F0502020204030204" pitchFamily="34" charset="0"/>
                <a:cs typeface="Times New Roman" panose="02020603050405020304" pitchFamily="18" charset="0"/>
              </a:rPr>
              <a:t>}</a:t>
            </a:r>
            <a:endParaRPr lang="en-US" sz="1400" dirty="0"/>
          </a:p>
        </p:txBody>
      </p:sp>
    </p:spTree>
    <p:extLst>
      <p:ext uri="{BB962C8B-B14F-4D97-AF65-F5344CB8AC3E}">
        <p14:creationId xmlns:p14="http://schemas.microsoft.com/office/powerpoint/2010/main" val="29103024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of a program&#10;&#10;Description automatically generated">
            <a:extLst>
              <a:ext uri="{FF2B5EF4-FFF2-40B4-BE49-F238E27FC236}">
                <a16:creationId xmlns:a16="http://schemas.microsoft.com/office/drawing/2014/main" id="{D6FD0735-F740-99D3-1856-FC6D51502334}"/>
              </a:ext>
            </a:extLst>
          </p:cNvPr>
          <p:cNvPicPr>
            <a:picLocks noChangeAspect="1"/>
          </p:cNvPicPr>
          <p:nvPr/>
        </p:nvPicPr>
        <p:blipFill>
          <a:blip r:embed="rId2"/>
          <a:stretch>
            <a:fillRect/>
          </a:stretch>
        </p:blipFill>
        <p:spPr>
          <a:xfrm>
            <a:off x="6035024" y="3970089"/>
            <a:ext cx="2976888" cy="2202081"/>
          </a:xfrm>
          <a:prstGeom prst="rect">
            <a:avLst/>
          </a:prstGeom>
        </p:spPr>
      </p:pic>
      <p:sp>
        <p:nvSpPr>
          <p:cNvPr id="2" name="Title 1">
            <a:extLst>
              <a:ext uri="{FF2B5EF4-FFF2-40B4-BE49-F238E27FC236}">
                <a16:creationId xmlns:a16="http://schemas.microsoft.com/office/drawing/2014/main" id="{BEB09FAD-D8CD-44B7-682B-79C1622C0423}"/>
              </a:ext>
            </a:extLst>
          </p:cNvPr>
          <p:cNvSpPr>
            <a:spLocks noGrp="1"/>
          </p:cNvSpPr>
          <p:nvPr>
            <p:ph type="title"/>
          </p:nvPr>
        </p:nvSpPr>
        <p:spPr/>
        <p:txBody>
          <a:bodyPr/>
          <a:lstStyle/>
          <a:p>
            <a:r>
              <a:rPr lang="en-US" dirty="0"/>
              <a:t>After Using the Visitor DP</a:t>
            </a:r>
            <a:r>
              <a:rPr lang="en-US" i="1" dirty="0"/>
              <a:t>, cont’d</a:t>
            </a:r>
            <a:endParaRPr lang="en-US" dirty="0"/>
          </a:p>
        </p:txBody>
      </p:sp>
      <p:sp>
        <p:nvSpPr>
          <p:cNvPr id="3" name="Content Placeholder 2">
            <a:extLst>
              <a:ext uri="{FF2B5EF4-FFF2-40B4-BE49-F238E27FC236}">
                <a16:creationId xmlns:a16="http://schemas.microsoft.com/office/drawing/2014/main" id="{6A5F3041-158C-9A2D-2668-399D670512AC}"/>
              </a:ext>
            </a:extLst>
          </p:cNvPr>
          <p:cNvSpPr>
            <a:spLocks noGrp="1"/>
          </p:cNvSpPr>
          <p:nvPr>
            <p:ph idx="1"/>
          </p:nvPr>
        </p:nvSpPr>
        <p:spPr>
          <a:xfrm>
            <a:off x="457200" y="1295400"/>
            <a:ext cx="8229600" cy="2872775"/>
          </a:xfrm>
        </p:spPr>
        <p:txBody>
          <a:bodyPr/>
          <a:lstStyle/>
          <a:p>
            <a:r>
              <a:rPr lang="en-US" dirty="0"/>
              <a:t>Each </a:t>
            </a:r>
            <a:r>
              <a:rPr lang="en-US" b="1" dirty="0">
                <a:latin typeface="Courier New" panose="02070309020205020404" pitchFamily="49" charset="0"/>
                <a:cs typeface="Courier New" panose="02070309020205020404" pitchFamily="49" charset="0"/>
              </a:rPr>
              <a:t>Visitor</a:t>
            </a:r>
            <a:r>
              <a:rPr lang="en-US" dirty="0"/>
              <a:t> class </a:t>
            </a:r>
            <a:r>
              <a:rPr lang="en-US" u="sng" dirty="0"/>
              <a:t>encapsulates</a:t>
            </a:r>
            <a:r>
              <a:rPr lang="en-US" dirty="0"/>
              <a:t> a report generation algorithm.</a:t>
            </a:r>
          </a:p>
          <a:p>
            <a:pPr lvl="4"/>
            <a:endParaRPr lang="en-US" dirty="0"/>
          </a:p>
          <a:p>
            <a:r>
              <a:rPr lang="en-US" dirty="0"/>
              <a:t>Each </a:t>
            </a:r>
            <a:r>
              <a:rPr lang="en-US" b="1" dirty="0">
                <a:latin typeface="Courier New" panose="02070309020205020404" pitchFamily="49" charset="0"/>
                <a:cs typeface="Courier New" panose="02070309020205020404" pitchFamily="49" charset="0"/>
              </a:rPr>
              <a:t>Visitor</a:t>
            </a:r>
            <a:r>
              <a:rPr lang="en-US" dirty="0"/>
              <a:t> class must implement a </a:t>
            </a:r>
            <a:r>
              <a:rPr lang="en-US" u="sng" dirty="0"/>
              <a:t>visit member function</a:t>
            </a:r>
            <a:r>
              <a:rPr lang="en-US" dirty="0"/>
              <a:t> for each </a:t>
            </a:r>
            <a:r>
              <a:rPr lang="en-US" b="1" dirty="0">
                <a:latin typeface="Courier New" panose="02070309020205020404" pitchFamily="49" charset="0"/>
                <a:cs typeface="Courier New" panose="02070309020205020404" pitchFamily="49" charset="0"/>
              </a:rPr>
              <a:t>Node</a:t>
            </a:r>
            <a:r>
              <a:rPr lang="en-US" dirty="0"/>
              <a:t> type.</a:t>
            </a:r>
          </a:p>
          <a:p>
            <a:pPr lvl="1"/>
            <a:r>
              <a:rPr lang="en-US" dirty="0"/>
              <a:t>These are declared as abstract member functions </a:t>
            </a:r>
            <a:br>
              <a:rPr lang="en-US" dirty="0"/>
            </a:br>
            <a:r>
              <a:rPr lang="en-US" dirty="0"/>
              <a:t>in superclass </a:t>
            </a:r>
            <a:r>
              <a:rPr lang="en-US" b="1" dirty="0">
                <a:latin typeface="Courier New" panose="02070309020205020404" pitchFamily="49" charset="0"/>
                <a:cs typeface="Courier New" panose="02070309020205020404" pitchFamily="49" charset="0"/>
              </a:rPr>
              <a:t>Visitor</a:t>
            </a:r>
            <a:r>
              <a:rPr lang="en-US" dirty="0"/>
              <a:t>:</a:t>
            </a:r>
          </a:p>
        </p:txBody>
      </p:sp>
      <p:sp>
        <p:nvSpPr>
          <p:cNvPr id="4" name="Slide Number Placeholder 3">
            <a:extLst>
              <a:ext uri="{FF2B5EF4-FFF2-40B4-BE49-F238E27FC236}">
                <a16:creationId xmlns:a16="http://schemas.microsoft.com/office/drawing/2014/main" id="{444F0A72-363A-5222-2A61-CF66B74B8038}"/>
              </a:ext>
            </a:extLst>
          </p:cNvPr>
          <p:cNvSpPr>
            <a:spLocks noGrp="1"/>
          </p:cNvSpPr>
          <p:nvPr>
            <p:ph type="sldNum" sz="quarter" idx="12"/>
          </p:nvPr>
        </p:nvSpPr>
        <p:spPr/>
        <p:txBody>
          <a:bodyPr/>
          <a:lstStyle/>
          <a:p>
            <a:fld id="{6C575094-CFE5-6845-BA77-358456EEE977}" type="slidenum">
              <a:rPr lang="en-US" altLang="x-none" smtClean="0"/>
              <a:pPr/>
              <a:t>46</a:t>
            </a:fld>
            <a:endParaRPr lang="en-US" altLang="x-none"/>
          </a:p>
        </p:txBody>
      </p:sp>
      <p:sp>
        <p:nvSpPr>
          <p:cNvPr id="5" name="TextBox 4">
            <a:extLst>
              <a:ext uri="{FF2B5EF4-FFF2-40B4-BE49-F238E27FC236}">
                <a16:creationId xmlns:a16="http://schemas.microsoft.com/office/drawing/2014/main" id="{FFDBC5F7-15E7-F61F-4EC3-1093662E26AE}"/>
              </a:ext>
            </a:extLst>
          </p:cNvPr>
          <p:cNvSpPr txBox="1"/>
          <p:nvPr/>
        </p:nvSpPr>
        <p:spPr>
          <a:xfrm>
            <a:off x="274367" y="4244406"/>
            <a:ext cx="6603090" cy="1077218"/>
          </a:xfrm>
          <a:prstGeom prst="rect">
            <a:avLst/>
          </a:prstGeom>
          <a:solidFill>
            <a:schemeClr val="bg1">
              <a:lumMod val="95000"/>
            </a:schemeClr>
          </a:solidFill>
          <a:ln>
            <a:solidFill>
              <a:schemeClr val="bg1">
                <a:lumMod val="75000"/>
              </a:schemeClr>
            </a:solidFill>
          </a:ln>
        </p:spPr>
        <p:txBody>
          <a:bodyPr wrap="none" rtlCol="0">
            <a:spAutoFit/>
          </a:bodyPr>
          <a:lstStyle/>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virtual void </a:t>
            </a:r>
            <a:r>
              <a:rPr lang="en-US" b="1" dirty="0">
                <a:solidFill>
                  <a:srgbClr val="C00000"/>
                </a:solidFill>
                <a:effectLst/>
                <a:latin typeface="Courier New" panose="02070309020205020404" pitchFamily="49" charset="0"/>
                <a:cs typeface="Courier New" panose="02070309020205020404" pitchFamily="49" charset="0"/>
              </a:rPr>
              <a:t>visit_Intramural</a:t>
            </a:r>
            <a:r>
              <a:rPr lang="en-US" b="1" dirty="0">
                <a:solidFill>
                  <a:srgbClr val="C00000"/>
                </a:solidFill>
                <a:latin typeface="Courier New" panose="02070309020205020404" pitchFamily="49" charset="0"/>
                <a:cs typeface="Courier New" panose="02070309020205020404" pitchFamily="49" charset="0"/>
              </a:rPr>
              <a:t>(Intramural *node) </a:t>
            </a:r>
            <a:r>
              <a:rPr lang="en-US" b="1" dirty="0">
                <a:effectLst/>
                <a:latin typeface="Courier New" panose="02070309020205020404" pitchFamily="49" charset="0"/>
                <a:cs typeface="Courier New" panose="02070309020205020404" pitchFamily="49" charset="0"/>
              </a:rPr>
              <a:t>= 0;</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virtual void </a:t>
            </a:r>
            <a:r>
              <a:rPr lang="en-US" b="1" dirty="0">
                <a:solidFill>
                  <a:srgbClr val="C00000"/>
                </a:solidFill>
                <a:latin typeface="Courier New" panose="02070309020205020404" pitchFamily="49" charset="0"/>
                <a:cs typeface="Courier New" panose="02070309020205020404" pitchFamily="49" charset="0"/>
              </a:rPr>
              <a:t>visit_Sport(Sport *node) </a:t>
            </a:r>
            <a:r>
              <a:rPr lang="en-US" b="1" dirty="0">
                <a:effectLst/>
                <a:latin typeface="Courier New" panose="02070309020205020404" pitchFamily="49" charset="0"/>
                <a:cs typeface="Courier New" panose="02070309020205020404" pitchFamily="49" charset="0"/>
              </a:rPr>
              <a:t>= 0;</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virtual void </a:t>
            </a:r>
            <a:r>
              <a:rPr lang="en-US" b="1" dirty="0">
                <a:solidFill>
                  <a:srgbClr val="C00000"/>
                </a:solidFill>
                <a:latin typeface="Courier New" panose="02070309020205020404" pitchFamily="49" charset="0"/>
                <a:cs typeface="Courier New" panose="02070309020205020404" pitchFamily="49" charset="0"/>
              </a:rPr>
              <a:t>visit_Game(Game *node) </a:t>
            </a:r>
            <a:r>
              <a:rPr lang="en-US" b="1" dirty="0">
                <a:effectLst/>
                <a:latin typeface="Courier New" panose="02070309020205020404" pitchFamily="49" charset="0"/>
                <a:cs typeface="Courier New" panose="02070309020205020404" pitchFamily="49" charset="0"/>
              </a:rPr>
              <a:t>= 0;</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virtual void </a:t>
            </a:r>
            <a:r>
              <a:rPr lang="en-US" b="1" dirty="0">
                <a:solidFill>
                  <a:srgbClr val="C00000"/>
                </a:solidFill>
                <a:latin typeface="Courier New" panose="02070309020205020404" pitchFamily="49" charset="0"/>
                <a:cs typeface="Courier New" panose="02070309020205020404" pitchFamily="49" charset="0"/>
              </a:rPr>
              <a:t>visit_Hall(Hall *node) </a:t>
            </a:r>
            <a:r>
              <a:rPr lang="en-US" b="1" dirty="0">
                <a:effectLst/>
                <a:latin typeface="Courier New" panose="02070309020205020404" pitchFamily="49" charset="0"/>
                <a:cs typeface="Courier New" panose="02070309020205020404" pitchFamily="49" charset="0"/>
              </a:rPr>
              <a:t>= 0;</a:t>
            </a:r>
          </a:p>
        </p:txBody>
      </p:sp>
    </p:spTree>
    <p:extLst>
      <p:ext uri="{BB962C8B-B14F-4D97-AF65-F5344CB8AC3E}">
        <p14:creationId xmlns:p14="http://schemas.microsoft.com/office/powerpoint/2010/main" val="3918621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CB30-DF03-9153-8577-527B140F4B15}"/>
              </a:ext>
            </a:extLst>
          </p:cNvPr>
          <p:cNvSpPr>
            <a:spLocks noGrp="1"/>
          </p:cNvSpPr>
          <p:nvPr>
            <p:ph type="title"/>
          </p:nvPr>
        </p:nvSpPr>
        <p:spPr/>
        <p:txBody>
          <a:bodyPr/>
          <a:lstStyle/>
          <a:p>
            <a:r>
              <a:rPr lang="en-US" dirty="0"/>
              <a:t>After Using the Visitor DP</a:t>
            </a:r>
            <a:r>
              <a:rPr lang="en-US" i="1" dirty="0"/>
              <a:t>, cont’d</a:t>
            </a:r>
            <a:endParaRPr lang="en-US" dirty="0"/>
          </a:p>
        </p:txBody>
      </p:sp>
      <p:sp>
        <p:nvSpPr>
          <p:cNvPr id="3" name="Content Placeholder 2">
            <a:extLst>
              <a:ext uri="{FF2B5EF4-FFF2-40B4-BE49-F238E27FC236}">
                <a16:creationId xmlns:a16="http://schemas.microsoft.com/office/drawing/2014/main" id="{B5A45021-CE70-10A8-C3DC-325716CB1E11}"/>
              </a:ext>
            </a:extLst>
          </p:cNvPr>
          <p:cNvSpPr>
            <a:spLocks noGrp="1"/>
          </p:cNvSpPr>
          <p:nvPr>
            <p:ph idx="1"/>
          </p:nvPr>
        </p:nvSpPr>
        <p:spPr>
          <a:xfrm>
            <a:off x="457200" y="1295400"/>
            <a:ext cx="8229600" cy="4785331"/>
          </a:xfrm>
        </p:spPr>
        <p:txBody>
          <a:bodyPr/>
          <a:lstStyle/>
          <a:p>
            <a:r>
              <a:rPr lang="en-US" dirty="0"/>
              <a:t>To generate a report, each </a:t>
            </a:r>
            <a:r>
              <a:rPr lang="en-US" b="1" dirty="0">
                <a:latin typeface="Courier New" panose="02070309020205020404" pitchFamily="49" charset="0"/>
                <a:cs typeface="Courier New" panose="02070309020205020404" pitchFamily="49" charset="0"/>
              </a:rPr>
              <a:t>Visitor</a:t>
            </a:r>
            <a:r>
              <a:rPr lang="en-US" dirty="0"/>
              <a:t> object has a specific task to perform when it visits a node.</a:t>
            </a:r>
          </a:p>
          <a:p>
            <a:pPr lvl="4"/>
            <a:endParaRPr lang="en-US" dirty="0"/>
          </a:p>
          <a:p>
            <a:r>
              <a:rPr lang="en-US" dirty="0"/>
              <a:t>The task for each node type is performed by </a:t>
            </a:r>
            <a:br>
              <a:rPr lang="en-US" dirty="0"/>
            </a:br>
            <a:r>
              <a:rPr lang="en-US" dirty="0"/>
              <a:t>the visit member function for that node type.</a:t>
            </a:r>
          </a:p>
        </p:txBody>
      </p:sp>
      <p:sp>
        <p:nvSpPr>
          <p:cNvPr id="4" name="Slide Number Placeholder 3">
            <a:extLst>
              <a:ext uri="{FF2B5EF4-FFF2-40B4-BE49-F238E27FC236}">
                <a16:creationId xmlns:a16="http://schemas.microsoft.com/office/drawing/2014/main" id="{EC6C6F92-1536-AE24-7F1F-9B803145E3A5}"/>
              </a:ext>
            </a:extLst>
          </p:cNvPr>
          <p:cNvSpPr>
            <a:spLocks noGrp="1"/>
          </p:cNvSpPr>
          <p:nvPr>
            <p:ph type="sldNum" sz="quarter" idx="12"/>
          </p:nvPr>
        </p:nvSpPr>
        <p:spPr/>
        <p:txBody>
          <a:bodyPr/>
          <a:lstStyle/>
          <a:p>
            <a:fld id="{6C575094-CFE5-6845-BA77-358456EEE977}" type="slidenum">
              <a:rPr lang="en-US" altLang="x-none" smtClean="0"/>
              <a:pPr/>
              <a:t>47</a:t>
            </a:fld>
            <a:endParaRPr lang="en-US" altLang="x-none"/>
          </a:p>
        </p:txBody>
      </p:sp>
    </p:spTree>
    <p:extLst>
      <p:ext uri="{BB962C8B-B14F-4D97-AF65-F5344CB8AC3E}">
        <p14:creationId xmlns:p14="http://schemas.microsoft.com/office/powerpoint/2010/main" val="27758404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B8F06-3574-E419-EED4-75EA1AC192AA}"/>
              </a:ext>
            </a:extLst>
          </p:cNvPr>
          <p:cNvSpPr>
            <a:spLocks noGrp="1"/>
          </p:cNvSpPr>
          <p:nvPr>
            <p:ph type="title"/>
          </p:nvPr>
        </p:nvSpPr>
        <p:spPr/>
        <p:txBody>
          <a:bodyPr/>
          <a:lstStyle/>
          <a:p>
            <a:r>
              <a:rPr lang="en-US" b="1" dirty="0">
                <a:latin typeface="Courier New" panose="02070309020205020404" pitchFamily="49" charset="0"/>
                <a:cs typeface="Courier New" panose="02070309020205020404" pitchFamily="49" charset="0"/>
              </a:rPr>
              <a:t>ScoresReportVisitor</a:t>
            </a:r>
          </a:p>
        </p:txBody>
      </p:sp>
      <p:sp>
        <p:nvSpPr>
          <p:cNvPr id="4" name="Slide Number Placeholder 3">
            <a:extLst>
              <a:ext uri="{FF2B5EF4-FFF2-40B4-BE49-F238E27FC236}">
                <a16:creationId xmlns:a16="http://schemas.microsoft.com/office/drawing/2014/main" id="{9836A932-2F29-846B-4EC2-817F58261653}"/>
              </a:ext>
            </a:extLst>
          </p:cNvPr>
          <p:cNvSpPr>
            <a:spLocks noGrp="1"/>
          </p:cNvSpPr>
          <p:nvPr>
            <p:ph type="sldNum" sz="quarter" idx="12"/>
          </p:nvPr>
        </p:nvSpPr>
        <p:spPr/>
        <p:txBody>
          <a:bodyPr/>
          <a:lstStyle/>
          <a:p>
            <a:fld id="{6C575094-CFE5-6845-BA77-358456EEE977}" type="slidenum">
              <a:rPr lang="en-US" altLang="x-none" smtClean="0"/>
              <a:pPr/>
              <a:t>48</a:t>
            </a:fld>
            <a:endParaRPr lang="en-US" altLang="x-none"/>
          </a:p>
        </p:txBody>
      </p:sp>
      <p:sp>
        <p:nvSpPr>
          <p:cNvPr id="5" name="TextBox 4">
            <a:extLst>
              <a:ext uri="{FF2B5EF4-FFF2-40B4-BE49-F238E27FC236}">
                <a16:creationId xmlns:a16="http://schemas.microsoft.com/office/drawing/2014/main" id="{C2624FA7-EDDB-D647-3614-7320673AC439}"/>
              </a:ext>
            </a:extLst>
          </p:cNvPr>
          <p:cNvSpPr txBox="1"/>
          <p:nvPr/>
        </p:nvSpPr>
        <p:spPr>
          <a:xfrm>
            <a:off x="182928" y="1325903"/>
            <a:ext cx="5965095" cy="4832092"/>
          </a:xfrm>
          <a:prstGeom prst="rect">
            <a:avLst/>
          </a:prstGeom>
          <a:solidFill>
            <a:schemeClr val="bg1">
              <a:lumMod val="95000"/>
            </a:schemeClr>
          </a:solidFill>
          <a:ln>
            <a:solidFill>
              <a:schemeClr val="bg1">
                <a:lumMod val="75000"/>
              </a:schemeClr>
            </a:solidFill>
          </a:ln>
        </p:spPr>
        <p:txBody>
          <a:bodyPr wrap="none" rtlCol="0">
            <a:spAutoFit/>
          </a:bodyPr>
          <a:lstStyle/>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void ScoresReportVisitor::visit_Intramural(Intramural *intramural)</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"SCORES REPORT"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void ScoresReportVisitor::</a:t>
            </a:r>
            <a:r>
              <a:rPr lang="en-US" sz="11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visit_Sport</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(Sport *sport)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  " &lt;&lt; sport-&gt;</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get_type</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void ScoresReportVisitor::</a:t>
            </a:r>
            <a:r>
              <a:rPr lang="en-US" sz="11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visit_Game</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(Game *game)</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Hall *winner = game-&gt;</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get_winner</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Hall *loser  = game-&gt;</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get_loser</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winner_points = game-&gt;</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get_winner_points</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loser_points = game-&gt;</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get_loser_points</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setw</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(14) &lt;&lt; winner-&gt;</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get_name</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 beat "</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setw</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(10) &lt;&lt; loser-&gt;</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get_name</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setw</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&lt;&lt; winner_points</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 to "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setw</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(2) &lt;&lt; loser_points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void ScoresReportVisitor::</a:t>
            </a:r>
            <a:r>
              <a:rPr lang="en-US" sz="11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visit_Hall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(Hall *hall)</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do nothing</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pic>
        <p:nvPicPr>
          <p:cNvPr id="7" name="Picture 6" descr="A screenshot of a computer&#10;&#10;Description automatically generated">
            <a:extLst>
              <a:ext uri="{FF2B5EF4-FFF2-40B4-BE49-F238E27FC236}">
                <a16:creationId xmlns:a16="http://schemas.microsoft.com/office/drawing/2014/main" id="{3116053F-FF14-3E38-8173-6580F00BA811}"/>
              </a:ext>
            </a:extLst>
          </p:cNvPr>
          <p:cNvPicPr>
            <a:picLocks noChangeAspect="1"/>
          </p:cNvPicPr>
          <p:nvPr/>
        </p:nvPicPr>
        <p:blipFill>
          <a:blip r:embed="rId2"/>
          <a:stretch>
            <a:fillRect/>
          </a:stretch>
        </p:blipFill>
        <p:spPr>
          <a:xfrm>
            <a:off x="5023280" y="1704097"/>
            <a:ext cx="4029231" cy="1732283"/>
          </a:xfrm>
          <a:prstGeom prst="rect">
            <a:avLst/>
          </a:prstGeom>
        </p:spPr>
      </p:pic>
      <p:sp>
        <p:nvSpPr>
          <p:cNvPr id="8" name="TextBox 7">
            <a:extLst>
              <a:ext uri="{FF2B5EF4-FFF2-40B4-BE49-F238E27FC236}">
                <a16:creationId xmlns:a16="http://schemas.microsoft.com/office/drawing/2014/main" id="{3931CB9C-57CC-85D4-76B2-512382DDDC12}"/>
              </a:ext>
            </a:extLst>
          </p:cNvPr>
          <p:cNvSpPr txBox="1"/>
          <p:nvPr/>
        </p:nvSpPr>
        <p:spPr>
          <a:xfrm>
            <a:off x="5674141" y="3795950"/>
            <a:ext cx="3190617" cy="2092881"/>
          </a:xfrm>
          <a:prstGeom prst="rect">
            <a:avLst/>
          </a:prstGeom>
          <a:solidFill>
            <a:srgbClr val="D6F3F4"/>
          </a:solidFill>
          <a:ln>
            <a:solidFill>
              <a:srgbClr val="0432FF"/>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SCORES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baseball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beat  East Hall  5 to  3</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East Hall beat South Hall  3 to  0</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football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beat  West Hall 27 to 21</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volleyball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beat South Hall 15 to 10</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beat South Hall 15 to 13</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South Hall beat  West Hall 15 to 14</a:t>
            </a:r>
          </a:p>
        </p:txBody>
      </p:sp>
    </p:spTree>
    <p:extLst>
      <p:ext uri="{BB962C8B-B14F-4D97-AF65-F5344CB8AC3E}">
        <p14:creationId xmlns:p14="http://schemas.microsoft.com/office/powerpoint/2010/main" val="5412119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C5C23-A2C4-881B-73C5-6AC93C370282}"/>
              </a:ext>
            </a:extLst>
          </p:cNvPr>
          <p:cNvSpPr>
            <a:spLocks noGrp="1"/>
          </p:cNvSpPr>
          <p:nvPr>
            <p:ph type="title"/>
          </p:nvPr>
        </p:nvSpPr>
        <p:spPr/>
        <p:txBody>
          <a:bodyPr/>
          <a:lstStyle/>
          <a:p>
            <a:r>
              <a:rPr lang="en-US" b="1" dirty="0">
                <a:latin typeface="Courier New" panose="02070309020205020404" pitchFamily="49" charset="0"/>
                <a:cs typeface="Courier New" panose="02070309020205020404" pitchFamily="49" charset="0"/>
              </a:rPr>
              <a:t>ActivitiesReportVisitor</a:t>
            </a:r>
            <a:endParaRPr lang="en-US" dirty="0"/>
          </a:p>
        </p:txBody>
      </p:sp>
      <p:sp>
        <p:nvSpPr>
          <p:cNvPr id="4" name="Slide Number Placeholder 3">
            <a:extLst>
              <a:ext uri="{FF2B5EF4-FFF2-40B4-BE49-F238E27FC236}">
                <a16:creationId xmlns:a16="http://schemas.microsoft.com/office/drawing/2014/main" id="{207A28E1-A69F-0E33-67E4-42D3C087BC20}"/>
              </a:ext>
            </a:extLst>
          </p:cNvPr>
          <p:cNvSpPr>
            <a:spLocks noGrp="1"/>
          </p:cNvSpPr>
          <p:nvPr>
            <p:ph type="sldNum" sz="quarter" idx="12"/>
          </p:nvPr>
        </p:nvSpPr>
        <p:spPr/>
        <p:txBody>
          <a:bodyPr/>
          <a:lstStyle/>
          <a:p>
            <a:fld id="{6C575094-CFE5-6845-BA77-358456EEE977}" type="slidenum">
              <a:rPr lang="en-US" altLang="x-none" smtClean="0"/>
              <a:pPr/>
              <a:t>49</a:t>
            </a:fld>
            <a:endParaRPr lang="en-US" altLang="x-none"/>
          </a:p>
        </p:txBody>
      </p:sp>
      <p:sp>
        <p:nvSpPr>
          <p:cNvPr id="5" name="TextBox 4">
            <a:extLst>
              <a:ext uri="{FF2B5EF4-FFF2-40B4-BE49-F238E27FC236}">
                <a16:creationId xmlns:a16="http://schemas.microsoft.com/office/drawing/2014/main" id="{F6A1FBA3-A503-C78F-984A-148610130429}"/>
              </a:ext>
            </a:extLst>
          </p:cNvPr>
          <p:cNvSpPr txBox="1"/>
          <p:nvPr/>
        </p:nvSpPr>
        <p:spPr>
          <a:xfrm>
            <a:off x="274367" y="1325903"/>
            <a:ext cx="6865982" cy="3785652"/>
          </a:xfrm>
          <a:prstGeom prst="rect">
            <a:avLst/>
          </a:prstGeom>
          <a:solidFill>
            <a:schemeClr val="bg1">
              <a:lumMod val="95000"/>
            </a:schemeClr>
          </a:solidFill>
          <a:ln>
            <a:solidFill>
              <a:schemeClr val="bg1">
                <a:lumMod val="75000"/>
              </a:schemeClr>
            </a:solidFill>
          </a:ln>
        </p:spPr>
        <p:txBody>
          <a:bodyPr wrap="none" rtlCol="0">
            <a:spAutoFit/>
          </a:bodyPr>
          <a:lstStyle/>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void ActivitiesReportVisitor::</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visit_Intramural</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(Intramural *intramural)</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200" b="1" dirty="0" err="1">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&lt;&lt; "ACTIVITIES REPORT" &lt;&lt; </a:t>
            </a:r>
            <a:r>
              <a:rPr lang="en-US" sz="1200" b="1" dirty="0" err="1">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200" b="1" dirty="0" err="1">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void ActivitiesReportVisitor::</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visit_Sport</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(Sport *sport)</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200" b="1" dirty="0" err="1">
                <a:effectLst/>
                <a:latin typeface="Courier New" panose="02070309020205020404" pitchFamily="49" charset="0"/>
                <a:ea typeface="Times New Roman" panose="02020603050405020304" pitchFamily="18" charset="0"/>
                <a:cs typeface="Times New Roman" panose="02020603050405020304" pitchFamily="18" charset="0"/>
              </a:rPr>
              <a:t>setw</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(12) &lt;&lt; sport-&gt;</a:t>
            </a:r>
            <a:r>
              <a:rPr lang="en-US" sz="1200" b="1" dirty="0" err="1">
                <a:effectLst/>
                <a:latin typeface="Courier New" panose="02070309020205020404" pitchFamily="49" charset="0"/>
                <a:ea typeface="Times New Roman" panose="02020603050405020304" pitchFamily="18" charset="0"/>
                <a:cs typeface="Times New Roman" panose="02020603050405020304" pitchFamily="18" charset="0"/>
              </a:rPr>
              <a:t>get_type</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&lt;&lt; ": "</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&lt;&lt; sport-&gt;</a:t>
            </a:r>
            <a:r>
              <a:rPr lang="en-US" sz="1200" b="1" dirty="0" err="1">
                <a:effectLst/>
                <a:latin typeface="Courier New" panose="02070309020205020404" pitchFamily="49" charset="0"/>
                <a:ea typeface="Times New Roman" panose="02020603050405020304" pitchFamily="18" charset="0"/>
                <a:cs typeface="Times New Roman" panose="02020603050405020304" pitchFamily="18" charset="0"/>
              </a:rPr>
              <a:t>get_games_count</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&lt;&lt; " game(s)" &lt;&lt; </a:t>
            </a:r>
            <a:r>
              <a:rPr lang="en-US" sz="1200" b="1" dirty="0" err="1">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void ActivitiesReportVisitor::</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visit_Game</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(Game *game)</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 do nothing</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void ActivitiesReportVisitor::</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visit_Hall</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(Hall *hall)</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 do nothing</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p:txBody>
      </p:sp>
      <p:pic>
        <p:nvPicPr>
          <p:cNvPr id="6" name="Picture 5" descr="A screenshot of a computer&#10;&#10;Description automatically generated">
            <a:extLst>
              <a:ext uri="{FF2B5EF4-FFF2-40B4-BE49-F238E27FC236}">
                <a16:creationId xmlns:a16="http://schemas.microsoft.com/office/drawing/2014/main" id="{2527E707-0560-C29E-6DBB-9893F00C2207}"/>
              </a:ext>
            </a:extLst>
          </p:cNvPr>
          <p:cNvPicPr>
            <a:picLocks noChangeAspect="1"/>
          </p:cNvPicPr>
          <p:nvPr/>
        </p:nvPicPr>
        <p:blipFill>
          <a:blip r:embed="rId2"/>
          <a:stretch>
            <a:fillRect/>
          </a:stretch>
        </p:blipFill>
        <p:spPr>
          <a:xfrm>
            <a:off x="4846317" y="4617707"/>
            <a:ext cx="4029231" cy="1732283"/>
          </a:xfrm>
          <a:prstGeom prst="rect">
            <a:avLst/>
          </a:prstGeom>
        </p:spPr>
      </p:pic>
      <p:sp>
        <p:nvSpPr>
          <p:cNvPr id="7" name="TextBox 6">
            <a:extLst>
              <a:ext uri="{FF2B5EF4-FFF2-40B4-BE49-F238E27FC236}">
                <a16:creationId xmlns:a16="http://schemas.microsoft.com/office/drawing/2014/main" id="{67DBE0C6-E099-8FFD-410E-0B36C5C9EECD}"/>
              </a:ext>
            </a:extLst>
          </p:cNvPr>
          <p:cNvSpPr txBox="1"/>
          <p:nvPr/>
        </p:nvSpPr>
        <p:spPr>
          <a:xfrm>
            <a:off x="2730167" y="5281530"/>
            <a:ext cx="1954381" cy="861774"/>
          </a:xfrm>
          <a:prstGeom prst="rect">
            <a:avLst/>
          </a:prstGeom>
          <a:solidFill>
            <a:srgbClr val="D6F3F4"/>
          </a:solidFill>
          <a:ln>
            <a:solidFill>
              <a:srgbClr val="0432FF"/>
            </a:solidFill>
          </a:ln>
        </p:spPr>
        <p:txBody>
          <a:bodyPr wrap="none" rtlCol="0">
            <a:spAutoFit/>
          </a:bodyPr>
          <a:lstStyle/>
          <a:p>
            <a:pPr>
              <a:buNone/>
            </a:pPr>
            <a:r>
              <a:rPr lang="en-US" sz="1000" b="1" dirty="0">
                <a:effectLst/>
                <a:latin typeface="Courier New" panose="02070309020205020404" pitchFamily="49" charset="0"/>
                <a:cs typeface="Courier New" panose="02070309020205020404" pitchFamily="49" charset="0"/>
              </a:rPr>
              <a:t>ACTIVITIES REPORT</a:t>
            </a:r>
            <a:br>
              <a:rPr lang="en-US" sz="1000" b="1" dirty="0">
                <a:effectLst/>
                <a:latin typeface="Courier New" panose="02070309020205020404" pitchFamily="49" charset="0"/>
                <a:cs typeface="Courier New" panose="02070309020205020404" pitchFamily="49" charset="0"/>
              </a:rPr>
            </a:br>
            <a:endParaRPr lang="en-US" sz="1000" b="1" dirty="0">
              <a:effectLst/>
              <a:latin typeface="Courier New" panose="02070309020205020404" pitchFamily="49" charset="0"/>
              <a:cs typeface="Courier New" panose="02070309020205020404" pitchFamily="49" charset="0"/>
            </a:endParaRPr>
          </a:p>
          <a:p>
            <a:pPr>
              <a:buNone/>
            </a:pPr>
            <a:r>
              <a:rPr lang="en-US" sz="1000" b="1" dirty="0">
                <a:effectLst/>
                <a:latin typeface="Courier New" panose="02070309020205020404" pitchFamily="49" charset="0"/>
                <a:cs typeface="Courier New" panose="02070309020205020404" pitchFamily="49" charset="0"/>
              </a:rPr>
              <a:t>    baseball: 2 game(s)</a:t>
            </a:r>
          </a:p>
          <a:p>
            <a:pPr>
              <a:buNone/>
            </a:pPr>
            <a:r>
              <a:rPr lang="en-US" sz="1000" b="1" dirty="0">
                <a:effectLst/>
                <a:latin typeface="Courier New" panose="02070309020205020404" pitchFamily="49" charset="0"/>
                <a:cs typeface="Courier New" panose="02070309020205020404" pitchFamily="49" charset="0"/>
              </a:rPr>
              <a:t>    football: 1 game(s)</a:t>
            </a:r>
          </a:p>
          <a:p>
            <a:r>
              <a:rPr lang="en-US" sz="1000" b="1" dirty="0">
                <a:effectLst/>
                <a:latin typeface="Courier New" panose="02070309020205020404" pitchFamily="49" charset="0"/>
                <a:cs typeface="Courier New" panose="02070309020205020404" pitchFamily="49" charset="0"/>
              </a:rPr>
              <a:t>  volleyball: 3 game(s)</a:t>
            </a:r>
          </a:p>
        </p:txBody>
      </p:sp>
    </p:spTree>
    <p:extLst>
      <p:ext uri="{BB962C8B-B14F-4D97-AF65-F5344CB8AC3E}">
        <p14:creationId xmlns:p14="http://schemas.microsoft.com/office/powerpoint/2010/main" val="2225636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931FE-20B3-1894-35E6-1D45CCD49764}"/>
              </a:ext>
            </a:extLst>
          </p:cNvPr>
          <p:cNvSpPr>
            <a:spLocks noGrp="1"/>
          </p:cNvSpPr>
          <p:nvPr>
            <p:ph type="title"/>
          </p:nvPr>
        </p:nvSpPr>
        <p:spPr/>
        <p:txBody>
          <a:bodyPr/>
          <a:lstStyle/>
          <a:p>
            <a:r>
              <a:rPr lang="en-US" dirty="0"/>
              <a:t>Assignment #5</a:t>
            </a:r>
            <a:r>
              <a:rPr lang="en-US" i="1" dirty="0"/>
              <a:t>, cont’d</a:t>
            </a:r>
          </a:p>
        </p:txBody>
      </p:sp>
      <p:sp>
        <p:nvSpPr>
          <p:cNvPr id="3" name="Content Placeholder 2">
            <a:extLst>
              <a:ext uri="{FF2B5EF4-FFF2-40B4-BE49-F238E27FC236}">
                <a16:creationId xmlns:a16="http://schemas.microsoft.com/office/drawing/2014/main" id="{B63E158D-B859-0A4C-F50A-D20D4B156EA3}"/>
              </a:ext>
            </a:extLst>
          </p:cNvPr>
          <p:cNvSpPr>
            <a:spLocks noGrp="1"/>
          </p:cNvSpPr>
          <p:nvPr>
            <p:ph idx="1"/>
          </p:nvPr>
        </p:nvSpPr>
        <p:spPr>
          <a:xfrm>
            <a:off x="4206198" y="1276459"/>
            <a:ext cx="3749044" cy="4713583"/>
          </a:xfrm>
        </p:spPr>
        <p:txBody>
          <a:bodyPr/>
          <a:lstStyle/>
          <a:p>
            <a:pPr>
              <a:buNone/>
            </a:pPr>
            <a:r>
              <a:rPr lang="en-US" sz="1200" dirty="0">
                <a:effectLst/>
                <a:latin typeface="Helvetica" pitchFamily="2" charset="0"/>
              </a:rPr>
              <a:t>Inventory management</a:t>
            </a:r>
          </a:p>
          <a:p>
            <a:pPr>
              <a:buNone/>
            </a:pPr>
            <a:r>
              <a:rPr lang="en-US" sz="1200" dirty="0">
                <a:effectLst/>
                <a:latin typeface="Helvetica" pitchFamily="2" charset="0"/>
              </a:rPr>
              <a:t>Hot meals vending machine</a:t>
            </a:r>
          </a:p>
          <a:p>
            <a:pPr>
              <a:buNone/>
            </a:pPr>
            <a:r>
              <a:rPr lang="en-US" sz="1200" dirty="0">
                <a:effectLst/>
                <a:latin typeface="Helvetica" pitchFamily="2" charset="0"/>
              </a:rPr>
              <a:t>Snakes game</a:t>
            </a:r>
          </a:p>
          <a:p>
            <a:pPr>
              <a:buNone/>
            </a:pPr>
            <a:r>
              <a:rPr lang="en-US" sz="1200" dirty="0">
                <a:effectLst/>
                <a:latin typeface="Helvetica" pitchFamily="2" charset="0"/>
              </a:rPr>
              <a:t>Role-playing game</a:t>
            </a:r>
          </a:p>
          <a:p>
            <a:pPr>
              <a:buNone/>
            </a:pPr>
            <a:r>
              <a:rPr lang="en-US" sz="1200" dirty="0">
                <a:effectLst/>
                <a:latin typeface="Helvetica" pitchFamily="2" charset="0"/>
              </a:rPr>
              <a:t>Distributed RPS</a:t>
            </a:r>
          </a:p>
          <a:p>
            <a:pPr>
              <a:buNone/>
            </a:pPr>
            <a:r>
              <a:rPr lang="en-US" sz="1200" dirty="0">
                <a:effectLst/>
                <a:latin typeface="Helvetica" pitchFamily="2" charset="0"/>
              </a:rPr>
              <a:t>Bookstore chain</a:t>
            </a:r>
          </a:p>
          <a:p>
            <a:pPr>
              <a:buNone/>
            </a:pPr>
            <a:r>
              <a:rPr lang="en-US" sz="1200" dirty="0">
                <a:effectLst/>
                <a:latin typeface="Helvetica" pitchFamily="2" charset="0"/>
              </a:rPr>
              <a:t>Morse code translator</a:t>
            </a:r>
          </a:p>
          <a:p>
            <a:pPr>
              <a:buNone/>
            </a:pPr>
            <a:r>
              <a:rPr lang="en-US" sz="1200" dirty="0">
                <a:effectLst/>
                <a:latin typeface="Helvetica" pitchFamily="2" charset="0"/>
              </a:rPr>
              <a:t>Cookie shop inventory</a:t>
            </a:r>
          </a:p>
          <a:p>
            <a:pPr>
              <a:buNone/>
            </a:pPr>
            <a:r>
              <a:rPr lang="en-US" sz="1200" dirty="0">
                <a:effectLst/>
                <a:latin typeface="Helvetica" pitchFamily="2" charset="0"/>
              </a:rPr>
              <a:t>First person shooter (FPS) game</a:t>
            </a:r>
          </a:p>
          <a:p>
            <a:pPr>
              <a:buNone/>
            </a:pPr>
            <a:r>
              <a:rPr lang="en-US" sz="1200" dirty="0">
                <a:effectLst/>
                <a:latin typeface="Helvetica" pitchFamily="2" charset="0"/>
              </a:rPr>
              <a:t>Tetris game</a:t>
            </a:r>
          </a:p>
          <a:p>
            <a:pPr>
              <a:buNone/>
            </a:pPr>
            <a:r>
              <a:rPr lang="en-US" sz="1200" dirty="0">
                <a:effectLst/>
                <a:latin typeface="Helvetica" pitchFamily="2" charset="0"/>
              </a:rPr>
              <a:t>Chess game</a:t>
            </a:r>
          </a:p>
          <a:p>
            <a:pPr>
              <a:buNone/>
            </a:pPr>
            <a:r>
              <a:rPr lang="en-US" sz="1200" dirty="0">
                <a:effectLst/>
                <a:latin typeface="Helvetica" pitchFamily="2" charset="0"/>
              </a:rPr>
              <a:t>City building game</a:t>
            </a:r>
          </a:p>
          <a:p>
            <a:pPr>
              <a:buNone/>
            </a:pPr>
            <a:r>
              <a:rPr lang="en-US" sz="1200" dirty="0">
                <a:effectLst/>
                <a:latin typeface="Helvetica" pitchFamily="2" charset="0"/>
              </a:rPr>
              <a:t>Meme machine</a:t>
            </a:r>
          </a:p>
          <a:p>
            <a:pPr>
              <a:buNone/>
            </a:pPr>
            <a:r>
              <a:rPr lang="en-US" sz="1200" dirty="0">
                <a:effectLst/>
                <a:latin typeface="Helvetica" pitchFamily="2" charset="0"/>
              </a:rPr>
              <a:t>Trivia game</a:t>
            </a:r>
          </a:p>
          <a:p>
            <a:pPr>
              <a:buNone/>
            </a:pPr>
            <a:r>
              <a:rPr lang="en-US" sz="1200" dirty="0">
                <a:effectLst/>
                <a:latin typeface="Helvetica" pitchFamily="2" charset="0"/>
              </a:rPr>
              <a:t>Boba barista simulator</a:t>
            </a:r>
          </a:p>
          <a:p>
            <a:pPr>
              <a:buNone/>
            </a:pPr>
            <a:r>
              <a:rPr lang="en-US" sz="1200" dirty="0">
                <a:effectLst/>
                <a:latin typeface="Helvetica" pitchFamily="2" charset="0"/>
              </a:rPr>
              <a:t>Runners simulator</a:t>
            </a:r>
          </a:p>
          <a:p>
            <a:pPr>
              <a:buNone/>
            </a:pPr>
            <a:r>
              <a:rPr lang="en-US" sz="1200" dirty="0">
                <a:effectLst/>
                <a:latin typeface="Helvetica" pitchFamily="2" charset="0"/>
              </a:rPr>
              <a:t>Auction management</a:t>
            </a:r>
          </a:p>
          <a:p>
            <a:pPr>
              <a:buNone/>
            </a:pPr>
            <a:r>
              <a:rPr lang="en-US" sz="1200" dirty="0">
                <a:effectLst/>
                <a:latin typeface="Helvetica" pitchFamily="2" charset="0"/>
              </a:rPr>
              <a:t>Pong game with machine learning</a:t>
            </a:r>
          </a:p>
          <a:p>
            <a:pPr>
              <a:buNone/>
            </a:pPr>
            <a:r>
              <a:rPr lang="en-US" sz="1200" dirty="0">
                <a:effectLst/>
                <a:latin typeface="Helvetica" pitchFamily="2" charset="0"/>
              </a:rPr>
              <a:t>Cupcake store management</a:t>
            </a:r>
          </a:p>
          <a:p>
            <a:pPr>
              <a:buNone/>
            </a:pPr>
            <a:r>
              <a:rPr lang="en-US" sz="1200" dirty="0">
                <a:effectLst/>
                <a:latin typeface="Helvetica" pitchFamily="2" charset="0"/>
              </a:rPr>
              <a:t>Fireball game</a:t>
            </a:r>
          </a:p>
          <a:p>
            <a:pPr marL="0" indent="0">
              <a:buNone/>
            </a:pPr>
            <a:r>
              <a:rPr lang="en-US" sz="1200" dirty="0">
                <a:effectLst/>
                <a:latin typeface="Helvetica" pitchFamily="2" charset="0"/>
              </a:rPr>
              <a:t>Food ordering</a:t>
            </a:r>
          </a:p>
        </p:txBody>
      </p:sp>
      <p:sp>
        <p:nvSpPr>
          <p:cNvPr id="4" name="Slide Number Placeholder 3">
            <a:extLst>
              <a:ext uri="{FF2B5EF4-FFF2-40B4-BE49-F238E27FC236}">
                <a16:creationId xmlns:a16="http://schemas.microsoft.com/office/drawing/2014/main" id="{65D25207-3038-E5B4-BE66-B9F4B85D2322}"/>
              </a:ext>
            </a:extLst>
          </p:cNvPr>
          <p:cNvSpPr>
            <a:spLocks noGrp="1"/>
          </p:cNvSpPr>
          <p:nvPr>
            <p:ph type="sldNum" sz="quarter" idx="12"/>
          </p:nvPr>
        </p:nvSpPr>
        <p:spPr/>
        <p:txBody>
          <a:bodyPr/>
          <a:lstStyle/>
          <a:p>
            <a:fld id="{6C575094-CFE5-6845-BA77-358456EEE977}" type="slidenum">
              <a:rPr lang="en-US" altLang="x-none" smtClean="0"/>
              <a:pPr/>
              <a:t>5</a:t>
            </a:fld>
            <a:endParaRPr lang="en-US" altLang="x-none"/>
          </a:p>
        </p:txBody>
      </p:sp>
      <p:sp>
        <p:nvSpPr>
          <p:cNvPr id="6" name="TextBox 5">
            <a:extLst>
              <a:ext uri="{FF2B5EF4-FFF2-40B4-BE49-F238E27FC236}">
                <a16:creationId xmlns:a16="http://schemas.microsoft.com/office/drawing/2014/main" id="{DA1F9DEC-5654-C4C7-F5FE-28668CE8C203}"/>
              </a:ext>
            </a:extLst>
          </p:cNvPr>
          <p:cNvSpPr txBox="1"/>
          <p:nvPr/>
        </p:nvSpPr>
        <p:spPr>
          <a:xfrm>
            <a:off x="365806" y="1383827"/>
            <a:ext cx="3608833" cy="954107"/>
          </a:xfrm>
          <a:prstGeom prst="rect">
            <a:avLst/>
          </a:prstGeom>
          <a:noFill/>
        </p:spPr>
        <p:txBody>
          <a:bodyPr wrap="square" rtlCol="0">
            <a:spAutoFit/>
          </a:bodyPr>
          <a:lstStyle/>
          <a:p>
            <a:r>
              <a:rPr lang="en-US" sz="2800" dirty="0"/>
              <a:t>Example applications from past semesters.</a:t>
            </a:r>
          </a:p>
        </p:txBody>
      </p:sp>
    </p:spTree>
    <p:extLst>
      <p:ext uri="{BB962C8B-B14F-4D97-AF65-F5344CB8AC3E}">
        <p14:creationId xmlns:p14="http://schemas.microsoft.com/office/powerpoint/2010/main" val="8090170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E91A6-7E35-CBE8-6C3B-747910D346E0}"/>
              </a:ext>
            </a:extLst>
          </p:cNvPr>
          <p:cNvSpPr>
            <a:spLocks noGrp="1"/>
          </p:cNvSpPr>
          <p:nvPr>
            <p:ph type="title"/>
          </p:nvPr>
        </p:nvSpPr>
        <p:spPr/>
        <p:txBody>
          <a:bodyPr/>
          <a:lstStyle/>
          <a:p>
            <a:r>
              <a:rPr lang="en-US" b="1" dirty="0">
                <a:latin typeface="Courier New" panose="02070309020205020404" pitchFamily="49" charset="0"/>
                <a:cs typeface="Courier New" panose="02070309020205020404" pitchFamily="49" charset="0"/>
              </a:rPr>
              <a:t>WinningsReportVisitor</a:t>
            </a:r>
            <a:endParaRPr lang="en-US" dirty="0"/>
          </a:p>
        </p:txBody>
      </p:sp>
      <p:sp>
        <p:nvSpPr>
          <p:cNvPr id="4" name="Slide Number Placeholder 3">
            <a:extLst>
              <a:ext uri="{FF2B5EF4-FFF2-40B4-BE49-F238E27FC236}">
                <a16:creationId xmlns:a16="http://schemas.microsoft.com/office/drawing/2014/main" id="{562FC075-841B-40A9-4DC7-E7AFCC61DC27}"/>
              </a:ext>
            </a:extLst>
          </p:cNvPr>
          <p:cNvSpPr>
            <a:spLocks noGrp="1"/>
          </p:cNvSpPr>
          <p:nvPr>
            <p:ph type="sldNum" sz="quarter" idx="12"/>
          </p:nvPr>
        </p:nvSpPr>
        <p:spPr/>
        <p:txBody>
          <a:bodyPr/>
          <a:lstStyle/>
          <a:p>
            <a:fld id="{6C575094-CFE5-6845-BA77-358456EEE977}" type="slidenum">
              <a:rPr lang="en-US" altLang="x-none" smtClean="0"/>
              <a:pPr/>
              <a:t>50</a:t>
            </a:fld>
            <a:endParaRPr lang="en-US" altLang="x-none"/>
          </a:p>
        </p:txBody>
      </p:sp>
      <p:sp>
        <p:nvSpPr>
          <p:cNvPr id="5" name="TextBox 4">
            <a:extLst>
              <a:ext uri="{FF2B5EF4-FFF2-40B4-BE49-F238E27FC236}">
                <a16:creationId xmlns:a16="http://schemas.microsoft.com/office/drawing/2014/main" id="{0BF239FF-26B5-1F68-4744-47038F809ED7}"/>
              </a:ext>
            </a:extLst>
          </p:cNvPr>
          <p:cNvSpPr txBox="1"/>
          <p:nvPr/>
        </p:nvSpPr>
        <p:spPr>
          <a:xfrm>
            <a:off x="175613" y="1398850"/>
            <a:ext cx="6135013" cy="3477875"/>
          </a:xfrm>
          <a:prstGeom prst="rect">
            <a:avLst/>
          </a:prstGeom>
          <a:solidFill>
            <a:schemeClr val="bg1">
              <a:lumMod val="95000"/>
            </a:schemeClr>
          </a:solidFill>
          <a:ln>
            <a:solidFill>
              <a:schemeClr val="bg1">
                <a:lumMod val="75000"/>
              </a:schemeClr>
            </a:solidFill>
          </a:ln>
        </p:spPr>
        <p:txBody>
          <a:bodyPr wrap="none" rtlCol="0">
            <a:spAutoFit/>
          </a:bodyPr>
          <a:lstStyle/>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void WinningsReportVisitor::</a:t>
            </a:r>
            <a:r>
              <a:rPr lang="en-US" sz="11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visit_Intramural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(Intramural *intramural)</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"WINNINGS REPORT"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void WinningsReportVisitor::</a:t>
            </a:r>
            <a:r>
              <a:rPr lang="en-US" sz="11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visit_Sport</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(Sport *sport)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do nothing</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void WinningsReportVisitor::</a:t>
            </a:r>
            <a:r>
              <a:rPr lang="en-US" sz="11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visit_Game</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(Game *game)</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do nothing</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void WinningsReportVisitor::</a:t>
            </a:r>
            <a:r>
              <a:rPr lang="en-US" sz="11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visit_Hall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(Hall *hall)</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setw</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(12) &lt;&lt; hall-&gt;</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get_name</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 won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hall-&gt;</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get_win_count</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 game(s)"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pic>
        <p:nvPicPr>
          <p:cNvPr id="6" name="Picture 5" descr="A screenshot of a computer&#10;&#10;Description automatically generated">
            <a:extLst>
              <a:ext uri="{FF2B5EF4-FFF2-40B4-BE49-F238E27FC236}">
                <a16:creationId xmlns:a16="http://schemas.microsoft.com/office/drawing/2014/main" id="{C0657BAF-05AF-2D5F-87F3-17E0C7236102}"/>
              </a:ext>
            </a:extLst>
          </p:cNvPr>
          <p:cNvPicPr>
            <a:picLocks noChangeAspect="1"/>
          </p:cNvPicPr>
          <p:nvPr/>
        </p:nvPicPr>
        <p:blipFill>
          <a:blip r:embed="rId2"/>
          <a:stretch>
            <a:fillRect/>
          </a:stretch>
        </p:blipFill>
        <p:spPr>
          <a:xfrm>
            <a:off x="4939156" y="2423171"/>
            <a:ext cx="4029231" cy="1732283"/>
          </a:xfrm>
          <a:prstGeom prst="rect">
            <a:avLst/>
          </a:prstGeom>
        </p:spPr>
      </p:pic>
      <p:sp>
        <p:nvSpPr>
          <p:cNvPr id="7" name="TextBox 6">
            <a:extLst>
              <a:ext uri="{FF2B5EF4-FFF2-40B4-BE49-F238E27FC236}">
                <a16:creationId xmlns:a16="http://schemas.microsoft.com/office/drawing/2014/main" id="{E1848692-2A14-3326-86B3-7C827F5F9151}"/>
              </a:ext>
            </a:extLst>
          </p:cNvPr>
          <p:cNvSpPr txBox="1"/>
          <p:nvPr/>
        </p:nvSpPr>
        <p:spPr>
          <a:xfrm>
            <a:off x="6583658" y="4368893"/>
            <a:ext cx="2246128" cy="1015663"/>
          </a:xfrm>
          <a:prstGeom prst="rect">
            <a:avLst/>
          </a:prstGeom>
          <a:solidFill>
            <a:srgbClr val="D6F3F4"/>
          </a:solidFill>
          <a:ln>
            <a:solidFill>
              <a:srgbClr val="0432FF"/>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WINNINGS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won 2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South Hall won 1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East Hall won 1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won 2 game(s)</a:t>
            </a:r>
          </a:p>
        </p:txBody>
      </p:sp>
      <p:sp>
        <p:nvSpPr>
          <p:cNvPr id="8" name="TextBox 7">
            <a:extLst>
              <a:ext uri="{FF2B5EF4-FFF2-40B4-BE49-F238E27FC236}">
                <a16:creationId xmlns:a16="http://schemas.microsoft.com/office/drawing/2014/main" id="{26955ABE-276D-53BE-B2EA-720AAE3876D2}"/>
              </a:ext>
            </a:extLst>
          </p:cNvPr>
          <p:cNvSpPr txBox="1"/>
          <p:nvPr/>
        </p:nvSpPr>
        <p:spPr>
          <a:xfrm>
            <a:off x="224527" y="5235844"/>
            <a:ext cx="6086099" cy="646331"/>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We can make </a:t>
            </a:r>
            <a:r>
              <a:rPr lang="en-US" sz="1200" b="1" dirty="0">
                <a:solidFill>
                  <a:srgbClr val="0432FF"/>
                </a:solidFill>
                <a:latin typeface="Courier New" panose="02070309020205020404" pitchFamily="49" charset="0"/>
                <a:cs typeface="Courier New" panose="02070309020205020404" pitchFamily="49" charset="0"/>
              </a:rPr>
              <a:t>Visitor</a:t>
            </a:r>
            <a:r>
              <a:rPr lang="en-US" sz="1200" dirty="0">
                <a:solidFill>
                  <a:srgbClr val="0432FF"/>
                </a:solidFill>
              </a:rPr>
              <a:t> into a superclass where the default implementation of each member function does nothing. Then a </a:t>
            </a:r>
            <a:r>
              <a:rPr lang="en-US" sz="1200" b="1" dirty="0">
                <a:solidFill>
                  <a:srgbClr val="0432FF"/>
                </a:solidFill>
                <a:latin typeface="Courier New" panose="02070309020205020404" pitchFamily="49" charset="0"/>
                <a:cs typeface="Courier New" panose="02070309020205020404" pitchFamily="49" charset="0"/>
              </a:rPr>
              <a:t>Visitor</a:t>
            </a:r>
            <a:r>
              <a:rPr lang="en-US" sz="1200" dirty="0">
                <a:solidFill>
                  <a:srgbClr val="0432FF"/>
                </a:solidFill>
              </a:rPr>
              <a:t> subclass needs to override only the member functions that do something. There are ways to remove other duplicate code.</a:t>
            </a:r>
          </a:p>
        </p:txBody>
      </p:sp>
    </p:spTree>
    <p:extLst>
      <p:ext uri="{BB962C8B-B14F-4D97-AF65-F5344CB8AC3E}">
        <p14:creationId xmlns:p14="http://schemas.microsoft.com/office/powerpoint/2010/main" val="41918104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7AF85-BC82-0EE9-AE80-B21ADC6EC7BB}"/>
              </a:ext>
            </a:extLst>
          </p:cNvPr>
          <p:cNvSpPr>
            <a:spLocks noGrp="1"/>
          </p:cNvSpPr>
          <p:nvPr>
            <p:ph type="title"/>
          </p:nvPr>
        </p:nvSpPr>
        <p:spPr/>
        <p:txBody>
          <a:bodyPr/>
          <a:lstStyle/>
          <a:p>
            <a:r>
              <a:rPr lang="en-US" dirty="0"/>
              <a:t>The </a:t>
            </a:r>
            <a:r>
              <a:rPr lang="en-US" b="1" dirty="0">
                <a:latin typeface="Courier New" panose="02070309020205020404" pitchFamily="49" charset="0"/>
                <a:cs typeface="Courier New" panose="02070309020205020404" pitchFamily="49" charset="0"/>
              </a:rPr>
              <a:t>main()</a:t>
            </a:r>
            <a:r>
              <a:rPr lang="en-US" dirty="0"/>
              <a:t> Starts Report Generation</a:t>
            </a:r>
          </a:p>
        </p:txBody>
      </p:sp>
      <p:sp>
        <p:nvSpPr>
          <p:cNvPr id="6" name="Content Placeholder 5">
            <a:extLst>
              <a:ext uri="{FF2B5EF4-FFF2-40B4-BE49-F238E27FC236}">
                <a16:creationId xmlns:a16="http://schemas.microsoft.com/office/drawing/2014/main" id="{1783D2D2-D020-D92C-8732-EF0130BE9119}"/>
              </a:ext>
            </a:extLst>
          </p:cNvPr>
          <p:cNvSpPr>
            <a:spLocks noGrp="1"/>
          </p:cNvSpPr>
          <p:nvPr>
            <p:ph idx="1"/>
          </p:nvPr>
        </p:nvSpPr>
        <p:spPr>
          <a:xfrm>
            <a:off x="457200" y="1295401"/>
            <a:ext cx="8229600" cy="944892"/>
          </a:xfrm>
        </p:spPr>
        <p:txBody>
          <a:bodyPr/>
          <a:lstStyle/>
          <a:p>
            <a:r>
              <a:rPr lang="en-US" dirty="0"/>
              <a:t>The nodes of the tree accept each report visitor.</a:t>
            </a:r>
          </a:p>
          <a:p>
            <a:pPr lvl="1"/>
            <a:r>
              <a:rPr lang="en-US" dirty="0"/>
              <a:t>Each visit generates a report.</a:t>
            </a:r>
          </a:p>
        </p:txBody>
      </p:sp>
      <p:sp>
        <p:nvSpPr>
          <p:cNvPr id="4" name="Slide Number Placeholder 3">
            <a:extLst>
              <a:ext uri="{FF2B5EF4-FFF2-40B4-BE49-F238E27FC236}">
                <a16:creationId xmlns:a16="http://schemas.microsoft.com/office/drawing/2014/main" id="{1A8A5212-6E65-A097-23C2-76A6F8FF4C10}"/>
              </a:ext>
            </a:extLst>
          </p:cNvPr>
          <p:cNvSpPr>
            <a:spLocks noGrp="1"/>
          </p:cNvSpPr>
          <p:nvPr>
            <p:ph type="sldNum" sz="quarter" idx="12"/>
          </p:nvPr>
        </p:nvSpPr>
        <p:spPr/>
        <p:txBody>
          <a:bodyPr/>
          <a:lstStyle/>
          <a:p>
            <a:fld id="{6C575094-CFE5-6845-BA77-358456EEE977}" type="slidenum">
              <a:rPr lang="en-US" altLang="x-none" smtClean="0"/>
              <a:pPr/>
              <a:t>51</a:t>
            </a:fld>
            <a:endParaRPr lang="en-US" altLang="x-none"/>
          </a:p>
        </p:txBody>
      </p:sp>
      <p:sp>
        <p:nvSpPr>
          <p:cNvPr id="5" name="TextBox 4">
            <a:extLst>
              <a:ext uri="{FF2B5EF4-FFF2-40B4-BE49-F238E27FC236}">
                <a16:creationId xmlns:a16="http://schemas.microsoft.com/office/drawing/2014/main" id="{91B05891-60B7-9A87-5FED-69EDFBA09134}"/>
              </a:ext>
            </a:extLst>
          </p:cNvPr>
          <p:cNvSpPr txBox="1"/>
          <p:nvPr/>
        </p:nvSpPr>
        <p:spPr>
          <a:xfrm>
            <a:off x="1085308" y="2386518"/>
            <a:ext cx="6973384" cy="3785652"/>
          </a:xfrm>
          <a:prstGeom prst="rect">
            <a:avLst/>
          </a:prstGeom>
          <a:solidFill>
            <a:schemeClr val="bg1">
              <a:lumMod val="95000"/>
            </a:schemeClr>
          </a:solidFill>
          <a:ln>
            <a:solidFill>
              <a:schemeClr val="bg1">
                <a:lumMod val="75000"/>
              </a:schemeClr>
            </a:solidFill>
          </a:ln>
        </p:spPr>
        <p:txBody>
          <a:bodyPr wrap="none" rtlCol="0">
            <a:spAutoFit/>
          </a:bodyPr>
          <a:lstStyle/>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int </a:t>
            </a:r>
            <a:r>
              <a:rPr lang="en-US" b="1" dirty="0">
                <a:solidFill>
                  <a:srgbClr val="C00000"/>
                </a:solidFill>
                <a:effectLst/>
                <a:latin typeface="Courier New" panose="02070309020205020404" pitchFamily="49" charset="0"/>
                <a:cs typeface="Courier New" panose="02070309020205020404" pitchFamily="49" charset="0"/>
              </a:rPr>
              <a:t>main()</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Intramural *</a:t>
            </a:r>
            <a:r>
              <a:rPr lang="en-US" b="1" dirty="0" err="1">
                <a:effectLst/>
                <a:latin typeface="Courier New" panose="02070309020205020404" pitchFamily="49" charset="0"/>
                <a:cs typeface="Courier New" panose="02070309020205020404" pitchFamily="49" charset="0"/>
              </a:rPr>
              <a:t>intramural_node</a:t>
            </a:r>
            <a:r>
              <a:rPr lang="en-US" b="1" dirty="0">
                <a:effectLst/>
                <a:latin typeface="Courier New" panose="02070309020205020404" pitchFamily="49" charset="0"/>
                <a:cs typeface="Courier New" panose="02070309020205020404" pitchFamily="49" charset="0"/>
              </a:rPr>
              <a:t> = build_tree();</a:t>
            </a:r>
          </a:p>
          <a:p>
            <a:pPr marL="0" marR="0">
              <a:spcBef>
                <a:spcPts val="0"/>
              </a:spcBef>
              <a:spcAft>
                <a:spcPts val="0"/>
              </a:spcAft>
            </a:pPr>
            <a:endParaRPr lang="en-US" b="1" dirty="0">
              <a:effectLst/>
              <a:latin typeface="Courier New" panose="02070309020205020404" pitchFamily="49" charset="0"/>
              <a:cs typeface="Courier New" panose="02070309020205020404" pitchFamily="49" charset="0"/>
            </a:endParaRP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ScoresReportVisitor </a:t>
            </a:r>
            <a:r>
              <a:rPr lang="en-US" b="1" dirty="0" err="1">
                <a:effectLst/>
                <a:latin typeface="Courier New" panose="02070309020205020404" pitchFamily="49" charset="0"/>
                <a:cs typeface="Courier New" panose="02070309020205020404" pitchFamily="49" charset="0"/>
              </a:rPr>
              <a:t>scores_report_visitor</a:t>
            </a: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ActivitiesReportVisitor </a:t>
            </a:r>
            <a:r>
              <a:rPr lang="en-US" b="1" dirty="0" err="1">
                <a:effectLst/>
                <a:latin typeface="Courier New" panose="02070309020205020404" pitchFamily="49" charset="0"/>
                <a:cs typeface="Courier New" panose="02070309020205020404" pitchFamily="49" charset="0"/>
              </a:rPr>
              <a:t>activities_report_visitor</a:t>
            </a: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WinningsReportVisitor </a:t>
            </a:r>
            <a:r>
              <a:rPr lang="en-US" b="1" dirty="0" err="1">
                <a:effectLst/>
                <a:latin typeface="Courier New" panose="02070309020205020404" pitchFamily="49" charset="0"/>
                <a:cs typeface="Courier New" panose="02070309020205020404" pitchFamily="49" charset="0"/>
              </a:rPr>
              <a:t>winnings_report_visitor</a:t>
            </a:r>
            <a:r>
              <a:rPr lang="en-US" b="1" dirty="0">
                <a:effectLst/>
                <a:latin typeface="Courier New" panose="02070309020205020404" pitchFamily="49" charset="0"/>
                <a:cs typeface="Courier New" panose="02070309020205020404" pitchFamily="49" charset="0"/>
              </a:rPr>
              <a:t>;</a:t>
            </a:r>
            <a:br>
              <a:rPr lang="en-US" b="1" dirty="0">
                <a:effectLst/>
                <a:latin typeface="Courier New" panose="02070309020205020404" pitchFamily="49" charset="0"/>
                <a:cs typeface="Courier New" panose="02070309020205020404" pitchFamily="49" charset="0"/>
              </a:rPr>
            </a:br>
            <a:endParaRPr lang="en-US" b="1" dirty="0">
              <a:effectLst/>
              <a:latin typeface="Courier New" panose="02070309020205020404" pitchFamily="49" charset="0"/>
              <a:cs typeface="Courier New" panose="02070309020205020404" pitchFamily="49" charset="0"/>
            </a:endParaRP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a:t>
            </a:r>
            <a:r>
              <a:rPr lang="en-US" b="1" dirty="0" err="1">
                <a:solidFill>
                  <a:srgbClr val="C00000"/>
                </a:solidFill>
                <a:effectLst/>
                <a:latin typeface="Courier New" panose="02070309020205020404" pitchFamily="49" charset="0"/>
                <a:cs typeface="Courier New" panose="02070309020205020404" pitchFamily="49" charset="0"/>
              </a:rPr>
              <a:t>intramural_node</a:t>
            </a:r>
            <a:r>
              <a:rPr lang="en-US" b="1" dirty="0">
                <a:solidFill>
                  <a:srgbClr val="C00000"/>
                </a:solidFill>
                <a:effectLst/>
                <a:latin typeface="Courier New" panose="02070309020205020404" pitchFamily="49" charset="0"/>
                <a:cs typeface="Courier New" panose="02070309020205020404" pitchFamily="49" charset="0"/>
              </a:rPr>
              <a:t>-&gt;accept(</a:t>
            </a:r>
            <a:r>
              <a:rPr lang="en-US" b="1" dirty="0" err="1">
                <a:solidFill>
                  <a:srgbClr val="C00000"/>
                </a:solidFill>
                <a:effectLst/>
                <a:latin typeface="Courier New" panose="02070309020205020404" pitchFamily="49" charset="0"/>
                <a:cs typeface="Courier New" panose="02070309020205020404" pitchFamily="49" charset="0"/>
              </a:rPr>
              <a:t>scores_report_visitor</a:t>
            </a:r>
            <a:r>
              <a:rPr lang="en-US" b="1" dirty="0">
                <a:solidFill>
                  <a:srgbClr val="C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solidFill>
                  <a:srgbClr val="C00000"/>
                </a:solidFill>
                <a:effectLst/>
                <a:latin typeface="Courier New" panose="02070309020205020404" pitchFamily="49" charset="0"/>
                <a:cs typeface="Courier New" panose="02070309020205020404" pitchFamily="49" charset="0"/>
              </a:rPr>
              <a:t>    </a:t>
            </a:r>
            <a:r>
              <a:rPr lang="en-US" b="1" dirty="0" err="1">
                <a:solidFill>
                  <a:srgbClr val="C00000"/>
                </a:solidFill>
                <a:effectLst/>
                <a:latin typeface="Courier New" panose="02070309020205020404" pitchFamily="49" charset="0"/>
                <a:cs typeface="Courier New" panose="02070309020205020404" pitchFamily="49" charset="0"/>
              </a:rPr>
              <a:t>intramural_node</a:t>
            </a:r>
            <a:r>
              <a:rPr lang="en-US" b="1" dirty="0">
                <a:solidFill>
                  <a:srgbClr val="C00000"/>
                </a:solidFill>
                <a:effectLst/>
                <a:latin typeface="Courier New" panose="02070309020205020404" pitchFamily="49" charset="0"/>
                <a:cs typeface="Courier New" panose="02070309020205020404" pitchFamily="49" charset="0"/>
              </a:rPr>
              <a:t>-&gt;accept(</a:t>
            </a:r>
            <a:r>
              <a:rPr lang="en-US" b="1" dirty="0" err="1">
                <a:solidFill>
                  <a:srgbClr val="C00000"/>
                </a:solidFill>
                <a:effectLst/>
                <a:latin typeface="Courier New" panose="02070309020205020404" pitchFamily="49" charset="0"/>
                <a:cs typeface="Courier New" panose="02070309020205020404" pitchFamily="49" charset="0"/>
              </a:rPr>
              <a:t>activities_report_visitor</a:t>
            </a:r>
            <a:r>
              <a:rPr lang="en-US" b="1" dirty="0">
                <a:solidFill>
                  <a:srgbClr val="C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solidFill>
                  <a:srgbClr val="C00000"/>
                </a:solidFill>
                <a:effectLst/>
                <a:latin typeface="Courier New" panose="02070309020205020404" pitchFamily="49" charset="0"/>
                <a:cs typeface="Courier New" panose="02070309020205020404" pitchFamily="49" charset="0"/>
              </a:rPr>
              <a:t>    </a:t>
            </a:r>
            <a:r>
              <a:rPr lang="en-US" b="1" dirty="0" err="1">
                <a:solidFill>
                  <a:srgbClr val="C00000"/>
                </a:solidFill>
                <a:effectLst/>
                <a:latin typeface="Courier New" panose="02070309020205020404" pitchFamily="49" charset="0"/>
                <a:cs typeface="Courier New" panose="02070309020205020404" pitchFamily="49" charset="0"/>
              </a:rPr>
              <a:t>intramural_node</a:t>
            </a:r>
            <a:r>
              <a:rPr lang="en-US" b="1" dirty="0">
                <a:solidFill>
                  <a:srgbClr val="C00000"/>
                </a:solidFill>
                <a:effectLst/>
                <a:latin typeface="Courier New" panose="02070309020205020404" pitchFamily="49" charset="0"/>
                <a:cs typeface="Courier New" panose="02070309020205020404" pitchFamily="49" charset="0"/>
              </a:rPr>
              <a:t>-&gt;accept(</a:t>
            </a:r>
            <a:r>
              <a:rPr lang="en-US" b="1" dirty="0" err="1">
                <a:solidFill>
                  <a:srgbClr val="C00000"/>
                </a:solidFill>
                <a:effectLst/>
                <a:latin typeface="Courier New" panose="02070309020205020404" pitchFamily="49" charset="0"/>
                <a:cs typeface="Courier New" panose="02070309020205020404" pitchFamily="49" charset="0"/>
              </a:rPr>
              <a:t>winnings_report_visitor</a:t>
            </a:r>
            <a:r>
              <a:rPr lang="en-US" b="1" dirty="0">
                <a:solidFill>
                  <a:srgbClr val="C00000"/>
                </a:solidFill>
                <a:effectLst/>
                <a:latin typeface="Courier New" panose="02070309020205020404" pitchFamily="49" charset="0"/>
                <a:cs typeface="Courier New" panose="02070309020205020404" pitchFamily="49" charset="0"/>
              </a:rPr>
              <a:t>);</a:t>
            </a:r>
            <a:br>
              <a:rPr lang="en-US" b="1" dirty="0">
                <a:effectLst/>
                <a:latin typeface="Courier New" panose="02070309020205020404" pitchFamily="49" charset="0"/>
                <a:cs typeface="Courier New" panose="02070309020205020404" pitchFamily="49" charset="0"/>
              </a:rPr>
            </a:br>
            <a:endParaRPr lang="en-US" b="1" dirty="0">
              <a:effectLst/>
              <a:latin typeface="Courier New" panose="02070309020205020404" pitchFamily="49" charset="0"/>
              <a:cs typeface="Courier New" panose="02070309020205020404" pitchFamily="49" charset="0"/>
            </a:endParaRP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delete </a:t>
            </a:r>
            <a:r>
              <a:rPr lang="en-US" b="1" dirty="0" err="1">
                <a:effectLst/>
                <a:latin typeface="Courier New" panose="02070309020205020404" pitchFamily="49" charset="0"/>
                <a:cs typeface="Courier New" panose="02070309020205020404" pitchFamily="49" charset="0"/>
              </a:rPr>
              <a:t>intramural_node</a:t>
            </a: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return 0;</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1E5AAA56-5309-CFCC-CD49-E12C66641CAC}"/>
              </a:ext>
            </a:extLst>
          </p:cNvPr>
          <p:cNvSpPr txBox="1"/>
          <p:nvPr/>
        </p:nvSpPr>
        <p:spPr>
          <a:xfrm>
            <a:off x="6579324" y="2232629"/>
            <a:ext cx="1344471" cy="307777"/>
          </a:xfrm>
          <a:prstGeom prst="rect">
            <a:avLst/>
          </a:prstGeom>
          <a:solidFill>
            <a:srgbClr val="0432FF"/>
          </a:solidFill>
          <a:ln>
            <a:noFill/>
          </a:ln>
        </p:spPr>
        <p:txBody>
          <a:bodyPr wrap="none" rtlCol="0">
            <a:spAutoFit/>
          </a:bodyPr>
          <a:lstStyle/>
          <a:p>
            <a:r>
              <a:rPr lang="en-US" sz="1400" dirty="0">
                <a:solidFill>
                  <a:schemeClr val="accent1">
                    <a:lumMod val="20000"/>
                    <a:lumOff val="80000"/>
                  </a:schemeClr>
                </a:solidFill>
              </a:rPr>
              <a:t>11.4/</a:t>
            </a:r>
            <a:r>
              <a:rPr lang="en-US" sz="1400" dirty="0" err="1">
                <a:solidFill>
                  <a:schemeClr val="accent1">
                    <a:lumMod val="20000"/>
                    <a:lumOff val="80000"/>
                  </a:schemeClr>
                </a:solidFill>
              </a:rPr>
              <a:t>tester.cpp</a:t>
            </a:r>
            <a:endParaRPr lang="en-US" sz="1400" dirty="0">
              <a:solidFill>
                <a:schemeClr val="accent1">
                  <a:lumMod val="20000"/>
                  <a:lumOff val="80000"/>
                </a:schemeClr>
              </a:solidFill>
            </a:endParaRPr>
          </a:p>
        </p:txBody>
      </p:sp>
    </p:spTree>
    <p:extLst>
      <p:ext uri="{BB962C8B-B14F-4D97-AF65-F5344CB8AC3E}">
        <p14:creationId xmlns:p14="http://schemas.microsoft.com/office/powerpoint/2010/main" val="21650419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90AD-17D5-9F26-9EDB-4915C2A0965E}"/>
              </a:ext>
            </a:extLst>
          </p:cNvPr>
          <p:cNvSpPr>
            <a:spLocks noGrp="1"/>
          </p:cNvSpPr>
          <p:nvPr>
            <p:ph type="title"/>
          </p:nvPr>
        </p:nvSpPr>
        <p:spPr/>
        <p:txBody>
          <a:bodyPr/>
          <a:lstStyle/>
          <a:p>
            <a:r>
              <a:rPr lang="en-US" dirty="0"/>
              <a:t>The Benefits of “After”</a:t>
            </a:r>
          </a:p>
        </p:txBody>
      </p:sp>
      <p:sp>
        <p:nvSpPr>
          <p:cNvPr id="3" name="Content Placeholder 2">
            <a:extLst>
              <a:ext uri="{FF2B5EF4-FFF2-40B4-BE49-F238E27FC236}">
                <a16:creationId xmlns:a16="http://schemas.microsoft.com/office/drawing/2014/main" id="{19070D23-A4A1-D88D-ECDD-BC024522E94C}"/>
              </a:ext>
            </a:extLst>
          </p:cNvPr>
          <p:cNvSpPr>
            <a:spLocks noGrp="1"/>
          </p:cNvSpPr>
          <p:nvPr>
            <p:ph idx="1"/>
          </p:nvPr>
        </p:nvSpPr>
        <p:spPr>
          <a:xfrm>
            <a:off x="457200" y="1325903"/>
            <a:ext cx="8320994" cy="4846267"/>
          </a:xfrm>
        </p:spPr>
        <p:txBody>
          <a:bodyPr/>
          <a:lstStyle/>
          <a:p>
            <a:r>
              <a:rPr lang="en-US" b="1" dirty="0"/>
              <a:t>Encapsulated algorithms. </a:t>
            </a:r>
            <a:r>
              <a:rPr lang="en-US" dirty="0"/>
              <a:t>The algorithms to generate and print the Games Report, the Sports Report, and the Residence Halls Report are each encapsulated in the </a:t>
            </a:r>
            <a:r>
              <a:rPr lang="en-US" b="1" dirty="0">
                <a:latin typeface="Courier New" panose="02070309020205020404" pitchFamily="49" charset="0"/>
                <a:cs typeface="Courier New" panose="02070309020205020404" pitchFamily="49" charset="0"/>
              </a:rPr>
              <a:t>Visitor</a:t>
            </a:r>
            <a:r>
              <a:rPr lang="en-US" dirty="0"/>
              <a:t> classes </a:t>
            </a:r>
            <a:r>
              <a:rPr lang="en-US" b="1" dirty="0">
                <a:latin typeface="Courier New" panose="02070309020205020404" pitchFamily="49" charset="0"/>
                <a:cs typeface="Courier New" panose="02070309020205020404" pitchFamily="49" charset="0"/>
              </a:rPr>
              <a:t>ScoresReportVisitor</a:t>
            </a:r>
            <a:r>
              <a:rPr lang="en-US" dirty="0"/>
              <a:t>, </a:t>
            </a:r>
            <a:r>
              <a:rPr lang="en-US" b="1" dirty="0">
                <a:latin typeface="Courier New" panose="02070309020205020404" pitchFamily="49" charset="0"/>
                <a:cs typeface="Courier New" panose="02070309020205020404" pitchFamily="49" charset="0"/>
              </a:rPr>
              <a:t>ActivitiesReportVisitor</a:t>
            </a:r>
            <a:r>
              <a:rPr lang="en-US" dirty="0"/>
              <a:t>, and </a:t>
            </a:r>
            <a:r>
              <a:rPr lang="en-US" b="1" dirty="0">
                <a:latin typeface="Courier New" panose="02070309020205020404" pitchFamily="49" charset="0"/>
                <a:cs typeface="Courier New" panose="02070309020205020404" pitchFamily="49" charset="0"/>
              </a:rPr>
              <a:t>WinningsReportVisitor</a:t>
            </a:r>
            <a:r>
              <a:rPr lang="en-US" dirty="0"/>
              <a:t>, respectively. </a:t>
            </a:r>
          </a:p>
          <a:p>
            <a:pPr lvl="4"/>
            <a:endParaRPr lang="en-US" dirty="0"/>
          </a:p>
          <a:p>
            <a:pPr lvl="1"/>
            <a:r>
              <a:rPr lang="en-US" dirty="0"/>
              <a:t>This is the </a:t>
            </a:r>
            <a:r>
              <a:rPr lang="en-US" u="sng" dirty="0"/>
              <a:t>Encapsulate What Varies Principle</a:t>
            </a:r>
            <a:r>
              <a:rPr lang="en-US" dirty="0"/>
              <a:t>. It will be possible to modify or delete a report algorithm or add new ones without affecting other classes.</a:t>
            </a:r>
          </a:p>
          <a:p>
            <a:pPr lvl="4"/>
            <a:endParaRPr lang="en-US" sz="250" dirty="0"/>
          </a:p>
        </p:txBody>
      </p:sp>
      <p:sp>
        <p:nvSpPr>
          <p:cNvPr id="4" name="Slide Number Placeholder 3">
            <a:extLst>
              <a:ext uri="{FF2B5EF4-FFF2-40B4-BE49-F238E27FC236}">
                <a16:creationId xmlns:a16="http://schemas.microsoft.com/office/drawing/2014/main" id="{39EABF00-48F1-6CAF-FAAE-7DFC2E1B3217}"/>
              </a:ext>
            </a:extLst>
          </p:cNvPr>
          <p:cNvSpPr>
            <a:spLocks noGrp="1"/>
          </p:cNvSpPr>
          <p:nvPr>
            <p:ph type="sldNum" sz="quarter" idx="12"/>
          </p:nvPr>
        </p:nvSpPr>
        <p:spPr/>
        <p:txBody>
          <a:bodyPr/>
          <a:lstStyle/>
          <a:p>
            <a:fld id="{6C575094-CFE5-6845-BA77-358456EEE977}" type="slidenum">
              <a:rPr lang="en-US" altLang="x-none" smtClean="0"/>
              <a:pPr/>
              <a:t>52</a:t>
            </a:fld>
            <a:endParaRPr lang="en-US" altLang="x-none"/>
          </a:p>
        </p:txBody>
      </p:sp>
    </p:spTree>
    <p:extLst>
      <p:ext uri="{BB962C8B-B14F-4D97-AF65-F5344CB8AC3E}">
        <p14:creationId xmlns:p14="http://schemas.microsoft.com/office/powerpoint/2010/main" val="17268118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E35ED-B8D3-0A88-9B50-55E78CF12C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795D01-5966-968E-7CAE-2B5FB59D2144}"/>
              </a:ext>
            </a:extLst>
          </p:cNvPr>
          <p:cNvSpPr>
            <a:spLocks noGrp="1"/>
          </p:cNvSpPr>
          <p:nvPr>
            <p:ph type="title"/>
          </p:nvPr>
        </p:nvSpPr>
        <p:spPr/>
        <p:txBody>
          <a:bodyPr/>
          <a:lstStyle/>
          <a:p>
            <a:r>
              <a:rPr lang="en-US" dirty="0"/>
              <a:t>The Benefits of “After”, </a:t>
            </a:r>
            <a:r>
              <a:rPr lang="en-US" i="1" dirty="0"/>
              <a:t>cont’d</a:t>
            </a:r>
            <a:endParaRPr lang="en-US" dirty="0"/>
          </a:p>
        </p:txBody>
      </p:sp>
      <p:sp>
        <p:nvSpPr>
          <p:cNvPr id="3" name="Content Placeholder 2">
            <a:extLst>
              <a:ext uri="{FF2B5EF4-FFF2-40B4-BE49-F238E27FC236}">
                <a16:creationId xmlns:a16="http://schemas.microsoft.com/office/drawing/2014/main" id="{45C857EE-8682-C789-3A49-76FE64A0B0B7}"/>
              </a:ext>
            </a:extLst>
          </p:cNvPr>
          <p:cNvSpPr>
            <a:spLocks noGrp="1"/>
          </p:cNvSpPr>
          <p:nvPr>
            <p:ph idx="1"/>
          </p:nvPr>
        </p:nvSpPr>
        <p:spPr>
          <a:xfrm>
            <a:off x="457200" y="1325903"/>
            <a:ext cx="8320994" cy="4846267"/>
          </a:xfrm>
        </p:spPr>
        <p:txBody>
          <a:bodyPr/>
          <a:lstStyle/>
          <a:p>
            <a:pPr lvl="4"/>
            <a:endParaRPr lang="en-US" sz="250" dirty="0"/>
          </a:p>
          <a:p>
            <a:r>
              <a:rPr lang="en-US" b="1" dirty="0"/>
              <a:t>Classes with single responsibility.</a:t>
            </a:r>
            <a:r>
              <a:rPr lang="en-US" dirty="0"/>
              <a:t> </a:t>
            </a:r>
          </a:p>
          <a:p>
            <a:pPr lvl="4"/>
            <a:endParaRPr lang="en-US" dirty="0"/>
          </a:p>
          <a:p>
            <a:pPr lvl="1"/>
            <a:r>
              <a:rPr lang="en-US" dirty="0"/>
              <a:t>The </a:t>
            </a:r>
            <a:r>
              <a:rPr lang="en-US" b="1" dirty="0">
                <a:latin typeface="Courier New" panose="02070309020205020404" pitchFamily="49" charset="0"/>
                <a:cs typeface="Courier New" panose="02070309020205020404" pitchFamily="49" charset="0"/>
              </a:rPr>
              <a:t>Node</a:t>
            </a:r>
            <a:r>
              <a:rPr lang="en-US" dirty="0"/>
              <a:t> classes </a:t>
            </a:r>
            <a:r>
              <a:rPr lang="en-US" b="1" dirty="0">
                <a:latin typeface="Courier New" panose="02070309020205020404" pitchFamily="49" charset="0"/>
                <a:cs typeface="Courier New" panose="02070309020205020404" pitchFamily="49" charset="0"/>
              </a:rPr>
              <a:t>Intramural</a:t>
            </a:r>
            <a:r>
              <a:rPr lang="en-US" dirty="0"/>
              <a:t>, </a:t>
            </a:r>
            <a:r>
              <a:rPr lang="en-US" b="1" dirty="0">
                <a:latin typeface="Courier New" panose="02070309020205020404" pitchFamily="49" charset="0"/>
                <a:cs typeface="Courier New" panose="02070309020205020404" pitchFamily="49" charset="0"/>
              </a:rPr>
              <a:t>Sport</a:t>
            </a:r>
            <a:r>
              <a:rPr lang="en-US" dirty="0"/>
              <a:t>, </a:t>
            </a:r>
            <a:r>
              <a:rPr lang="en-US" b="1" dirty="0">
                <a:latin typeface="Courier New" panose="02070309020205020404" pitchFamily="49" charset="0"/>
                <a:cs typeface="Courier New" panose="02070309020205020404" pitchFamily="49" charset="0"/>
              </a:rPr>
              <a:t>Game</a:t>
            </a:r>
            <a:r>
              <a:rPr lang="en-US" dirty="0"/>
              <a:t>, and </a:t>
            </a:r>
            <a:r>
              <a:rPr lang="en-US" b="1" dirty="0">
                <a:latin typeface="Courier New" panose="02070309020205020404" pitchFamily="49" charset="0"/>
                <a:cs typeface="Courier New" panose="02070309020205020404" pitchFamily="49" charset="0"/>
              </a:rPr>
              <a:t>Hall</a:t>
            </a:r>
            <a:r>
              <a:rPr lang="en-US" dirty="0"/>
              <a:t> are responsible only for maintaining the tree data structure. </a:t>
            </a:r>
          </a:p>
          <a:p>
            <a:pPr lvl="4"/>
            <a:endParaRPr lang="en-US" dirty="0"/>
          </a:p>
          <a:p>
            <a:pPr lvl="1"/>
            <a:r>
              <a:rPr lang="en-US" dirty="0"/>
              <a:t>The </a:t>
            </a:r>
            <a:r>
              <a:rPr lang="en-US" b="1" dirty="0">
                <a:latin typeface="Courier New" panose="02070309020205020404" pitchFamily="49" charset="0"/>
                <a:cs typeface="Courier New" panose="02070309020205020404" pitchFamily="49" charset="0"/>
              </a:rPr>
              <a:t>Visitor</a:t>
            </a:r>
            <a:r>
              <a:rPr lang="en-US" dirty="0"/>
              <a:t> classes are responsible only for report generation. This is the </a:t>
            </a:r>
            <a:r>
              <a:rPr lang="en-US" u="sng" dirty="0"/>
              <a:t>Single Responsibility Principle</a:t>
            </a:r>
            <a:r>
              <a:rPr lang="en-US" dirty="0"/>
              <a:t>.</a:t>
            </a:r>
          </a:p>
          <a:p>
            <a:pPr lvl="4"/>
            <a:endParaRPr lang="en-US" dirty="0"/>
          </a:p>
        </p:txBody>
      </p:sp>
      <p:sp>
        <p:nvSpPr>
          <p:cNvPr id="4" name="Slide Number Placeholder 3">
            <a:extLst>
              <a:ext uri="{FF2B5EF4-FFF2-40B4-BE49-F238E27FC236}">
                <a16:creationId xmlns:a16="http://schemas.microsoft.com/office/drawing/2014/main" id="{BDD791EC-50DF-3055-F3F0-A15098536C57}"/>
              </a:ext>
            </a:extLst>
          </p:cNvPr>
          <p:cNvSpPr>
            <a:spLocks noGrp="1"/>
          </p:cNvSpPr>
          <p:nvPr>
            <p:ph type="sldNum" sz="quarter" idx="12"/>
          </p:nvPr>
        </p:nvSpPr>
        <p:spPr/>
        <p:txBody>
          <a:bodyPr/>
          <a:lstStyle/>
          <a:p>
            <a:fld id="{6C575094-CFE5-6845-BA77-358456EEE977}" type="slidenum">
              <a:rPr lang="en-US" altLang="x-none" smtClean="0"/>
              <a:pPr/>
              <a:t>53</a:t>
            </a:fld>
            <a:endParaRPr lang="en-US" altLang="x-none"/>
          </a:p>
        </p:txBody>
      </p:sp>
    </p:spTree>
    <p:extLst>
      <p:ext uri="{BB962C8B-B14F-4D97-AF65-F5344CB8AC3E}">
        <p14:creationId xmlns:p14="http://schemas.microsoft.com/office/powerpoint/2010/main" val="3841737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72525-FB4A-8808-4B3F-B9329A5C88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91FBB2-8B94-C4A8-49D8-480BDA0790F6}"/>
              </a:ext>
            </a:extLst>
          </p:cNvPr>
          <p:cNvSpPr>
            <a:spLocks noGrp="1"/>
          </p:cNvSpPr>
          <p:nvPr>
            <p:ph type="title"/>
          </p:nvPr>
        </p:nvSpPr>
        <p:spPr/>
        <p:txBody>
          <a:bodyPr/>
          <a:lstStyle/>
          <a:p>
            <a:r>
              <a:rPr lang="en-US" dirty="0"/>
              <a:t>The Benefits of “After”, </a:t>
            </a:r>
            <a:r>
              <a:rPr lang="en-US" i="1" dirty="0"/>
              <a:t>cont’d</a:t>
            </a:r>
          </a:p>
        </p:txBody>
      </p:sp>
      <p:sp>
        <p:nvSpPr>
          <p:cNvPr id="3" name="Content Placeholder 2">
            <a:extLst>
              <a:ext uri="{FF2B5EF4-FFF2-40B4-BE49-F238E27FC236}">
                <a16:creationId xmlns:a16="http://schemas.microsoft.com/office/drawing/2014/main" id="{F5244589-6470-595B-FB3E-35ECDA05F597}"/>
              </a:ext>
            </a:extLst>
          </p:cNvPr>
          <p:cNvSpPr>
            <a:spLocks noGrp="1"/>
          </p:cNvSpPr>
          <p:nvPr>
            <p:ph idx="1"/>
          </p:nvPr>
        </p:nvSpPr>
        <p:spPr>
          <a:xfrm>
            <a:off x="457200" y="1325903"/>
            <a:ext cx="8320994" cy="4846267"/>
          </a:xfrm>
        </p:spPr>
        <p:txBody>
          <a:bodyPr/>
          <a:lstStyle/>
          <a:p>
            <a:r>
              <a:rPr lang="en-US" b="1" dirty="0"/>
              <a:t>Loose coupling. </a:t>
            </a:r>
            <a:r>
              <a:rPr lang="en-US" dirty="0"/>
              <a:t>The tree data structure is loosely coupled with the report generation algorithms, and the algorithms are loosely coupled with each other. </a:t>
            </a:r>
          </a:p>
          <a:p>
            <a:pPr lvl="4"/>
            <a:endParaRPr lang="en-US" dirty="0"/>
          </a:p>
          <a:p>
            <a:pPr lvl="1"/>
            <a:r>
              <a:rPr lang="en-US" dirty="0"/>
              <a:t>The </a:t>
            </a:r>
            <a:r>
              <a:rPr lang="en-US" b="1" dirty="0">
                <a:latin typeface="Courier New" panose="02070309020205020404" pitchFamily="49" charset="0"/>
                <a:cs typeface="Courier New" panose="02070309020205020404" pitchFamily="49" charset="0"/>
              </a:rPr>
              <a:t>Node</a:t>
            </a:r>
            <a:r>
              <a:rPr lang="en-US" dirty="0"/>
              <a:t> classes do not know what the report generation algorithms are or how they’re implemented by the </a:t>
            </a:r>
            <a:r>
              <a:rPr lang="en-US" b="1" dirty="0">
                <a:latin typeface="Courier New" panose="02070309020205020404" pitchFamily="49" charset="0"/>
                <a:cs typeface="Courier New" panose="02070309020205020404" pitchFamily="49" charset="0"/>
              </a:rPr>
              <a:t>Visitor</a:t>
            </a:r>
            <a:r>
              <a:rPr lang="en-US" dirty="0"/>
              <a:t> classes. </a:t>
            </a:r>
          </a:p>
          <a:p>
            <a:pPr lvl="4"/>
            <a:endParaRPr lang="en-US" dirty="0"/>
          </a:p>
          <a:p>
            <a:pPr lvl="1"/>
            <a:r>
              <a:rPr lang="en-US" dirty="0"/>
              <a:t>This is the </a:t>
            </a:r>
            <a:r>
              <a:rPr lang="en-US" u="sng" dirty="0"/>
              <a:t>Principle of Least Knowledge</a:t>
            </a:r>
            <a:r>
              <a:rPr lang="en-US" dirty="0"/>
              <a:t>. We will be able to modify or delete algorithms or add new algorithms without modifying the data structure or the existing algorithms .</a:t>
            </a:r>
          </a:p>
        </p:txBody>
      </p:sp>
      <p:sp>
        <p:nvSpPr>
          <p:cNvPr id="4" name="Slide Number Placeholder 3">
            <a:extLst>
              <a:ext uri="{FF2B5EF4-FFF2-40B4-BE49-F238E27FC236}">
                <a16:creationId xmlns:a16="http://schemas.microsoft.com/office/drawing/2014/main" id="{13D6F64D-ABD9-33BD-8EA7-D408CDDE9B1F}"/>
              </a:ext>
            </a:extLst>
          </p:cNvPr>
          <p:cNvSpPr>
            <a:spLocks noGrp="1"/>
          </p:cNvSpPr>
          <p:nvPr>
            <p:ph type="sldNum" sz="quarter" idx="12"/>
          </p:nvPr>
        </p:nvSpPr>
        <p:spPr/>
        <p:txBody>
          <a:bodyPr/>
          <a:lstStyle/>
          <a:p>
            <a:fld id="{6C575094-CFE5-6845-BA77-358456EEE977}" type="slidenum">
              <a:rPr lang="en-US" altLang="x-none" smtClean="0"/>
              <a:pPr/>
              <a:t>54</a:t>
            </a:fld>
            <a:endParaRPr lang="en-US" altLang="x-none"/>
          </a:p>
        </p:txBody>
      </p:sp>
    </p:spTree>
    <p:extLst>
      <p:ext uri="{BB962C8B-B14F-4D97-AF65-F5344CB8AC3E}">
        <p14:creationId xmlns:p14="http://schemas.microsoft.com/office/powerpoint/2010/main" val="3545612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B8BA-5E31-62D5-7C0A-7EF004295FDB}"/>
              </a:ext>
            </a:extLst>
          </p:cNvPr>
          <p:cNvSpPr>
            <a:spLocks noGrp="1"/>
          </p:cNvSpPr>
          <p:nvPr>
            <p:ph type="title"/>
          </p:nvPr>
        </p:nvSpPr>
        <p:spPr/>
        <p:txBody>
          <a:bodyPr/>
          <a:lstStyle/>
          <a:p>
            <a:r>
              <a:rPr lang="en-US" dirty="0"/>
              <a:t>Visitor DP Generic Model</a:t>
            </a:r>
          </a:p>
        </p:txBody>
      </p:sp>
      <p:sp>
        <p:nvSpPr>
          <p:cNvPr id="4" name="Slide Number Placeholder 3">
            <a:extLst>
              <a:ext uri="{FF2B5EF4-FFF2-40B4-BE49-F238E27FC236}">
                <a16:creationId xmlns:a16="http://schemas.microsoft.com/office/drawing/2014/main" id="{BBDC39A7-7CD2-B2BD-D741-9D29B0A1B7EB}"/>
              </a:ext>
            </a:extLst>
          </p:cNvPr>
          <p:cNvSpPr>
            <a:spLocks noGrp="1"/>
          </p:cNvSpPr>
          <p:nvPr>
            <p:ph type="sldNum" sz="quarter" idx="12"/>
          </p:nvPr>
        </p:nvSpPr>
        <p:spPr/>
        <p:txBody>
          <a:bodyPr/>
          <a:lstStyle/>
          <a:p>
            <a:fld id="{6C575094-CFE5-6845-BA77-358456EEE977}" type="slidenum">
              <a:rPr lang="en-US" altLang="x-none" smtClean="0"/>
              <a:pPr/>
              <a:t>55</a:t>
            </a:fld>
            <a:endParaRPr lang="en-US" altLang="x-none"/>
          </a:p>
        </p:txBody>
      </p:sp>
      <p:pic>
        <p:nvPicPr>
          <p:cNvPr id="3" name="Picture 2" descr="A diagram of a computer&#10;&#10;Description automatically generated">
            <a:extLst>
              <a:ext uri="{FF2B5EF4-FFF2-40B4-BE49-F238E27FC236}">
                <a16:creationId xmlns:a16="http://schemas.microsoft.com/office/drawing/2014/main" id="{58DEE4B2-A2F3-4B86-B31B-6701C8ADBA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3074" y="1234464"/>
            <a:ext cx="6217852" cy="2991313"/>
          </a:xfrm>
          <a:prstGeom prst="rect">
            <a:avLst/>
          </a:prstGeom>
          <a:noFill/>
          <a:ln w="9525">
            <a:noFill/>
          </a:ln>
        </p:spPr>
      </p:pic>
      <p:graphicFrame>
        <p:nvGraphicFramePr>
          <p:cNvPr id="7" name="Table 6">
            <a:extLst>
              <a:ext uri="{FF2B5EF4-FFF2-40B4-BE49-F238E27FC236}">
                <a16:creationId xmlns:a16="http://schemas.microsoft.com/office/drawing/2014/main" id="{D1CCD519-9FBC-B0BC-41F4-7DB37EB99DF7}"/>
              </a:ext>
            </a:extLst>
          </p:cNvPr>
          <p:cNvGraphicFramePr>
            <a:graphicFrameLocks noGrp="1"/>
          </p:cNvGraphicFramePr>
          <p:nvPr>
            <p:extLst>
              <p:ext uri="{D42A27DB-BD31-4B8C-83A1-F6EECF244321}">
                <p14:modId xmlns:p14="http://schemas.microsoft.com/office/powerpoint/2010/main" val="2552438109"/>
              </p:ext>
            </p:extLst>
          </p:nvPr>
        </p:nvGraphicFramePr>
        <p:xfrm>
          <a:off x="422953" y="4328166"/>
          <a:ext cx="8172363" cy="2392638"/>
        </p:xfrm>
        <a:graphic>
          <a:graphicData uri="http://schemas.openxmlformats.org/drawingml/2006/table">
            <a:tbl>
              <a:tblPr firstRow="1" firstCol="1" bandRow="1">
                <a:tableStyleId>{00A15C55-8517-42AA-B614-E9B94910E393}</a:tableStyleId>
              </a:tblPr>
              <a:tblGrid>
                <a:gridCol w="4149047">
                  <a:extLst>
                    <a:ext uri="{9D8B030D-6E8A-4147-A177-3AD203B41FA5}">
                      <a16:colId xmlns:a16="http://schemas.microsoft.com/office/drawing/2014/main" val="2748100933"/>
                    </a:ext>
                  </a:extLst>
                </a:gridCol>
                <a:gridCol w="4023316">
                  <a:extLst>
                    <a:ext uri="{9D8B030D-6E8A-4147-A177-3AD203B41FA5}">
                      <a16:colId xmlns:a16="http://schemas.microsoft.com/office/drawing/2014/main" val="1323110974"/>
                    </a:ext>
                  </a:extLst>
                </a:gridCol>
              </a:tblGrid>
              <a:tr h="228598">
                <a:tc>
                  <a:txBody>
                    <a:bodyPr/>
                    <a:lstStyle/>
                    <a:p>
                      <a:pPr marL="0" marR="0">
                        <a:lnSpc>
                          <a:spcPts val="1200"/>
                        </a:lnSpc>
                        <a:spcBef>
                          <a:spcPts val="600"/>
                        </a:spcBef>
                        <a:spcAft>
                          <a:spcPts val="0"/>
                        </a:spcAft>
                      </a:pPr>
                      <a:r>
                        <a:rPr lang="en-US" sz="1200">
                          <a:effectLst/>
                        </a:rPr>
                        <a:t>Design pattern</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a:effectLst/>
                        </a:rPr>
                        <a:t>Applied by the example application</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7603767"/>
                  </a:ext>
                </a:extLst>
              </a:tr>
              <a:tr h="312413">
                <a:tc>
                  <a:txBody>
                    <a:bodyPr/>
                    <a:lstStyle/>
                    <a:p>
                      <a:pPr marL="0" marR="0">
                        <a:lnSpc>
                          <a:spcPts val="1200"/>
                        </a:lnSpc>
                        <a:spcBef>
                          <a:spcPts val="600"/>
                        </a:spcBef>
                        <a:spcAft>
                          <a:spcPts val="0"/>
                        </a:spcAft>
                      </a:pPr>
                      <a:r>
                        <a:rPr lang="en-US" sz="1200" dirty="0">
                          <a:effectLst/>
                        </a:rPr>
                        <a:t>Superclass </a:t>
                      </a:r>
                      <a:r>
                        <a:rPr lang="en-US" sz="1200" b="1" i="0" u="none" strike="noStrike" dirty="0">
                          <a:effectLst/>
                          <a:latin typeface="Courier New" panose="02070309020205020404" pitchFamily="49" charset="0"/>
                          <a:cs typeface="Courier New" panose="02070309020205020404" pitchFamily="49" charset="0"/>
                        </a:rPr>
                        <a:t>Element</a:t>
                      </a:r>
                      <a:r>
                        <a:rPr lang="en-US" sz="1200" dirty="0">
                          <a:effectLst/>
                        </a:rPr>
                        <a:t> </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dirty="0">
                          <a:effectLst/>
                        </a:rPr>
                        <a:t>Interface </a:t>
                      </a:r>
                      <a:r>
                        <a:rPr lang="en-US" sz="1200" b="1" i="0" u="none" strike="noStrike" dirty="0">
                          <a:effectLst/>
                          <a:latin typeface="Courier New" panose="02070309020205020404" pitchFamily="49" charset="0"/>
                          <a:cs typeface="Courier New" panose="02070309020205020404" pitchFamily="49" charset="0"/>
                        </a:rPr>
                        <a:t>Node</a:t>
                      </a:r>
                      <a:endParaRPr lang="en-US" sz="1200" b="1" i="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endParaRPr>
                    </a:p>
                  </a:txBody>
                  <a:tcPr marL="68580" marR="68580" marT="0" marB="0" anchor="ctr"/>
                </a:tc>
                <a:extLst>
                  <a:ext uri="{0D108BD9-81ED-4DB2-BD59-A6C34878D82A}">
                    <a16:rowId xmlns:a16="http://schemas.microsoft.com/office/drawing/2014/main" val="2409368103"/>
                  </a:ext>
                </a:extLst>
              </a:tr>
              <a:tr h="358132">
                <a:tc>
                  <a:txBody>
                    <a:bodyPr/>
                    <a:lstStyle/>
                    <a:p>
                      <a:pPr marL="0" marR="0">
                        <a:lnSpc>
                          <a:spcPts val="1200"/>
                        </a:lnSpc>
                        <a:spcBef>
                          <a:spcPts val="600"/>
                        </a:spcBef>
                        <a:spcAft>
                          <a:spcPts val="0"/>
                        </a:spcAft>
                      </a:pPr>
                      <a:r>
                        <a:rPr lang="en-US" sz="1200" dirty="0">
                          <a:effectLst/>
                        </a:rPr>
                        <a:t>Subclasses</a:t>
                      </a:r>
                      <a:r>
                        <a:rPr lang="en-US" sz="1200" u="none" strike="noStrike" dirty="0">
                          <a:effectLst/>
                        </a:rPr>
                        <a:t> </a:t>
                      </a:r>
                      <a:r>
                        <a:rPr lang="en-US" sz="1200" b="1" i="0" u="none" strike="noStrike" kern="1200" dirty="0" err="1">
                          <a:solidFill>
                            <a:schemeClr val="lt1"/>
                          </a:solidFill>
                          <a:effectLst/>
                          <a:latin typeface="Courier New" panose="02070309020205020404" pitchFamily="49" charset="0"/>
                          <a:ea typeface="+mn-ea"/>
                          <a:cs typeface="Courier New" panose="02070309020205020404" pitchFamily="49" charset="0"/>
                        </a:rPr>
                        <a:t>ConcreteElementA</a:t>
                      </a:r>
                      <a:r>
                        <a:rPr lang="en-US" sz="1200" dirty="0">
                          <a:effectLst/>
                        </a:rPr>
                        <a:t>, etc.</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dirty="0">
                          <a:effectLst/>
                        </a:rPr>
                        <a:t>Classes</a:t>
                      </a:r>
                      <a:r>
                        <a:rPr lang="en-US" sz="1200" u="none" strike="noStrike"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Intramural</a:t>
                      </a:r>
                      <a:r>
                        <a:rPr lang="en-US" sz="1200" u="none" strike="noStrike"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Sport</a:t>
                      </a:r>
                      <a:r>
                        <a:rPr lang="en-US" sz="1200" u="none" strike="noStrike"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Game</a:t>
                      </a:r>
                      <a:r>
                        <a:rPr lang="en-US" sz="1200" dirty="0">
                          <a:effectLst/>
                        </a:rPr>
                        <a:t>, and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Hall</a:t>
                      </a:r>
                    </a:p>
                  </a:txBody>
                  <a:tcPr marL="68580" marR="68580" marT="0" marB="0" anchor="ctr"/>
                </a:tc>
                <a:extLst>
                  <a:ext uri="{0D108BD9-81ED-4DB2-BD59-A6C34878D82A}">
                    <a16:rowId xmlns:a16="http://schemas.microsoft.com/office/drawing/2014/main" val="2021708667"/>
                  </a:ext>
                </a:extLst>
              </a:tr>
              <a:tr h="312412">
                <a:tc>
                  <a:txBody>
                    <a:bodyPr/>
                    <a:lstStyle/>
                    <a:p>
                      <a:pPr marL="0" marR="0">
                        <a:lnSpc>
                          <a:spcPts val="1200"/>
                        </a:lnSpc>
                        <a:spcBef>
                          <a:spcPts val="600"/>
                        </a:spcBef>
                        <a:spcAft>
                          <a:spcPts val="0"/>
                        </a:spcAft>
                      </a:pPr>
                      <a:r>
                        <a:rPr lang="en-US" sz="1200" dirty="0">
                          <a:effectLst/>
                        </a:rPr>
                        <a:t>Superclass</a:t>
                      </a:r>
                      <a:r>
                        <a:rPr lang="en-US" sz="1200" u="none" strike="noStrike" dirty="0">
                          <a:effectLst/>
                        </a:rPr>
                        <a:t> </a:t>
                      </a: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Visitor</a:t>
                      </a:r>
                    </a:p>
                  </a:txBody>
                  <a:tcPr marL="68580" marR="68580" marT="0" marB="0" anchor="ctr"/>
                </a:tc>
                <a:tc>
                  <a:txBody>
                    <a:bodyPr/>
                    <a:lstStyle/>
                    <a:p>
                      <a:pPr marL="0" marR="0">
                        <a:lnSpc>
                          <a:spcPts val="1200"/>
                        </a:lnSpc>
                        <a:spcBef>
                          <a:spcPts val="600"/>
                        </a:spcBef>
                        <a:spcAft>
                          <a:spcPts val="0"/>
                        </a:spcAft>
                      </a:pPr>
                      <a:r>
                        <a:rPr lang="en-US" sz="1200" dirty="0">
                          <a:effectLst/>
                        </a:rPr>
                        <a:t>Interface</a:t>
                      </a:r>
                      <a:r>
                        <a:rPr lang="en-US" sz="1200" u="none" strike="noStrike"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Visitor</a:t>
                      </a:r>
                    </a:p>
                  </a:txBody>
                  <a:tcPr marL="68580" marR="68580" marT="0" marB="0" anchor="ctr"/>
                </a:tc>
                <a:extLst>
                  <a:ext uri="{0D108BD9-81ED-4DB2-BD59-A6C34878D82A}">
                    <a16:rowId xmlns:a16="http://schemas.microsoft.com/office/drawing/2014/main" val="4252314536"/>
                  </a:ext>
                </a:extLst>
              </a:tr>
              <a:tr h="632448">
                <a:tc>
                  <a:txBody>
                    <a:bodyPr/>
                    <a:lstStyle/>
                    <a:p>
                      <a:pPr marL="0" marR="0">
                        <a:lnSpc>
                          <a:spcPts val="1200"/>
                        </a:lnSpc>
                        <a:spcBef>
                          <a:spcPts val="600"/>
                        </a:spcBef>
                        <a:spcAft>
                          <a:spcPts val="0"/>
                        </a:spcAft>
                      </a:pPr>
                      <a:r>
                        <a:rPr lang="en-US" sz="1200" dirty="0">
                          <a:effectLst/>
                        </a:rPr>
                        <a:t>Subclasses </a:t>
                      </a: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ConcreteVisitor1</a:t>
                      </a:r>
                      <a:r>
                        <a:rPr lang="en-US" sz="1200" dirty="0">
                          <a:effectLst/>
                        </a:rPr>
                        <a:t>, etc.</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dirty="0">
                          <a:effectLst/>
                        </a:rPr>
                        <a:t>Classes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ScoresReportVisitor</a:t>
                      </a:r>
                      <a:r>
                        <a:rPr lang="en-US" sz="1200" dirty="0">
                          <a:effectLst/>
                        </a:rPr>
                        <a:t>,</a:t>
                      </a:r>
                      <a:r>
                        <a:rPr lang="en-US" sz="1200" u="none" strike="noStrike"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ActivitiesReportVisitor</a:t>
                      </a:r>
                      <a:r>
                        <a:rPr lang="en-US" sz="1200" dirty="0">
                          <a:effectLst/>
                        </a:rPr>
                        <a:t>, and</a:t>
                      </a:r>
                      <a:r>
                        <a:rPr lang="en-US" sz="1200" u="none" strike="noStrike"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WinningsReportVisitor</a:t>
                      </a:r>
                    </a:p>
                  </a:txBody>
                  <a:tcPr marL="68580" marR="68580" marT="0" marB="0" anchor="ctr"/>
                </a:tc>
                <a:extLst>
                  <a:ext uri="{0D108BD9-81ED-4DB2-BD59-A6C34878D82A}">
                    <a16:rowId xmlns:a16="http://schemas.microsoft.com/office/drawing/2014/main" val="60546774"/>
                  </a:ext>
                </a:extLst>
              </a:tr>
              <a:tr h="548635">
                <a:tc>
                  <a:txBody>
                    <a:bodyPr/>
                    <a:lstStyle/>
                    <a:p>
                      <a:pPr marL="0" marR="0">
                        <a:lnSpc>
                          <a:spcPts val="1200"/>
                        </a:lnSpc>
                        <a:spcBef>
                          <a:spcPts val="600"/>
                        </a:spcBef>
                        <a:spcAft>
                          <a:spcPts val="0"/>
                        </a:spcAft>
                      </a:pPr>
                      <a:r>
                        <a:rPr lang="en-US" sz="1200" dirty="0">
                          <a:effectLst/>
                        </a:rPr>
                        <a:t>Member functions</a:t>
                      </a:r>
                      <a:r>
                        <a:rPr lang="en-US" sz="1200" u="none" strike="noStrike" dirty="0">
                          <a:effectLst/>
                        </a:rPr>
                        <a:t> </a:t>
                      </a:r>
                      <a:r>
                        <a:rPr lang="en-US" sz="1200" b="1" i="0" u="none" strike="noStrike" kern="1200" dirty="0" err="1">
                          <a:solidFill>
                            <a:schemeClr val="lt1"/>
                          </a:solidFill>
                          <a:effectLst/>
                          <a:latin typeface="Courier New" panose="02070309020205020404" pitchFamily="49" charset="0"/>
                          <a:ea typeface="+mn-ea"/>
                          <a:cs typeface="Courier New" panose="02070309020205020404" pitchFamily="49" charset="0"/>
                        </a:rPr>
                        <a:t>visit_ConcreteElementA</a:t>
                      </a:r>
                      <a:r>
                        <a:rPr lang="en-US" sz="1200" b="1" i="0" u="none" strike="noStrike" dirty="0">
                          <a:effectLst/>
                          <a:latin typeface="Courier New" panose="02070309020205020404" pitchFamily="49" charset="0"/>
                          <a:cs typeface="Courier New" panose="02070309020205020404" pitchFamily="49" charset="0"/>
                        </a:rPr>
                        <a:t>()</a:t>
                      </a:r>
                      <a:r>
                        <a:rPr lang="en-US" sz="1200" dirty="0">
                          <a:effectLst/>
                        </a:rPr>
                        <a:t>, etc.</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dirty="0">
                          <a:effectLst/>
                        </a:rPr>
                        <a:t>Member functions</a:t>
                      </a:r>
                      <a:r>
                        <a:rPr lang="en-US" sz="1200" u="none" strike="noStrike"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visit_Intramural()</a:t>
                      </a:r>
                      <a:r>
                        <a:rPr lang="en-US" sz="1200"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visit_Sport()</a:t>
                      </a:r>
                      <a:r>
                        <a:rPr lang="en-US" sz="1200"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visit_Game()</a:t>
                      </a:r>
                      <a:r>
                        <a:rPr lang="en-US" sz="1200" dirty="0">
                          <a:effectLst/>
                        </a:rPr>
                        <a:t>, and</a:t>
                      </a:r>
                      <a:r>
                        <a:rPr lang="en-US" sz="1200" u="none" strike="noStrike"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visit_Hall()</a:t>
                      </a:r>
                    </a:p>
                  </a:txBody>
                  <a:tcPr marL="68580" marR="68580" marT="0" marB="0" anchor="ctr"/>
                </a:tc>
                <a:extLst>
                  <a:ext uri="{0D108BD9-81ED-4DB2-BD59-A6C34878D82A}">
                    <a16:rowId xmlns:a16="http://schemas.microsoft.com/office/drawing/2014/main" val="3689525822"/>
                  </a:ext>
                </a:extLst>
              </a:tr>
            </a:tbl>
          </a:graphicData>
        </a:graphic>
      </p:graphicFrame>
    </p:spTree>
    <p:extLst>
      <p:ext uri="{BB962C8B-B14F-4D97-AF65-F5344CB8AC3E}">
        <p14:creationId xmlns:p14="http://schemas.microsoft.com/office/powerpoint/2010/main" val="3538028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DB786-5492-E5A5-B854-07EFA13365D9}"/>
              </a:ext>
            </a:extLst>
          </p:cNvPr>
          <p:cNvSpPr>
            <a:spLocks noGrp="1"/>
          </p:cNvSpPr>
          <p:nvPr>
            <p:ph type="title"/>
          </p:nvPr>
        </p:nvSpPr>
        <p:spPr/>
        <p:txBody>
          <a:bodyPr/>
          <a:lstStyle/>
          <a:p>
            <a:r>
              <a:rPr lang="en-US" dirty="0"/>
              <a:t>Oral presentations on Tuesday, May 6</a:t>
            </a:r>
          </a:p>
        </p:txBody>
      </p:sp>
      <p:sp>
        <p:nvSpPr>
          <p:cNvPr id="3" name="Content Placeholder 2">
            <a:extLst>
              <a:ext uri="{FF2B5EF4-FFF2-40B4-BE49-F238E27FC236}">
                <a16:creationId xmlns:a16="http://schemas.microsoft.com/office/drawing/2014/main" id="{CC028310-14BD-1221-67CD-DEB07D42BA07}"/>
              </a:ext>
            </a:extLst>
          </p:cNvPr>
          <p:cNvSpPr>
            <a:spLocks noGrp="1"/>
          </p:cNvSpPr>
          <p:nvPr>
            <p:ph idx="1"/>
          </p:nvPr>
        </p:nvSpPr>
        <p:spPr>
          <a:xfrm>
            <a:off x="457200" y="1234464"/>
            <a:ext cx="8229600" cy="4953000"/>
          </a:xfrm>
        </p:spPr>
        <p:txBody>
          <a:bodyPr/>
          <a:lstStyle/>
          <a:p>
            <a:r>
              <a:rPr lang="en-US" dirty="0"/>
              <a:t>What is your application?</a:t>
            </a:r>
          </a:p>
          <a:p>
            <a:r>
              <a:rPr lang="en-US" dirty="0"/>
              <a:t>What is its architecture?</a:t>
            </a:r>
          </a:p>
          <a:p>
            <a:pPr lvl="1"/>
            <a:r>
              <a:rPr lang="en-US" dirty="0"/>
              <a:t>You can use slides, such as PowerPoint.</a:t>
            </a:r>
          </a:p>
          <a:p>
            <a:pPr lvl="1"/>
            <a:r>
              <a:rPr lang="en-US" dirty="0"/>
              <a:t>Show high-level UML diagrams.</a:t>
            </a:r>
          </a:p>
          <a:p>
            <a:pPr lvl="1"/>
            <a:r>
              <a:rPr lang="en-US" dirty="0"/>
              <a:t>Point out your use of good design principles</a:t>
            </a:r>
          </a:p>
          <a:p>
            <a:pPr lvl="2"/>
            <a:r>
              <a:rPr lang="en-US" dirty="0"/>
              <a:t>Examples: cohesive classes, loose coupling, coding to the interface, delegation, etc.</a:t>
            </a:r>
          </a:p>
          <a:p>
            <a:pPr lvl="1"/>
            <a:r>
              <a:rPr lang="en-US" dirty="0"/>
              <a:t>Point out code modeled by design patterns.</a:t>
            </a:r>
          </a:p>
          <a:p>
            <a:pPr lvl="2"/>
            <a:r>
              <a:rPr lang="en-US" dirty="0"/>
              <a:t>Which patterns?</a:t>
            </a:r>
          </a:p>
          <a:p>
            <a:pPr lvl="2"/>
            <a:r>
              <a:rPr lang="en-US" dirty="0"/>
              <a:t>How did your code benefit </a:t>
            </a:r>
            <a:br>
              <a:rPr lang="en-US" dirty="0"/>
            </a:br>
            <a:r>
              <a:rPr lang="en-US" dirty="0"/>
              <a:t>from the patterns?</a:t>
            </a:r>
          </a:p>
          <a:p>
            <a:r>
              <a:rPr lang="en-US" dirty="0"/>
              <a:t>Live demo of the application.</a:t>
            </a:r>
          </a:p>
        </p:txBody>
      </p:sp>
      <p:sp>
        <p:nvSpPr>
          <p:cNvPr id="4" name="Slide Number Placeholder 3">
            <a:extLst>
              <a:ext uri="{FF2B5EF4-FFF2-40B4-BE49-F238E27FC236}">
                <a16:creationId xmlns:a16="http://schemas.microsoft.com/office/drawing/2014/main" id="{E92985F6-F057-5353-7066-4DEC817F1CE0}"/>
              </a:ext>
            </a:extLst>
          </p:cNvPr>
          <p:cNvSpPr>
            <a:spLocks noGrp="1"/>
          </p:cNvSpPr>
          <p:nvPr>
            <p:ph type="sldNum" sz="quarter" idx="12"/>
          </p:nvPr>
        </p:nvSpPr>
        <p:spPr/>
        <p:txBody>
          <a:bodyPr/>
          <a:lstStyle/>
          <a:p>
            <a:fld id="{6C575094-CFE5-6845-BA77-358456EEE977}" type="slidenum">
              <a:rPr lang="en-US" altLang="x-none" smtClean="0"/>
              <a:pPr/>
              <a:t>6</a:t>
            </a:fld>
            <a:endParaRPr lang="en-US" altLang="x-none"/>
          </a:p>
        </p:txBody>
      </p:sp>
      <p:sp>
        <p:nvSpPr>
          <p:cNvPr id="6" name="TextBox 5">
            <a:extLst>
              <a:ext uri="{FF2B5EF4-FFF2-40B4-BE49-F238E27FC236}">
                <a16:creationId xmlns:a16="http://schemas.microsoft.com/office/drawing/2014/main" id="{50F678DF-7867-C421-11BD-604BBDEA0E71}"/>
              </a:ext>
            </a:extLst>
          </p:cNvPr>
          <p:cNvSpPr txBox="1"/>
          <p:nvPr/>
        </p:nvSpPr>
        <p:spPr>
          <a:xfrm>
            <a:off x="5943585" y="4800585"/>
            <a:ext cx="2834609" cy="1323439"/>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Students in the class will help grade each oral presentation via a Canvas survey. You will know the survey questions before the presentation day.</a:t>
            </a:r>
          </a:p>
        </p:txBody>
      </p:sp>
      <p:sp>
        <p:nvSpPr>
          <p:cNvPr id="7" name="TextBox 6">
            <a:extLst>
              <a:ext uri="{FF2B5EF4-FFF2-40B4-BE49-F238E27FC236}">
                <a16:creationId xmlns:a16="http://schemas.microsoft.com/office/drawing/2014/main" id="{36AB1E5C-ADE8-2FEA-87C0-CCD0E32550F0}"/>
              </a:ext>
            </a:extLst>
          </p:cNvPr>
          <p:cNvSpPr txBox="1"/>
          <p:nvPr/>
        </p:nvSpPr>
        <p:spPr>
          <a:xfrm>
            <a:off x="6297462" y="1325903"/>
            <a:ext cx="2126853" cy="584775"/>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Maximum </a:t>
            </a:r>
            <a:r>
              <a:rPr lang="en-US" u="sng" dirty="0">
                <a:solidFill>
                  <a:srgbClr val="0432FF"/>
                </a:solidFill>
              </a:rPr>
              <a:t>20 minutes </a:t>
            </a:r>
            <a:r>
              <a:rPr lang="en-US" dirty="0">
                <a:solidFill>
                  <a:srgbClr val="0432FF"/>
                </a:solidFill>
              </a:rPr>
              <a:t>per presentation.</a:t>
            </a:r>
          </a:p>
        </p:txBody>
      </p:sp>
    </p:spTree>
    <p:extLst>
      <p:ext uri="{BB962C8B-B14F-4D97-AF65-F5344CB8AC3E}">
        <p14:creationId xmlns:p14="http://schemas.microsoft.com/office/powerpoint/2010/main" val="4257556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FBD8D-0829-6804-1635-F6EA7AF97295}"/>
              </a:ext>
            </a:extLst>
          </p:cNvPr>
          <p:cNvSpPr>
            <a:spLocks noGrp="1"/>
          </p:cNvSpPr>
          <p:nvPr>
            <p:ph type="title"/>
          </p:nvPr>
        </p:nvSpPr>
        <p:spPr/>
        <p:txBody>
          <a:bodyPr/>
          <a:lstStyle/>
          <a:p>
            <a:r>
              <a:rPr lang="en-US" dirty="0"/>
              <a:t>The Singleton Design Pattern</a:t>
            </a:r>
          </a:p>
        </p:txBody>
      </p:sp>
      <p:sp>
        <p:nvSpPr>
          <p:cNvPr id="3" name="Content Placeholder 2">
            <a:extLst>
              <a:ext uri="{FF2B5EF4-FFF2-40B4-BE49-F238E27FC236}">
                <a16:creationId xmlns:a16="http://schemas.microsoft.com/office/drawing/2014/main" id="{2D33C01A-8B21-B415-DDDC-3D38A83F1F56}"/>
              </a:ext>
            </a:extLst>
          </p:cNvPr>
          <p:cNvSpPr>
            <a:spLocks noGrp="1"/>
          </p:cNvSpPr>
          <p:nvPr>
            <p:ph idx="1"/>
          </p:nvPr>
        </p:nvSpPr>
        <p:spPr/>
        <p:txBody>
          <a:bodyPr/>
          <a:lstStyle/>
          <a:p>
            <a:r>
              <a:rPr lang="en-US" dirty="0"/>
              <a:t>The Singleton Design Pattern models the simplest case of a collection with only one object.</a:t>
            </a:r>
          </a:p>
          <a:p>
            <a:pPr lvl="4"/>
            <a:endParaRPr lang="en-US" dirty="0"/>
          </a:p>
          <a:p>
            <a:r>
              <a:rPr lang="en-US" u="sng" dirty="0"/>
              <a:t>Only one instance</a:t>
            </a:r>
            <a:r>
              <a:rPr lang="en-US" dirty="0"/>
              <a:t> of its class, the singleton object, can exist during the application’s run time.</a:t>
            </a:r>
          </a:p>
        </p:txBody>
      </p:sp>
      <p:sp>
        <p:nvSpPr>
          <p:cNvPr id="4" name="Slide Number Placeholder 3">
            <a:extLst>
              <a:ext uri="{FF2B5EF4-FFF2-40B4-BE49-F238E27FC236}">
                <a16:creationId xmlns:a16="http://schemas.microsoft.com/office/drawing/2014/main" id="{95F6F2EF-D157-8D74-B438-50942DAA7301}"/>
              </a:ext>
            </a:extLst>
          </p:cNvPr>
          <p:cNvSpPr>
            <a:spLocks noGrp="1"/>
          </p:cNvSpPr>
          <p:nvPr>
            <p:ph type="sldNum" sz="quarter" idx="12"/>
          </p:nvPr>
        </p:nvSpPr>
        <p:spPr/>
        <p:txBody>
          <a:bodyPr/>
          <a:lstStyle/>
          <a:p>
            <a:fld id="{6C575094-CFE5-6845-BA77-358456EEE977}" type="slidenum">
              <a:rPr lang="en-US" altLang="x-none" smtClean="0"/>
              <a:pPr/>
              <a:t>7</a:t>
            </a:fld>
            <a:endParaRPr lang="en-US" altLang="x-none"/>
          </a:p>
        </p:txBody>
      </p:sp>
    </p:spTree>
    <p:extLst>
      <p:ext uri="{BB962C8B-B14F-4D97-AF65-F5344CB8AC3E}">
        <p14:creationId xmlns:p14="http://schemas.microsoft.com/office/powerpoint/2010/main" val="267982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C209B-8E45-5DED-96C5-004EAB04C952}"/>
              </a:ext>
            </a:extLst>
          </p:cNvPr>
          <p:cNvSpPr>
            <a:spLocks noGrp="1"/>
          </p:cNvSpPr>
          <p:nvPr>
            <p:ph type="title"/>
          </p:nvPr>
        </p:nvSpPr>
        <p:spPr/>
        <p:txBody>
          <a:bodyPr/>
          <a:lstStyle/>
          <a:p>
            <a:r>
              <a:rPr lang="en-US" dirty="0"/>
              <a:t>Example Application: Executive Pass</a:t>
            </a:r>
          </a:p>
        </p:txBody>
      </p:sp>
      <p:sp>
        <p:nvSpPr>
          <p:cNvPr id="3" name="Content Placeholder 2">
            <a:extLst>
              <a:ext uri="{FF2B5EF4-FFF2-40B4-BE49-F238E27FC236}">
                <a16:creationId xmlns:a16="http://schemas.microsoft.com/office/drawing/2014/main" id="{A24D64A8-1CA3-0287-5DF7-A34997FF79B2}"/>
              </a:ext>
            </a:extLst>
          </p:cNvPr>
          <p:cNvSpPr>
            <a:spLocks noGrp="1"/>
          </p:cNvSpPr>
          <p:nvPr>
            <p:ph idx="1"/>
          </p:nvPr>
        </p:nvSpPr>
        <p:spPr/>
        <p:txBody>
          <a:bodyPr/>
          <a:lstStyle/>
          <a:p>
            <a:r>
              <a:rPr lang="en-US" dirty="0"/>
              <a:t>The college sports stadium has an executive suite available for use during only certain sporting events.</a:t>
            </a:r>
          </a:p>
          <a:p>
            <a:pPr lvl="4"/>
            <a:endParaRPr lang="en-US" dirty="0"/>
          </a:p>
          <a:p>
            <a:r>
              <a:rPr lang="en-US" dirty="0"/>
              <a:t>There is </a:t>
            </a:r>
            <a:r>
              <a:rPr lang="en-US" u="sng" dirty="0"/>
              <a:t>only one pass</a:t>
            </a:r>
            <a:r>
              <a:rPr lang="en-US" dirty="0"/>
              <a:t> that allows someone to use the suite whenever it’s available. </a:t>
            </a:r>
          </a:p>
          <a:p>
            <a:pPr lvl="4"/>
            <a:endParaRPr lang="en-US" dirty="0"/>
          </a:p>
          <a:p>
            <a:r>
              <a:rPr lang="en-US" dirty="0"/>
              <a:t>Therefore, the pass is a singleton object, </a:t>
            </a:r>
            <a:br>
              <a:rPr lang="en-US" dirty="0"/>
            </a:br>
            <a:r>
              <a:rPr lang="en-US" dirty="0"/>
              <a:t>and there can be </a:t>
            </a:r>
            <a:r>
              <a:rPr lang="en-US" u="sng" dirty="0"/>
              <a:t>at most one</a:t>
            </a:r>
            <a:r>
              <a:rPr lang="en-US" dirty="0"/>
              <a:t> of them. </a:t>
            </a:r>
          </a:p>
        </p:txBody>
      </p:sp>
      <p:sp>
        <p:nvSpPr>
          <p:cNvPr id="4" name="Slide Number Placeholder 3">
            <a:extLst>
              <a:ext uri="{FF2B5EF4-FFF2-40B4-BE49-F238E27FC236}">
                <a16:creationId xmlns:a16="http://schemas.microsoft.com/office/drawing/2014/main" id="{CB53AE95-AFED-6EC8-BABD-C0F802074BCE}"/>
              </a:ext>
            </a:extLst>
          </p:cNvPr>
          <p:cNvSpPr>
            <a:spLocks noGrp="1"/>
          </p:cNvSpPr>
          <p:nvPr>
            <p:ph type="sldNum" sz="quarter" idx="12"/>
          </p:nvPr>
        </p:nvSpPr>
        <p:spPr/>
        <p:txBody>
          <a:bodyPr/>
          <a:lstStyle/>
          <a:p>
            <a:fld id="{6C575094-CFE5-6845-BA77-358456EEE977}" type="slidenum">
              <a:rPr lang="en-US" altLang="x-none" smtClean="0"/>
              <a:pPr/>
              <a:t>8</a:t>
            </a:fld>
            <a:endParaRPr lang="en-US" altLang="x-none"/>
          </a:p>
        </p:txBody>
      </p:sp>
    </p:spTree>
    <p:extLst>
      <p:ext uri="{BB962C8B-B14F-4D97-AF65-F5344CB8AC3E}">
        <p14:creationId xmlns:p14="http://schemas.microsoft.com/office/powerpoint/2010/main" val="1602288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73F82-EACE-B587-D0A6-B76A1AE9E7F5}"/>
              </a:ext>
            </a:extLst>
          </p:cNvPr>
          <p:cNvSpPr>
            <a:spLocks noGrp="1"/>
          </p:cNvSpPr>
          <p:nvPr>
            <p:ph type="title"/>
          </p:nvPr>
        </p:nvSpPr>
        <p:spPr/>
        <p:txBody>
          <a:bodyPr/>
          <a:lstStyle/>
          <a:p>
            <a:r>
              <a:rPr lang="en-US" dirty="0"/>
              <a:t>Desired Features</a:t>
            </a:r>
          </a:p>
        </p:txBody>
      </p:sp>
      <p:sp>
        <p:nvSpPr>
          <p:cNvPr id="3" name="Content Placeholder 2">
            <a:extLst>
              <a:ext uri="{FF2B5EF4-FFF2-40B4-BE49-F238E27FC236}">
                <a16:creationId xmlns:a16="http://schemas.microsoft.com/office/drawing/2014/main" id="{71FC29D9-3091-AC09-DE63-8CECE0332206}"/>
              </a:ext>
            </a:extLst>
          </p:cNvPr>
          <p:cNvSpPr>
            <a:spLocks noGrp="1"/>
          </p:cNvSpPr>
          <p:nvPr>
            <p:ph idx="1"/>
          </p:nvPr>
        </p:nvSpPr>
        <p:spPr/>
        <p:txBody>
          <a:bodyPr/>
          <a:lstStyle/>
          <a:p>
            <a:r>
              <a:rPr lang="en-US" sz="2500" b="1" dirty="0"/>
              <a:t>DF 1. </a:t>
            </a:r>
            <a:r>
              <a:rPr lang="en-US" sz="2500" dirty="0"/>
              <a:t>There must be a way for the application to access the singleton object.</a:t>
            </a:r>
          </a:p>
          <a:p>
            <a:pPr lvl="4"/>
            <a:endParaRPr lang="en-US" sz="750" dirty="0"/>
          </a:p>
          <a:p>
            <a:r>
              <a:rPr lang="en-US" sz="2500" b="1" dirty="0"/>
              <a:t>DF 2. </a:t>
            </a:r>
            <a:r>
              <a:rPr lang="en-US" sz="2500" dirty="0"/>
              <a:t>Whenever the application needs the singleton object, it must always access the same object.</a:t>
            </a:r>
          </a:p>
          <a:p>
            <a:pPr lvl="4"/>
            <a:endParaRPr lang="en-US" sz="750" dirty="0"/>
          </a:p>
          <a:p>
            <a:r>
              <a:rPr lang="en-US" sz="2500" b="1" dirty="0"/>
              <a:t>DF 3. </a:t>
            </a:r>
            <a:r>
              <a:rPr lang="en-US" sz="2500" dirty="0"/>
              <a:t>If the singleton object doesn’t already exist, one must be created without any action by the application.</a:t>
            </a:r>
          </a:p>
          <a:p>
            <a:pPr lvl="4"/>
            <a:endParaRPr lang="en-US" sz="750" dirty="0"/>
          </a:p>
          <a:p>
            <a:r>
              <a:rPr lang="en-US" sz="2500" b="1" dirty="0"/>
              <a:t>DF 4. </a:t>
            </a:r>
            <a:r>
              <a:rPr lang="en-US" sz="2500" dirty="0"/>
              <a:t>The singleton object doesn’t need to exist if the application never accesses the object.</a:t>
            </a:r>
          </a:p>
          <a:p>
            <a:pPr lvl="4"/>
            <a:endParaRPr lang="en-US" sz="750" dirty="0"/>
          </a:p>
          <a:p>
            <a:r>
              <a:rPr lang="en-US" sz="2500" b="1" dirty="0"/>
              <a:t>DF 5. </a:t>
            </a:r>
            <a:r>
              <a:rPr lang="en-US" sz="2500" dirty="0"/>
              <a:t>There can never be more than one instance of the singleton object.</a:t>
            </a:r>
          </a:p>
        </p:txBody>
      </p:sp>
      <p:sp>
        <p:nvSpPr>
          <p:cNvPr id="4" name="Slide Number Placeholder 3">
            <a:extLst>
              <a:ext uri="{FF2B5EF4-FFF2-40B4-BE49-F238E27FC236}">
                <a16:creationId xmlns:a16="http://schemas.microsoft.com/office/drawing/2014/main" id="{93F601A6-ABFB-6EC3-9B97-A62EFEF0D57F}"/>
              </a:ext>
            </a:extLst>
          </p:cNvPr>
          <p:cNvSpPr>
            <a:spLocks noGrp="1"/>
          </p:cNvSpPr>
          <p:nvPr>
            <p:ph type="sldNum" sz="quarter" idx="12"/>
          </p:nvPr>
        </p:nvSpPr>
        <p:spPr/>
        <p:txBody>
          <a:bodyPr/>
          <a:lstStyle/>
          <a:p>
            <a:fld id="{6C575094-CFE5-6845-BA77-358456EEE977}" type="slidenum">
              <a:rPr lang="en-US" altLang="x-none" smtClean="0"/>
              <a:pPr/>
              <a:t>9</a:t>
            </a:fld>
            <a:endParaRPr lang="en-US" altLang="x-none"/>
          </a:p>
        </p:txBody>
      </p:sp>
    </p:spTree>
    <p:extLst>
      <p:ext uri="{BB962C8B-B14F-4D97-AF65-F5344CB8AC3E}">
        <p14:creationId xmlns:p14="http://schemas.microsoft.com/office/powerpoint/2010/main" val="69803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Quadrant</Template>
  <TotalTime>61285</TotalTime>
  <Words>5391</Words>
  <Application>Microsoft Macintosh PowerPoint</Application>
  <PresentationFormat>On-screen Show (4:3)</PresentationFormat>
  <Paragraphs>704</Paragraphs>
  <Slides>55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Aptos</vt:lpstr>
      <vt:lpstr>Arial</vt:lpstr>
      <vt:lpstr>Calibri</vt:lpstr>
      <vt:lpstr>Courier New</vt:lpstr>
      <vt:lpstr>Helvetica</vt:lpstr>
      <vt:lpstr>Times New Roman</vt:lpstr>
      <vt:lpstr>Verdana</vt:lpstr>
      <vt:lpstr>Wingdings</vt:lpstr>
      <vt:lpstr>Quadrant</vt:lpstr>
      <vt:lpstr>CMPE 202 Software Systems Engineering April 8 Class Meeting</vt:lpstr>
      <vt:lpstr>Today</vt:lpstr>
      <vt:lpstr>Assignment #5</vt:lpstr>
      <vt:lpstr>Your Team Projects</vt:lpstr>
      <vt:lpstr>Assignment #5, cont’d</vt:lpstr>
      <vt:lpstr>Oral presentations on Tuesday, May 6</vt:lpstr>
      <vt:lpstr>The Singleton Design Pattern</vt:lpstr>
      <vt:lpstr>Example Application: Executive Pass</vt:lpstr>
      <vt:lpstr>Desired Features</vt:lpstr>
      <vt:lpstr>Before Using the Singleton DP</vt:lpstr>
      <vt:lpstr>Problems with “Before”</vt:lpstr>
      <vt:lpstr>Problems with “Before”, cont’d</vt:lpstr>
      <vt:lpstr>The Singleton Design Pattern</vt:lpstr>
      <vt:lpstr>After Using the Singleton DP</vt:lpstr>
      <vt:lpstr>After Using the Singleton DP, cont’d</vt:lpstr>
      <vt:lpstr>After Using the Singleton DP, cont’d</vt:lpstr>
      <vt:lpstr>Singleton DP Generic Model</vt:lpstr>
      <vt:lpstr>Warning about Singleton Objects</vt:lpstr>
      <vt:lpstr>The Iterator and Visitor Design Patterns</vt:lpstr>
      <vt:lpstr>The Iterator Design Pattern</vt:lpstr>
      <vt:lpstr>Example Application: Player Lists</vt:lpstr>
      <vt:lpstr>Player Lists, cont’d</vt:lpstr>
      <vt:lpstr>Desired Design Features</vt:lpstr>
      <vt:lpstr>Before Using the Iterator DP</vt:lpstr>
      <vt:lpstr>Problems with “Before”</vt:lpstr>
      <vt:lpstr>The Iterator Design Pattern</vt:lpstr>
      <vt:lpstr>After Using the Iterator DP</vt:lpstr>
      <vt:lpstr>Benefits of “After”</vt:lpstr>
      <vt:lpstr>Benefits of “After”, cont’d</vt:lpstr>
      <vt:lpstr>Iterator DP Generic Model</vt:lpstr>
      <vt:lpstr>C++ Iterators</vt:lpstr>
      <vt:lpstr>Break</vt:lpstr>
      <vt:lpstr>The Visitor Design Pattern</vt:lpstr>
      <vt:lpstr>Example Application: Game Results</vt:lpstr>
      <vt:lpstr>Game Results, cont’d</vt:lpstr>
      <vt:lpstr>Desired Design Features</vt:lpstr>
      <vt:lpstr>Before Using the Visitor DP</vt:lpstr>
      <vt:lpstr>Before Using the Visitor DP, cont’d</vt:lpstr>
      <vt:lpstr>Before Using the Visitor DP, cont’d</vt:lpstr>
      <vt:lpstr>Problems with “Before”</vt:lpstr>
      <vt:lpstr>The Visitor Design Pattern</vt:lpstr>
      <vt:lpstr>Home Remodeling Analogy</vt:lpstr>
      <vt:lpstr>After Using the Visitor DP</vt:lpstr>
      <vt:lpstr>After Using the Visitor DP, cont’d</vt:lpstr>
      <vt:lpstr>After Using the Visitor DP, cont’d</vt:lpstr>
      <vt:lpstr>After Using the Visitor DP, cont’d</vt:lpstr>
      <vt:lpstr>After Using the Visitor DP, cont’d</vt:lpstr>
      <vt:lpstr>ScoresReportVisitor</vt:lpstr>
      <vt:lpstr>ActivitiesReportVisitor</vt:lpstr>
      <vt:lpstr>WinningsReportVisitor</vt:lpstr>
      <vt:lpstr>The main() Starts Report Generation</vt:lpstr>
      <vt:lpstr>The Benefits of “After”</vt:lpstr>
      <vt:lpstr>The Benefits of “After”, cont’d</vt:lpstr>
      <vt:lpstr>The Benefits of “After”, cont’d</vt:lpstr>
      <vt:lpstr>Visitor DP Generic Model</vt:lpstr>
    </vt:vector>
  </TitlesOfParts>
  <Company>Apropos Logic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151: Object-Oriented Design</dc:title>
  <dc:creator>Ronald Mak</dc:creator>
  <cp:lastModifiedBy>Ronald Mak</cp:lastModifiedBy>
  <cp:revision>819</cp:revision>
  <dcterms:created xsi:type="dcterms:W3CDTF">2008-01-12T03:52:55Z</dcterms:created>
  <dcterms:modified xsi:type="dcterms:W3CDTF">2025-04-09T00:26:40Z</dcterms:modified>
</cp:coreProperties>
</file>