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45"/>
  </p:notesMasterIdLst>
  <p:handoutMasterIdLst>
    <p:handoutMasterId r:id="rId46"/>
  </p:handoutMasterIdLst>
  <p:sldIdLst>
    <p:sldId id="256" r:id="rId2"/>
    <p:sldId id="829" r:id="rId3"/>
    <p:sldId id="830" r:id="rId4"/>
    <p:sldId id="831" r:id="rId5"/>
    <p:sldId id="842" r:id="rId6"/>
    <p:sldId id="843" r:id="rId7"/>
    <p:sldId id="844" r:id="rId8"/>
    <p:sldId id="845" r:id="rId9"/>
    <p:sldId id="832" r:id="rId10"/>
    <p:sldId id="846" r:id="rId11"/>
    <p:sldId id="847" r:id="rId12"/>
    <p:sldId id="833" r:id="rId13"/>
    <p:sldId id="849" r:id="rId14"/>
    <p:sldId id="848" r:id="rId15"/>
    <p:sldId id="270" r:id="rId16"/>
    <p:sldId id="264" r:id="rId17"/>
    <p:sldId id="834" r:id="rId18"/>
    <p:sldId id="850" r:id="rId19"/>
    <p:sldId id="835" r:id="rId20"/>
    <p:sldId id="851" r:id="rId21"/>
    <p:sldId id="852" r:id="rId22"/>
    <p:sldId id="836" r:id="rId23"/>
    <p:sldId id="853" r:id="rId24"/>
    <p:sldId id="854" r:id="rId25"/>
    <p:sldId id="855" r:id="rId26"/>
    <p:sldId id="866" r:id="rId27"/>
    <p:sldId id="837" r:id="rId28"/>
    <p:sldId id="856" r:id="rId29"/>
    <p:sldId id="857" r:id="rId30"/>
    <p:sldId id="858" r:id="rId31"/>
    <p:sldId id="860" r:id="rId32"/>
    <p:sldId id="859" r:id="rId33"/>
    <p:sldId id="861" r:id="rId34"/>
    <p:sldId id="862" r:id="rId35"/>
    <p:sldId id="867" r:id="rId36"/>
    <p:sldId id="864" r:id="rId37"/>
    <p:sldId id="838" r:id="rId38"/>
    <p:sldId id="863" r:id="rId39"/>
    <p:sldId id="839" r:id="rId40"/>
    <p:sldId id="840" r:id="rId41"/>
    <p:sldId id="841" r:id="rId42"/>
    <p:sldId id="865" r:id="rId43"/>
    <p:sldId id="868" r:id="rId4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029846"/>
    <a:srgbClr val="73FEFF"/>
    <a:srgbClr val="FEE698"/>
    <a:srgbClr val="E1A90D"/>
    <a:srgbClr val="0033CC"/>
    <a:srgbClr val="CBCCFF"/>
    <a:srgbClr val="C5F9B8"/>
    <a:srgbClr val="930705"/>
    <a:srgbClr val="0054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71" autoAdjust="0"/>
    <p:restoredTop sz="97928" autoAdjust="0"/>
  </p:normalViewPr>
  <p:slideViewPr>
    <p:cSldViewPr>
      <p:cViewPr varScale="1">
        <p:scale>
          <a:sx n="200" d="100"/>
          <a:sy n="200" d="100"/>
        </p:scale>
        <p:origin x="1240" y="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3" d="100"/>
        <a:sy n="123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751E4A-BF22-7547-A3CF-514369C79BB7}" type="datetimeFigureOut">
              <a:rPr lang="en-US" smtClean="0"/>
              <a:t>2/24/25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4AC9F7-100A-9447-81AD-7DF9FC15F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8671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x-none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altLang="x-none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x-none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13DE455-F6F3-4F4E-A0EB-B787F7D12FDB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3DE455-F6F3-4F4E-A0EB-B787F7D12FDB}" type="slidenum">
              <a:rPr lang="en-US" altLang="x-none" smtClean="0"/>
              <a:pPr/>
              <a:t>1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116579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x-none" altLang="x-none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altLang="x-none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  <a:prstGeom prst="rect">
            <a:avLst/>
          </a:prstGeom>
        </p:spPr>
        <p:txBody>
          <a:bodyPr/>
          <a:lstStyle>
            <a:lvl1pPr marL="0" indent="0">
              <a:buFont typeface="Wingdings" charset="2"/>
              <a:buNone/>
              <a:defRPr sz="2000"/>
            </a:lvl1pPr>
          </a:lstStyle>
          <a:p>
            <a:pPr lvl="0"/>
            <a:r>
              <a:rPr lang="en-US" altLang="x-none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x-none" altLang="x-none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x-none" altLang="x-none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x-none" altLang="x-none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x-none" altLang="x-none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x-none" altLang="x-none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95400"/>
            <a:ext cx="8229600" cy="4835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87A21-E039-AC42-9909-E4579A660C35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8976" y="6248400"/>
            <a:ext cx="301781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885406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11163"/>
            <a:ext cx="2057400" cy="5719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1163"/>
            <a:ext cx="6019800" cy="57197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13E6A8-C093-C84F-8482-5134BB1D8BDB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8976" y="6248400"/>
            <a:ext cx="301781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1118183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55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75094-CFE5-6845-BA77-358456EEE977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549442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7B9DC1-1358-BC4B-B641-2C2A42F06E18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8976" y="6248400"/>
            <a:ext cx="301781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294280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C74841-672B-DD4F-873B-241AE5DFC028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8976" y="6248400"/>
            <a:ext cx="301781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323322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4FEF31-D98D-E64D-AE69-8E9E2BB968DD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3"/>
          </p:nvPr>
        </p:nvSpPr>
        <p:spPr bwMode="auto">
          <a:xfrm>
            <a:off x="3108976" y="6248400"/>
            <a:ext cx="301781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953916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65950A-5284-F14A-8929-A5FDD999DDD8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8976" y="6248400"/>
            <a:ext cx="301781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1507644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8C63D3-51DD-C944-8AEA-B749D334FBF6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8976" y="6248400"/>
            <a:ext cx="301781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819896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26BFE0-1B2C-0E4B-8A9D-BEB6E74EC3D9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8976" y="6248400"/>
            <a:ext cx="301781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174798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1829135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40488" y="5257780"/>
            <a:ext cx="301781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1F3A25-4381-F748-9D2C-5621C5E9A25C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801318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55242" y="6248400"/>
            <a:ext cx="73155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9A191E7-2071-B34D-84F0-74D03C8C3C56}" type="slidenum">
              <a:rPr lang="en-US" altLang="x-none"/>
              <a:pPr/>
              <a:t>‹#›</a:t>
            </a:fld>
            <a:endParaRPr lang="en-US" altLang="x-none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x-none" altLang="x-none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x-none" altLang="x-none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x-none" altLang="x-none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x-none" altLang="x-none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8966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Engineering Extended Studies</a:t>
            </a:r>
            <a:endParaRPr lang="en-US" sz="1000" baseline="0" dirty="0"/>
          </a:p>
          <a:p>
            <a:r>
              <a:rPr lang="en-US" sz="1000" baseline="0" dirty="0"/>
              <a:t>Spring 2025: February 25</a:t>
            </a:r>
            <a:endParaRPr lang="en-US" sz="1000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3474732" y="6263609"/>
            <a:ext cx="26516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x-none" sz="1000" dirty="0"/>
              <a:t>CMPE 202: Software Systems Engineering </a:t>
            </a:r>
          </a:p>
          <a:p>
            <a:pPr algn="ctr"/>
            <a:r>
              <a:rPr lang="en-US" altLang="x-none" sz="1000" dirty="0"/>
              <a:t>© Ronald Mak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2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2"/>
        <a:buChar char="o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2"/>
        <a:buChar char="n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o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jsu.edu/~ma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x-none" sz="3200" dirty="0"/>
              <a:t>CMPE 202</a:t>
            </a:r>
            <a:br>
              <a:rPr lang="en-US" altLang="x-none" sz="3200" dirty="0"/>
            </a:br>
            <a:r>
              <a:rPr lang="en-US" altLang="x-none" sz="3200" dirty="0"/>
              <a:t>Software Systems Engineering</a:t>
            </a:r>
            <a:br>
              <a:rPr lang="en-US" altLang="x-none" sz="3600" dirty="0"/>
            </a:br>
            <a:r>
              <a:rPr lang="en-US" altLang="x-none" sz="2400" dirty="0"/>
              <a:t>February 25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altLang="x-none" dirty="0"/>
              <a:t>Engineering Extended Studies</a:t>
            </a:r>
            <a:br>
              <a:rPr lang="en-US" altLang="x-none" dirty="0"/>
            </a:br>
            <a:r>
              <a:rPr lang="en-US" altLang="x-none" dirty="0"/>
              <a:t>San Jose State University</a:t>
            </a:r>
            <a:br>
              <a:rPr lang="en-US" altLang="x-none" dirty="0"/>
            </a:br>
            <a:br>
              <a:rPr lang="en-US" altLang="x-none" sz="1000" dirty="0"/>
            </a:br>
            <a:r>
              <a:rPr lang="en-US" altLang="x-none" dirty="0"/>
              <a:t>Spring 2025</a:t>
            </a:r>
            <a:br>
              <a:rPr lang="en-US" altLang="x-none" dirty="0"/>
            </a:br>
            <a:r>
              <a:rPr lang="en-US" altLang="x-none" dirty="0"/>
              <a:t>Instructor: Ron Mak</a:t>
            </a:r>
          </a:p>
          <a:p>
            <a:pPr algn="ctr"/>
            <a:r>
              <a:rPr lang="en-US" altLang="x-none" dirty="0">
                <a:hlinkClick r:id="rId3"/>
              </a:rPr>
              <a:t>www.cs.sjsu.edu/~mak</a:t>
            </a:r>
            <a:endParaRPr lang="en-US" altLang="x-none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40" y="4434828"/>
            <a:ext cx="1013781" cy="1371586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fld id="{5A7A4AD9-282A-1D42-BDC8-5281B49D17AB}" type="slidenum">
              <a:rPr lang="en-US" altLang="x-none" smtClean="0"/>
              <a:pPr/>
              <a:t>1</a:t>
            </a:fld>
            <a:endParaRPr lang="en-US" altLang="x-none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89B0F-2AEF-6137-E681-036B13BE4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Largest Value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CDF5E1-F1AF-3C0F-10E5-CDB834387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10</a:t>
            </a:fld>
            <a:endParaRPr lang="en-US" altLang="x-none"/>
          </a:p>
        </p:txBody>
      </p:sp>
      <p:pic>
        <p:nvPicPr>
          <p:cNvPr id="5" name="Picture 4" descr="A diagram of a graph&#10;&#10;Description automatically generated">
            <a:extLst>
              <a:ext uri="{FF2B5EF4-FFF2-40B4-BE49-F238E27FC236}">
                <a16:creationId xmlns:a16="http://schemas.microsoft.com/office/drawing/2014/main" id="{70E80C4A-EEC5-5A86-7039-3F7932D4114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122" y="1508781"/>
            <a:ext cx="7845311" cy="402331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3304AA3-5BF7-5482-608E-2E70A4074B34}"/>
              </a:ext>
            </a:extLst>
          </p:cNvPr>
          <p:cNvSpPr txBox="1"/>
          <p:nvPr/>
        </p:nvSpPr>
        <p:spPr>
          <a:xfrm>
            <a:off x="6400780" y="4709146"/>
            <a:ext cx="1141659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432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432FF"/>
                </a:solidFill>
              </a:rPr>
              <a:t>Base case</a:t>
            </a:r>
          </a:p>
        </p:txBody>
      </p:sp>
    </p:spTree>
    <p:extLst>
      <p:ext uri="{BB962C8B-B14F-4D97-AF65-F5344CB8AC3E}">
        <p14:creationId xmlns:p14="http://schemas.microsoft.com/office/powerpoint/2010/main" val="1945341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E4BD3-1950-554A-D2CD-D315D88FA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Largest Value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6C026C-6DD8-204E-5379-0A2138FF6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11</a:t>
            </a:fld>
            <a:endParaRPr lang="en-US" altLang="x-none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513DA6-E908-961A-16F0-15FC68B627E6}"/>
              </a:ext>
            </a:extLst>
          </p:cNvPr>
          <p:cNvSpPr txBox="1"/>
          <p:nvPr/>
        </p:nvSpPr>
        <p:spPr>
          <a:xfrm>
            <a:off x="940200" y="1493072"/>
            <a:ext cx="7472238" cy="47705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marL="4763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int </a:t>
            </a:r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largest</a:t>
            </a:r>
            <a:r>
              <a:rPr lang="en-US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(vector&lt;int&gt; v)</a:t>
            </a:r>
          </a:p>
          <a:p>
            <a:pPr marL="4763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{</a:t>
            </a:r>
          </a:p>
          <a:p>
            <a:pPr marL="4763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b="1" dirty="0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Base case.</a:t>
            </a:r>
          </a:p>
          <a:p>
            <a:pPr marL="4763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if (</a:t>
            </a:r>
            <a:r>
              <a:rPr lang="en-US" b="1" dirty="0" err="1">
                <a:solidFill>
                  <a:srgbClr val="029846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v.size</a:t>
            </a:r>
            <a:r>
              <a:rPr lang="en-US" b="1" dirty="0">
                <a:solidFill>
                  <a:srgbClr val="029846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() == 1</a:t>
            </a:r>
            <a:r>
              <a:rPr lang="en-US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 return v[0];</a:t>
            </a:r>
          </a:p>
          <a:p>
            <a:pPr marL="4763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 </a:t>
            </a:r>
          </a:p>
          <a:p>
            <a:pPr marL="4763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// Remove and save first value.</a:t>
            </a:r>
          </a:p>
          <a:p>
            <a:pPr marL="4763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int first_value = v[0];</a:t>
            </a:r>
          </a:p>
          <a:p>
            <a:pPr marL="4763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solidFill>
                  <a:srgbClr val="0432F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v.erase</a:t>
            </a:r>
            <a:r>
              <a:rPr lang="en-US" b="1" dirty="0">
                <a:solidFill>
                  <a:srgbClr val="0432F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solidFill>
                  <a:srgbClr val="0432F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v.begin</a:t>
            </a:r>
            <a:r>
              <a:rPr lang="en-US" b="1" dirty="0">
                <a:solidFill>
                  <a:srgbClr val="0432F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());</a:t>
            </a:r>
          </a:p>
          <a:p>
            <a:pPr marL="4763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 </a:t>
            </a:r>
          </a:p>
          <a:p>
            <a:pPr marL="4763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Recursive call on the shorter vector: </a:t>
            </a:r>
          </a:p>
          <a:p>
            <a:pPr marL="4763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// Return the largest value </a:t>
            </a:r>
          </a:p>
          <a:p>
            <a:pPr marL="4763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// 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of the rest of the vector.</a:t>
            </a:r>
          </a:p>
          <a:p>
            <a:pPr marL="4763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int </a:t>
            </a:r>
            <a:r>
              <a:rPr lang="en-US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largest_of_rest</a:t>
            </a:r>
            <a:r>
              <a:rPr lang="en-US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largest</a:t>
            </a:r>
            <a:r>
              <a:rPr lang="en-US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(v);</a:t>
            </a:r>
          </a:p>
          <a:p>
            <a:pPr marL="4763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// Return the larger of: (a) the saved value, or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//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(b) 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the largest value of the rest of the vector.</a:t>
            </a:r>
          </a:p>
          <a:p>
            <a:pPr marL="4763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return first_value &gt; </a:t>
            </a:r>
            <a:r>
              <a:rPr lang="en-US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largest_of_rest</a:t>
            </a:r>
            <a:r>
              <a:rPr lang="en-US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? first_value</a:t>
            </a:r>
          </a:p>
          <a:p>
            <a:pPr marL="4763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                                     : </a:t>
            </a:r>
            <a:r>
              <a:rPr lang="en-US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largest_of_rest</a:t>
            </a:r>
            <a:r>
              <a:rPr lang="en-US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;</a:t>
            </a:r>
          </a:p>
          <a:p>
            <a:pPr marL="4763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}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65CB358-DB12-227B-6805-167DB7935590}"/>
              </a:ext>
            </a:extLst>
          </p:cNvPr>
          <p:cNvSpPr txBox="1"/>
          <p:nvPr/>
        </p:nvSpPr>
        <p:spPr>
          <a:xfrm>
            <a:off x="6772110" y="1316001"/>
            <a:ext cx="1457450" cy="307777"/>
          </a:xfrm>
          <a:prstGeom prst="rect">
            <a:avLst/>
          </a:prstGeom>
          <a:solidFill>
            <a:srgbClr val="0432FF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FF00"/>
                </a:solidFill>
              </a:rPr>
              <a:t>15.1/</a:t>
            </a:r>
            <a:r>
              <a:rPr lang="en-US" sz="1400" dirty="0" err="1">
                <a:solidFill>
                  <a:srgbClr val="FFFF00"/>
                </a:solidFill>
              </a:rPr>
              <a:t>largest.cpp</a:t>
            </a:r>
            <a:endParaRPr lang="en-US" sz="1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418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866AA-ED39-D71A-889F-C1C8E75D3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Reverse Vector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D3ECA-4765-B8C3-1D18-D632C23F5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Reverse the order of the elements of </a:t>
            </a:r>
            <a:br>
              <a:rPr lang="en-US" dirty="0"/>
            </a:br>
            <a:r>
              <a:rPr lang="en-US" dirty="0"/>
              <a:t>a nonempty vector.</a:t>
            </a:r>
          </a:p>
          <a:p>
            <a:pPr lvl="4"/>
            <a:endParaRPr lang="en-US" dirty="0"/>
          </a:p>
          <a:p>
            <a:pPr lvl="1"/>
            <a:r>
              <a:rPr lang="en-US" b="1" dirty="0"/>
              <a:t>Recursive idea: </a:t>
            </a:r>
            <a:r>
              <a:rPr lang="en-US" dirty="0"/>
              <a:t>Remove the first element of the vector, </a:t>
            </a:r>
            <a:r>
              <a:rPr lang="en-US" u="sng" dirty="0"/>
              <a:t>recursively reverse the rest of the vector</a:t>
            </a:r>
            <a:r>
              <a:rPr lang="en-US" dirty="0"/>
              <a:t>, which is shorter, and then append the first element at the end.</a:t>
            </a:r>
          </a:p>
          <a:p>
            <a:pPr lvl="4"/>
            <a:endParaRPr lang="en-US" dirty="0"/>
          </a:p>
          <a:p>
            <a:pPr lvl="1"/>
            <a:r>
              <a:rPr lang="en-US" b="1" dirty="0"/>
              <a:t>Base case: </a:t>
            </a:r>
            <a:r>
              <a:rPr lang="en-US" dirty="0"/>
              <a:t>The vector has only one element.</a:t>
            </a:r>
          </a:p>
          <a:p>
            <a:pPr lvl="4"/>
            <a:endParaRPr lang="en-US" dirty="0"/>
          </a:p>
          <a:p>
            <a:pPr lvl="1"/>
            <a:r>
              <a:rPr lang="en-US" b="1" dirty="0"/>
              <a:t>Simpler case: </a:t>
            </a:r>
            <a:r>
              <a:rPr lang="en-US" sz="2400" dirty="0"/>
              <a:t>A shorter vector. Each recursive call must shorten the vector so that it approaches the base case.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129567-1699-760F-9FF2-A65F2E247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12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508652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A8435-A3B9-4CEE-61C7-E33B49356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Reverse Vector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8245C2-2B7D-4FC6-1649-D0477F65E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13</a:t>
            </a:fld>
            <a:endParaRPr lang="en-US" altLang="x-none"/>
          </a:p>
        </p:txBody>
      </p:sp>
      <p:pic>
        <p:nvPicPr>
          <p:cNvPr id="5" name="Picture 4" descr="A diagram of a diagram&#10;&#10;Description automatically generated">
            <a:extLst>
              <a:ext uri="{FF2B5EF4-FFF2-40B4-BE49-F238E27FC236}">
                <a16:creationId xmlns:a16="http://schemas.microsoft.com/office/drawing/2014/main" id="{08D03D4F-14E4-D163-2D3F-F99F0D57FF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488" y="1417342"/>
            <a:ext cx="8009023" cy="4389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4098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C5F5F-DB24-37EE-237F-A525821A7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Reverse Vector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3D4D4A-8276-FA83-925A-BAC10D91D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14</a:t>
            </a:fld>
            <a:endParaRPr lang="en-US" altLang="x-none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8FD825-9ADA-3474-6466-B511747A13BC}"/>
              </a:ext>
            </a:extLst>
          </p:cNvPr>
          <p:cNvSpPr txBox="1"/>
          <p:nvPr/>
        </p:nvSpPr>
        <p:spPr>
          <a:xfrm>
            <a:off x="1764180" y="1480832"/>
            <a:ext cx="5615640" cy="42780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reverse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(vector&lt;int&gt;&amp; v)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// </a:t>
            </a:r>
            <a:r>
              <a:rPr lang="en-US" b="1" dirty="0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Base case.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if (</a:t>
            </a:r>
            <a:r>
              <a:rPr lang="en-US" b="1" dirty="0" err="1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v.size</a:t>
            </a:r>
            <a:r>
              <a:rPr lang="en-US" b="1" dirty="0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 == 1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return;</a:t>
            </a:r>
            <a:b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// Remove and save first value.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int first_value = v[0];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solidFill>
                  <a:srgbClr val="0432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v.erase</a:t>
            </a:r>
            <a:r>
              <a:rPr lang="en-US" b="1" dirty="0">
                <a:solidFill>
                  <a:srgbClr val="0432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solidFill>
                  <a:srgbClr val="0432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v.begin</a:t>
            </a:r>
            <a:r>
              <a:rPr lang="en-US" b="1" dirty="0">
                <a:solidFill>
                  <a:srgbClr val="0432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  <a:p>
            <a:endParaRPr lang="en-US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// Recursive call on the shorter vector: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// Reverse the rest of the vector.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reverse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(v);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// Append the saved value to the end 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// of the reversed vector.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v.push_back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(first_value);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F0DDB1-2746-65D0-31BD-B9A972EC85CF}"/>
              </a:ext>
            </a:extLst>
          </p:cNvPr>
          <p:cNvSpPr txBox="1"/>
          <p:nvPr/>
        </p:nvSpPr>
        <p:spPr>
          <a:xfrm>
            <a:off x="5669268" y="1326943"/>
            <a:ext cx="1516762" cy="307777"/>
          </a:xfrm>
          <a:prstGeom prst="rect">
            <a:avLst/>
          </a:prstGeom>
          <a:solidFill>
            <a:srgbClr val="0432FF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FF00"/>
                </a:solidFill>
              </a:rPr>
              <a:t>15.2/</a:t>
            </a:r>
            <a:r>
              <a:rPr lang="en-US" sz="1400" dirty="0" err="1">
                <a:solidFill>
                  <a:srgbClr val="FFFF00"/>
                </a:solidFill>
              </a:rPr>
              <a:t>reverse.cpp</a:t>
            </a:r>
            <a:endParaRPr lang="en-US" sz="1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045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 of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value </a:t>
            </a:r>
            <a:r>
              <a:rPr lang="en-US" i="1" dirty="0">
                <a:latin typeface="Times New Roman"/>
                <a:cs typeface="Times New Roman"/>
              </a:rPr>
              <a:t>x</a:t>
            </a:r>
            <a:r>
              <a:rPr lang="en-US" dirty="0"/>
              <a:t> in a nonempty vector of  integers?</a:t>
            </a:r>
          </a:p>
          <a:p>
            <a:pPr lvl="4"/>
            <a:endParaRPr lang="en-US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3"/>
            <a:endParaRPr lang="en-US" b="1" dirty="0"/>
          </a:p>
          <a:p>
            <a:pPr lvl="1"/>
            <a:r>
              <a:rPr lang="en-US" b="1" dirty="0"/>
              <a:t>Recursive idea: </a:t>
            </a:r>
            <a:r>
              <a:rPr lang="en-US" dirty="0"/>
              <a:t>Is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/>
              <a:t> is equal to the head of the vector, OR is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/>
              <a:t> a member of the </a:t>
            </a:r>
            <a:r>
              <a:rPr lang="en-US" u="sng" dirty="0"/>
              <a:t>rest of the vector</a:t>
            </a:r>
            <a:r>
              <a:rPr lang="en-US" dirty="0"/>
              <a:t>?</a:t>
            </a:r>
          </a:p>
          <a:p>
            <a:pPr lvl="1"/>
            <a:r>
              <a:rPr lang="en-US" b="1" dirty="0"/>
              <a:t>Base case: </a:t>
            </a:r>
            <a:r>
              <a:rPr lang="en-US" dirty="0"/>
              <a:t>The vector has only one element: </a:t>
            </a:r>
            <a:br>
              <a:rPr lang="en-US" dirty="0"/>
            </a:br>
            <a:r>
              <a:rPr lang="en-US" dirty="0"/>
              <a:t>It is or isn’t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/>
              <a:t>.</a:t>
            </a:r>
          </a:p>
          <a:p>
            <a:pPr lvl="1"/>
            <a:r>
              <a:rPr lang="en-US" b="1" dirty="0"/>
              <a:t>Simpler case: </a:t>
            </a:r>
            <a:r>
              <a:rPr lang="en-US" dirty="0"/>
              <a:t>Is </a:t>
            </a:r>
            <a:r>
              <a:rPr lang="en-US" i="1" dirty="0">
                <a:latin typeface="Times New Roman"/>
                <a:cs typeface="Times New Roman"/>
              </a:rPr>
              <a:t>x </a:t>
            </a:r>
            <a:r>
              <a:rPr lang="en-US" dirty="0"/>
              <a:t>a member of the rest of the vector? The rest of the vector is one element shorter, </a:t>
            </a:r>
            <a:br>
              <a:rPr lang="en-US" dirty="0"/>
            </a:br>
            <a:r>
              <a:rPr lang="en-US" dirty="0"/>
              <a:t>and so it’s </a:t>
            </a:r>
            <a:r>
              <a:rPr lang="en-US" u="sng" dirty="0"/>
              <a:t>closer</a:t>
            </a:r>
            <a:r>
              <a:rPr lang="en-US" dirty="0"/>
              <a:t> to the base case.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C97C4B-FFB7-D368-05A6-C2ED4210EFC0}"/>
              </a:ext>
            </a:extLst>
          </p:cNvPr>
          <p:cNvSpPr txBox="1"/>
          <p:nvPr/>
        </p:nvSpPr>
        <p:spPr>
          <a:xfrm>
            <a:off x="2666670" y="1874537"/>
            <a:ext cx="3810659" cy="1200329"/>
          </a:xfrm>
          <a:prstGeom prst="rect">
            <a:avLst/>
          </a:prstGeom>
          <a:solidFill>
            <a:srgbClr val="73FEFF">
              <a:alpha val="25000"/>
            </a:srgbClr>
          </a:solidFill>
          <a:ln>
            <a:solidFill>
              <a:srgbClr val="0432FF"/>
            </a:solidFill>
          </a:ln>
        </p:spPr>
        <p:txBody>
          <a:bodyPr wrap="non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The vector: 30 10 50 80 60 12 40 20 70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b="1" dirty="0"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50 is in the vector.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65 is not in the vector.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80 is in the vector.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47 is not in the vector.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BCD303-0DDF-BA43-AAFC-FF5438A25A68}"/>
              </a:ext>
            </a:extLst>
          </p:cNvPr>
          <p:cNvSpPr txBox="1"/>
          <p:nvPr/>
        </p:nvSpPr>
        <p:spPr>
          <a:xfrm>
            <a:off x="6675097" y="1874537"/>
            <a:ext cx="1544012" cy="338554"/>
          </a:xfrm>
          <a:prstGeom prst="rect">
            <a:avLst/>
          </a:prstGeom>
          <a:solidFill>
            <a:srgbClr val="0432FF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MemberOf.cpp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743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Recursive Multiplication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199" y="1295400"/>
                <a:ext cx="8229599" cy="4693891"/>
              </a:xfrm>
            </p:spPr>
            <p:txBody>
              <a:bodyPr/>
              <a:lstStyle/>
              <a:p>
                <a:r>
                  <a:rPr lang="en-US" dirty="0"/>
                  <a:t>Solve </a:t>
                </a:r>
                <a:r>
                  <a:rPr lang="en-US" i="1" dirty="0" err="1">
                    <a:latin typeface="Times New Roman"/>
                    <a:cs typeface="Times New Roman"/>
                  </a:rPr>
                  <a:t>i</a:t>
                </a:r>
                <a:r>
                  <a:rPr lang="en-US" dirty="0"/>
                  <a:t> x </a:t>
                </a:r>
                <a:r>
                  <a:rPr lang="en-US" i="1" dirty="0">
                    <a:latin typeface="Times New Roman"/>
                    <a:cs typeface="Times New Roman"/>
                  </a:rPr>
                  <a:t>j</a:t>
                </a:r>
                <a:r>
                  <a:rPr lang="en-US" dirty="0"/>
                  <a:t> recursively.</a:t>
                </a:r>
              </a:p>
              <a:p>
                <a:pPr lvl="4"/>
                <a:endParaRPr lang="en-US" dirty="0"/>
              </a:p>
              <a:p>
                <a:pPr lvl="1"/>
                <a:r>
                  <a:rPr lang="en-US" b="1" dirty="0"/>
                  <a:t>Recursive idea.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×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𝑗</m:t>
                    </m:r>
                  </m:oMath>
                </a14:m>
                <a:endParaRPr lang="en-US" dirty="0"/>
              </a:p>
              <a:p>
                <a:pPr lvl="4"/>
                <a:endParaRPr lang="en-US" b="1" dirty="0"/>
              </a:p>
              <a:p>
                <a:pPr lvl="1"/>
                <a:r>
                  <a:rPr lang="en-US" b="1" dirty="0"/>
                  <a:t>Base cases:</a:t>
                </a:r>
              </a:p>
              <a:p>
                <a:pPr lvl="2"/>
                <a:r>
                  <a:rPr lang="en-US" i="1" dirty="0" err="1">
                    <a:latin typeface="Times New Roman"/>
                    <a:cs typeface="Times New Roman"/>
                  </a:rPr>
                  <a:t>i</a:t>
                </a:r>
                <a:r>
                  <a:rPr lang="en-US" dirty="0"/>
                  <a:t> equals 0: product = 0</a:t>
                </a:r>
              </a:p>
              <a:p>
                <a:pPr lvl="2"/>
                <a:r>
                  <a:rPr lang="en-US" i="1" dirty="0" err="1">
                    <a:latin typeface="Times New Roman"/>
                    <a:cs typeface="Times New Roman"/>
                  </a:rPr>
                  <a:t>i</a:t>
                </a:r>
                <a:r>
                  <a:rPr lang="en-US" dirty="0"/>
                  <a:t> equals 1: product = </a:t>
                </a:r>
                <a:r>
                  <a:rPr lang="en-US" i="1" dirty="0">
                    <a:latin typeface="Times New Roman"/>
                    <a:cs typeface="Times New Roman"/>
                  </a:rPr>
                  <a:t>j</a:t>
                </a:r>
              </a:p>
              <a:p>
                <a:pPr lvl="4"/>
                <a:endParaRPr lang="en-US" i="1" dirty="0">
                  <a:latin typeface="Times New Roman"/>
                  <a:cs typeface="Times New Roman"/>
                </a:endParaRPr>
              </a:p>
              <a:p>
                <a:pPr lvl="1"/>
                <a:r>
                  <a:rPr lang="en-US" b="1" dirty="0"/>
                  <a:t>Simpler case: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𝑗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𝑗</m:t>
                    </m:r>
                  </m:oMath>
                </a14:m>
                <a:endParaRPr lang="en-US" dirty="0">
                  <a:ea typeface="Cambria Math" panose="02040503050406030204" pitchFamily="18" charset="0"/>
                </a:endParaRPr>
              </a:p>
              <a:p>
                <a:pPr lvl="2"/>
                <a:r>
                  <a:rPr lang="en-US" dirty="0"/>
                  <a:t>Since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e>
                    </m:d>
                  </m:oMath>
                </a14:m>
                <a:r>
                  <a:rPr lang="en-US" dirty="0"/>
                  <a:t> is closer to the base case.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295400"/>
                <a:ext cx="8229599" cy="4693891"/>
              </a:xfrm>
              <a:blipFill>
                <a:blip r:embed="rId2"/>
                <a:stretch>
                  <a:fillRect l="-617" t="-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B25316-3B76-5019-3AF7-F50E72E96BF1}"/>
              </a:ext>
            </a:extLst>
          </p:cNvPr>
          <p:cNvSpPr txBox="1"/>
          <p:nvPr/>
        </p:nvSpPr>
        <p:spPr>
          <a:xfrm>
            <a:off x="4754878" y="1417342"/>
            <a:ext cx="1251433" cy="338554"/>
          </a:xfrm>
          <a:prstGeom prst="rect">
            <a:avLst/>
          </a:prstGeom>
          <a:solidFill>
            <a:srgbClr val="0432FF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Multiply.cpp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796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52FAA-BA7B-02AF-3AA8-341323214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Towers of Hanoi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B4E33-7BB6-1A32-E6B1-556323C20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puzzle consisting of a tower of disks stacked in size order on the source pin L:</a:t>
            </a:r>
          </a:p>
          <a:p>
            <a:endParaRPr lang="en-US" dirty="0"/>
          </a:p>
          <a:p>
            <a:r>
              <a:rPr lang="en-US" dirty="0"/>
              <a:t>The goal is to move all the disks </a:t>
            </a:r>
            <a:br>
              <a:rPr lang="en-US" dirty="0"/>
            </a:br>
            <a:r>
              <a:rPr lang="en-US" dirty="0"/>
              <a:t>to the destination pin R:</a:t>
            </a:r>
          </a:p>
          <a:p>
            <a:pPr lvl="4"/>
            <a:endParaRPr lang="en-US" dirty="0"/>
          </a:p>
          <a:p>
            <a:r>
              <a:rPr lang="en-US" dirty="0"/>
              <a:t>Rules:</a:t>
            </a:r>
          </a:p>
          <a:p>
            <a:pPr lvl="1"/>
            <a:r>
              <a:rPr lang="en-US" dirty="0"/>
              <a:t>Move only one disk at a time.</a:t>
            </a:r>
          </a:p>
          <a:p>
            <a:pPr lvl="1"/>
            <a:r>
              <a:rPr lang="en-US" dirty="0"/>
              <a:t>Never put a larger disk on top of a smaller disk.</a:t>
            </a:r>
          </a:p>
          <a:p>
            <a:pPr lvl="1"/>
            <a:r>
              <a:rPr lang="en-US" dirty="0"/>
              <a:t>Use the third pin (initially M) as a temporary location to move a disk.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78BFBD-9A56-5DF2-3E91-0925D333B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17</a:t>
            </a:fld>
            <a:endParaRPr lang="en-US" altLang="x-none"/>
          </a:p>
        </p:txBody>
      </p:sp>
      <p:pic>
        <p:nvPicPr>
          <p:cNvPr id="6" name="Picture 5" descr="A black line with a white background&#10;&#10;Description automatically generated">
            <a:extLst>
              <a:ext uri="{FF2B5EF4-FFF2-40B4-BE49-F238E27FC236}">
                <a16:creationId xmlns:a16="http://schemas.microsoft.com/office/drawing/2014/main" id="{B5FAE823-F6BB-49FE-9C5E-B81A5C276D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3658" y="1935100"/>
            <a:ext cx="1828780" cy="670949"/>
          </a:xfrm>
          <a:prstGeom prst="rect">
            <a:avLst/>
          </a:prstGeom>
        </p:spPr>
      </p:pic>
      <p:pic>
        <p:nvPicPr>
          <p:cNvPr id="8" name="Picture 7" descr="A black line with a white background&#10;&#10;Description automatically generated">
            <a:extLst>
              <a:ext uri="{FF2B5EF4-FFF2-40B4-BE49-F238E27FC236}">
                <a16:creationId xmlns:a16="http://schemas.microsoft.com/office/drawing/2014/main" id="{298C0540-70B7-5E90-55DA-3496CA0D90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3658" y="3189083"/>
            <a:ext cx="1828780" cy="605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492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20E60-AB5A-3F61-D523-C80951A7D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Towers of Hanoi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084C33-5FB1-7C9A-5167-1C938E307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/>
              <a:t>Conceptual solution with 4 disks: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BA53DA-E81C-E3B4-E895-2C71BE246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18</a:t>
            </a:fld>
            <a:endParaRPr lang="en-US" altLang="x-none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60EE56F-F59F-678F-11A4-D34368049D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62" y="1965975"/>
            <a:ext cx="2194536" cy="39307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4B4A273-A47E-0265-794A-F9DD1B92AB36}"/>
              </a:ext>
            </a:extLst>
          </p:cNvPr>
          <p:cNvSpPr txBox="1"/>
          <p:nvPr/>
        </p:nvSpPr>
        <p:spPr>
          <a:xfrm>
            <a:off x="3108976" y="2103137"/>
            <a:ext cx="54863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/>
              <a:t>Recursively move</a:t>
            </a:r>
            <a:r>
              <a:rPr lang="en-US" sz="2000" dirty="0"/>
              <a:t> the top 3 disks (fewer disks) from the source pin L to the temporary pin M.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CDCB57-A406-100F-8C39-B8C851A6CBF2}"/>
              </a:ext>
            </a:extLst>
          </p:cNvPr>
          <p:cNvSpPr txBox="1"/>
          <p:nvPr/>
        </p:nvSpPr>
        <p:spPr>
          <a:xfrm>
            <a:off x="3108976" y="3105597"/>
            <a:ext cx="53671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Move the largest disk from the source pin L </a:t>
            </a:r>
          </a:p>
          <a:p>
            <a:r>
              <a:rPr lang="en-US" sz="2000" dirty="0"/>
              <a:t>to the destination pin R (</a:t>
            </a:r>
            <a:r>
              <a:rPr lang="en-US" sz="2000" b="1" dirty="0"/>
              <a:t>base case </a:t>
            </a:r>
            <a:r>
              <a:rPr lang="en-US" sz="2000" dirty="0"/>
              <a:t>of 1 disk).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82C804-E6A1-5831-F8D3-4CF0BE1BECA0}"/>
              </a:ext>
            </a:extLst>
          </p:cNvPr>
          <p:cNvSpPr txBox="1"/>
          <p:nvPr/>
        </p:nvSpPr>
        <p:spPr>
          <a:xfrm>
            <a:off x="3108976" y="3969074"/>
            <a:ext cx="55778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/>
              <a:t>Recursively move</a:t>
            </a:r>
            <a:r>
              <a:rPr lang="en-US" sz="2000" dirty="0"/>
              <a:t> the 3 disks from the temporary pin L to the destination pin R.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68D202-E21F-815D-736E-51E94D31788B}"/>
              </a:ext>
            </a:extLst>
          </p:cNvPr>
          <p:cNvSpPr txBox="1"/>
          <p:nvPr/>
        </p:nvSpPr>
        <p:spPr>
          <a:xfrm>
            <a:off x="3108976" y="5162490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Solved! </a:t>
            </a:r>
          </a:p>
        </p:txBody>
      </p:sp>
    </p:spTree>
    <p:extLst>
      <p:ext uri="{BB962C8B-B14F-4D97-AF65-F5344CB8AC3E}">
        <p14:creationId xmlns:p14="http://schemas.microsoft.com/office/powerpoint/2010/main" val="42417805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FCADF-F9A5-176C-2682-EB4203A49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Towers of Hanoi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27AE0-A54F-7CD7-3B69-EB53058854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611878"/>
            <a:ext cx="8229600" cy="2519047"/>
          </a:xfrm>
        </p:spPr>
        <p:txBody>
          <a:bodyPr/>
          <a:lstStyle/>
          <a:p>
            <a:r>
              <a:rPr lang="en-US" dirty="0"/>
              <a:t>But how can we move three disks (a </a:t>
            </a:r>
            <a:r>
              <a:rPr lang="en-US" b="1" dirty="0"/>
              <a:t>simpler case</a:t>
            </a:r>
            <a:r>
              <a:rPr lang="en-US" dirty="0"/>
              <a:t> than four disks) according to the rules?</a:t>
            </a:r>
          </a:p>
          <a:p>
            <a:pPr lvl="4"/>
            <a:endParaRPr lang="en-US" dirty="0"/>
          </a:p>
          <a:p>
            <a:r>
              <a:rPr lang="en-US" dirty="0"/>
              <a:t>We do it recursively!</a:t>
            </a:r>
          </a:p>
          <a:p>
            <a:pPr lvl="1"/>
            <a:r>
              <a:rPr lang="en-US" dirty="0"/>
              <a:t>Three disks is a smaller number of disks that’s closer to the base case of one disk.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DB833B-A1F8-D4FE-1502-0EF2EC8DE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19</a:t>
            </a:fld>
            <a:endParaRPr lang="en-US" altLang="x-none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EFF208-A358-1978-DA8A-C76DE9279063}"/>
              </a:ext>
            </a:extLst>
          </p:cNvPr>
          <p:cNvSpPr txBox="1"/>
          <p:nvPr/>
        </p:nvSpPr>
        <p:spPr>
          <a:xfrm>
            <a:off x="1822275" y="1325903"/>
            <a:ext cx="549945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432FF"/>
            </a:solidFill>
          </a:ln>
        </p:spPr>
        <p:txBody>
          <a:bodyPr wrap="square" rtlCol="0">
            <a:spAutoFit/>
          </a:bodyPr>
          <a:lstStyle/>
          <a:p>
            <a:pPr marL="228600" lvl="1" indent="-198438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432FF"/>
                </a:solidFill>
              </a:rPr>
              <a:t>Move only one disk at a time.</a:t>
            </a:r>
          </a:p>
          <a:p>
            <a:pPr marL="228600" lvl="1" indent="-198438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432FF"/>
                </a:solidFill>
              </a:rPr>
              <a:t>Never put a larger disk on top of a smaller disk.</a:t>
            </a:r>
          </a:p>
          <a:p>
            <a:pPr marL="228600" lvl="1" indent="-198438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432FF"/>
                </a:solidFill>
              </a:rPr>
              <a:t>Use the third pin as a temporary location to move a disk.</a:t>
            </a:r>
          </a:p>
        </p:txBody>
      </p:sp>
      <p:pic>
        <p:nvPicPr>
          <p:cNvPr id="7" name="Picture 6" descr="A diagram of a graph&#10;&#10;Description automatically generated">
            <a:extLst>
              <a:ext uri="{FF2B5EF4-FFF2-40B4-BE49-F238E27FC236}">
                <a16:creationId xmlns:a16="http://schemas.microsoft.com/office/drawing/2014/main" id="{9E8CA2E2-05CD-215E-EEA4-985D5424ED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0744" y="2311052"/>
            <a:ext cx="2382512" cy="1117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574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5CCDB-17ED-A796-8761-FA10A3655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1F9086-26CD-3F4D-7705-890F51F53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/>
              <a:t>Recursion</a:t>
            </a:r>
          </a:p>
          <a:p>
            <a:r>
              <a:rPr lang="en-US" sz="2600" dirty="0"/>
              <a:t>Towers of Hanoi puzzle</a:t>
            </a:r>
          </a:p>
          <a:p>
            <a:r>
              <a:rPr lang="en-US" sz="2600" dirty="0"/>
              <a:t>Binary Search Tree</a:t>
            </a:r>
          </a:p>
          <a:p>
            <a:pPr lvl="4"/>
            <a:endParaRPr lang="en-US" sz="850" dirty="0"/>
          </a:p>
          <a:p>
            <a:r>
              <a:rPr lang="en-US" sz="2600" i="1" dirty="0"/>
              <a:t>Break</a:t>
            </a:r>
          </a:p>
          <a:p>
            <a:pPr lvl="4"/>
            <a:endParaRPr lang="en-US" sz="850" dirty="0"/>
          </a:p>
          <a:p>
            <a:r>
              <a:rPr lang="en-US" sz="2600" dirty="0"/>
              <a:t>Quicksort</a:t>
            </a:r>
          </a:p>
          <a:p>
            <a:r>
              <a:rPr lang="en-US" sz="2600" dirty="0"/>
              <a:t>The Fibonacci recursion disaster</a:t>
            </a:r>
          </a:p>
          <a:p>
            <a:r>
              <a:rPr lang="en-US" sz="2600" dirty="0"/>
              <a:t>Recursion with dynamic backtracking</a:t>
            </a:r>
          </a:p>
          <a:p>
            <a:r>
              <a:rPr lang="en-US" sz="2600" dirty="0"/>
              <a:t>The Eight Queens puzzle</a:t>
            </a:r>
          </a:p>
          <a:p>
            <a:r>
              <a:rPr lang="en-US" sz="2600" dirty="0"/>
              <a:t>Solving Sudoku puzzles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5A3C10-CD03-0494-77EB-A917F8BDE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2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396882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diagram of a diagram of a diagram&#10;&#10;Description automatically generated">
            <a:extLst>
              <a:ext uri="{FF2B5EF4-FFF2-40B4-BE49-F238E27FC236}">
                <a16:creationId xmlns:a16="http://schemas.microsoft.com/office/drawing/2014/main" id="{985A2F42-7F3C-62FE-D481-05772A030A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2219" y="1965975"/>
            <a:ext cx="2352315" cy="216548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D491D64-994D-C94D-4560-40DC97343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Towers of Hanoi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2A2271-C6F9-B5D5-6E69-67632468B6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/>
              <a:t>To move 3 disks (such as from M to R):</a:t>
            </a:r>
          </a:p>
          <a:p>
            <a:pPr lvl="1"/>
            <a:r>
              <a:rPr lang="en-US" dirty="0"/>
              <a:t>Recursively move 2 disks from the </a:t>
            </a:r>
            <a:br>
              <a:rPr lang="en-US" dirty="0"/>
            </a:br>
            <a:r>
              <a:rPr lang="en-US" dirty="0"/>
              <a:t>source pin M to the temporary pin L.</a:t>
            </a:r>
          </a:p>
          <a:p>
            <a:pPr lvl="1"/>
            <a:r>
              <a:rPr lang="en-US" dirty="0"/>
              <a:t>Move 1 disk from the source pin M</a:t>
            </a:r>
            <a:br>
              <a:rPr lang="en-US" dirty="0"/>
            </a:br>
            <a:r>
              <a:rPr lang="en-US" dirty="0"/>
              <a:t>to the destination pin R.</a:t>
            </a:r>
          </a:p>
          <a:p>
            <a:pPr lvl="1"/>
            <a:r>
              <a:rPr lang="en-US" dirty="0"/>
              <a:t>Recursively move 2 disks from the </a:t>
            </a:r>
            <a:br>
              <a:rPr lang="en-US" dirty="0"/>
            </a:br>
            <a:r>
              <a:rPr lang="en-US" dirty="0"/>
              <a:t>temporary pin L to the destination </a:t>
            </a:r>
            <a:br>
              <a:rPr lang="en-US" dirty="0"/>
            </a:br>
            <a:r>
              <a:rPr lang="en-US" dirty="0"/>
              <a:t>pin R.</a:t>
            </a:r>
          </a:p>
          <a:p>
            <a:pPr lvl="4"/>
            <a:endParaRPr lang="en-US" dirty="0"/>
          </a:p>
          <a:p>
            <a:r>
              <a:rPr lang="en-US" dirty="0"/>
              <a:t>Use </a:t>
            </a:r>
            <a:r>
              <a:rPr lang="en-US" u="sng" dirty="0"/>
              <a:t>recursive calls</a:t>
            </a:r>
            <a:r>
              <a:rPr lang="en-US" dirty="0"/>
              <a:t> to move two disks.</a:t>
            </a:r>
          </a:p>
          <a:p>
            <a:pPr lvl="1"/>
            <a:r>
              <a:rPr lang="en-US" dirty="0"/>
              <a:t>The pins L, M, and R each changes roles being the source, temporary, or destination pin during the calls.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1C8D79-EFAA-4D3B-FA58-F13078ADA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20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30186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C53AF-2691-9A9C-3A40-BBBF41AB0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Towers of Hanoi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ADB33D-44B5-F587-6682-DD93F62A4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21</a:t>
            </a:fld>
            <a:endParaRPr lang="en-US" altLang="x-none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B761DE-2EE8-131A-E03B-B1EBA62DD915}"/>
              </a:ext>
            </a:extLst>
          </p:cNvPr>
          <p:cNvSpPr txBox="1"/>
          <p:nvPr/>
        </p:nvSpPr>
        <p:spPr>
          <a:xfrm>
            <a:off x="833073" y="1388353"/>
            <a:ext cx="7487947" cy="40626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solve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(const int  n,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       const char source,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       const char temporary,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       const char destination)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if (n == </a:t>
            </a:r>
            <a:r>
              <a:rPr lang="en-US" sz="1400" b="1" dirty="0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    // </a:t>
            </a:r>
            <a:r>
              <a:rPr lang="en-US" sz="1400" b="1" dirty="0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Base case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Move a single disk.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cout &lt;&lt; "Move " &lt;&lt; source &lt;&lt; " ==&gt; " &lt;&lt; destination &lt;&lt;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else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Solve for 1 fewer disk: </a:t>
            </a:r>
            <a:r>
              <a:rPr lang="en-US" sz="1400" b="1" dirty="0">
                <a:solidFill>
                  <a:srgbClr val="0432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 - 1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solve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>
                <a:solidFill>
                  <a:srgbClr val="0432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 - 1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source,    destination, temporary);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solve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    source,    temporary,   destination);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solve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>
                <a:solidFill>
                  <a:srgbClr val="0432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 - 1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temporary, source,      destination);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4A4E29-1DCA-B86C-51E8-6E78E935CD12}"/>
              </a:ext>
            </a:extLst>
          </p:cNvPr>
          <p:cNvSpPr txBox="1"/>
          <p:nvPr/>
        </p:nvSpPr>
        <p:spPr>
          <a:xfrm>
            <a:off x="6598850" y="1234464"/>
            <a:ext cx="1447832" cy="307777"/>
          </a:xfrm>
          <a:prstGeom prst="rect">
            <a:avLst/>
          </a:prstGeom>
          <a:solidFill>
            <a:srgbClr val="0432FF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FF00"/>
                </a:solidFill>
              </a:rPr>
              <a:t>15.3/</a:t>
            </a:r>
            <a:r>
              <a:rPr lang="en-US" sz="1400" dirty="0" err="1">
                <a:solidFill>
                  <a:srgbClr val="FFFF00"/>
                </a:solidFill>
              </a:rPr>
              <a:t>towers.cpp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440740-9877-ED99-EFEA-7E5D916D2DC3}"/>
              </a:ext>
            </a:extLst>
          </p:cNvPr>
          <p:cNvSpPr txBox="1"/>
          <p:nvPr/>
        </p:nvSpPr>
        <p:spPr>
          <a:xfrm>
            <a:off x="545481" y="5659241"/>
            <a:ext cx="8053038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432F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432FF"/>
                </a:solidFill>
              </a:rPr>
              <a:t>The Towers of Hanoi puzzle is very difficult to solve without recursion!</a:t>
            </a:r>
          </a:p>
        </p:txBody>
      </p:sp>
    </p:spTree>
    <p:extLst>
      <p:ext uri="{BB962C8B-B14F-4D97-AF65-F5344CB8AC3E}">
        <p14:creationId xmlns:p14="http://schemas.microsoft.com/office/powerpoint/2010/main" val="3450964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4EB66-1C88-44FA-7CB0-CA650D15A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Print a Binary Search Tree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C8351-B35B-9583-D0ED-BC13CEC009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r>
              <a:rPr lang="en-US" dirty="0"/>
              <a:t>A binary search tree (BST) is a binary tree with the additional restrictions that, at any particular node X:</a:t>
            </a:r>
          </a:p>
          <a:p>
            <a:pPr lvl="1"/>
            <a:r>
              <a:rPr lang="en-US" dirty="0"/>
              <a:t>All the nodes in the left subtree of node X have values less than or equal to the value at node X.</a:t>
            </a:r>
          </a:p>
          <a:p>
            <a:pPr lvl="1"/>
            <a:r>
              <a:rPr lang="en-US" dirty="0"/>
              <a:t>All the nodes in the right subtree of node X have values greater than the value at node X.</a:t>
            </a:r>
          </a:p>
          <a:p>
            <a:pPr lvl="4"/>
            <a:endParaRPr lang="en-US" dirty="0"/>
          </a:p>
          <a:p>
            <a:r>
              <a:rPr lang="en-US" dirty="0"/>
              <a:t>We can write a recursive function that prints the nodes of the binary tree in order.</a:t>
            </a:r>
          </a:p>
          <a:p>
            <a:pPr lvl="1"/>
            <a:r>
              <a:rPr lang="en-US" dirty="0"/>
              <a:t>Recursively print the left subtree.</a:t>
            </a:r>
          </a:p>
          <a:p>
            <a:pPr lvl="1"/>
            <a:r>
              <a:rPr lang="en-US" dirty="0"/>
              <a:t>Recursively print the right subtree.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D01E70-C7F1-40A5-8AB3-4B2828711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22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850241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5628472-0BE0-3656-D568-9C970968E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Search Tree</a:t>
            </a:r>
            <a:r>
              <a:rPr lang="en-US" i="1" dirty="0"/>
              <a:t>, cont’d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800E039-E539-1DCE-21D2-C4A0105BB3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069073"/>
            <a:ext cx="8229600" cy="2061852"/>
          </a:xfrm>
        </p:spPr>
        <p:txBody>
          <a:bodyPr/>
          <a:lstStyle/>
          <a:p>
            <a:r>
              <a:rPr lang="en-US" sz="2000" dirty="0"/>
              <a:t>Pass a tree node to the function.</a:t>
            </a:r>
          </a:p>
          <a:p>
            <a:r>
              <a:rPr lang="en-US" sz="2000" dirty="0"/>
              <a:t>Recursively call the function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print()</a:t>
            </a:r>
            <a:r>
              <a:rPr lang="en-US" sz="2000" dirty="0"/>
              <a:t> on the node’s left subtree </a:t>
            </a:r>
            <a:br>
              <a:rPr lang="en-US" sz="2000" dirty="0"/>
            </a:br>
            <a:r>
              <a:rPr lang="en-US" sz="2000" dirty="0"/>
              <a:t>if it’s nonempty (a smaller tree).</a:t>
            </a:r>
          </a:p>
          <a:p>
            <a:r>
              <a:rPr lang="en-US" sz="2000" dirty="0"/>
              <a:t>Print the value of the node.</a:t>
            </a:r>
          </a:p>
          <a:p>
            <a:r>
              <a:rPr lang="en-US" sz="2000" dirty="0"/>
              <a:t>Recursively call the function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print()</a:t>
            </a:r>
            <a:r>
              <a:rPr lang="en-US" sz="2000" dirty="0"/>
              <a:t> on the node’s right subtree </a:t>
            </a:r>
            <a:br>
              <a:rPr lang="en-US" sz="2000" dirty="0"/>
            </a:br>
            <a:r>
              <a:rPr lang="en-US" sz="2000" dirty="0"/>
              <a:t>if it’s nonempty (a smaller tree).</a:t>
            </a:r>
          </a:p>
          <a:p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E96FF3-FBB7-7FAA-998E-1B243EF5B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23</a:t>
            </a:fld>
            <a:endParaRPr lang="en-US" altLang="x-none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35B6976-2845-6B73-B717-34EA5E8B03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45" y="1325903"/>
            <a:ext cx="4823649" cy="265173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115CF10-C6F8-9803-4FD7-D160CAE1E65F}"/>
              </a:ext>
            </a:extLst>
          </p:cNvPr>
          <p:cNvSpPr txBox="1"/>
          <p:nvPr/>
        </p:nvSpPr>
        <p:spPr>
          <a:xfrm>
            <a:off x="5486390" y="1528383"/>
            <a:ext cx="3200365" cy="22467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432FF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432FF"/>
                </a:solidFill>
              </a:rPr>
              <a:t>Base case: </a:t>
            </a:r>
          </a:p>
          <a:p>
            <a:br>
              <a:rPr lang="en-US" sz="1000" b="1" dirty="0">
                <a:solidFill>
                  <a:srgbClr val="0432FF"/>
                </a:solidFill>
              </a:rPr>
            </a:br>
            <a:r>
              <a:rPr lang="en-US" sz="2000" u="sng" dirty="0">
                <a:solidFill>
                  <a:srgbClr val="0432FF"/>
                </a:solidFill>
              </a:rPr>
              <a:t>A leaf node </a:t>
            </a:r>
            <a:r>
              <a:rPr lang="en-US" sz="2000" dirty="0">
                <a:solidFill>
                  <a:srgbClr val="0432FF"/>
                </a:solidFill>
              </a:rPr>
              <a:t>(the smallest possible subtree with only one node). </a:t>
            </a:r>
          </a:p>
          <a:p>
            <a:endParaRPr lang="en-US" sz="1000" dirty="0">
              <a:solidFill>
                <a:srgbClr val="0432FF"/>
              </a:solidFill>
            </a:endParaRPr>
          </a:p>
          <a:p>
            <a:r>
              <a:rPr lang="en-US" sz="2000" dirty="0">
                <a:solidFill>
                  <a:srgbClr val="0432FF"/>
                </a:solidFill>
              </a:rPr>
              <a:t>Therefore, no recursive calls on a leaf node.</a:t>
            </a:r>
          </a:p>
        </p:txBody>
      </p:sp>
    </p:spTree>
    <p:extLst>
      <p:ext uri="{BB962C8B-B14F-4D97-AF65-F5344CB8AC3E}">
        <p14:creationId xmlns:p14="http://schemas.microsoft.com/office/powerpoint/2010/main" val="1754808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43DCE-964F-5A94-A123-73524ACA5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Search Tree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B57263-2C8A-DE07-F2E4-E23E8846D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24</a:t>
            </a:fld>
            <a:endParaRPr lang="en-US" altLang="x-none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D9E7AB-5C2F-6E97-CE98-476DF4DE463E}"/>
              </a:ext>
            </a:extLst>
          </p:cNvPr>
          <p:cNvSpPr txBox="1"/>
          <p:nvPr/>
        </p:nvSpPr>
        <p:spPr>
          <a:xfrm>
            <a:off x="2009439" y="1417342"/>
            <a:ext cx="5125121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void BST::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(const Node * const link) const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if (link != nullptr)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print(link-&gt;left);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cout &lt;&lt;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(3) &lt;&lt; link-&gt;value;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print(link-&gt;right);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ACE1E8-6C29-E472-3D02-25A4E4BEE216}"/>
              </a:ext>
            </a:extLst>
          </p:cNvPr>
          <p:cNvSpPr txBox="1"/>
          <p:nvPr/>
        </p:nvSpPr>
        <p:spPr>
          <a:xfrm>
            <a:off x="5669268" y="3294778"/>
            <a:ext cx="1250022" cy="307777"/>
          </a:xfrm>
          <a:prstGeom prst="rect">
            <a:avLst/>
          </a:prstGeom>
          <a:solidFill>
            <a:srgbClr val="0432FF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FF00"/>
                </a:solidFill>
              </a:rPr>
              <a:t>15.4/</a:t>
            </a:r>
            <a:r>
              <a:rPr lang="en-US" sz="1400" dirty="0" err="1">
                <a:solidFill>
                  <a:srgbClr val="FFFF00"/>
                </a:solidFill>
              </a:rPr>
              <a:t>BST.cpp</a:t>
            </a:r>
            <a:endParaRPr lang="en-US" sz="1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6114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079C5-206C-C94B-56EF-80C336A47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Search Tree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2F650-1A9C-4A79-6790-0054FC515B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3047990"/>
          </a:xfrm>
        </p:spPr>
        <p:txBody>
          <a:bodyPr/>
          <a:lstStyle/>
          <a:p>
            <a:r>
              <a:rPr lang="en-US" dirty="0"/>
              <a:t>Also a recursive function to </a:t>
            </a:r>
            <a:r>
              <a:rPr lang="en-US" u="sng" dirty="0"/>
              <a:t>insert a value</a:t>
            </a:r>
            <a:r>
              <a:rPr lang="en-US" dirty="0"/>
              <a:t> into a BST (and keep it as a BST):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And to recursively </a:t>
            </a:r>
            <a:r>
              <a:rPr lang="en-US" u="sng" dirty="0"/>
              <a:t>remove all its elements</a:t>
            </a:r>
            <a:r>
              <a:rPr lang="en-US" dirty="0"/>
              <a:t>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96075E-9A6E-D305-9418-5AB563C40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25</a:t>
            </a:fld>
            <a:endParaRPr lang="en-US" altLang="x-none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85C4E9-0D94-0307-5263-9F6A0EB9260B}"/>
              </a:ext>
            </a:extLst>
          </p:cNvPr>
          <p:cNvSpPr txBox="1"/>
          <p:nvPr/>
        </p:nvSpPr>
        <p:spPr>
          <a:xfrm>
            <a:off x="731562" y="2325321"/>
            <a:ext cx="6843540" cy="14157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void BST::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insert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(const int value, Node*&amp; link)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if      (link == nullptr)      link = new Node(value);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else if (value &lt;= link-&gt;value) 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insert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(value, link-&gt;left);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else                           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insert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(value, link-&gt;right);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4BC5E1-F673-B225-7058-B6069AE3EBC4}"/>
              </a:ext>
            </a:extLst>
          </p:cNvPr>
          <p:cNvSpPr txBox="1"/>
          <p:nvPr/>
        </p:nvSpPr>
        <p:spPr>
          <a:xfrm>
            <a:off x="3017537" y="4414943"/>
            <a:ext cx="5232523" cy="2246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void BST::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remove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(const Node * const link) const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if (link != nullptr)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remove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(link-&gt;left);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remove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(link-&gt;right);</a:t>
            </a:r>
          </a:p>
          <a:p>
            <a:endParaRPr lang="en-US" sz="14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delete link;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3D0499-EA8A-0526-8D95-6B59A5A4E38B}"/>
              </a:ext>
            </a:extLst>
          </p:cNvPr>
          <p:cNvSpPr txBox="1"/>
          <p:nvPr/>
        </p:nvSpPr>
        <p:spPr>
          <a:xfrm>
            <a:off x="6065148" y="2177696"/>
            <a:ext cx="1250022" cy="307777"/>
          </a:xfrm>
          <a:prstGeom prst="rect">
            <a:avLst/>
          </a:prstGeom>
          <a:solidFill>
            <a:srgbClr val="0432FF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FF00"/>
                </a:solidFill>
              </a:rPr>
              <a:t>15.4/</a:t>
            </a:r>
            <a:r>
              <a:rPr lang="en-US" sz="1400" dirty="0" err="1">
                <a:solidFill>
                  <a:srgbClr val="FFFF00"/>
                </a:solidFill>
              </a:rPr>
              <a:t>BST.cpp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751A19-98A8-E51C-FC13-4F144187C37C}"/>
              </a:ext>
            </a:extLst>
          </p:cNvPr>
          <p:cNvSpPr txBox="1"/>
          <p:nvPr/>
        </p:nvSpPr>
        <p:spPr>
          <a:xfrm>
            <a:off x="6857975" y="6265879"/>
            <a:ext cx="1250022" cy="307777"/>
          </a:xfrm>
          <a:prstGeom prst="rect">
            <a:avLst/>
          </a:prstGeom>
          <a:solidFill>
            <a:srgbClr val="0432FF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FF00"/>
                </a:solidFill>
              </a:rPr>
              <a:t>15.4/</a:t>
            </a:r>
            <a:r>
              <a:rPr lang="en-US" sz="1400" dirty="0" err="1">
                <a:solidFill>
                  <a:srgbClr val="FFFF00"/>
                </a:solidFill>
              </a:rPr>
              <a:t>BST.cpp</a:t>
            </a:r>
            <a:endParaRPr lang="en-US" sz="1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695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3FE35-3B7B-9D5C-D5E2-E9A51948E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7B22B-DDD2-899D-778F-ED667D8B7F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C4B42C-B688-CFE1-6CBA-7446B842E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26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5492549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0A4C1-5662-C246-0AAB-F9277F92C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Quicksort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35E1F-5FD7-7443-B67E-F4BB4DAF65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Quicksort is an </a:t>
            </a:r>
            <a:r>
              <a:rPr lang="en-US" u="sng" dirty="0"/>
              <a:t>extremely efficient</a:t>
            </a:r>
            <a:r>
              <a:rPr lang="en-US" dirty="0"/>
              <a:t> recursive sorting algorithm.</a:t>
            </a:r>
          </a:p>
          <a:p>
            <a:pPr lvl="1"/>
            <a:r>
              <a:rPr lang="en-US" dirty="0"/>
              <a:t>Invented in 1961, it is reputed to be the </a:t>
            </a:r>
            <a:br>
              <a:rPr lang="en-US" dirty="0"/>
            </a:br>
            <a:r>
              <a:rPr lang="en-US" dirty="0"/>
              <a:t>“most elegant” algorithm in computer science.</a:t>
            </a:r>
          </a:p>
          <a:p>
            <a:pPr lvl="4"/>
            <a:endParaRPr lang="en-US" dirty="0"/>
          </a:p>
          <a:p>
            <a:r>
              <a:rPr lang="en-US" dirty="0"/>
              <a:t>A “divide and conquer” type algorithm that relies on two operations to sort an array:</a:t>
            </a:r>
          </a:p>
          <a:p>
            <a:pPr lvl="1"/>
            <a:r>
              <a:rPr lang="en-US" dirty="0"/>
              <a:t>For each subarray (initially the entire array), select a </a:t>
            </a:r>
            <a:r>
              <a:rPr lang="en-US" u="sng" dirty="0"/>
              <a:t>pivot element</a:t>
            </a:r>
            <a:r>
              <a:rPr lang="en-US" dirty="0"/>
              <a:t> and use it to </a:t>
            </a:r>
            <a:r>
              <a:rPr lang="en-US" u="sng" dirty="0"/>
              <a:t>partition</a:t>
            </a:r>
            <a:r>
              <a:rPr lang="en-US" dirty="0"/>
              <a:t> the subarray into two smaller subarrays.</a:t>
            </a:r>
          </a:p>
          <a:p>
            <a:pPr lvl="1"/>
            <a:r>
              <a:rPr lang="en-US" dirty="0"/>
              <a:t>Recursively apply the algorithm to the two smaller subarrays.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AA79CA-F075-E4D6-B3DE-EA237556D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27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571908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4660F-4000-8042-9019-693082197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Partitioning Operation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F836B-1711-6598-DB80-608CB0352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sz="2400" dirty="0"/>
              <a:t>Choose the </a:t>
            </a:r>
            <a:r>
              <a:rPr lang="en-US" sz="2400" u="sng" dirty="0"/>
              <a:t>middle element</a:t>
            </a:r>
            <a:r>
              <a:rPr lang="en-US" sz="2400" dirty="0"/>
              <a:t> of the subarray as the </a:t>
            </a:r>
            <a:r>
              <a:rPr lang="en-US" sz="2400" u="sng" dirty="0"/>
              <a:t>pivot</a:t>
            </a:r>
            <a:r>
              <a:rPr lang="en-US" sz="2400" dirty="0"/>
              <a:t> element:</a:t>
            </a:r>
          </a:p>
          <a:p>
            <a:pPr lvl="4"/>
            <a:endParaRPr lang="en-US" sz="650" dirty="0"/>
          </a:p>
          <a:p>
            <a:r>
              <a:rPr lang="en-US" sz="2400" dirty="0"/>
              <a:t>Partition the subarray into </a:t>
            </a:r>
            <a:r>
              <a:rPr lang="en-US" sz="2400" u="sng" dirty="0"/>
              <a:t>two smaller subarrays</a:t>
            </a:r>
            <a:r>
              <a:rPr lang="en-US" sz="2400" dirty="0"/>
              <a:t> by moving all the values less than or equal to the pivot to the left and all the values greater than the pivot to the right.</a:t>
            </a:r>
          </a:p>
          <a:p>
            <a:pPr lvl="3"/>
            <a:endParaRPr lang="en-US" sz="1200" dirty="0"/>
          </a:p>
          <a:p>
            <a:r>
              <a:rPr lang="en-US" sz="2400" dirty="0"/>
              <a:t>Partitioning places the pivot element in its </a:t>
            </a:r>
            <a:r>
              <a:rPr lang="en-US" sz="2400" u="sng" dirty="0"/>
              <a:t>correct position</a:t>
            </a:r>
            <a:r>
              <a:rPr lang="en-US" sz="2400" dirty="0"/>
              <a:t> when the entire subarray is </a:t>
            </a:r>
            <a:r>
              <a:rPr lang="en-US" sz="2400" u="sng" dirty="0"/>
              <a:t>eventually sorted</a:t>
            </a:r>
            <a:r>
              <a:rPr lang="en-US" sz="2400" dirty="0"/>
              <a:t>:</a:t>
            </a:r>
          </a:p>
          <a:p>
            <a:endParaRPr lang="en-US" sz="2400" dirty="0"/>
          </a:p>
          <a:p>
            <a:pPr lvl="1"/>
            <a:r>
              <a:rPr lang="en-US" sz="2000" dirty="0"/>
              <a:t>Therefore, after each partitioning operation, at least one element (the pivot element) is sorted to its correct position.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389670-5542-2FD3-0EBB-1C6CCF461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28</a:t>
            </a:fld>
            <a:endParaRPr lang="en-US" altLang="x-none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A5783EA-0B94-B2B1-7336-8BD17CE630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8903" y="1691659"/>
            <a:ext cx="4800600" cy="42291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30F846-EE6E-FB56-CA82-D8394A602F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8903" y="3429000"/>
            <a:ext cx="4800600" cy="390525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3EA6349A-3A58-FED3-020F-27960487BCD1}"/>
              </a:ext>
            </a:extLst>
          </p:cNvPr>
          <p:cNvGrpSpPr/>
          <p:nvPr/>
        </p:nvGrpSpPr>
        <p:grpSpPr>
          <a:xfrm>
            <a:off x="2537508" y="4892024"/>
            <a:ext cx="4663389" cy="338554"/>
            <a:chOff x="1645952" y="5467860"/>
            <a:chExt cx="4663389" cy="338554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0D6268A-AEF9-0447-3866-97E5FA1D8D8C}"/>
                </a:ext>
              </a:extLst>
            </p:cNvPr>
            <p:cNvSpPr txBox="1"/>
            <p:nvPr/>
          </p:nvSpPr>
          <p:spPr>
            <a:xfrm>
              <a:off x="2860961" y="5467860"/>
              <a:ext cx="34483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21    26    32   34    51    61   61   76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251D389-0E15-2F27-8104-DD7F7BB54D19}"/>
                </a:ext>
              </a:extLst>
            </p:cNvPr>
            <p:cNvSpPr txBox="1"/>
            <p:nvPr/>
          </p:nvSpPr>
          <p:spPr>
            <a:xfrm>
              <a:off x="1645952" y="5467860"/>
              <a:ext cx="69923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6   15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6D58F93B-6934-9A80-424D-B000F8970D94}"/>
                </a:ext>
              </a:extLst>
            </p:cNvPr>
            <p:cNvSpPr txBox="1"/>
            <p:nvPr/>
          </p:nvSpPr>
          <p:spPr>
            <a:xfrm>
              <a:off x="2391286" y="5467860"/>
              <a:ext cx="41229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25690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00D44-5902-EF6E-6743-025AD9040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Partition a Subarray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CB3908-6D35-C3F1-0EC2-2683ED740A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170"/>
            <a:ext cx="8229600" cy="4953000"/>
          </a:xfrm>
          <a:solidFill>
            <a:srgbClr val="FEE698">
              <a:alpha val="24629"/>
            </a:srgbClr>
          </a:solidFill>
          <a:ln>
            <a:solidFill>
              <a:srgbClr val="E1A90D"/>
            </a:solidFill>
          </a:ln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 sz="17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Choose one element of the array to be the </a:t>
            </a:r>
            <a:r>
              <a:rPr lang="en-US" sz="1700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pivot element</a:t>
            </a:r>
            <a:r>
              <a:rPr lang="en-US" sz="17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In our examples, we’ll choose the element at or near the middle </a:t>
            </a:r>
            <a:r>
              <a:rPr lang="en-US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(line A).</a:t>
            </a:r>
            <a:r>
              <a:rPr lang="en-US" sz="1700" dirty="0">
                <a:effectLst/>
              </a:rPr>
              <a:t> </a:t>
            </a:r>
            <a:r>
              <a:rPr lang="en-US" sz="17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en-US" sz="17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Park the pivot elemen</a:t>
            </a:r>
            <a:r>
              <a:rPr lang="en-US" sz="17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 out of the way be swapping it with the rightmost element of the array </a:t>
            </a:r>
            <a:r>
              <a:rPr lang="en-US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(line B)</a:t>
            </a:r>
            <a:r>
              <a:rPr lang="en-US" sz="17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Set variable </a:t>
            </a:r>
            <a:r>
              <a:rPr lang="en-US" sz="1700" b="1" u="none" strike="noStrike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</a:t>
            </a:r>
            <a:r>
              <a:rPr lang="en-US" sz="17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to the element index of the leftmost element and variable </a:t>
            </a:r>
            <a:r>
              <a:rPr lang="en-US" sz="17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US" sz="17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to be the index of the element just to the left of the parked pivot element.</a:t>
            </a:r>
          </a:p>
          <a:p>
            <a:pPr>
              <a:buFont typeface="+mj-lt"/>
              <a:buAutoNum type="arabicPeriod"/>
            </a:pPr>
            <a:r>
              <a:rPr lang="en-US" sz="17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Move </a:t>
            </a:r>
            <a:r>
              <a:rPr lang="en-US" sz="1700" b="1" u="sng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7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to the right</a:t>
            </a:r>
            <a:r>
              <a:rPr lang="en-US" sz="17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(i.e., increment </a:t>
            </a:r>
            <a:r>
              <a:rPr lang="en-US" sz="17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7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 while the value of the </a:t>
            </a:r>
            <a:r>
              <a:rPr lang="en-US" sz="1700" i="1" u="none" strike="noStrike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7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 element is less than or equal to the pivot value. It is passing over values that are already on the correct side of the pivot. element. </a:t>
            </a:r>
            <a:r>
              <a:rPr lang="en-US" sz="17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7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might not move at all.</a:t>
            </a:r>
          </a:p>
          <a:p>
            <a:pPr>
              <a:buFont typeface="+mj-lt"/>
              <a:buAutoNum type="arabicPeriod"/>
            </a:pPr>
            <a:r>
              <a:rPr lang="en-US" sz="17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Move </a:t>
            </a:r>
            <a:r>
              <a:rPr lang="en-US" sz="1700" b="1" u="sng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US" sz="17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to the left</a:t>
            </a:r>
            <a:r>
              <a:rPr lang="en-US" sz="17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(i.e., decrement </a:t>
            </a:r>
            <a:r>
              <a:rPr lang="en-US" sz="17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US" sz="17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 while the value of the </a:t>
            </a:r>
            <a:r>
              <a:rPr lang="en-US" sz="1700" i="1" u="none" strike="noStrike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17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 element is greater than the pivot value </a:t>
            </a:r>
            <a:r>
              <a:rPr lang="en-US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(line C)</a:t>
            </a:r>
            <a:r>
              <a:rPr lang="en-US" sz="17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It is passing over values that are already on the correct side of the pivot. </a:t>
            </a:r>
            <a:r>
              <a:rPr lang="en-US" sz="17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US" sz="17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might not move at all.</a:t>
            </a:r>
          </a:p>
          <a:p>
            <a:pPr>
              <a:buFont typeface="+mj-lt"/>
              <a:buAutoNum type="arabicPeriod"/>
            </a:pPr>
            <a:r>
              <a:rPr lang="en-US" sz="17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After </a:t>
            </a:r>
            <a:r>
              <a:rPr lang="en-US" sz="17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7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17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US" sz="17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have both stopped moving, if </a:t>
            </a:r>
            <a:r>
              <a:rPr lang="en-US" sz="17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700" u="none" strike="noStrike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17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US" sz="17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swap the </a:t>
            </a:r>
            <a:r>
              <a:rPr lang="en-US" sz="1700" i="1" u="sng" strike="noStrike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7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 and </a:t>
            </a:r>
            <a:r>
              <a:rPr lang="en-US" sz="1700" i="1" u="sng" strike="noStrike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17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 element</a:t>
            </a:r>
            <a:r>
              <a:rPr lang="en-US" sz="17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values </a:t>
            </a:r>
            <a:r>
              <a:rPr lang="en-US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(line D).</a:t>
            </a:r>
            <a:r>
              <a:rPr lang="en-US" sz="1700" dirty="0">
                <a:effectLst/>
              </a:rPr>
              <a:t> </a:t>
            </a:r>
            <a:endParaRPr lang="en-US" sz="17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en-US" sz="17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Repeat steps 3, 4, and 5 </a:t>
            </a:r>
            <a:r>
              <a:rPr lang="en-US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(lines E through I) </a:t>
            </a:r>
            <a:r>
              <a:rPr lang="en-US" sz="17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until </a:t>
            </a:r>
            <a:r>
              <a:rPr lang="en-US" sz="1700" b="1" u="sng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US" sz="17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crosses </a:t>
            </a:r>
            <a:r>
              <a:rPr lang="en-US" sz="1700" b="1" u="sng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7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Swap back in the value of the </a:t>
            </a:r>
            <a:r>
              <a:rPr lang="en-US" sz="1700" i="1" u="none" strike="noStrike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7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 element with the pivot element that we had parked earlier at the right. The array is now partitioned into two subarrays on both sides of the pivot element.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8A72B6-F295-0FC1-F639-2A7B8228A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29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426536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4B6CD-4B69-02DB-9419-55D9202CB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2D626-DDAE-4392-A52D-1AF88A36FA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/>
              <a:t>Recursion is a powerful programming technique.</a:t>
            </a:r>
          </a:p>
          <a:p>
            <a:pPr lvl="4"/>
            <a:endParaRPr lang="en-US" dirty="0"/>
          </a:p>
          <a:p>
            <a:r>
              <a:rPr lang="en-US" dirty="0"/>
              <a:t>For appropriate types of problems, it can often produce </a:t>
            </a:r>
            <a:r>
              <a:rPr lang="en-US" u="sng" dirty="0"/>
              <a:t>simple and elegant solutions</a:t>
            </a:r>
            <a:r>
              <a:rPr lang="en-US" dirty="0"/>
              <a:t> that are difficult to solve otherwise.</a:t>
            </a:r>
          </a:p>
          <a:p>
            <a:pPr lvl="1"/>
            <a:r>
              <a:rPr lang="en-US" dirty="0"/>
              <a:t>Some would claim the solutions are “magical”.</a:t>
            </a:r>
          </a:p>
          <a:p>
            <a:pPr lvl="1"/>
            <a:r>
              <a:rPr lang="en-US" dirty="0"/>
              <a:t>However, it is often misunderstood and avoided </a:t>
            </a:r>
            <a:br>
              <a:rPr lang="en-US" dirty="0"/>
            </a:br>
            <a:r>
              <a:rPr lang="en-US" dirty="0"/>
              <a:t>by less-experienced programmers.</a:t>
            </a:r>
          </a:p>
          <a:p>
            <a:pPr lvl="4"/>
            <a:endParaRPr lang="en-US" dirty="0"/>
          </a:p>
          <a:p>
            <a:r>
              <a:rPr lang="en-US" dirty="0"/>
              <a:t>Recursion requires a </a:t>
            </a:r>
            <a:r>
              <a:rPr lang="en-US" u="sng" dirty="0"/>
              <a:t>different way of thinking</a:t>
            </a:r>
            <a:r>
              <a:rPr lang="en-US" dirty="0"/>
              <a:t> about how to design a programming solution to a problem.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108235-F595-490B-514B-6E39B5CDF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3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522518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87A23-D8C3-9E23-6C25-6099CB7B9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Partition a Subarray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C64B70-9C94-3CEA-E29A-8AC58C21D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30</a:t>
            </a:fld>
            <a:endParaRPr lang="en-US" altLang="x-none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49A25AB-D14B-9AA2-BA41-04C9587DA2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806" y="1275338"/>
            <a:ext cx="5692104" cy="4973062"/>
          </a:xfrm>
          <a:prstGeom prst="rect">
            <a:avLst/>
          </a:prstGeom>
          <a:solidFill>
            <a:srgbClr val="73FEFF"/>
          </a:solidFill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763C70F-8323-AF86-4B5D-9DFD46C1DA9C}"/>
              </a:ext>
            </a:extLst>
          </p:cNvPr>
          <p:cNvSpPr txBox="1"/>
          <p:nvPr/>
        </p:nvSpPr>
        <p:spPr>
          <a:xfrm>
            <a:off x="6126463" y="1275338"/>
            <a:ext cx="2743170" cy="10772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432FF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432FF"/>
                </a:solidFill>
              </a:rPr>
              <a:t>Goal:</a:t>
            </a:r>
            <a:r>
              <a:rPr lang="en-US" dirty="0">
                <a:solidFill>
                  <a:srgbClr val="0432FF"/>
                </a:solidFill>
              </a:rPr>
              <a:t> Move values &lt;= the pivot value 52 to the left and values &gt; the pivot value to the right.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80BD4F-8524-EA72-D9D7-394717EAF6F1}"/>
              </a:ext>
            </a:extLst>
          </p:cNvPr>
          <p:cNvSpPr txBox="1"/>
          <p:nvPr/>
        </p:nvSpPr>
        <p:spPr>
          <a:xfrm>
            <a:off x="6126463" y="5257780"/>
            <a:ext cx="2103097" cy="10772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432FF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432FF"/>
                </a:solidFill>
              </a:rPr>
              <a:t>Success:</a:t>
            </a:r>
            <a:r>
              <a:rPr lang="en-US" dirty="0">
                <a:solidFill>
                  <a:srgbClr val="0432FF"/>
                </a:solidFill>
              </a:rPr>
              <a:t> The array is partitioned into two subarrays on either side of the pivot.</a:t>
            </a:r>
          </a:p>
        </p:txBody>
      </p:sp>
    </p:spTree>
    <p:extLst>
      <p:ext uri="{BB962C8B-B14F-4D97-AF65-F5344CB8AC3E}">
        <p14:creationId xmlns:p14="http://schemas.microsoft.com/office/powerpoint/2010/main" val="39025233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242F2-BB32-30D3-7B2C-A18D85AC4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Quicksort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9AA879-56A0-7903-CBED-60197A218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31</a:t>
            </a:fld>
            <a:endParaRPr lang="en-US" altLang="x-none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1ADD3B-6B1C-2649-27A2-5B9E77D52D90}"/>
              </a:ext>
            </a:extLst>
          </p:cNvPr>
          <p:cNvSpPr txBox="1"/>
          <p:nvPr/>
        </p:nvSpPr>
        <p:spPr>
          <a:xfrm>
            <a:off x="365806" y="1257309"/>
            <a:ext cx="6599884" cy="54476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 Quicksort::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partition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(const int 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left_index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const int 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right_index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2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middle_index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(left_index + right_index)/2;</a:t>
            </a:r>
          </a:p>
          <a:p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int </a:t>
            </a:r>
            <a:r>
              <a:rPr lang="en-US" sz="12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pivot_value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= data[</a:t>
            </a:r>
            <a:r>
              <a:rPr lang="en-US" sz="12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middle_index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  <a:b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swap_values_at(</a:t>
            </a:r>
            <a:r>
              <a:rPr lang="en-US" sz="1200" b="1" dirty="0" err="1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middle_index</a:t>
            </a:r>
            <a:r>
              <a:rPr lang="en-US" sz="1200" b="1" dirty="0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right_index);</a:t>
            </a:r>
          </a:p>
          <a:p>
            <a:endParaRPr lang="en-US" sz="12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int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left_index - 1;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int j = right_index;</a:t>
            </a:r>
            <a:b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while (</a:t>
            </a:r>
            <a:r>
              <a:rPr lang="en-US" sz="12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&lt; j)</a:t>
            </a:r>
          </a:p>
          <a:p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</a:p>
          <a:p>
            <a:r>
              <a:rPr lang="en-US" sz="1200" b="1" dirty="0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{</a:t>
            </a:r>
          </a:p>
          <a:p>
            <a:r>
              <a:rPr lang="en-US" sz="1200" b="1" dirty="0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sz="1200" b="1" dirty="0" err="1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</a:p>
          <a:p>
            <a:r>
              <a:rPr lang="en-US" sz="1200" b="1" dirty="0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} while ((</a:t>
            </a:r>
            <a:r>
              <a:rPr lang="en-US" sz="1200" b="1" dirty="0" err="1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&lt; right_index) &amp;&amp; (data[</a:t>
            </a:r>
            <a:r>
              <a:rPr lang="en-US" sz="1200" b="1" dirty="0" err="1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 &lt; </a:t>
            </a:r>
            <a:r>
              <a:rPr lang="en-US" sz="1200" b="1" dirty="0" err="1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pivot_value</a:t>
            </a:r>
            <a:r>
              <a:rPr lang="en-US" sz="1200" b="1" dirty="0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  <a:b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>
                <a:solidFill>
                  <a:srgbClr val="0432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</a:p>
          <a:p>
            <a:r>
              <a:rPr lang="en-US" sz="1200" b="1" dirty="0">
                <a:solidFill>
                  <a:srgbClr val="0432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{</a:t>
            </a:r>
          </a:p>
          <a:p>
            <a:r>
              <a:rPr lang="en-US" sz="1200" b="1" dirty="0">
                <a:solidFill>
                  <a:srgbClr val="0432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j--;</a:t>
            </a:r>
          </a:p>
          <a:p>
            <a:r>
              <a:rPr lang="en-US" sz="1200" b="1" dirty="0">
                <a:solidFill>
                  <a:srgbClr val="0432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} while ((j &gt;= left_index) &amp;&amp; (data[j] &gt; </a:t>
            </a:r>
            <a:r>
              <a:rPr lang="en-US" sz="1200" b="1" dirty="0" err="1">
                <a:solidFill>
                  <a:srgbClr val="0432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pivot_value</a:t>
            </a:r>
            <a:r>
              <a:rPr lang="en-US" sz="1200" b="1" dirty="0">
                <a:solidFill>
                  <a:srgbClr val="0432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endParaRPr lang="en-US" sz="1200" b="1" dirty="0">
              <a:solidFill>
                <a:srgbClr val="0432FF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solidFill>
                  <a:srgbClr val="0432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lang="en-US" sz="1200" b="1" dirty="0" err="1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&lt; j) swap_values_at(</a:t>
            </a:r>
            <a:r>
              <a:rPr lang="en-US" sz="1200" b="1" dirty="0" err="1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j);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>
                <a:solidFill>
                  <a:srgbClr val="0432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swap_values_at(</a:t>
            </a:r>
            <a:r>
              <a:rPr lang="en-US" sz="1200" b="1" dirty="0" err="1">
                <a:solidFill>
                  <a:srgbClr val="0432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0432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right_index);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CB974C-D8DE-E1CA-F52A-017A64DA90D0}"/>
              </a:ext>
            </a:extLst>
          </p:cNvPr>
          <p:cNvSpPr txBox="1"/>
          <p:nvPr/>
        </p:nvSpPr>
        <p:spPr>
          <a:xfrm>
            <a:off x="2184644" y="3108600"/>
            <a:ext cx="1736373" cy="276999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FF00"/>
                </a:solidFill>
              </a:rPr>
              <a:t>Loop until </a:t>
            </a:r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US" sz="1200" dirty="0">
                <a:solidFill>
                  <a:srgbClr val="FFFF00"/>
                </a:solidFill>
              </a:rPr>
              <a:t> crosses </a:t>
            </a:r>
            <a:r>
              <a:rPr lang="en-US" sz="12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dirty="0">
                <a:solidFill>
                  <a:srgbClr val="FFFF00"/>
                </a:solidFill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FBC940-E11E-B0BC-AB83-CFD98F714BFA}"/>
              </a:ext>
            </a:extLst>
          </p:cNvPr>
          <p:cNvSpPr txBox="1"/>
          <p:nvPr/>
        </p:nvSpPr>
        <p:spPr>
          <a:xfrm>
            <a:off x="2188501" y="3626980"/>
            <a:ext cx="1508746" cy="276999"/>
          </a:xfrm>
          <a:prstGeom prst="rect">
            <a:avLst/>
          </a:prstGeom>
          <a:solidFill>
            <a:srgbClr val="029846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FF00"/>
                </a:solidFill>
              </a:rPr>
              <a:t>Move </a:t>
            </a:r>
            <a:r>
              <a:rPr lang="en-US" sz="12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dirty="0">
                <a:solidFill>
                  <a:srgbClr val="FFFF00"/>
                </a:solidFill>
              </a:rPr>
              <a:t> to the right.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0354E08-A416-20F7-92DA-3D5093519996}"/>
              </a:ext>
            </a:extLst>
          </p:cNvPr>
          <p:cNvSpPr txBox="1"/>
          <p:nvPr/>
        </p:nvSpPr>
        <p:spPr>
          <a:xfrm>
            <a:off x="3739107" y="5837900"/>
            <a:ext cx="2351926" cy="276999"/>
          </a:xfrm>
          <a:prstGeom prst="rect">
            <a:avLst/>
          </a:prstGeom>
          <a:solidFill>
            <a:srgbClr val="0432FF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FF00"/>
                </a:solidFill>
              </a:rPr>
              <a:t>Swap the pivot element back in.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9AA559-3893-D80A-84D3-7645D93B23C5}"/>
              </a:ext>
            </a:extLst>
          </p:cNvPr>
          <p:cNvSpPr txBox="1"/>
          <p:nvPr/>
        </p:nvSpPr>
        <p:spPr>
          <a:xfrm>
            <a:off x="5293570" y="1649597"/>
            <a:ext cx="1142031" cy="46166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FF00"/>
                </a:solidFill>
              </a:rPr>
              <a:t>Choose the pivot element.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CEE955E-3986-C270-53B0-B44999A2D0B9}"/>
              </a:ext>
            </a:extLst>
          </p:cNvPr>
          <p:cNvSpPr txBox="1"/>
          <p:nvPr/>
        </p:nvSpPr>
        <p:spPr>
          <a:xfrm>
            <a:off x="4238230" y="5296220"/>
            <a:ext cx="1276311" cy="276999"/>
          </a:xfrm>
          <a:prstGeom prst="rect">
            <a:avLst/>
          </a:prstGeom>
          <a:solidFill>
            <a:srgbClr val="029846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FF00"/>
                </a:solidFill>
              </a:rPr>
              <a:t>Swap elements.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8B7404-D68B-4782-0A0C-FAA4EDF35026}"/>
              </a:ext>
            </a:extLst>
          </p:cNvPr>
          <p:cNvSpPr txBox="1"/>
          <p:nvPr/>
        </p:nvSpPr>
        <p:spPr>
          <a:xfrm>
            <a:off x="4845785" y="2172531"/>
            <a:ext cx="1755609" cy="276999"/>
          </a:xfrm>
          <a:prstGeom prst="rect">
            <a:avLst/>
          </a:prstGeom>
          <a:solidFill>
            <a:srgbClr val="029846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FF00"/>
                </a:solidFill>
              </a:rPr>
              <a:t>Park the pivot element.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8B3712-FF94-6781-650E-10AC0C52FF1A}"/>
              </a:ext>
            </a:extLst>
          </p:cNvPr>
          <p:cNvSpPr txBox="1"/>
          <p:nvPr/>
        </p:nvSpPr>
        <p:spPr>
          <a:xfrm>
            <a:off x="5546669" y="6305408"/>
            <a:ext cx="1677062" cy="307777"/>
          </a:xfrm>
          <a:prstGeom prst="rect">
            <a:avLst/>
          </a:prstGeom>
          <a:solidFill>
            <a:srgbClr val="0432FF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FF00"/>
                </a:solidFill>
              </a:rPr>
              <a:t>15.5/</a:t>
            </a:r>
            <a:r>
              <a:rPr lang="en-US" sz="1400" dirty="0" err="1">
                <a:solidFill>
                  <a:srgbClr val="FFFF00"/>
                </a:solidFill>
              </a:rPr>
              <a:t>Quicksort.cpp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F260DF-4786-E560-34D1-82D788EF94F1}"/>
              </a:ext>
            </a:extLst>
          </p:cNvPr>
          <p:cNvSpPr txBox="1"/>
          <p:nvPr/>
        </p:nvSpPr>
        <p:spPr>
          <a:xfrm>
            <a:off x="2188501" y="4583714"/>
            <a:ext cx="1415772" cy="276999"/>
          </a:xfrm>
          <a:prstGeom prst="rect">
            <a:avLst/>
          </a:prstGeom>
          <a:solidFill>
            <a:srgbClr val="0432FF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FF00"/>
                </a:solidFill>
              </a:rPr>
              <a:t>Move </a:t>
            </a:r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US" sz="1200" dirty="0">
                <a:solidFill>
                  <a:srgbClr val="FFFF00"/>
                </a:solidFill>
              </a:rPr>
              <a:t> to the left.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C039D2F-9C2E-45B9-C09C-5C466B799AD0}"/>
              </a:ext>
            </a:extLst>
          </p:cNvPr>
          <p:cNvSpPr txBox="1"/>
          <p:nvPr/>
        </p:nvSpPr>
        <p:spPr>
          <a:xfrm>
            <a:off x="1776519" y="6188924"/>
            <a:ext cx="1720343" cy="276999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FF00"/>
                </a:solidFill>
              </a:rPr>
              <a:t>Return the pivot index.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096721D-4312-CCE9-D950-D1C629DB139A}"/>
              </a:ext>
            </a:extLst>
          </p:cNvPr>
          <p:cNvSpPr txBox="1"/>
          <p:nvPr/>
        </p:nvSpPr>
        <p:spPr>
          <a:xfrm>
            <a:off x="7132292" y="1263038"/>
            <a:ext cx="1810971" cy="10772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432FF"/>
            </a:solidFill>
          </a:ln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0432FF"/>
                </a:solidFill>
              </a:rPr>
              <a:t>Partition the array</a:t>
            </a:r>
            <a:r>
              <a:rPr lang="en-US" dirty="0">
                <a:solidFill>
                  <a:srgbClr val="0432FF"/>
                </a:solidFill>
              </a:rPr>
              <a:t> delimited by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left_index</a:t>
            </a:r>
            <a:r>
              <a:rPr lang="en-US" dirty="0">
                <a:solidFill>
                  <a:srgbClr val="0432FF"/>
                </a:solidFill>
              </a:rPr>
              <a:t> and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right_index</a:t>
            </a:r>
            <a:r>
              <a:rPr lang="en-US" dirty="0">
                <a:solidFill>
                  <a:srgbClr val="0432FF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9524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5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3" grpId="0" animBg="1"/>
      <p:bldP spid="14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E6B0C-E492-8282-9911-01E3C876C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Quicksort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3A2462-745D-B4A5-69AE-64FC75693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32</a:t>
            </a:fld>
            <a:endParaRPr lang="en-US" altLang="x-none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D1EA7C-D56E-924D-448E-25D230CF409C}"/>
              </a:ext>
            </a:extLst>
          </p:cNvPr>
          <p:cNvSpPr txBox="1"/>
          <p:nvPr/>
        </p:nvSpPr>
        <p:spPr>
          <a:xfrm>
            <a:off x="368834" y="1406178"/>
            <a:ext cx="8577989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Quicksort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Quicksort(int * const d, const int s) : data(d), size(s) {};</a:t>
            </a:r>
            <a:b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sort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 { sort(0, size-1); }  // start with the entire array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bool verify_sorted();</a:t>
            </a:r>
          </a:p>
          <a:p>
            <a:endParaRPr lang="en-US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int *data;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int size;</a:t>
            </a:r>
            <a:b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sort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(const int left_index, const int right_index);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int </a:t>
            </a:r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partition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(const int left_index, const int right_index);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swap_values_at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(const int index1, const int index2);</a:t>
            </a:r>
            <a:b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friend </a:t>
            </a:r>
            <a:r>
              <a:rPr lang="en-US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&amp; operator &lt;&lt;(</a:t>
            </a:r>
            <a:r>
              <a:rPr lang="en-US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US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ostr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const Quicksort&amp; q);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9B6BAB-7A3F-45B1-BC99-087B3894A732}"/>
              </a:ext>
            </a:extLst>
          </p:cNvPr>
          <p:cNvSpPr txBox="1"/>
          <p:nvPr/>
        </p:nvSpPr>
        <p:spPr>
          <a:xfrm>
            <a:off x="7164498" y="1252289"/>
            <a:ext cx="1487908" cy="307777"/>
          </a:xfrm>
          <a:prstGeom prst="rect">
            <a:avLst/>
          </a:prstGeom>
          <a:solidFill>
            <a:srgbClr val="0432FF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FF00"/>
                </a:solidFill>
              </a:rPr>
              <a:t>15.5/</a:t>
            </a:r>
            <a:r>
              <a:rPr lang="en-US" sz="1400" dirty="0" err="1">
                <a:solidFill>
                  <a:srgbClr val="FFFF00"/>
                </a:solidFill>
              </a:rPr>
              <a:t>Quicksort.h</a:t>
            </a:r>
            <a:endParaRPr lang="en-US" sz="1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918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7460B-3E91-AC6B-A69A-98DC311D6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Quicksort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87D105-6EC6-0633-3064-1723C94958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Sorting a subarray:</a:t>
            </a:r>
          </a:p>
          <a:p>
            <a:pPr lvl="1"/>
            <a:r>
              <a:rPr lang="en-US" u="sng" dirty="0"/>
              <a:t>Partition</a:t>
            </a:r>
            <a:r>
              <a:rPr lang="en-US" dirty="0"/>
              <a:t> the subarray into two smaller subarrays.</a:t>
            </a:r>
          </a:p>
          <a:p>
            <a:pPr lvl="1"/>
            <a:r>
              <a:rPr lang="en-US" u="sng" dirty="0"/>
              <a:t>Recursively sort</a:t>
            </a:r>
            <a:r>
              <a:rPr lang="en-US" dirty="0"/>
              <a:t> each subarray.</a:t>
            </a:r>
          </a:p>
          <a:p>
            <a:pPr lvl="4"/>
            <a:endParaRPr lang="en-US" dirty="0"/>
          </a:p>
          <a:p>
            <a:r>
              <a:rPr lang="en-US" dirty="0"/>
              <a:t>The base cases:</a:t>
            </a:r>
          </a:p>
          <a:p>
            <a:pPr lvl="1"/>
            <a:r>
              <a:rPr lang="en-US" dirty="0"/>
              <a:t>A subarray of size 0 or 1: Do nothing. </a:t>
            </a:r>
            <a:br>
              <a:rPr lang="en-US" dirty="0"/>
            </a:br>
            <a:r>
              <a:rPr lang="en-US" dirty="0"/>
              <a:t>                                         </a:t>
            </a:r>
            <a:r>
              <a:rPr lang="en-US" u="sng" dirty="0"/>
              <a:t>No recursive cal</a:t>
            </a:r>
            <a:r>
              <a:rPr lang="en-US" dirty="0"/>
              <a:t>l.</a:t>
            </a:r>
          </a:p>
          <a:p>
            <a:pPr lvl="1"/>
            <a:r>
              <a:rPr lang="en-US" dirty="0"/>
              <a:t>A subarray of size 2: Swap the two elements if </a:t>
            </a:r>
            <a:br>
              <a:rPr lang="en-US" dirty="0"/>
            </a:br>
            <a:r>
              <a:rPr lang="en-US" dirty="0"/>
              <a:t>                                  necessary. </a:t>
            </a:r>
            <a:r>
              <a:rPr lang="en-US" u="sng" dirty="0"/>
              <a:t>No recursive call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66C3DB-BB95-E555-FC00-9854AC018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33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1776123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D18F7-E98C-5299-4112-756E7E524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Quicksort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95F80C-3968-AF5B-6533-365E407E9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34</a:t>
            </a:fld>
            <a:endParaRPr lang="en-US" altLang="x-none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7F120E-6C1D-ADFC-0182-A2E8015FD480}"/>
              </a:ext>
            </a:extLst>
          </p:cNvPr>
          <p:cNvSpPr txBox="1"/>
          <p:nvPr/>
        </p:nvSpPr>
        <p:spPr>
          <a:xfrm>
            <a:off x="428360" y="1234464"/>
            <a:ext cx="8207696" cy="5509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void Quicksort::</a:t>
            </a:r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sort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(const int left_index, const int right_index)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int </a:t>
            </a:r>
            <a:r>
              <a:rPr lang="en-US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subarray_size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right_index - left_index + 1;</a:t>
            </a:r>
            <a:b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0432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lang="en-US" b="1" dirty="0" err="1">
                <a:solidFill>
                  <a:srgbClr val="0432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subarray_size</a:t>
            </a:r>
            <a:r>
              <a:rPr lang="en-US" b="1" dirty="0">
                <a:solidFill>
                  <a:srgbClr val="0432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&lt; 2) return;</a:t>
            </a:r>
            <a:br>
              <a:rPr lang="en-US" b="1" dirty="0">
                <a:solidFill>
                  <a:srgbClr val="0432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solidFill>
                <a:srgbClr val="0432FF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lang="en-US" b="1" dirty="0" err="1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subarray_size</a:t>
            </a:r>
            <a:r>
              <a:rPr lang="en-US" b="1" dirty="0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== 2)</a:t>
            </a:r>
          </a:p>
          <a:p>
            <a:r>
              <a:rPr lang="en-US" b="1" dirty="0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b="1" dirty="0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if (data[left_index] &gt; data[right_index])</a:t>
            </a:r>
          </a:p>
          <a:p>
            <a:r>
              <a:rPr lang="en-US" b="1" dirty="0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{</a:t>
            </a:r>
          </a:p>
          <a:p>
            <a:r>
              <a:rPr lang="en-US" b="1" dirty="0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swap_values_at(left_index, right_index);</a:t>
            </a:r>
          </a:p>
          <a:p>
            <a:r>
              <a:rPr lang="en-US" b="1" dirty="0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}</a:t>
            </a:r>
          </a:p>
          <a:p>
            <a:r>
              <a:rPr lang="en-US" b="1" dirty="0">
                <a:solidFill>
                  <a:srgbClr val="0298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int </a:t>
            </a:r>
            <a:r>
              <a:rPr lang="en-US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pivot_index</a:t>
            </a:r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partition(left_index, right_index);</a:t>
            </a:r>
            <a:b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solidFill>
                <a:srgbClr val="C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sort(left_index, </a:t>
            </a:r>
            <a:r>
              <a:rPr lang="en-US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pivot_index</a:t>
            </a:r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- 1);</a:t>
            </a:r>
          </a:p>
          <a:p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sort(</a:t>
            </a:r>
            <a:r>
              <a:rPr lang="en-US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pivot_index</a:t>
            </a:r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+ 1, right_index);</a:t>
            </a:r>
          </a:p>
          <a:p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872FD0-6DBF-55EF-A41C-B7F0AA62961B}"/>
              </a:ext>
            </a:extLst>
          </p:cNvPr>
          <p:cNvSpPr txBox="1"/>
          <p:nvPr/>
        </p:nvSpPr>
        <p:spPr>
          <a:xfrm>
            <a:off x="4754878" y="2244999"/>
            <a:ext cx="1696298" cy="276999"/>
          </a:xfrm>
          <a:prstGeom prst="rect">
            <a:avLst/>
          </a:prstGeom>
          <a:solidFill>
            <a:srgbClr val="0432FF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FF00"/>
                </a:solidFill>
              </a:rPr>
              <a:t>Base case: size 0 or 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1C24173-70B3-CEA8-5D52-13EA357F4CEE}"/>
              </a:ext>
            </a:extLst>
          </p:cNvPr>
          <p:cNvSpPr txBox="1"/>
          <p:nvPr/>
        </p:nvSpPr>
        <p:spPr>
          <a:xfrm>
            <a:off x="4754878" y="2716197"/>
            <a:ext cx="1388522" cy="276999"/>
          </a:xfrm>
          <a:prstGeom prst="rect">
            <a:avLst/>
          </a:prstGeom>
          <a:solidFill>
            <a:srgbClr val="029846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FF00"/>
                </a:solidFill>
              </a:rPr>
              <a:t>Base case: size 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6226D04-3BD7-CE5B-B171-398A6E6A6367}"/>
              </a:ext>
            </a:extLst>
          </p:cNvPr>
          <p:cNvSpPr txBox="1"/>
          <p:nvPr/>
        </p:nvSpPr>
        <p:spPr>
          <a:xfrm>
            <a:off x="5876992" y="5384224"/>
            <a:ext cx="2545697" cy="276999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FF00"/>
                </a:solidFill>
              </a:rPr>
              <a:t>Recursively sort the left subarray.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0F0EA6-965D-6FCA-1BA4-F782B246C057}"/>
              </a:ext>
            </a:extLst>
          </p:cNvPr>
          <p:cNvSpPr txBox="1"/>
          <p:nvPr/>
        </p:nvSpPr>
        <p:spPr>
          <a:xfrm>
            <a:off x="5876992" y="5689611"/>
            <a:ext cx="2545697" cy="276999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FF00"/>
                </a:solidFill>
              </a:rPr>
              <a:t>Recursively sort the right subarray.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5F07FD-AD45-9E2A-7792-2F62CB2BC15E}"/>
              </a:ext>
            </a:extLst>
          </p:cNvPr>
          <p:cNvSpPr txBox="1"/>
          <p:nvPr/>
        </p:nvSpPr>
        <p:spPr>
          <a:xfrm>
            <a:off x="6766536" y="6296193"/>
            <a:ext cx="1677062" cy="307777"/>
          </a:xfrm>
          <a:prstGeom prst="rect">
            <a:avLst/>
          </a:prstGeom>
          <a:solidFill>
            <a:srgbClr val="0432FF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FF00"/>
                </a:solidFill>
              </a:rPr>
              <a:t>15.5/</a:t>
            </a:r>
            <a:r>
              <a:rPr lang="en-US" sz="1400" dirty="0" err="1">
                <a:solidFill>
                  <a:srgbClr val="FFFF00"/>
                </a:solidFill>
              </a:rPr>
              <a:t>Quicksort.cpp</a:t>
            </a:r>
            <a:endParaRPr lang="en-US" sz="1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516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78356-3D2E-9CAB-EE6E-685304425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89" y="411163"/>
            <a:ext cx="8961022" cy="655637"/>
          </a:xfrm>
        </p:spPr>
        <p:txBody>
          <a:bodyPr/>
          <a:lstStyle/>
          <a:p>
            <a:r>
              <a:rPr lang="en-US" dirty="0"/>
              <a:t>Exercise: Compare Quicksort with Insertion Sort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61D83-3B4A-5CE1-49FD-DF4257F71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655637"/>
          </a:xfrm>
        </p:spPr>
        <p:txBody>
          <a:bodyPr/>
          <a:lstStyle/>
          <a:p>
            <a:r>
              <a:rPr lang="en-US" dirty="0"/>
              <a:t>Sort similar arrays of 100,000 random values.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8251DB-35AE-0040-16FD-EF83ACE70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35</a:t>
            </a:fld>
            <a:endParaRPr lang="en-US" altLang="x-none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473C99-1AB2-E51A-5179-B6A349DF2FBE}"/>
              </a:ext>
            </a:extLst>
          </p:cNvPr>
          <p:cNvSpPr txBox="1"/>
          <p:nvPr/>
        </p:nvSpPr>
        <p:spPr>
          <a:xfrm>
            <a:off x="3727858" y="1933659"/>
            <a:ext cx="1688283" cy="338554"/>
          </a:xfrm>
          <a:prstGeom prst="rect">
            <a:avLst/>
          </a:prstGeom>
          <a:solidFill>
            <a:srgbClr val="0432FF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Exercise-Sorting</a:t>
            </a:r>
          </a:p>
        </p:txBody>
      </p:sp>
    </p:spTree>
    <p:extLst>
      <p:ext uri="{BB962C8B-B14F-4D97-AF65-F5344CB8AC3E}">
        <p14:creationId xmlns:p14="http://schemas.microsoft.com/office/powerpoint/2010/main" val="706208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E7F7E-3121-299E-A84E-C21CF2118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Fibonacci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3D2AC4-29B2-5A7E-FCA1-6139CD250E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well-known Fibonacci sequence starts with 0 and 1, and each subsequent value is the sum of the two previous values:</a:t>
            </a:r>
          </a:p>
          <a:p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Can we use a recursive algorithm to generate this sequence?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0AE5FD-F613-532A-E9A5-37575A0CC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36</a:t>
            </a:fld>
            <a:endParaRPr lang="en-US" altLang="x-none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CB53F4-6AD7-8E9C-36E0-7914BED3AF97}"/>
              </a:ext>
            </a:extLst>
          </p:cNvPr>
          <p:cNvSpPr txBox="1"/>
          <p:nvPr/>
        </p:nvSpPr>
        <p:spPr>
          <a:xfrm>
            <a:off x="1490066" y="2788927"/>
            <a:ext cx="61638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0, 1, 1, 2, 3, 5, 8, 13, 21, 34, 55, 89, 144, ....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765867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90CE4-2529-15A5-EB94-FB487C373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Fibonacci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A8F781-B830-8F11-261E-EBBEE7AC7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320994" cy="1384996"/>
          </a:xfrm>
        </p:spPr>
        <p:txBody>
          <a:bodyPr/>
          <a:lstStyle/>
          <a:p>
            <a:r>
              <a:rPr lang="en-US" dirty="0"/>
              <a:t>We may be tempted to program the Fibonacci sequence from its </a:t>
            </a:r>
            <a:r>
              <a:rPr lang="en-US" u="sng" dirty="0"/>
              <a:t>recursive mathematical definition</a:t>
            </a:r>
            <a:r>
              <a:rPr lang="en-US" dirty="0"/>
              <a:t>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9A95C0-755F-46E4-5A3B-C939D1552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37</a:t>
            </a:fld>
            <a:endParaRPr lang="en-US" altLang="x-non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3">
                <a:extLst>
                  <a:ext uri="{FF2B5EF4-FFF2-40B4-BE49-F238E27FC236}">
                    <a16:creationId xmlns:a16="http://schemas.microsoft.com/office/drawing/2014/main" id="{E4BF1708-E699-63FD-5644-4AFB161FB079}"/>
                  </a:ext>
                </a:extLst>
              </p:cNvPr>
              <p:cNvSpPr>
                <a:extLst>
                  <a:ext uri="smNativeData">
                    <sm:smNativeData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aink="http://schemas.microsoft.com/office/drawing/2016/ink" xmlns:am3d="http://schemas.microsoft.com/office/drawing/2017/model3d" xmlns:oel="http://schemas.microsoft.com/office/2019/extlst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o="urn:schemas-microsoft-com:office:office" xmlns:v="urn:schemas-microsoft-com:vml" xmlns:w10="urn:schemas-microsoft-com:office:word" xmlns:w="http://schemas.openxmlformats.org/wordprocessingml/2006/main" xmlns:sm="smNativeData" xmlns:lc="http://schemas.openxmlformats.org/drawingml/2006/lockedCanvas" val="SMDATA_14_obPSYhMAAAAlAAAAZAAAAE0AAAAAAAAAAAAAAAAAAAAAAAAAAAAAAAAAAAAAAAAAAAEAAABQAAAAAAAAAAAA4D8AAAAAAADgPwAAAAAAAOA/AAAAAAAA4D8AAAAAAADgPwAAAAAAAOA/AAAAAAAA4D8AAAAAAADgPwAAAAAAAOA/AAAAAAAA4D8CAAAAjAAAAAAAAAAAAAAA////AAAAAAAAAAAAAAAAAAAAAAAAAAAAAAAAAAAAAAAAAAAAZAAAAAEAAABAAAAAAAAAAAAAAAAAAAAAAAAAAAAAAAAAAAAAAAAAAAAAAAAAAAAAAAAAAAAAAAAAAAAAAAAAAAAAAAAAAAAAAAAAAAAAAAAAAAAAAAAAAAAAAAAAAAAAFAAAADwAAAAAAAAAAAAAAAAAAAAAAAAAAQAAABQAAAAUAAAAFAAAAAEAAAAAAAAAZAAAAGQAAAAAAAAAZAAAAGQAAAAVAAAAYAAAAAAAAAAAAAAADwAAACADAAAAAAAAAAAAAAEAAACgMgAAVgcAAKr4//8BAAAAf39/AAEAAABkAAAAAAAAABQAAABAHwAAAAAAACYAAAAAAAAAwOD//wAAAAAmAAAAZAAAABYAAABMAAAAAAAAAAAAAAAEAAAAAAAAAAEAAAB/f38AAAAAACgAAAAoAAAAZAAAAGQAAAAAAAAAzMzMAAAAAABQAAAAUAAAAGQAAABkAAAAAAAAABcAAAAUAAAAAAAAAAAAAAD/fwAA/38AAAABAAAJAAAABAAAAAAAAAAeAAAAaAAAAAAAAAAAAAAAAAAAAAAAAAAAAAAAECcAABAnAAAAAAAAAAAAAAAAAAAAAAAAAAAAAAAAAAAAAAAAAAAAABQAAAAAAAAAwMD/AAAAAABkAAAAMgAAAAAAAABkAAAAAAAAAH9/fwAKAAAAIgAAABgAAAAAAAAAAAAAAAAAAAAAAAAAAAAAAAAAAAAkAAAAJAAAAAAAAAAHAAAAAAAAAAAAAAAAAAAAAAAAAAAAAAAAAAAAAAAAACUAAABYAAAAAAAAAAAAAAAAAAAAAAAAAAAAAAAAAAAAAAAAAAAAAAAAAAAAAAAAAAAAAAA/AAAAAAAAAKCGAQAAAAAAAAAAAAAAAAAMAAAAAQAAAAAAAAAAAAAAAAAAACEAAABAAAAAPAAAANsBAAAAoQAAAAAAAAAAAAAAAAAAAgAAAAAAAAAAAAAAAgAAANIEAABMDAAARQMAABQAAADDBwAAFg0AACgAAAAIAAAAAwAAAAMAAAA="/>
                  </a:ext>
                </a:extLst>
              </p:cNvSpPr>
              <p:nvPr/>
            </p:nvSpPr>
            <p:spPr>
              <a:xfrm>
                <a:off x="640123" y="3039646"/>
                <a:ext cx="3108927" cy="1025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upright="1">
                <a:prstTxWarp prst="textNoShape">
                  <a:avLst/>
                </a:prstTxWarp>
                <a:sp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1800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1800" i="1" kern="120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1800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800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1800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0                       </m:t>
                              </m:r>
                              <m:r>
                                <a:rPr lang="en-US" sz="1800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𝑖𝑓</m:t>
                              </m:r>
                              <m:r>
                                <a:rPr lang="en-US" sz="1800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 </m:t>
                              </m:r>
                              <m:r>
                                <a:rPr lang="en-US" sz="1800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  <m:r>
                                <a:rPr lang="en-US" sz="1800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=0</m:t>
                              </m:r>
                            </m:e>
                            <m:e>
                              <m:r>
                                <a:rPr lang="en-US" sz="1800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&amp;1                       </m:t>
                              </m:r>
                              <m:r>
                                <a:rPr lang="en-US" sz="1800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𝑖𝑓</m:t>
                              </m:r>
                              <m:r>
                                <a:rPr lang="en-US" sz="1800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 </m:t>
                              </m:r>
                              <m:r>
                                <a:rPr lang="en-US" sz="1800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  <m:r>
                                <a:rPr lang="en-US" sz="1800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=1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1800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1800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𝑛</m:t>
                                  </m:r>
                                  <m:r>
                                    <a:rPr lang="en-US" sz="1800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−2</m:t>
                                  </m:r>
                                </m:sub>
                              </m:sSub>
                              <m:r>
                                <a:rPr lang="en-US" sz="1800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1800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1800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𝑛</m:t>
                                  </m:r>
                                  <m:r>
                                    <a:rPr lang="en-US" sz="1800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−1</m:t>
                                  </m:r>
                                </m:sub>
                              </m:sSub>
                              <m:r>
                                <a:rPr lang="en-US" sz="1800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    </m:t>
                              </m:r>
                              <m:r>
                                <a:rPr lang="en-US" sz="1800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𝑖𝑓</m:t>
                              </m:r>
                              <m:r>
                                <a:rPr lang="en-US" sz="1800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 </m:t>
                              </m:r>
                              <m:r>
                                <a:rPr lang="en-US" sz="1800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  <m:r>
                                <a:rPr lang="en-US" sz="1800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&gt;1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18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3">
                <a:extLst>
                  <a:ext uri="{FF2B5EF4-FFF2-40B4-BE49-F238E27FC236}">
                    <a16:creationId xmlns:a16="http://schemas.microsoft.com/office/drawing/2014/main" id="{E4BF1708-E699-63FD-5644-4AFB161FB0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  <a:extLst>
                  <a:ext uri="smNativeData">
                    <sm:smNativeData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aink="http://schemas.microsoft.com/office/drawing/2016/ink" xmlns:am3d="http://schemas.microsoft.com/office/drawing/2017/model3d" xmlns:oel="http://schemas.microsoft.com/office/2019/extlst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o="urn:schemas-microsoft-com:office:office" xmlns:v="urn:schemas-microsoft-com:vml" xmlns:w10="urn:schemas-microsoft-com:office:word" xmlns:w="http://schemas.openxmlformats.org/wordprocessingml/2006/main" xmlns:sm="smNativeData" xmlns:lc="http://schemas.openxmlformats.org/drawingml/2006/lockedCanvas" val="SMDATA_14_obPSYhMAAAAlAAAAZAAAAE0AAAAAAAAAAAAAAAAAAAAAAAAAAAAAAAAAAAAAAAAAAAEAAABQAAAAAAAAAAAA4D8AAAAAAADgPwAAAAAAAOA/AAAAAAAA4D8AAAAAAADgPwAAAAAAAOA/AAAAAAAA4D8AAAAAAADgPwAAAAAAAOA/AAAAAAAA4D8CAAAAjAAAAAAAAAAAAAAA////AAAAAAAAAAAAAAAAAAAAAAAAAAAAAAAAAAAAAAAAAAAAZAAAAAEAAABAAAAAAAAAAAAAAAAAAAAAAAAAAAAAAAAAAAAAAAAAAAAAAAAAAAAAAAAAAAAAAAAAAAAAAAAAAAAAAAAAAAAAAAAAAAAAAAAAAAAAAAAAAAAAAAAAAAAAFAAAADwAAAAAAAAAAAAAAAAAAAAAAAAAAQAAABQAAAAUAAAAFAAAAAEAAAAAAAAAZAAAAGQAAAAAAAAAZAAAAGQAAAAVAAAAYAAAAAAAAAAAAAAADwAAACADAAAAAAAAAAAAAAEAAACgMgAAVgcAAKr4//8BAAAAf39/AAEAAABkAAAAAAAAABQAAABAHwAAAAAAACYAAAAAAAAAwOD//wAAAAAmAAAAZAAAABYAAABMAAAAAAAAAAAAAAAEAAAAAAAAAAEAAAB/f38AAAAAACgAAAAoAAAAZAAAAGQAAAAAAAAAzMzMAAAAAABQAAAAUAAAAGQAAABkAAAAAAAAABcAAAAUAAAAAAAAAAAAAAD/fwAA/38AAAABAAAJAAAABAAAAAAAAAAeAAAAaAAAAAAAAAAAAAAAAAAAAAAAAAAAAAAAECcAABAnAAAAAAAAAAAAAAAAAAAAAAAAAAAAAAAAAAAAAAAAAAAAABQAAAAAAAAAwMD/AAAAAABkAAAAMgAAAAAAAABkAAAAAAAAAH9/fwAKAAAAIgAAABgAAAAAAAAAAAAAAAAAAAAAAAAAAAAAAAAAAAAkAAAAJAAAAAAAAAAHAAAAAAAAAAAAAAAAAAAAAAAAAAAAAAAAAAAAAAAAACUAAABYAAAAAAAAAAAAAAAAAAAAAAAAAAAAAAAAAAAAAAAAAAAAAAAAAAAAAAAAAAAAAAA/AAAAAAAAAKCGAQAAAAAAAAAAAAAAAAAMAAAAAQAAAAAAAAAAAAAAAAAAACEAAABAAAAAPAAAANsBAAAAoQAAAAAAAAAAAAAAAAAAAgAAAAAAAAAAAAAAAgAAANIEAABMDAAARQMAABQAAADDBwAAFg0AACgAAAAIAAAAAwAAAAMAAAA="/>
                  </a:ext>
                </a:extLst>
              </p:cNvSpPr>
              <p:nvPr/>
            </p:nvSpPr>
            <p:spPr>
              <a:xfrm>
                <a:off x="640123" y="3039646"/>
                <a:ext cx="3108927" cy="1025665"/>
              </a:xfrm>
              <a:prstGeom prst="rect">
                <a:avLst/>
              </a:prstGeom>
              <a:blipFill>
                <a:blip r:embed="rId2"/>
                <a:stretch>
                  <a:fillRect l="-42683" t="-232927" b="-32682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0FA7BC41-D664-EF05-7017-849BD69A640D}"/>
              </a:ext>
            </a:extLst>
          </p:cNvPr>
          <p:cNvSpPr txBox="1"/>
          <p:nvPr/>
        </p:nvSpPr>
        <p:spPr>
          <a:xfrm>
            <a:off x="3867875" y="2751919"/>
            <a:ext cx="4910319" cy="13849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long f(const int n)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if      (n == 0) return 0;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else if (n == 1) return 1;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else             return f(n-2) + f(n-1);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8B486B-B5F7-3752-D100-F762760892E2}"/>
              </a:ext>
            </a:extLst>
          </p:cNvPr>
          <p:cNvSpPr txBox="1"/>
          <p:nvPr/>
        </p:nvSpPr>
        <p:spPr>
          <a:xfrm>
            <a:off x="6949414" y="2606049"/>
            <a:ext cx="1627369" cy="307777"/>
          </a:xfrm>
          <a:prstGeom prst="rect">
            <a:avLst/>
          </a:prstGeom>
          <a:solidFill>
            <a:srgbClr val="0432FF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FF00"/>
                </a:solidFill>
              </a:rPr>
              <a:t>15.6/</a:t>
            </a:r>
            <a:r>
              <a:rPr lang="en-US" sz="1400" dirty="0" err="1">
                <a:solidFill>
                  <a:srgbClr val="FFFF00"/>
                </a:solidFill>
              </a:rPr>
              <a:t>fibonacci.cpp</a:t>
            </a:r>
            <a:endParaRPr lang="en-US" sz="1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768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F9877-0C2A-9364-A9A0-522ADF073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Fibonacci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6E1129-9979-D4FD-6C0F-9F26D2194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38</a:t>
            </a:fld>
            <a:endParaRPr lang="en-US" altLang="x-none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E89B9CE-BD6C-1C00-4475-BB2C541DE3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2805" y="2240293"/>
            <a:ext cx="6119317" cy="274317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E49966-B7A9-1418-3881-1A220588AA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876769"/>
          </a:xfrm>
        </p:spPr>
        <p:txBody>
          <a:bodyPr/>
          <a:lstStyle/>
          <a:p>
            <a:r>
              <a:rPr lang="en-US" dirty="0"/>
              <a:t>Recursive Fibonacci bogs down!</a:t>
            </a:r>
          </a:p>
          <a:p>
            <a:pPr lvl="1"/>
            <a:r>
              <a:rPr lang="en-US" dirty="0"/>
              <a:t>It’s best programmed iteratively.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71487" lvl="1" indent="0">
              <a:buNone/>
            </a:pPr>
            <a:endParaRPr lang="en-US" dirty="0"/>
          </a:p>
          <a:p>
            <a:r>
              <a:rPr lang="en-US" dirty="0"/>
              <a:t>Recursion is a powerful tool, </a:t>
            </a:r>
            <a:br>
              <a:rPr lang="en-US" dirty="0"/>
            </a:br>
            <a:r>
              <a:rPr lang="en-US" dirty="0"/>
              <a:t>but use it appropriately.</a:t>
            </a:r>
          </a:p>
          <a:p>
            <a:pPr lvl="1"/>
            <a:r>
              <a:rPr lang="en-US" dirty="0"/>
              <a:t>Improper use of recursion can</a:t>
            </a:r>
            <a:br>
              <a:rPr lang="en-US" dirty="0"/>
            </a:br>
            <a:r>
              <a:rPr lang="en-US" dirty="0"/>
              <a:t>cause very bad performance.</a:t>
            </a:r>
          </a:p>
        </p:txBody>
      </p:sp>
    </p:spTree>
    <p:extLst>
      <p:ext uri="{BB962C8B-B14F-4D97-AF65-F5344CB8AC3E}">
        <p14:creationId xmlns:p14="http://schemas.microsoft.com/office/powerpoint/2010/main" val="1551153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FBC7C-9FCD-9F1B-BF92-D339FDDAD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Backtracking + Recursion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566B-04DC-7EB5-FE95-172E1BC1D6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Dynamic backtracking</a:t>
            </a:r>
            <a:r>
              <a:rPr lang="en-US" dirty="0"/>
              <a:t> is the ability of a running program to try different solution paths and back out of a path after checking it for a solution.</a:t>
            </a:r>
          </a:p>
          <a:p>
            <a:pPr lvl="4"/>
            <a:endParaRPr lang="en-US" dirty="0"/>
          </a:p>
          <a:p>
            <a:r>
              <a:rPr lang="en-US" dirty="0"/>
              <a:t>Combine with recursion to look for solutions.</a:t>
            </a:r>
          </a:p>
          <a:p>
            <a:pPr lvl="4"/>
            <a:endParaRPr lang="en-US" dirty="0"/>
          </a:p>
          <a:p>
            <a:r>
              <a:rPr lang="en-US" dirty="0"/>
              <a:t>Classic example problem: the Eight Queens</a:t>
            </a:r>
          </a:p>
          <a:p>
            <a:pPr lvl="1"/>
            <a:r>
              <a:rPr lang="en-US" dirty="0"/>
              <a:t>Place eight chess queens on </a:t>
            </a:r>
            <a:br>
              <a:rPr lang="en-US" dirty="0"/>
            </a:br>
            <a:r>
              <a:rPr lang="en-US" dirty="0"/>
              <a:t>a chessboard so that no queen </a:t>
            </a:r>
            <a:br>
              <a:rPr lang="en-US" dirty="0"/>
            </a:br>
            <a:r>
              <a:rPr lang="en-US" dirty="0"/>
              <a:t>can attack another.</a:t>
            </a:r>
          </a:p>
          <a:p>
            <a:pPr lvl="1"/>
            <a:r>
              <a:rPr lang="en-US" dirty="0"/>
              <a:t>Including reflections and rotations, </a:t>
            </a:r>
            <a:br>
              <a:rPr lang="en-US" dirty="0"/>
            </a:br>
            <a:r>
              <a:rPr lang="en-US" dirty="0"/>
              <a:t>there are 92 solutions.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B3DE57-A1DA-F160-37FE-CCEB359C2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39</a:t>
            </a:fld>
            <a:endParaRPr lang="en-US" altLang="x-none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22D483-9425-FB7E-BCC7-37EFA1D6EDB9}"/>
              </a:ext>
            </a:extLst>
          </p:cNvPr>
          <p:cNvSpPr txBox="1"/>
          <p:nvPr/>
        </p:nvSpPr>
        <p:spPr>
          <a:xfrm>
            <a:off x="6217902" y="4168676"/>
            <a:ext cx="2563522" cy="2308324"/>
          </a:xfrm>
          <a:prstGeom prst="rect">
            <a:avLst/>
          </a:prstGeom>
          <a:solidFill>
            <a:srgbClr val="FEE698"/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pPr marL="171450" marR="0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Q . . . . . . . </a:t>
            </a:r>
          </a:p>
          <a:p>
            <a:pPr marL="171450" marR="0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. . . . . Q . </a:t>
            </a:r>
          </a:p>
          <a:p>
            <a:pPr marL="171450" marR="0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. . . Q . . . </a:t>
            </a:r>
          </a:p>
          <a:p>
            <a:pPr marL="171450" marR="0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. . . . . . Q </a:t>
            </a:r>
          </a:p>
          <a:p>
            <a:pPr marL="171450" marR="0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Q . . . . . . </a:t>
            </a:r>
          </a:p>
          <a:p>
            <a:pPr marL="171450" marR="0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. . Q . . . . </a:t>
            </a:r>
          </a:p>
          <a:p>
            <a:pPr marL="171450" marR="0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. . . . Q . . </a:t>
            </a:r>
          </a:p>
          <a:p>
            <a:pPr marL="171450" marR="0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. Q . . . . . </a:t>
            </a:r>
          </a:p>
        </p:txBody>
      </p:sp>
    </p:spTree>
    <p:extLst>
      <p:ext uri="{BB962C8B-B14F-4D97-AF65-F5344CB8AC3E}">
        <p14:creationId xmlns:p14="http://schemas.microsoft.com/office/powerpoint/2010/main" val="3771650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E1B29-65C8-9BE0-0193-5188B11F6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FE857-3F13-263E-00E4-E0C666438E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The </a:t>
            </a:r>
            <a:r>
              <a:rPr lang="en-US" u="sng" dirty="0"/>
              <a:t>key idea</a:t>
            </a:r>
            <a:r>
              <a:rPr lang="en-US" dirty="0"/>
              <a:t> behind recursion is that we solve a programming problem by dividing it into a </a:t>
            </a:r>
            <a:r>
              <a:rPr lang="en-US" u="sng" dirty="0"/>
              <a:t>smaller but similar problem</a:t>
            </a:r>
            <a:r>
              <a:rPr lang="en-US" dirty="0"/>
              <a:t> that we can solve the same way.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Solving the smaller problem leads to the solution </a:t>
            </a:r>
            <a:br>
              <a:rPr lang="en-US" dirty="0"/>
            </a:br>
            <a:r>
              <a:rPr lang="en-US" dirty="0"/>
              <a:t>of the larger problem.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Keep dividing a problem into smaller and smaller </a:t>
            </a:r>
            <a:r>
              <a:rPr lang="en-US" u="sng" dirty="0"/>
              <a:t>similar</a:t>
            </a:r>
            <a:r>
              <a:rPr lang="en-US" dirty="0"/>
              <a:t> problems until the problem is so small that its solution is obvious and immediate.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This smallest problem is called a </a:t>
            </a:r>
            <a:r>
              <a:rPr lang="en-US" u="sng" dirty="0"/>
              <a:t>base case</a:t>
            </a:r>
            <a:r>
              <a:rPr lang="en-US" dirty="0"/>
              <a:t> of the recursion.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784468-5991-5880-E9C9-DDAD2AAB2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4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227136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A1968-7525-5D97-CABD-FEA077597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Eight Queens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7C0091-C73B-7345-DEAC-0494256B0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67" y="1295400"/>
            <a:ext cx="8595311" cy="4835525"/>
          </a:xfrm>
        </p:spPr>
        <p:txBody>
          <a:bodyPr/>
          <a:lstStyle/>
          <a:p>
            <a:r>
              <a:rPr lang="en-US" dirty="0"/>
              <a:t>Solve a column at a time, left to right.</a:t>
            </a:r>
          </a:p>
          <a:p>
            <a:pPr lvl="4"/>
            <a:endParaRPr lang="en-US" dirty="0"/>
          </a:p>
          <a:p>
            <a:r>
              <a:rPr lang="en-US" u="sng" dirty="0"/>
              <a:t>Search each safe square</a:t>
            </a:r>
            <a:r>
              <a:rPr lang="en-US" dirty="0"/>
              <a:t> of the current column.</a:t>
            </a:r>
          </a:p>
          <a:p>
            <a:pPr lvl="1"/>
            <a:r>
              <a:rPr lang="en-US" dirty="0"/>
              <a:t>A safe square for a queen is one where she won’t be attacked by existing queens in columns to the left.</a:t>
            </a:r>
          </a:p>
          <a:p>
            <a:pPr lvl="1"/>
            <a:r>
              <a:rPr lang="en-US" u="sng" dirty="0"/>
              <a:t>Recursively search</a:t>
            </a:r>
            <a:r>
              <a:rPr lang="en-US" dirty="0"/>
              <a:t> for solutions in columns to the right.</a:t>
            </a:r>
          </a:p>
          <a:p>
            <a:pPr lvl="4"/>
            <a:endParaRPr lang="en-US" dirty="0"/>
          </a:p>
          <a:p>
            <a:r>
              <a:rPr lang="en-US" dirty="0"/>
              <a:t>After searching for solutions from a safe square, </a:t>
            </a:r>
            <a:r>
              <a:rPr lang="en-US" u="sng" dirty="0"/>
              <a:t>backtrack</a:t>
            </a:r>
            <a:r>
              <a:rPr lang="en-US" dirty="0"/>
              <a:t> and try the next safe square of the current column.</a:t>
            </a:r>
          </a:p>
          <a:p>
            <a:pPr lvl="1"/>
            <a:r>
              <a:rPr lang="en-US" dirty="0"/>
              <a:t>After searching from all the squares of a column, </a:t>
            </a:r>
            <a:br>
              <a:rPr lang="en-US" dirty="0"/>
            </a:br>
            <a:r>
              <a:rPr lang="en-US" dirty="0"/>
              <a:t>return to the previous column and do a backtrack there.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0B7862-E0FD-0B23-A193-428F22ADB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40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86920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1FFDC-5F48-35A7-544B-7FBA8003F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Eight Queens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54FAD-76E1-778D-588C-14F0FB85F9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Function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is_safe_square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is passed the row and column indexes for a queen’s square and checks whether she can be attacked from columns to the left.</a:t>
            </a:r>
          </a:p>
          <a:p>
            <a:pPr lvl="4"/>
            <a:endParaRPr lang="en-US" dirty="0"/>
          </a:p>
          <a:p>
            <a:r>
              <a:rPr lang="en-US" dirty="0"/>
              <a:t>If a safe square is found, recursive function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find_solutions()</a:t>
            </a:r>
            <a:r>
              <a:rPr lang="en-US" dirty="0"/>
              <a:t> </a:t>
            </a:r>
            <a:r>
              <a:rPr lang="en-US" u="sng" dirty="0"/>
              <a:t>checks the columns to the right</a:t>
            </a:r>
            <a:r>
              <a:rPr lang="en-US" dirty="0"/>
              <a:t> to search for solutions. Then backtrack to check the next safe square.</a:t>
            </a:r>
          </a:p>
          <a:p>
            <a:pPr lvl="1"/>
            <a:r>
              <a:rPr lang="en-US" b="1" dirty="0"/>
              <a:t>Base case. </a:t>
            </a:r>
            <a:r>
              <a:rPr lang="en-US" dirty="0"/>
              <a:t>At the rightmost column.</a:t>
            </a:r>
          </a:p>
          <a:p>
            <a:pPr lvl="1"/>
            <a:r>
              <a:rPr lang="en-US" b="1" dirty="0"/>
              <a:t>Simpler case. </a:t>
            </a:r>
            <a:r>
              <a:rPr lang="en-US" dirty="0"/>
              <a:t>One fewer column to check.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6BE9D6-0907-697F-277C-D7EFA2FCE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41</a:t>
            </a:fld>
            <a:endParaRPr lang="en-US" altLang="x-none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944627-7413-6F5F-E483-A0F6233C60AE}"/>
              </a:ext>
            </a:extLst>
          </p:cNvPr>
          <p:cNvSpPr txBox="1"/>
          <p:nvPr/>
        </p:nvSpPr>
        <p:spPr>
          <a:xfrm>
            <a:off x="4572000" y="2880366"/>
            <a:ext cx="1747594" cy="338554"/>
          </a:xfrm>
          <a:prstGeom prst="rect">
            <a:avLst/>
          </a:prstGeom>
          <a:solidFill>
            <a:srgbClr val="0432FF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15.7/</a:t>
            </a:r>
            <a:r>
              <a:rPr lang="en-US" dirty="0" err="1">
                <a:solidFill>
                  <a:srgbClr val="FFFF00"/>
                </a:solidFill>
              </a:rPr>
              <a:t>Queens.cpp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5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739F8-50C7-279C-3A15-BC907845D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Sudoku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3A344B-A21E-524D-EC07-CC6E1BAE7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We can use the same recursion + backtracking technique to solve a Sudoku puzzle.</a:t>
            </a:r>
          </a:p>
          <a:p>
            <a:pPr lvl="1"/>
            <a:r>
              <a:rPr lang="en-US" sz="2000" dirty="0"/>
              <a:t>It will be a </a:t>
            </a:r>
            <a:r>
              <a:rPr lang="en-US" sz="2000" u="sng" dirty="0"/>
              <a:t>brute-force</a:t>
            </a:r>
            <a:r>
              <a:rPr lang="en-US" sz="2000" dirty="0"/>
              <a:t> solution.</a:t>
            </a:r>
          </a:p>
          <a:p>
            <a:pPr lvl="4"/>
            <a:endParaRPr lang="en-US" sz="650" dirty="0"/>
          </a:p>
          <a:p>
            <a:r>
              <a:rPr lang="en-US" sz="2400" dirty="0"/>
              <a:t>At each cell, successively try the numbers 1 through 9.</a:t>
            </a:r>
          </a:p>
          <a:p>
            <a:pPr lvl="1"/>
            <a:r>
              <a:rPr lang="en-US" sz="2000" dirty="0"/>
              <a:t>Starting at the upper left corner, go row by row down to the lower right corner.</a:t>
            </a:r>
          </a:p>
          <a:p>
            <a:pPr lvl="4"/>
            <a:endParaRPr lang="en-US" sz="650" dirty="0"/>
          </a:p>
          <a:p>
            <a:r>
              <a:rPr lang="en-US" sz="2400" dirty="0"/>
              <a:t>For each number number in a cell, </a:t>
            </a:r>
            <a:r>
              <a:rPr lang="en-US" sz="2400" u="sng" dirty="0"/>
              <a:t>recursively check ahead</a:t>
            </a:r>
            <a:r>
              <a:rPr lang="en-US" sz="2400" dirty="0"/>
              <a:t> if that number will yield a solution. If not, backtrack to the next number. Backtrack to the previous cell after trying all nine numbers.</a:t>
            </a:r>
          </a:p>
          <a:p>
            <a:pPr lvl="1"/>
            <a:r>
              <a:rPr lang="en-US" sz="2000" b="1" dirty="0"/>
              <a:t>Base case. </a:t>
            </a:r>
            <a:r>
              <a:rPr lang="en-US" sz="2000" dirty="0"/>
              <a:t>At the last cell (lower right corner)</a:t>
            </a:r>
          </a:p>
          <a:p>
            <a:pPr lvl="1"/>
            <a:r>
              <a:rPr lang="en-US" sz="2000" b="1" dirty="0"/>
              <a:t>Simpler case: </a:t>
            </a:r>
            <a:r>
              <a:rPr lang="en-US" sz="2000" dirty="0"/>
              <a:t>One fewer cell to check.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1325FD-8DEF-54DE-D383-022265B80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42</a:t>
            </a:fld>
            <a:endParaRPr lang="en-US" altLang="x-none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C02699-15C4-FE33-D9E2-0FEBC82C629C}"/>
              </a:ext>
            </a:extLst>
          </p:cNvPr>
          <p:cNvSpPr txBox="1"/>
          <p:nvPr/>
        </p:nvSpPr>
        <p:spPr>
          <a:xfrm>
            <a:off x="343667" y="1466722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9372FD-81BA-1414-0C9C-4874BDC81A30}"/>
              </a:ext>
            </a:extLst>
          </p:cNvPr>
          <p:cNvSpPr txBox="1"/>
          <p:nvPr/>
        </p:nvSpPr>
        <p:spPr>
          <a:xfrm>
            <a:off x="6967513" y="5597376"/>
            <a:ext cx="1723549" cy="338554"/>
          </a:xfrm>
          <a:prstGeom prst="rect">
            <a:avLst/>
          </a:prstGeom>
          <a:solidFill>
            <a:srgbClr val="0432FF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15.8/</a:t>
            </a:r>
            <a:r>
              <a:rPr lang="en-US" dirty="0" err="1">
                <a:solidFill>
                  <a:srgbClr val="FFFF00"/>
                </a:solidFill>
              </a:rPr>
              <a:t>Sudoku.cpp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667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9600E-1187-0502-AF4E-06BD2AEA6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Next Week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0D197F-D297-E2C1-9CA4-DC3462C4BD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half of the class (75 minutes).</a:t>
            </a:r>
          </a:p>
          <a:p>
            <a:r>
              <a:rPr lang="en-US" dirty="0"/>
              <a:t>Closed book in Canvas.</a:t>
            </a:r>
          </a:p>
          <a:p>
            <a:r>
              <a:rPr lang="en-US" dirty="0"/>
              <a:t>Use the lockdown browser.</a:t>
            </a:r>
          </a:p>
          <a:p>
            <a:r>
              <a:rPr lang="en-US" dirty="0"/>
              <a:t>Covers everything through today’s lecture.</a:t>
            </a:r>
          </a:p>
          <a:p>
            <a:pPr lvl="1"/>
            <a:r>
              <a:rPr lang="en-US" dirty="0"/>
              <a:t>multiple choices</a:t>
            </a:r>
          </a:p>
          <a:p>
            <a:pPr lvl="1"/>
            <a:r>
              <a:rPr lang="en-US" dirty="0"/>
              <a:t>short answers</a:t>
            </a:r>
          </a:p>
          <a:p>
            <a:pPr lvl="1"/>
            <a:r>
              <a:rPr lang="en-US" dirty="0"/>
              <a:t>short programming problems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A3E8BA-831B-F525-F8BB-167202227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43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39143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C68A6-32D5-A606-7CE8-74AD48566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98D1F6-14E0-A611-6EE0-43C95667CC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Having the solution to the base case enables us to solve the next smallest problem, which in turn enables us to solve the next-to-the-next smallest problem, etc.</a:t>
            </a:r>
          </a:p>
          <a:p>
            <a:pPr lvl="4"/>
            <a:endParaRPr lang="en-US" dirty="0"/>
          </a:p>
          <a:p>
            <a:r>
              <a:rPr lang="en-US" dirty="0"/>
              <a:t>Keep “unwinding” the recursion until the original problem is solved.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8727BA-2353-DDC6-24FC-7F4B0D7CD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5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68849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C3943-12A0-6E7E-8725-DFEB638F1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vs. Iteration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9B8462-F88A-299C-A6BA-80D60BBF7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127771"/>
          </a:xfrm>
        </p:spPr>
        <p:txBody>
          <a:bodyPr/>
          <a:lstStyle/>
          <a:p>
            <a:r>
              <a:rPr lang="en-US" dirty="0"/>
              <a:t>We can compare recursion to this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dirty="0"/>
              <a:t> loop: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5A1FD0-3547-89E8-C0C5-8E29E828B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6</a:t>
            </a:fld>
            <a:endParaRPr lang="en-US" altLang="x-none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2DACA5-8880-6A52-4EA4-320DD7B0396D}"/>
              </a:ext>
            </a:extLst>
          </p:cNvPr>
          <p:cNvSpPr txBox="1"/>
          <p:nvPr/>
        </p:nvSpPr>
        <p:spPr>
          <a:xfrm>
            <a:off x="829867" y="1962400"/>
            <a:ext cx="7491153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(int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INITIAL_VALUE;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LIMIT_VALUE;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 ...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9BA6491-06D9-0EA5-D0F4-0C68BA8532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3240676"/>
              </p:ext>
            </p:extLst>
          </p:nvPr>
        </p:nvGraphicFramePr>
        <p:xfrm>
          <a:off x="1097318" y="2834642"/>
          <a:ext cx="6675046" cy="2408000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909682">
                  <a:extLst>
                    <a:ext uri="{9D8B030D-6E8A-4147-A177-3AD203B41FA5}">
                      <a16:colId xmlns:a16="http://schemas.microsoft.com/office/drawing/2014/main" val="694950892"/>
                    </a:ext>
                  </a:extLst>
                </a:gridCol>
                <a:gridCol w="2113634">
                  <a:extLst>
                    <a:ext uri="{9D8B030D-6E8A-4147-A177-3AD203B41FA5}">
                      <a16:colId xmlns:a16="http://schemas.microsoft.com/office/drawing/2014/main" val="1771640629"/>
                    </a:ext>
                  </a:extLst>
                </a:gridCol>
                <a:gridCol w="2651730">
                  <a:extLst>
                    <a:ext uri="{9D8B030D-6E8A-4147-A177-3AD203B41FA5}">
                      <a16:colId xmlns:a16="http://schemas.microsoft.com/office/drawing/2014/main" val="83123113"/>
                    </a:ext>
                  </a:extLst>
                </a:gridCol>
              </a:tblGrid>
              <a:tr h="346731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for</a:t>
                      </a:r>
                      <a:r>
                        <a:rPr lang="en-US" sz="1400" dirty="0">
                          <a:effectLst/>
                        </a:rPr>
                        <a:t> loop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Recursion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19892430"/>
                  </a:ext>
                </a:extLst>
              </a:tr>
              <a:tr h="460781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Initial condition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lang="en-US" sz="14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= INITIAL_VALUE</a:t>
                      </a:r>
                      <a:endParaRPr lang="en-US" sz="1400" b="1" i="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The original problem.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9484427"/>
                  </a:ext>
                </a:extLst>
              </a:tr>
              <a:tr h="884114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Repeated updating 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lang="en-US" sz="14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++</a:t>
                      </a:r>
                      <a:endParaRPr lang="en-US" sz="1400" b="1" i="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Repeatedly divide the problem into smaller but similar problems whose solutions will solve the original problem.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09519645"/>
                  </a:ext>
                </a:extLst>
              </a:tr>
              <a:tr h="716374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Terminating condition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lang="en-US" sz="14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&gt;= LIMIT_VALUE</a:t>
                      </a:r>
                      <a:endParaRPr lang="en-US" sz="1400" b="1" i="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The problem is so small that its solution is immediate and obvious (a base case).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76834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580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035EB-DC00-DE0A-EBE6-9471A3B64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BCA058-038D-3F75-8D27-5744C59AC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C++ function is </a:t>
            </a:r>
            <a:r>
              <a:rPr lang="en-US" dirty="0">
                <a:solidFill>
                  <a:srgbClr val="C00000"/>
                </a:solidFill>
              </a:rPr>
              <a:t>recursive</a:t>
            </a:r>
            <a:r>
              <a:rPr lang="en-US" dirty="0"/>
              <a:t> if it calls itself.</a:t>
            </a:r>
          </a:p>
          <a:p>
            <a:pPr lvl="1"/>
            <a:r>
              <a:rPr lang="en-US" dirty="0"/>
              <a:t>It calls itself to solve the smaller but similar problem.</a:t>
            </a:r>
          </a:p>
          <a:p>
            <a:pPr lvl="1"/>
            <a:r>
              <a:rPr lang="en-US" dirty="0"/>
              <a:t>Calling itself is a </a:t>
            </a:r>
            <a:r>
              <a:rPr lang="en-US" dirty="0">
                <a:solidFill>
                  <a:srgbClr val="C00000"/>
                </a:solidFill>
              </a:rPr>
              <a:t>recursive call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Like any other call, a recursive call of a function has its </a:t>
            </a:r>
            <a:r>
              <a:rPr lang="en-US" u="sng" dirty="0"/>
              <a:t>separate values</a:t>
            </a:r>
            <a:r>
              <a:rPr lang="en-US" dirty="0"/>
              <a:t> for its local variables.</a:t>
            </a:r>
          </a:p>
          <a:p>
            <a:pPr lvl="4"/>
            <a:endParaRPr lang="en-US" dirty="0"/>
          </a:p>
          <a:p>
            <a:r>
              <a:rPr lang="en-US" dirty="0"/>
              <a:t>To avoid infinite recursion, each call must </a:t>
            </a:r>
            <a:r>
              <a:rPr lang="en-US" u="sng" dirty="0"/>
              <a:t>approach the base case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At the base case, the function returns the obvious and immediate value </a:t>
            </a:r>
            <a:r>
              <a:rPr lang="en-US" u="sng" dirty="0"/>
              <a:t>without making another recursive call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E74ADD-8930-40C8-885C-1207C3620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7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726815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B0388-DFE6-0BBD-D044-D500A2F0E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Recursive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E99CDD-86EC-38E3-8B15-B637C6CB64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We’ll start with recursive functions that solve some simple programming problems.</a:t>
            </a:r>
          </a:p>
          <a:p>
            <a:pPr lvl="4"/>
            <a:endParaRPr lang="en-US" dirty="0"/>
          </a:p>
          <a:p>
            <a:r>
              <a:rPr lang="en-US" dirty="0"/>
              <a:t>These are examples to </a:t>
            </a:r>
            <a:r>
              <a:rPr lang="en-US" u="sng" dirty="0"/>
              <a:t>teach</a:t>
            </a:r>
            <a:r>
              <a:rPr lang="en-US" dirty="0"/>
              <a:t> recursion.</a:t>
            </a:r>
          </a:p>
          <a:p>
            <a:pPr lvl="1"/>
            <a:r>
              <a:rPr lang="en-US" dirty="0"/>
              <a:t>The programming problems they solve are actually much better solved with traditional iteration.</a:t>
            </a:r>
          </a:p>
          <a:p>
            <a:pPr lvl="4"/>
            <a:endParaRPr lang="en-US" dirty="0"/>
          </a:p>
          <a:p>
            <a:r>
              <a:rPr lang="en-US" dirty="0"/>
              <a:t>Later, we’ll look at problems that are much easier and more elegantly solved by recursion.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1ED265-747A-EBA7-9E7A-D778BCA2D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8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481390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D8F12-2A4F-91FC-B7B7-978436041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Largest Value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44616-AF10-9E55-DCA8-D88320E106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largest value in a nonempty vector </a:t>
            </a:r>
            <a:br>
              <a:rPr lang="en-US" dirty="0"/>
            </a:br>
            <a:r>
              <a:rPr lang="en-US" dirty="0"/>
              <a:t>of values.</a:t>
            </a:r>
          </a:p>
          <a:p>
            <a:pPr lvl="1"/>
            <a:r>
              <a:rPr lang="en-US" sz="2000" b="1" dirty="0"/>
              <a:t>Recursive idea: </a:t>
            </a:r>
            <a:r>
              <a:rPr lang="en-US" sz="2000" dirty="0"/>
              <a:t>Compare the </a:t>
            </a:r>
            <a:r>
              <a:rPr lang="en-US" sz="2000" u="sng" dirty="0"/>
              <a:t>first element</a:t>
            </a:r>
            <a:r>
              <a:rPr lang="en-US" sz="2000" dirty="0"/>
              <a:t> of the vector to the largest value found in the </a:t>
            </a:r>
            <a:r>
              <a:rPr lang="en-US" sz="2000" u="sng" dirty="0"/>
              <a:t>rest of the vector</a:t>
            </a:r>
            <a:r>
              <a:rPr lang="en-US" sz="2000" dirty="0"/>
              <a:t>, which is shorter</a:t>
            </a:r>
          </a:p>
          <a:p>
            <a:pPr lvl="1"/>
            <a:r>
              <a:rPr lang="en-US" sz="2000" b="1" dirty="0"/>
              <a:t>Base case. </a:t>
            </a:r>
            <a:r>
              <a:rPr lang="en-US" sz="2000" dirty="0"/>
              <a:t>A vector consisting of a </a:t>
            </a:r>
            <a:r>
              <a:rPr lang="en-US" sz="2000" u="sng" dirty="0"/>
              <a:t>single elemen</a:t>
            </a:r>
            <a:r>
              <a:rPr lang="en-US" sz="2000" dirty="0"/>
              <a:t>t: </a:t>
            </a:r>
            <a:br>
              <a:rPr lang="en-US" sz="2000" dirty="0"/>
            </a:br>
            <a:r>
              <a:rPr lang="en-US" sz="2000" dirty="0"/>
              <a:t>the immediate and obvious solution is that element.</a:t>
            </a:r>
            <a:endParaRPr lang="en-US" sz="2000" b="1" dirty="0"/>
          </a:p>
          <a:p>
            <a:pPr lvl="1"/>
            <a:r>
              <a:rPr lang="en-US" sz="2000" b="1" dirty="0"/>
              <a:t>Simpler case. </a:t>
            </a:r>
            <a:r>
              <a:rPr lang="en-US" sz="2000" dirty="0"/>
              <a:t>A </a:t>
            </a:r>
            <a:r>
              <a:rPr lang="en-US" sz="2000" u="sng" dirty="0"/>
              <a:t>shorter vector</a:t>
            </a:r>
            <a:r>
              <a:rPr lang="en-US" sz="2000" dirty="0"/>
              <a:t>. Each recursive call must shorten the vector so that it approaches the base case.</a:t>
            </a:r>
          </a:p>
          <a:p>
            <a:pPr lvl="4"/>
            <a:endParaRPr lang="en-US" dirty="0"/>
          </a:p>
          <a:p>
            <a:r>
              <a:rPr lang="en-US" dirty="0"/>
              <a:t>We will solve this problem with recursive function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largest()</a:t>
            </a:r>
            <a:r>
              <a:rPr lang="en-US" dirty="0"/>
              <a:t> that is passed a vector. </a:t>
            </a:r>
          </a:p>
          <a:p>
            <a:pPr lvl="1"/>
            <a:r>
              <a:rPr lang="en-US" sz="2000" dirty="0"/>
              <a:t>Shorten the vector by removing the first element, and then make a recursive call on the rest of the vector, which is shorter.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83EAEF-27C7-94C3-9326-E972C0CBA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9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36193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49688</TotalTime>
  <Words>3854</Words>
  <Application>Microsoft Macintosh PowerPoint</Application>
  <PresentationFormat>On-screen Show (4:3)</PresentationFormat>
  <Paragraphs>493</Paragraphs>
  <Slides>43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0" baseType="lpstr">
      <vt:lpstr>Arial</vt:lpstr>
      <vt:lpstr>Calibri</vt:lpstr>
      <vt:lpstr>Cambria Math</vt:lpstr>
      <vt:lpstr>Courier New</vt:lpstr>
      <vt:lpstr>Times New Roman</vt:lpstr>
      <vt:lpstr>Wingdings</vt:lpstr>
      <vt:lpstr>Quadrant</vt:lpstr>
      <vt:lpstr>CMPE 202 Software Systems Engineering February 25 Class Meeting</vt:lpstr>
      <vt:lpstr>Today</vt:lpstr>
      <vt:lpstr>Recursion</vt:lpstr>
      <vt:lpstr>Recursion, cont’d</vt:lpstr>
      <vt:lpstr>Recursion, cont’d</vt:lpstr>
      <vt:lpstr>Recursion vs. Iteration</vt:lpstr>
      <vt:lpstr>Recursive Function</vt:lpstr>
      <vt:lpstr>Examples of Recursive Functions</vt:lpstr>
      <vt:lpstr>Largest Value</vt:lpstr>
      <vt:lpstr>Largest Value, cont’d</vt:lpstr>
      <vt:lpstr>Largest Value, cont’d</vt:lpstr>
      <vt:lpstr>Reverse Vector</vt:lpstr>
      <vt:lpstr>Reverse Vector, cont’d</vt:lpstr>
      <vt:lpstr>Reverse Vector, cont’d</vt:lpstr>
      <vt:lpstr>Member of</vt:lpstr>
      <vt:lpstr>Exercise: Recursive Multiplication</vt:lpstr>
      <vt:lpstr>Towers of Hanoi</vt:lpstr>
      <vt:lpstr>Towers of Hanoi, cont’d</vt:lpstr>
      <vt:lpstr>Towers of Hanoi, cont’d</vt:lpstr>
      <vt:lpstr>Towers of Hanoi, cont’d</vt:lpstr>
      <vt:lpstr>Towers of Hanoi, cont’d</vt:lpstr>
      <vt:lpstr>Print a Binary Search Tree</vt:lpstr>
      <vt:lpstr>Binary Search Tree, cont’d</vt:lpstr>
      <vt:lpstr>Binary Search Tree, cont’d</vt:lpstr>
      <vt:lpstr>Binary Search Tree, cont’d</vt:lpstr>
      <vt:lpstr>Break</vt:lpstr>
      <vt:lpstr>Quicksort</vt:lpstr>
      <vt:lpstr>Example Partitioning Operation</vt:lpstr>
      <vt:lpstr>How to Partition a Subarray</vt:lpstr>
      <vt:lpstr>How to Partition a Subarray, cont’d</vt:lpstr>
      <vt:lpstr>Quicksort, cont’d</vt:lpstr>
      <vt:lpstr>Quicksort, cont’d</vt:lpstr>
      <vt:lpstr>Quicksort, cont’d</vt:lpstr>
      <vt:lpstr>Quicksort, cont’d</vt:lpstr>
      <vt:lpstr>Exercise: Compare Quicksort with Insertion Sort</vt:lpstr>
      <vt:lpstr>Fibonacci</vt:lpstr>
      <vt:lpstr>Fibonacci, cont’d</vt:lpstr>
      <vt:lpstr>Fibonacci, cont’d</vt:lpstr>
      <vt:lpstr>Dynamic Backtracking + Recursion</vt:lpstr>
      <vt:lpstr>Eight Queens</vt:lpstr>
      <vt:lpstr>Eight Queens, cont’d</vt:lpstr>
      <vt:lpstr>Sudoku</vt:lpstr>
      <vt:lpstr>Midterm Next Week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151: Object-Oriented Design</dc:title>
  <dc:creator>Ronald Mak</dc:creator>
  <cp:lastModifiedBy>Ronald Mak</cp:lastModifiedBy>
  <cp:revision>653</cp:revision>
  <dcterms:created xsi:type="dcterms:W3CDTF">2008-01-12T03:52:55Z</dcterms:created>
  <dcterms:modified xsi:type="dcterms:W3CDTF">2025-02-25T07:38:42Z</dcterms:modified>
</cp:coreProperties>
</file>