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2"/>
  </p:notesMasterIdLst>
  <p:handoutMasterIdLst>
    <p:handoutMasterId r:id="rId83"/>
  </p:handoutMasterIdLst>
  <p:sldIdLst>
    <p:sldId id="256" r:id="rId2"/>
    <p:sldId id="510" r:id="rId3"/>
    <p:sldId id="511" r:id="rId4"/>
    <p:sldId id="512" r:id="rId5"/>
    <p:sldId id="292" r:id="rId6"/>
    <p:sldId id="294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4" r:id="rId15"/>
    <p:sldId id="301" r:id="rId16"/>
    <p:sldId id="302" r:id="rId17"/>
    <p:sldId id="303" r:id="rId18"/>
    <p:sldId id="504" r:id="rId19"/>
    <p:sldId id="509" r:id="rId20"/>
    <p:sldId id="305" r:id="rId21"/>
    <p:sldId id="513" r:id="rId22"/>
    <p:sldId id="258" r:id="rId23"/>
    <p:sldId id="259" r:id="rId24"/>
    <p:sldId id="260" r:id="rId25"/>
    <p:sldId id="261" r:id="rId26"/>
    <p:sldId id="338" r:id="rId27"/>
    <p:sldId id="262" r:id="rId28"/>
    <p:sldId id="263" r:id="rId29"/>
    <p:sldId id="265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3" r:id="rId44"/>
    <p:sldId id="282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514" r:id="rId53"/>
    <p:sldId id="515" r:id="rId54"/>
    <p:sldId id="339" r:id="rId55"/>
    <p:sldId id="340" r:id="rId56"/>
    <p:sldId id="341" r:id="rId57"/>
    <p:sldId id="516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23" r:id="rId71"/>
    <p:sldId id="330" r:id="rId72"/>
    <p:sldId id="331" r:id="rId73"/>
    <p:sldId id="332" r:id="rId74"/>
    <p:sldId id="333" r:id="rId75"/>
    <p:sldId id="324" r:id="rId76"/>
    <p:sldId id="325" r:id="rId77"/>
    <p:sldId id="326" r:id="rId78"/>
    <p:sldId id="327" r:id="rId79"/>
    <p:sldId id="328" r:id="rId80"/>
    <p:sldId id="329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1F5FF"/>
    <a:srgbClr val="C6DEFF"/>
    <a:srgbClr val="008F00"/>
    <a:srgbClr val="B23C00"/>
    <a:srgbClr val="0033CC"/>
    <a:srgbClr val="66CCFF"/>
    <a:srgbClr val="A12A03"/>
    <a:srgbClr val="A4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12" autoAdjust="0"/>
    <p:restoredTop sz="95694" autoAdjust="0"/>
  </p:normalViewPr>
  <p:slideViewPr>
    <p:cSldViewPr>
      <p:cViewPr varScale="1">
        <p:scale>
          <a:sx n="211" d="100"/>
          <a:sy n="211" d="100"/>
        </p:scale>
        <p:origin x="208" y="608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D9C31-B8CF-9F43-B138-AE9CC2C6D581}" type="slidenum">
              <a:rPr lang="en-US"/>
              <a:pPr/>
              <a:t>69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Fall 2020: December 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426" y="6263609"/>
            <a:ext cx="314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180A: </a:t>
            </a:r>
            <a:r>
              <a:rPr lang="en-US" sz="1000" baseline="0" dirty="0"/>
              <a:t>Data Structures and Algorithms in C++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CMPE 180A</a:t>
            </a:r>
            <a:br>
              <a:rPr lang="en-US" sz="3200" dirty="0"/>
            </a:br>
            <a:r>
              <a:rPr lang="en-US" dirty="0"/>
              <a:t>Data Structures and Algorithms in C++</a:t>
            </a:r>
            <a:br>
              <a:rPr lang="en-US" sz="3600" dirty="0"/>
            </a:br>
            <a:r>
              <a:rPr lang="en-US" sz="2400" dirty="0"/>
              <a:t>December 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40FF-FDB4-8840-A61D-1FE26A2A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97AF-9DF4-A548-92E7-1EB7C1A0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50722"/>
          </a:xfrm>
        </p:spPr>
        <p:txBody>
          <a:bodyPr/>
          <a:lstStyle/>
          <a:p>
            <a:r>
              <a:rPr lang="en-US" dirty="0"/>
              <a:t>You can associate a </a:t>
            </a:r>
            <a:r>
              <a:rPr lang="en-US" dirty="0">
                <a:solidFill>
                  <a:srgbClr val="B23C00"/>
                </a:solidFill>
              </a:rPr>
              <a:t>custom destructor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a unique pointer.</a:t>
            </a:r>
          </a:p>
          <a:p>
            <a:pPr lvl="1"/>
            <a:r>
              <a:rPr lang="en-US" dirty="0"/>
              <a:t>In this example, we use a lambda expression.</a:t>
            </a:r>
          </a:p>
          <a:p>
            <a:pPr lvl="1"/>
            <a:r>
              <a:rPr lang="en-US" dirty="0"/>
              <a:t>Also note the use of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B6997-647F-714E-B106-89C6662E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1784B-7D46-9044-8532-C211D516381C}"/>
              </a:ext>
            </a:extLst>
          </p:cNvPr>
          <p:cNvSpPr txBox="1"/>
          <p:nvPr/>
        </p:nvSpPr>
        <p:spPr>
          <a:xfrm>
            <a:off x="386397" y="3132334"/>
            <a:ext cx="7917552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function&lt;void (Birthday *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)&gt;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[] (Birthday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"Deleting " &lt;&lt; *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delete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"uniq_ptr3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&lt;Birthday,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uniq_ptr3(new Birthday(2003, 3, 3),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"*uniq_ptr3 = " &lt;&lt; *uniq_ptr3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93546-68E7-194C-B6E3-97A60C587739}"/>
              </a:ext>
            </a:extLst>
          </p:cNvPr>
          <p:cNvSpPr txBox="1"/>
          <p:nvPr/>
        </p:nvSpPr>
        <p:spPr>
          <a:xfrm>
            <a:off x="2319618" y="5524945"/>
            <a:ext cx="3943708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uniq_ptr3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*uniq_ptr3 = 3/3/2003</a:t>
            </a:r>
          </a:p>
        </p:txBody>
      </p:sp>
    </p:spTree>
    <p:extLst>
      <p:ext uri="{BB962C8B-B14F-4D97-AF65-F5344CB8AC3E}">
        <p14:creationId xmlns:p14="http://schemas.microsoft.com/office/powerpoint/2010/main" val="165895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F32-C728-844C-8417-32D22E47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8D5E-4415-4642-A510-0FD68D3F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dirty="0"/>
              <a:t> member function to </a:t>
            </a:r>
            <a:br>
              <a:rPr lang="en-US" dirty="0"/>
            </a:br>
            <a:r>
              <a:rPr lang="en-US" dirty="0"/>
              <a:t>change the value of a unique pointer.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42288-90D1-1942-81AF-C7F9AC7E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B377A-2147-B14D-85E7-E43150B2CCAE}"/>
              </a:ext>
            </a:extLst>
          </p:cNvPr>
          <p:cNvSpPr txBox="1"/>
          <p:nvPr/>
        </p:nvSpPr>
        <p:spPr>
          <a:xfrm>
            <a:off x="1794635" y="2282297"/>
            <a:ext cx="555472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"uniq_ptr4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uniq_ptr4(nullptr);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uniq_ptr4.reset(new Birthday(2004, 4, 4));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"*uniq_ptr4 = " &lt;&lt; *uniq_ptr4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"uniq_ptr4.reset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uniq_ptr4.reset(new Birthday(2005, 5, 5));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"*uniq_ptr4 = " &lt;&lt; *uniq_ptr4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51AE1-B041-E84E-8E29-E4CF1C4E46DA}"/>
              </a:ext>
            </a:extLst>
          </p:cNvPr>
          <p:cNvSpPr txBox="1"/>
          <p:nvPr/>
        </p:nvSpPr>
        <p:spPr>
          <a:xfrm>
            <a:off x="2600144" y="4234072"/>
            <a:ext cx="3943708" cy="1846659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uniq_ptr4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4/4/2004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*uniq_ptr4 = 4/4/2004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uniq_ptr4.reset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5/5/2005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4/4/2004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*uniq_ptr4 = 5/5/2005</a:t>
            </a:r>
          </a:p>
        </p:txBody>
      </p:sp>
    </p:spTree>
    <p:extLst>
      <p:ext uri="{BB962C8B-B14F-4D97-AF65-F5344CB8AC3E}">
        <p14:creationId xmlns:p14="http://schemas.microsoft.com/office/powerpoint/2010/main" val="116649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0845-0BEC-3946-9342-3501447F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4EE6-4FF8-2D4B-BBBE-BD25C0876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When a unique smart pointer goes </a:t>
            </a:r>
            <a:br>
              <a:rPr lang="en-US" dirty="0"/>
            </a:br>
            <a:r>
              <a:rPr lang="en-US" dirty="0"/>
              <a:t>out of scope, the object it points to is </a:t>
            </a:r>
            <a:r>
              <a:rPr lang="en-US" u="sng" dirty="0"/>
              <a:t>automatically removed</a:t>
            </a:r>
            <a:r>
              <a:rPr lang="en-US" dirty="0"/>
              <a:t> from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5BF30-DBE6-1B4A-B32C-B73B8FFB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25908-98F0-244E-AAF3-37DF840997EE}"/>
              </a:ext>
            </a:extLst>
          </p:cNvPr>
          <p:cNvSpPr txBox="1"/>
          <p:nvPr/>
        </p:nvSpPr>
        <p:spPr>
          <a:xfrm>
            <a:off x="1577372" y="2761443"/>
            <a:ext cx="598925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7B95F-CEE5-3543-81F0-A93DEEB962A9}"/>
              </a:ext>
            </a:extLst>
          </p:cNvPr>
          <p:cNvSpPr txBox="1"/>
          <p:nvPr/>
        </p:nvSpPr>
        <p:spPr>
          <a:xfrm>
            <a:off x="2653845" y="3670194"/>
            <a:ext cx="3836307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termination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5/5/2005</a:t>
            </a:r>
          </a:p>
          <a:p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Deleting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1/1/2001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3D10F-F7B4-B845-B9CB-DFC4A228B685}"/>
              </a:ext>
            </a:extLst>
          </p:cNvPr>
          <p:cNvSpPr txBox="1"/>
          <p:nvPr/>
        </p:nvSpPr>
        <p:spPr>
          <a:xfrm>
            <a:off x="2319618" y="5009832"/>
            <a:ext cx="450475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Memory leak!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Birthday();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6D181-0604-BC49-A42C-1766C93E716D}"/>
              </a:ext>
            </a:extLst>
          </p:cNvPr>
          <p:cNvGrpSpPr/>
          <p:nvPr/>
        </p:nvGrpSpPr>
        <p:grpSpPr>
          <a:xfrm>
            <a:off x="1749260" y="4058218"/>
            <a:ext cx="798955" cy="400110"/>
            <a:chOff x="1749260" y="4058218"/>
            <a:chExt cx="798955" cy="400110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11B7A98-4318-D547-A660-A43C6DD9E175}"/>
                </a:ext>
              </a:extLst>
            </p:cNvPr>
            <p:cNvSpPr/>
            <p:nvPr/>
          </p:nvSpPr>
          <p:spPr bwMode="auto">
            <a:xfrm>
              <a:off x="2091020" y="4163530"/>
              <a:ext cx="457195" cy="182878"/>
            </a:xfrm>
            <a:prstGeom prst="rightArrow">
              <a:avLst/>
            </a:prstGeom>
            <a:solidFill>
              <a:srgbClr val="7A8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F1AB4C-C394-BD4E-8010-5FAC2311AE99}"/>
                </a:ext>
              </a:extLst>
            </p:cNvPr>
            <p:cNvSpPr txBox="1"/>
            <p:nvPr/>
          </p:nvSpPr>
          <p:spPr>
            <a:xfrm>
              <a:off x="1749260" y="40582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A81FF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8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00C1-C936-B14A-ABD7-CE24660B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F9F1-BB08-B546-9B2D-CF54926B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464"/>
            <a:ext cx="8412433" cy="5013936"/>
          </a:xfrm>
        </p:spPr>
        <p:txBody>
          <a:bodyPr/>
          <a:lstStyle/>
          <a:p>
            <a:r>
              <a:rPr lang="en-US" dirty="0"/>
              <a:t>Multiple shared smart pointers can point </a:t>
            </a:r>
            <a:br>
              <a:rPr lang="en-US" dirty="0"/>
            </a:br>
            <a:r>
              <a:rPr lang="en-US" dirty="0"/>
              <a:t>at the same time to a single object.</a:t>
            </a:r>
          </a:p>
          <a:p>
            <a:pPr lvl="1"/>
            <a:r>
              <a:rPr lang="en-US" u="sng" dirty="0"/>
              <a:t>Shared-ownership</a:t>
            </a:r>
            <a:r>
              <a:rPr lang="en-US" dirty="0"/>
              <a:t> resource management.</a:t>
            </a:r>
          </a:p>
          <a:p>
            <a:pPr lvl="5"/>
            <a:endParaRPr lang="en-US" dirty="0"/>
          </a:p>
          <a:p>
            <a:r>
              <a:rPr lang="en-US" dirty="0"/>
              <a:t>When the </a:t>
            </a:r>
            <a:r>
              <a:rPr lang="en-US" u="sng" dirty="0"/>
              <a:t>last pointer</a:t>
            </a:r>
            <a:r>
              <a:rPr lang="en-US" dirty="0"/>
              <a:t> no longer points to the object, the object is </a:t>
            </a:r>
            <a:r>
              <a:rPr lang="en-US" u="sng" dirty="0"/>
              <a:t>automatically deleted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 deleted only once.</a:t>
            </a:r>
          </a:p>
          <a:p>
            <a:pPr lvl="5"/>
            <a:endParaRPr lang="en-US" dirty="0"/>
          </a:p>
          <a:p>
            <a:r>
              <a:rPr lang="en-US" dirty="0"/>
              <a:t>Uses reference counts.</a:t>
            </a:r>
          </a:p>
          <a:p>
            <a:pPr lvl="1"/>
            <a:r>
              <a:rPr lang="en-US" dirty="0"/>
              <a:t>Increment the count each time an object is pointed to.</a:t>
            </a:r>
          </a:p>
          <a:p>
            <a:pPr lvl="1"/>
            <a:r>
              <a:rPr lang="en-US" dirty="0"/>
              <a:t>Decrement the count when it loses the pointer.</a:t>
            </a:r>
          </a:p>
          <a:p>
            <a:pPr lvl="1"/>
            <a:r>
              <a:rPr lang="en-US" u="sng" dirty="0"/>
              <a:t>Automatic deletion</a:t>
            </a:r>
            <a:r>
              <a:rPr lang="en-US" dirty="0"/>
              <a:t> when the count becomes 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44B03-C640-4146-AB72-FC4F68D5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0995-945D-7D49-A0C8-8C76D414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FA80-F87D-0C45-9A7E-B7E2FA99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44FCB-7F9A-904F-939F-939933A640FD}"/>
              </a:ext>
            </a:extLst>
          </p:cNvPr>
          <p:cNvSpPr txBox="1"/>
          <p:nvPr/>
        </p:nvSpPr>
        <p:spPr>
          <a:xfrm>
            <a:off x="1159386" y="1143025"/>
            <a:ext cx="6247223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 and shar_ptr2 ..."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shar_ptr1(new Birthday(2001, 1, 1));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shar_ptr2(shar_ptr1);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"Entering new scope!"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shar_ptr3(shar_ptr2);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shar_ptr4(shar_ptr3);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"*shar_ptr3 = " &lt;&lt; *shar_ptr3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"*shar_ptr4 = " &lt;&lt; *shar_ptr4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"Exiting scope!"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0DC7A-AD83-C14B-94FD-A854E03B0FB4}"/>
              </a:ext>
            </a:extLst>
          </p:cNvPr>
          <p:cNvSpPr/>
          <p:nvPr/>
        </p:nvSpPr>
        <p:spPr bwMode="auto">
          <a:xfrm>
            <a:off x="1525142" y="2880366"/>
            <a:ext cx="5303462" cy="2743170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8751-5DE3-5A4B-A89C-4CABC08F1836}"/>
              </a:ext>
            </a:extLst>
          </p:cNvPr>
          <p:cNvSpPr txBox="1"/>
          <p:nvPr/>
        </p:nvSpPr>
        <p:spPr>
          <a:xfrm>
            <a:off x="7011677" y="3959563"/>
            <a:ext cx="8338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Nested</a:t>
            </a:r>
          </a:p>
          <a:p>
            <a:r>
              <a:rPr lang="en-US" dirty="0">
                <a:solidFill>
                  <a:srgbClr val="008000"/>
                </a:solidFill>
              </a:rPr>
              <a:t>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67404-A6B5-3442-B849-9C52A78528D3}"/>
              </a:ext>
            </a:extLst>
          </p:cNvPr>
          <p:cNvSpPr txBox="1"/>
          <p:nvPr/>
        </p:nvSpPr>
        <p:spPr>
          <a:xfrm>
            <a:off x="6016669" y="1234464"/>
            <a:ext cx="16094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TestShared.cpp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35BC-1E5E-E74E-944D-B40C8018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6D09-E4AC-934B-93E3-D1A4B2FA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BCD23-2032-8648-BF1C-A33A93ACE627}"/>
              </a:ext>
            </a:extLst>
          </p:cNvPr>
          <p:cNvSpPr txBox="1"/>
          <p:nvPr/>
        </p:nvSpPr>
        <p:spPr>
          <a:xfrm>
            <a:off x="923403" y="1417342"/>
            <a:ext cx="6736139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 and shar_ptr2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shar_ptr1(new Birthday(2001, 1, 1));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shar_ptr2(shar_ptr1);</a:t>
            </a:r>
            <a:b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DAA9F-89C4-C64A-BB9E-792AEE65E081}"/>
              </a:ext>
            </a:extLst>
          </p:cNvPr>
          <p:cNvSpPr txBox="1"/>
          <p:nvPr/>
        </p:nvSpPr>
        <p:spPr>
          <a:xfrm>
            <a:off x="2319618" y="3449778"/>
            <a:ext cx="3943708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shar_ptr1 and shar_ptr2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</p:txBody>
      </p:sp>
    </p:spTree>
    <p:extLst>
      <p:ext uri="{BB962C8B-B14F-4D97-AF65-F5344CB8AC3E}">
        <p14:creationId xmlns:p14="http://schemas.microsoft.com/office/powerpoint/2010/main" val="253727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742C-786B-1449-8E21-40321DF5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0299-849F-2E4A-9142-7D20E66F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72989"/>
            <a:ext cx="8503872" cy="990620"/>
          </a:xfrm>
        </p:spPr>
        <p:txBody>
          <a:bodyPr/>
          <a:lstStyle/>
          <a:p>
            <a:r>
              <a:rPr lang="en-US" dirty="0"/>
              <a:t>Nothing special happens when we exit the scope.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shar_ptr3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shar_ptr4</a:t>
            </a:r>
            <a:r>
              <a:rPr lang="en-US" dirty="0"/>
              <a:t> go out of scope.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49A8F-2EF8-0A41-B9D5-CE9919CA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1EE75-FD3D-8D47-AD45-E0A86B5467D7}"/>
              </a:ext>
            </a:extLst>
          </p:cNvPr>
          <p:cNvSpPr txBox="1"/>
          <p:nvPr/>
        </p:nvSpPr>
        <p:spPr>
          <a:xfrm>
            <a:off x="1579834" y="1234464"/>
            <a:ext cx="5984331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"Entering new scope!"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shar_ptr3(shar_ptr2);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shar_ptr4(shar_ptr3);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"*shar_ptr3 = " &lt;&lt; *shar_ptr3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"*shar_ptr4 = " &lt;&lt; *shar_ptr4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"Exiting scope!"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E162E-7394-3345-A4F6-1F5FDCE7FCB4}"/>
              </a:ext>
            </a:extLst>
          </p:cNvPr>
          <p:cNvSpPr txBox="1"/>
          <p:nvPr/>
        </p:nvSpPr>
        <p:spPr>
          <a:xfrm>
            <a:off x="3489090" y="3886195"/>
            <a:ext cx="2440092" cy="138499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Entering new scope!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*shar_ptr3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*shar_ptr4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Exiting scope!</a:t>
            </a:r>
          </a:p>
        </p:txBody>
      </p:sp>
    </p:spTree>
    <p:extLst>
      <p:ext uri="{BB962C8B-B14F-4D97-AF65-F5344CB8AC3E}">
        <p14:creationId xmlns:p14="http://schemas.microsoft.com/office/powerpoint/2010/main" val="154962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FFD7-ABEA-744F-B18F-7BABAE70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28F86-5FDE-924B-9A94-BBCF81E6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FF232-2D4D-B04F-9FE1-0BCB8652D82F}"/>
              </a:ext>
            </a:extLst>
          </p:cNvPr>
          <p:cNvSpPr txBox="1"/>
          <p:nvPr/>
        </p:nvSpPr>
        <p:spPr>
          <a:xfrm>
            <a:off x="1794637" y="1325903"/>
            <a:ext cx="555472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shar_ptr1.reset(new Birthday(2011, 11, 11));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"shar_ptr2.reset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shar_ptr2.reset(new Birthday(2012, 12, 12));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7F349-6AEF-4C4E-9C43-F46A473740C1}"/>
              </a:ext>
            </a:extLst>
          </p:cNvPr>
          <p:cNvSpPr txBox="1"/>
          <p:nvPr/>
        </p:nvSpPr>
        <p:spPr>
          <a:xfrm>
            <a:off x="2492744" y="3703317"/>
            <a:ext cx="4158511" cy="246221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shar_ptr1.reset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11/11/2011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11/11/2011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shar_ptr2.reset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12/12/2012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12/12/2012</a:t>
            </a:r>
          </a:p>
        </p:txBody>
      </p:sp>
    </p:spTree>
    <p:extLst>
      <p:ext uri="{BB962C8B-B14F-4D97-AF65-F5344CB8AC3E}">
        <p14:creationId xmlns:p14="http://schemas.microsoft.com/office/powerpoint/2010/main" val="314598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6401-9CC2-3D45-959D-70339525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F675-AD28-624E-8EDC-3510E324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2884803"/>
          </a:xfrm>
        </p:spPr>
        <p:txBody>
          <a:bodyPr/>
          <a:lstStyle/>
          <a:p>
            <a:r>
              <a:rPr lang="en-US" dirty="0"/>
              <a:t>The destructor is automatically called once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last pointer</a:t>
            </a:r>
            <a:r>
              <a:rPr lang="en-US" dirty="0"/>
              <a:t> to the object goes out of scope.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AD6F-2A3D-694F-B57A-695DD01F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9AABE-8715-5045-9C0E-44ED6EB5EA7E}"/>
              </a:ext>
            </a:extLst>
          </p:cNvPr>
          <p:cNvSpPr txBox="1"/>
          <p:nvPr/>
        </p:nvSpPr>
        <p:spPr>
          <a:xfrm>
            <a:off x="1579834" y="1413766"/>
            <a:ext cx="598433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66EB9-B868-534E-A624-A15CD6180929}"/>
              </a:ext>
            </a:extLst>
          </p:cNvPr>
          <p:cNvSpPr txBox="1"/>
          <p:nvPr/>
        </p:nvSpPr>
        <p:spPr>
          <a:xfrm>
            <a:off x="2546444" y="2332187"/>
            <a:ext cx="4051109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termination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12/12/2012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11/11/2011</a:t>
            </a:r>
          </a:p>
        </p:txBody>
      </p:sp>
    </p:spTree>
    <p:extLst>
      <p:ext uri="{BB962C8B-B14F-4D97-AF65-F5344CB8AC3E}">
        <p14:creationId xmlns:p14="http://schemas.microsoft.com/office/powerpoint/2010/main" val="11842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89B3-C9D5-1D4B-90D1-8661884B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F126-C86D-8140-A55A-00AB760A7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circular references, the reference counts of the objects will never go to zero even if the objects are no longer accessible: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problem is solved with </a:t>
            </a:r>
            <a:r>
              <a:rPr lang="en-US" dirty="0">
                <a:solidFill>
                  <a:srgbClr val="C00000"/>
                </a:solidFill>
              </a:rPr>
              <a:t>weak pointers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dirty="0">
                <a:cs typeface="Courier New" panose="02070309020205020404" pitchFamily="49" charset="0"/>
              </a:rPr>
              <a:t> to an object doesn’t affect the object’s reference count.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4CB2-7F5E-E34E-90AF-499F7C94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2F681E6-2E93-A841-8AFF-B4F0CAC66E34}"/>
              </a:ext>
            </a:extLst>
          </p:cNvPr>
          <p:cNvSpPr>
            <a:spLocks noChangeArrowheads="1"/>
          </p:cNvSpPr>
          <p:nvPr/>
        </p:nvSpPr>
        <p:spPr bwMode="auto">
          <a:xfrm rot="1088330">
            <a:off x="3248337" y="3392729"/>
            <a:ext cx="547688" cy="549275"/>
          </a:xfrm>
          <a:prstGeom prst="octagon">
            <a:avLst>
              <a:gd name="adj" fmla="val 2928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16EC040C-D31E-CD41-891C-159B1B24F43C}"/>
              </a:ext>
            </a:extLst>
          </p:cNvPr>
          <p:cNvSpPr>
            <a:spLocks noChangeArrowheads="1"/>
          </p:cNvSpPr>
          <p:nvPr/>
        </p:nvSpPr>
        <p:spPr bwMode="auto">
          <a:xfrm rot="-442020">
            <a:off x="4162737" y="4124566"/>
            <a:ext cx="639763" cy="639763"/>
          </a:xfrm>
          <a:prstGeom prst="plus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309062E-5961-BF46-8C28-1EACED30BB5E}"/>
              </a:ext>
            </a:extLst>
          </p:cNvPr>
          <p:cNvSpPr>
            <a:spLocks noChangeArrowheads="1"/>
          </p:cNvSpPr>
          <p:nvPr/>
        </p:nvSpPr>
        <p:spPr bwMode="auto">
          <a:xfrm rot="496398">
            <a:off x="4437375" y="2752966"/>
            <a:ext cx="823912" cy="730250"/>
          </a:xfrm>
          <a:prstGeom prst="pentagon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7">
            <a:extLst>
              <a:ext uri="{FF2B5EF4-FFF2-40B4-BE49-F238E27FC236}">
                <a16:creationId xmlns:a16="http://schemas.microsoft.com/office/drawing/2014/main" id="{CE5DB349-4D59-AE48-8506-17A7853752CB}"/>
              </a:ext>
            </a:extLst>
          </p:cNvPr>
          <p:cNvCxnSpPr>
            <a:cxnSpLocks noChangeShapeType="1"/>
            <a:stCxn id="5" idx="0"/>
            <a:endCxn id="7" idx="1"/>
          </p:cNvCxnSpPr>
          <p:nvPr/>
        </p:nvCxnSpPr>
        <p:spPr bwMode="auto">
          <a:xfrm rot="16200000">
            <a:off x="3814281" y="2766460"/>
            <a:ext cx="431800" cy="846138"/>
          </a:xfrm>
          <a:prstGeom prst="curvedConnector2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8">
            <a:extLst>
              <a:ext uri="{FF2B5EF4-FFF2-40B4-BE49-F238E27FC236}">
                <a16:creationId xmlns:a16="http://schemas.microsoft.com/office/drawing/2014/main" id="{50E0382C-2453-834E-B715-D6A67AB229E6}"/>
              </a:ext>
            </a:extLst>
          </p:cNvPr>
          <p:cNvCxnSpPr>
            <a:cxnSpLocks noChangeShapeType="1"/>
            <a:stCxn id="6" idx="1"/>
            <a:endCxn id="5" idx="2"/>
          </p:cNvCxnSpPr>
          <p:nvPr/>
        </p:nvCxnSpPr>
        <p:spPr bwMode="auto">
          <a:xfrm rot="10800000">
            <a:off x="3435662" y="3927716"/>
            <a:ext cx="728663" cy="557213"/>
          </a:xfrm>
          <a:prstGeom prst="curvedConnector2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003F2BCC-3171-CC4E-9316-818A8462FFF7}"/>
              </a:ext>
            </a:extLst>
          </p:cNvPr>
          <p:cNvCxnSpPr>
            <a:cxnSpLocks noChangeShapeType="1"/>
            <a:stCxn id="7" idx="4"/>
            <a:endCxn id="6" idx="3"/>
          </p:cNvCxnSpPr>
          <p:nvPr/>
        </p:nvCxnSpPr>
        <p:spPr bwMode="auto">
          <a:xfrm rot="5400000">
            <a:off x="4478649" y="3835642"/>
            <a:ext cx="887413" cy="246062"/>
          </a:xfrm>
          <a:prstGeom prst="curvedConnector2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23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animBg="1"/>
      <p:bldP spid="7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11CE-BE63-6F46-857F-45C9902C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Multithreading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4FCA-89F6-AE42-9E54-FC797EE16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one million digits of π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Single-threaded:</a:t>
            </a:r>
          </a:p>
          <a:p>
            <a:pPr marL="471487" lvl="1" indent="0">
              <a:buNone/>
            </a:pPr>
            <a:endParaRPr lang="en-US" dirty="0"/>
          </a:p>
          <a:p>
            <a:pPr lvl="1"/>
            <a:r>
              <a:rPr lang="en-US" dirty="0"/>
              <a:t>Multithreaded: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Over 19% improvement in speed.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56535-7F3E-4D44-9D8A-E881F539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A4320-D145-D945-9547-38AA66FA326F}"/>
              </a:ext>
            </a:extLst>
          </p:cNvPr>
          <p:cNvSpPr txBox="1"/>
          <p:nvPr/>
        </p:nvSpPr>
        <p:spPr>
          <a:xfrm>
            <a:off x="1332169" y="2514610"/>
            <a:ext cx="6479659" cy="338554"/>
          </a:xfrm>
          <a:prstGeom prst="rect">
            <a:avLst/>
          </a:prstGeom>
          <a:solidFill>
            <a:srgbClr val="E1F5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Elapsed time: 4,867,026,136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nsecs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4.86703 seconds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779F4-E012-2E44-A09D-4F191DA07871}"/>
              </a:ext>
            </a:extLst>
          </p:cNvPr>
          <p:cNvSpPr txBox="1"/>
          <p:nvPr/>
        </p:nvSpPr>
        <p:spPr>
          <a:xfrm>
            <a:off x="1332169" y="3429000"/>
            <a:ext cx="6479659" cy="338554"/>
          </a:xfrm>
          <a:prstGeom prst="rect">
            <a:avLst/>
          </a:prstGeom>
          <a:solidFill>
            <a:srgbClr val="E1F5FF"/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Elapsed time: 3,921,408,994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nsecs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3.92141 seconds</a:t>
            </a:r>
          </a:p>
        </p:txBody>
      </p:sp>
    </p:spTree>
    <p:extLst>
      <p:ext uri="{BB962C8B-B14F-4D97-AF65-F5344CB8AC3E}">
        <p14:creationId xmlns:p14="http://schemas.microsoft.com/office/powerpoint/2010/main" val="55719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00E4-BA50-D049-B441-50580009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C4EE2-8C3E-C948-B465-577809E1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8E333-DF21-664F-B502-14E3C2F6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90" y="1639779"/>
            <a:ext cx="6492219" cy="3578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E0BAE-00E0-5A4C-AA10-23229FFC5630}"/>
              </a:ext>
            </a:extLst>
          </p:cNvPr>
          <p:cNvSpPr txBox="1"/>
          <p:nvPr/>
        </p:nvSpPr>
        <p:spPr>
          <a:xfrm>
            <a:off x="6492219" y="6080731"/>
            <a:ext cx="13388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Effective Modern C++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Scott Meyers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2015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978-1-491-90399-5</a:t>
            </a:r>
          </a:p>
        </p:txBody>
      </p:sp>
    </p:spTree>
    <p:extLst>
      <p:ext uri="{BB962C8B-B14F-4D97-AF65-F5344CB8AC3E}">
        <p14:creationId xmlns:p14="http://schemas.microsoft.com/office/powerpoint/2010/main" val="37031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E60C-E5FC-8144-8B0A-F284C885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5193-C17A-D148-9950-2CFCEEF4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7523F-4E08-4D46-91CD-998C8B37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470-76D4-B640-A689-1EBA71C488FB}" type="slidenum">
              <a:rPr lang="en-US"/>
              <a:pPr/>
              <a:t>22</a:t>
            </a:fld>
            <a:endParaRPr lang="en-US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graph </a:t>
            </a:r>
            <a:r>
              <a:rPr lang="en-US" dirty="0"/>
              <a:t>is one of the </a:t>
            </a:r>
            <a:r>
              <a:rPr lang="en-US" u="sng" dirty="0"/>
              <a:t>most versatile data structures</a:t>
            </a:r>
            <a:r>
              <a:rPr lang="en-US" dirty="0"/>
              <a:t> in computer science.</a:t>
            </a:r>
          </a:p>
        </p:txBody>
      </p:sp>
    </p:spTree>
    <p:extLst>
      <p:ext uri="{BB962C8B-B14F-4D97-AF65-F5344CB8AC3E}">
        <p14:creationId xmlns:p14="http://schemas.microsoft.com/office/powerpoint/2010/main" val="414490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6470-76D4-B640-A689-1EBA71C488FB}" type="slidenum">
              <a:rPr lang="en-US"/>
              <a:pPr/>
              <a:t>23</a:t>
            </a:fld>
            <a:endParaRPr lang="en-US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Graphs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Model </a:t>
            </a:r>
            <a:r>
              <a:rPr lang="en-US" sz="2400" u="sng" dirty="0"/>
              <a:t>connectivity</a:t>
            </a:r>
            <a:r>
              <a:rPr lang="en-US" sz="2400" dirty="0"/>
              <a:t> in computer </a:t>
            </a:r>
            <a:br>
              <a:rPr lang="en-US" sz="2400" dirty="0"/>
            </a:br>
            <a:r>
              <a:rPr lang="en-US" sz="2400" dirty="0"/>
              <a:t>and communications networks.</a:t>
            </a:r>
          </a:p>
          <a:p>
            <a:r>
              <a:rPr lang="en-US" sz="2400" dirty="0"/>
              <a:t>Represent a </a:t>
            </a:r>
            <a:r>
              <a:rPr lang="en-US" sz="2400" u="sng" dirty="0"/>
              <a:t>map</a:t>
            </a:r>
            <a:r>
              <a:rPr lang="en-US" sz="2400" dirty="0"/>
              <a:t> of locations </a:t>
            </a:r>
            <a:br>
              <a:rPr lang="en-US" sz="2400" dirty="0"/>
            </a:br>
            <a:r>
              <a:rPr lang="en-US" sz="2400" dirty="0"/>
              <a:t>and distances between them.</a:t>
            </a:r>
          </a:p>
          <a:p>
            <a:r>
              <a:rPr lang="en-US" sz="2400" dirty="0"/>
              <a:t>Model </a:t>
            </a:r>
            <a:r>
              <a:rPr lang="en-US" sz="2400" u="sng" dirty="0"/>
              <a:t>flow capacities</a:t>
            </a:r>
            <a:r>
              <a:rPr lang="en-US" sz="2400" dirty="0">
                <a:solidFill>
                  <a:srgbClr val="B23C00"/>
                </a:solidFill>
              </a:rPr>
              <a:t> </a:t>
            </a:r>
            <a:r>
              <a:rPr lang="en-US" sz="2400" dirty="0"/>
              <a:t>in transportation networks.</a:t>
            </a:r>
          </a:p>
          <a:p>
            <a:r>
              <a:rPr lang="en-US" sz="2400" dirty="0"/>
              <a:t>Find a </a:t>
            </a:r>
            <a:r>
              <a:rPr lang="en-US" sz="2400" u="sng" dirty="0"/>
              <a:t>path</a:t>
            </a:r>
            <a:r>
              <a:rPr lang="en-US" sz="2400" dirty="0"/>
              <a:t> from a starting condition to a goal condition.</a:t>
            </a:r>
          </a:p>
          <a:p>
            <a:r>
              <a:rPr lang="en-US" sz="2400" dirty="0"/>
              <a:t>Model </a:t>
            </a:r>
            <a:r>
              <a:rPr lang="en-US" sz="2400" u="sng" dirty="0"/>
              <a:t>state transitions</a:t>
            </a:r>
            <a:r>
              <a:rPr lang="en-US" sz="2400" dirty="0">
                <a:solidFill>
                  <a:srgbClr val="B23C00"/>
                </a:solidFill>
              </a:rPr>
              <a:t> </a:t>
            </a:r>
            <a:r>
              <a:rPr lang="en-US" sz="2400" dirty="0"/>
              <a:t>in computer algorithms.</a:t>
            </a:r>
          </a:p>
          <a:p>
            <a:r>
              <a:rPr lang="en-US" sz="2400" dirty="0"/>
              <a:t>Model an </a:t>
            </a:r>
            <a:r>
              <a:rPr lang="en-US" sz="2400" u="sng" dirty="0"/>
              <a:t>order</a:t>
            </a:r>
            <a:r>
              <a:rPr lang="en-US" sz="2400" dirty="0"/>
              <a:t> for finishing subtasks </a:t>
            </a:r>
            <a:br>
              <a:rPr lang="en-US" sz="2400" dirty="0"/>
            </a:br>
            <a:r>
              <a:rPr lang="en-US" sz="2400" dirty="0"/>
              <a:t>in a complex activity.</a:t>
            </a:r>
          </a:p>
          <a:p>
            <a:r>
              <a:rPr lang="en-US" sz="2400" dirty="0"/>
              <a:t>Model </a:t>
            </a:r>
            <a:r>
              <a:rPr lang="en-US" sz="2400" u="sng" dirty="0"/>
              <a:t>relationships</a:t>
            </a:r>
            <a:r>
              <a:rPr lang="en-US" sz="2400" dirty="0"/>
              <a:t> such as family trees, business and military organizations, and scientific taxonomies.</a:t>
            </a:r>
          </a:p>
        </p:txBody>
      </p:sp>
    </p:spTree>
    <p:extLst>
      <p:ext uri="{BB962C8B-B14F-4D97-AF65-F5344CB8AC3E}">
        <p14:creationId xmlns:p14="http://schemas.microsoft.com/office/powerpoint/2010/main" val="331980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E3C7-5B4F-6647-A492-DCDD3930C2E8}" type="slidenum">
              <a:rPr lang="en-US"/>
              <a:pPr/>
              <a:t>24</a:t>
            </a:fld>
            <a:endParaRPr 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Terms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graph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 is a set of </a:t>
            </a:r>
            <a:r>
              <a:rPr lang="en-US" dirty="0">
                <a:solidFill>
                  <a:srgbClr val="B23C00"/>
                </a:solidFill>
              </a:rPr>
              <a:t>vertices </a:t>
            </a:r>
            <a:r>
              <a:rPr lang="en-US" i="1" dirty="0"/>
              <a:t>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a set of </a:t>
            </a:r>
            <a:r>
              <a:rPr lang="en-US" dirty="0">
                <a:solidFill>
                  <a:srgbClr val="B23C00"/>
                </a:solidFill>
              </a:rPr>
              <a:t>edges </a:t>
            </a: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arcs</a:t>
            </a:r>
            <a:r>
              <a:rPr lang="en-US" dirty="0"/>
              <a:t>)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An </a:t>
            </a:r>
            <a:r>
              <a:rPr lang="en-US" dirty="0">
                <a:solidFill>
                  <a:srgbClr val="B23C00"/>
                </a:solidFill>
              </a:rPr>
              <a:t>edge </a:t>
            </a:r>
            <a:r>
              <a:rPr lang="en-US" dirty="0"/>
              <a:t>is a pair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), where </a:t>
            </a:r>
            <a:r>
              <a:rPr lang="en-US" i="1" dirty="0"/>
              <a:t>v</a:t>
            </a:r>
            <a:r>
              <a:rPr lang="en-US" dirty="0"/>
              <a:t> and </a:t>
            </a:r>
            <a:r>
              <a:rPr lang="en-US" i="1" dirty="0"/>
              <a:t>w</a:t>
            </a:r>
            <a:r>
              <a:rPr lang="en-US" dirty="0"/>
              <a:t> are in 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If the pair is </a:t>
            </a:r>
            <a:r>
              <a:rPr lang="en-US" dirty="0">
                <a:solidFill>
                  <a:srgbClr val="B23C00"/>
                </a:solidFill>
              </a:rPr>
              <a:t>ordered</a:t>
            </a:r>
            <a:r>
              <a:rPr lang="en-US" dirty="0"/>
              <a:t>, the graph is </a:t>
            </a:r>
            <a:r>
              <a:rPr lang="en-US" dirty="0">
                <a:solidFill>
                  <a:srgbClr val="B23C00"/>
                </a:solidFill>
              </a:rPr>
              <a:t>directed </a:t>
            </a:r>
            <a:br>
              <a:rPr lang="en-US" dirty="0"/>
            </a:br>
            <a:r>
              <a:rPr lang="en-US" dirty="0"/>
              <a:t>and is called a </a:t>
            </a:r>
            <a:r>
              <a:rPr lang="en-US" dirty="0">
                <a:solidFill>
                  <a:srgbClr val="B23C00"/>
                </a:solidFill>
              </a:rPr>
              <a:t>digraph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6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E3C7-5B4F-6647-A492-DCDD3930C2E8}" type="slidenum">
              <a:rPr lang="en-US"/>
              <a:pPr/>
              <a:t>25</a:t>
            </a:fld>
            <a:endParaRPr 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Terms</a:t>
            </a:r>
            <a:r>
              <a:rPr lang="en-US" i="1" dirty="0"/>
              <a:t>, cont’d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Vertex </a:t>
            </a:r>
            <a:r>
              <a:rPr lang="en-US" i="1" dirty="0"/>
              <a:t>w</a:t>
            </a:r>
            <a:r>
              <a:rPr lang="en-US" dirty="0"/>
              <a:t> is </a:t>
            </a:r>
            <a:r>
              <a:rPr lang="en-US" dirty="0">
                <a:solidFill>
                  <a:srgbClr val="B23C00"/>
                </a:solidFill>
              </a:rPr>
              <a:t>adjacent </a:t>
            </a:r>
            <a:r>
              <a:rPr lang="en-US" dirty="0"/>
              <a:t>to vertex </a:t>
            </a:r>
            <a:r>
              <a:rPr lang="en-US" i="1" dirty="0"/>
              <a:t>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and only if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 is in </a:t>
            </a:r>
            <a:r>
              <a:rPr lang="en-US" i="1" dirty="0"/>
              <a:t>E.</a:t>
            </a:r>
          </a:p>
          <a:p>
            <a:pPr lvl="5"/>
            <a:endParaRPr lang="en-US" i="1" dirty="0"/>
          </a:p>
          <a:p>
            <a:r>
              <a:rPr lang="en-US" dirty="0"/>
              <a:t>In an </a:t>
            </a:r>
            <a:r>
              <a:rPr lang="en-US" dirty="0">
                <a:solidFill>
                  <a:srgbClr val="B23C00"/>
                </a:solidFill>
              </a:rPr>
              <a:t>undirected</a:t>
            </a:r>
            <a:r>
              <a:rPr lang="en-US" dirty="0"/>
              <a:t> graph, </a:t>
            </a:r>
            <a:br>
              <a:rPr lang="en-US" dirty="0"/>
            </a:br>
            <a:r>
              <a:rPr lang="en-US" dirty="0"/>
              <a:t>both (</a:t>
            </a:r>
            <a:r>
              <a:rPr lang="en-US" i="1" dirty="0"/>
              <a:t>v</a:t>
            </a:r>
            <a:r>
              <a:rPr lang="en-US" dirty="0"/>
              <a:t>, w) and (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 are in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v</a:t>
            </a:r>
            <a:r>
              <a:rPr lang="en-US" dirty="0"/>
              <a:t> is adjacent to </a:t>
            </a:r>
            <a:r>
              <a:rPr lang="en-US" i="1" dirty="0"/>
              <a:t>w</a:t>
            </a:r>
            <a:r>
              <a:rPr lang="en-US" dirty="0"/>
              <a:t>, and </a:t>
            </a:r>
            <a:r>
              <a:rPr lang="en-US" i="1" dirty="0"/>
              <a:t>w</a:t>
            </a:r>
            <a:r>
              <a:rPr lang="en-US" dirty="0"/>
              <a:t> is adjacent to 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An edge can have a </a:t>
            </a:r>
            <a:r>
              <a:rPr lang="en-US" dirty="0">
                <a:solidFill>
                  <a:srgbClr val="B23C00"/>
                </a:solidFill>
              </a:rPr>
              <a:t>weight </a:t>
            </a:r>
            <a:r>
              <a:rPr lang="en-US" dirty="0"/>
              <a:t>or </a:t>
            </a:r>
            <a:r>
              <a:rPr lang="en-US" dirty="0">
                <a:solidFill>
                  <a:srgbClr val="B23C00"/>
                </a:solidFill>
              </a:rPr>
              <a:t>cost </a:t>
            </a:r>
            <a:r>
              <a:rPr lang="en-US" dirty="0"/>
              <a:t>component.</a:t>
            </a:r>
          </a:p>
        </p:txBody>
      </p:sp>
    </p:spTree>
    <p:extLst>
      <p:ext uri="{BB962C8B-B14F-4D97-AF65-F5344CB8AC3E}">
        <p14:creationId xmlns:p14="http://schemas.microsoft.com/office/powerpoint/2010/main" val="4219945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286000" y="1508781"/>
            <a:ext cx="4572000" cy="1979613"/>
            <a:chOff x="1632" y="520"/>
            <a:chExt cx="2880" cy="124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32" y="1536"/>
              <a:ext cx="2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x-none" b="1"/>
                <a:t>FIGURE 12-3</a:t>
              </a:r>
              <a:r>
                <a:rPr lang="en-US" altLang="x-none"/>
                <a:t> Various undirected graphs</a:t>
              </a: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520"/>
              <a:ext cx="2832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209800" y="3703317"/>
            <a:ext cx="4724400" cy="1654175"/>
            <a:chOff x="1632" y="1877"/>
            <a:chExt cx="2976" cy="1042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877"/>
              <a:ext cx="292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632" y="2688"/>
              <a:ext cx="2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x-none" b="1"/>
                <a:t>FIGURE 12-4</a:t>
              </a:r>
              <a:r>
                <a:rPr lang="en-US" altLang="x-none"/>
                <a:t> Various directed graphs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75097" y="6191151"/>
            <a:ext cx="1646605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 Structures Using C++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D.S. Malik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Course Technology, 2010</a:t>
            </a:r>
          </a:p>
        </p:txBody>
      </p:sp>
    </p:spTree>
    <p:extLst>
      <p:ext uri="{BB962C8B-B14F-4D97-AF65-F5344CB8AC3E}">
        <p14:creationId xmlns:p14="http://schemas.microsoft.com/office/powerpoint/2010/main" val="201310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EDC5-CFA1-CF47-898D-AB8972DA3912}" type="slidenum">
              <a:rPr lang="en-US"/>
              <a:pPr/>
              <a:t>27</a:t>
            </a:fld>
            <a:endParaRPr 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Terms</a:t>
            </a:r>
            <a:r>
              <a:rPr lang="en-US" i="1" dirty="0"/>
              <a:t>, cont’d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path </a:t>
            </a:r>
            <a:r>
              <a:rPr lang="en-US" dirty="0"/>
              <a:t>is a </a:t>
            </a:r>
            <a:r>
              <a:rPr lang="en-US" u="sng" dirty="0"/>
              <a:t>sequence of vertices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3</a:t>
            </a:r>
            <a:r>
              <a:rPr lang="en-US" dirty="0"/>
              <a:t>, ..., </a:t>
            </a:r>
            <a:r>
              <a:rPr lang="en-US" i="1" dirty="0" err="1"/>
              <a:t>w</a:t>
            </a:r>
            <a:r>
              <a:rPr lang="en-US" i="1" baseline="-25000" dirty="0" err="1"/>
              <a:t>N</a:t>
            </a:r>
            <a:r>
              <a:rPr lang="en-US" dirty="0"/>
              <a:t> where (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dirty="0"/>
              <a:t>) is in </a:t>
            </a:r>
            <a:r>
              <a:rPr lang="en-US" i="1" dirty="0"/>
              <a:t>E</a:t>
            </a:r>
            <a:r>
              <a:rPr lang="en-US" dirty="0"/>
              <a:t>, for 1 </a:t>
            </a:r>
            <a:r>
              <a:rPr lang="en-US" dirty="0">
                <a:cs typeface="Arial" charset="0"/>
              </a:rPr>
              <a:t>≤ </a:t>
            </a:r>
            <a:r>
              <a:rPr lang="en-US" i="1" dirty="0" err="1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&lt; </a:t>
            </a:r>
            <a:r>
              <a:rPr lang="en-US" i="1" dirty="0">
                <a:cs typeface="Arial" charset="0"/>
              </a:rPr>
              <a:t>N</a:t>
            </a:r>
            <a:r>
              <a:rPr lang="en-US" dirty="0">
                <a:cs typeface="Arial" charset="0"/>
              </a:rPr>
              <a:t>.</a:t>
            </a:r>
          </a:p>
          <a:p>
            <a:pPr lvl="1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The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length </a:t>
            </a:r>
            <a:r>
              <a:rPr lang="en-US" dirty="0">
                <a:cs typeface="Arial" charset="0"/>
              </a:rPr>
              <a:t>of the path is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the </a:t>
            </a:r>
            <a:r>
              <a:rPr lang="en-US" u="sng" dirty="0">
                <a:cs typeface="Arial" charset="0"/>
              </a:rPr>
              <a:t>number of edges</a:t>
            </a:r>
            <a:r>
              <a:rPr lang="en-US" dirty="0">
                <a:cs typeface="Arial" charset="0"/>
              </a:rPr>
              <a:t> on the path.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simple path </a:t>
            </a:r>
            <a:r>
              <a:rPr lang="en-US" dirty="0">
                <a:cs typeface="Arial" charset="0"/>
              </a:rPr>
              <a:t>has all </a:t>
            </a:r>
            <a:r>
              <a:rPr lang="en-US" u="sng" dirty="0">
                <a:cs typeface="Arial" charset="0"/>
              </a:rPr>
              <a:t>distinct</a:t>
            </a:r>
            <a:r>
              <a:rPr lang="en-US" dirty="0">
                <a:cs typeface="Arial" charset="0"/>
              </a:rPr>
              <a:t> vertices,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except that the first and last can be the same.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C83FE-367A-C249-A33F-140EFBF81327}"/>
              </a:ext>
            </a:extLst>
          </p:cNvPr>
          <p:cNvSpPr txBox="1"/>
          <p:nvPr/>
        </p:nvSpPr>
        <p:spPr>
          <a:xfrm>
            <a:off x="2834659" y="2240293"/>
            <a:ext cx="86113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adjacent</a:t>
            </a:r>
          </a:p>
        </p:txBody>
      </p:sp>
    </p:spTree>
    <p:extLst>
      <p:ext uri="{BB962C8B-B14F-4D97-AF65-F5344CB8AC3E}">
        <p14:creationId xmlns:p14="http://schemas.microsoft.com/office/powerpoint/2010/main" val="187511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EDC5-CFA1-CF47-898D-AB8972DA3912}" type="slidenum">
              <a:rPr lang="en-US"/>
              <a:pPr/>
              <a:t>28</a:t>
            </a:fld>
            <a:endParaRPr 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Terms</a:t>
            </a:r>
            <a:r>
              <a:rPr lang="en-US" i="1" dirty="0"/>
              <a:t>, cont’d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cycle </a:t>
            </a:r>
            <a:r>
              <a:rPr lang="en-US" dirty="0"/>
              <a:t>in a directed graph is a </a:t>
            </a:r>
            <a:br>
              <a:rPr lang="en-US" dirty="0"/>
            </a:br>
            <a:r>
              <a:rPr lang="en-US" dirty="0"/>
              <a:t>path of length </a:t>
            </a:r>
            <a:r>
              <a:rPr lang="en-US" dirty="0">
                <a:cs typeface="Arial" charset="0"/>
              </a:rPr>
              <a:t>≥ 1 where </a:t>
            </a:r>
            <a:r>
              <a:rPr lang="en-US" i="1" dirty="0">
                <a:cs typeface="Arial" charset="0"/>
              </a:rPr>
              <a:t>w</a:t>
            </a:r>
            <a:r>
              <a:rPr lang="en-US" baseline="-25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 = </a:t>
            </a:r>
            <a:r>
              <a:rPr lang="en-US" i="1" dirty="0" err="1">
                <a:cs typeface="Arial" charset="0"/>
              </a:rPr>
              <a:t>w</a:t>
            </a:r>
            <a:r>
              <a:rPr lang="en-US" i="1" baseline="-25000" dirty="0" err="1">
                <a:cs typeface="Arial" charset="0"/>
              </a:rPr>
              <a:t>N</a:t>
            </a:r>
            <a:r>
              <a:rPr lang="en-US" dirty="0">
                <a:cs typeface="Arial" charset="0"/>
              </a:rPr>
              <a:t>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directed graph with no cycles is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acyclic</a:t>
            </a:r>
            <a:r>
              <a:rPr lang="en-US" dirty="0">
                <a:cs typeface="Arial" charset="0"/>
              </a:rPr>
              <a:t>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DAG </a:t>
            </a:r>
            <a:r>
              <a:rPr lang="en-US" dirty="0">
                <a:cs typeface="Arial" charset="0"/>
              </a:rPr>
              <a:t>is a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directed acyclic graph</a:t>
            </a:r>
            <a:r>
              <a:rPr lang="en-US" dirty="0">
                <a:cs typeface="Arial" charset="0"/>
              </a:rPr>
              <a:t>.</a:t>
            </a:r>
          </a:p>
        </p:txBody>
      </p:sp>
      <p:pic>
        <p:nvPicPr>
          <p:cNvPr id="88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903" y="3794756"/>
            <a:ext cx="398462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7921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9E6C-B770-F34B-88BB-FF26BF27C924}" type="slidenum">
              <a:rPr lang="en-US"/>
              <a:pPr/>
              <a:t>29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Terms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The </a:t>
            </a:r>
            <a:r>
              <a:rPr lang="en-US" dirty="0" err="1">
                <a:solidFill>
                  <a:srgbClr val="B23C00"/>
                </a:solidFill>
                <a:cs typeface="Arial" charset="0"/>
              </a:rPr>
              <a:t>indegree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of a vertex </a:t>
            </a:r>
            <a:r>
              <a:rPr lang="en-US" i="1" dirty="0">
                <a:solidFill>
                  <a:srgbClr val="C00000"/>
                </a:solidFill>
                <a:cs typeface="Arial" charset="0"/>
              </a:rPr>
              <a:t>v</a:t>
            </a:r>
            <a:r>
              <a:rPr lang="en-US" dirty="0">
                <a:cs typeface="Arial" charset="0"/>
              </a:rPr>
              <a:t> is the number of incoming edges (</a:t>
            </a:r>
            <a:r>
              <a:rPr lang="en-US" i="1" dirty="0">
                <a:cs typeface="Arial" charset="0"/>
              </a:rPr>
              <a:t>u</a:t>
            </a:r>
            <a:r>
              <a:rPr lang="en-US" dirty="0">
                <a:cs typeface="Arial" charset="0"/>
              </a:rPr>
              <a:t>, </a:t>
            </a:r>
            <a:r>
              <a:rPr lang="en-US" i="1" dirty="0">
                <a:solidFill>
                  <a:srgbClr val="C00000"/>
                </a:solidFill>
                <a:cs typeface="Arial" charset="0"/>
              </a:rPr>
              <a:t>v</a:t>
            </a:r>
            <a:r>
              <a:rPr lang="en-US" dirty="0">
                <a:cs typeface="Arial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2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AC83-54C0-1D47-9F3D-28E50DA5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Multithreading Results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522F-6C08-B041-96D6-E181FB53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Quicksort 1,000,000 elements: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43A0E-D711-F240-9542-44AB6F27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26A5B41-CAD8-8C48-84A3-EC89C971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13" y="1920256"/>
            <a:ext cx="7213573" cy="43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24" y="1874537"/>
            <a:ext cx="3963987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496-98C3-D34B-8123-3ABC5738B0ED}" type="slidenum">
              <a:rPr lang="en-US"/>
              <a:pPr/>
              <a:t>30</a:t>
            </a:fld>
            <a:endParaRPr 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Representation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/>
              <a:t>Represent a directed graph with an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adjacency list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For each vertex, keep a list </a:t>
            </a:r>
            <a:br>
              <a:rPr lang="en-US" dirty="0"/>
            </a:br>
            <a:r>
              <a:rPr lang="en-US" dirty="0"/>
              <a:t>of all adjacent vertices.</a:t>
            </a:r>
          </a:p>
        </p:txBody>
      </p:sp>
      <p:pic>
        <p:nvPicPr>
          <p:cNvPr id="891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3" y="3337561"/>
            <a:ext cx="4572000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3307600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F4C1-85CE-FF48-B0FF-FB71FC0F9325}" type="slidenum">
              <a:rPr lang="en-US"/>
              <a:pPr/>
              <a:t>31</a:t>
            </a:fld>
            <a:endParaRPr lang="en-US"/>
          </a:p>
        </p:txBody>
      </p:sp>
      <p:pic>
        <p:nvPicPr>
          <p:cNvPr id="892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870" y="1234464"/>
            <a:ext cx="5211763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Topological Sort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474727" cy="4511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use a graph to represent the </a:t>
            </a:r>
            <a:br>
              <a:rPr lang="en-US" dirty="0"/>
            </a:br>
            <a:r>
              <a:rPr lang="en-US" u="sng" dirty="0"/>
              <a:t>prerequisites</a:t>
            </a:r>
            <a:r>
              <a:rPr lang="en-US" dirty="0"/>
              <a:t> in a </a:t>
            </a:r>
            <a:br>
              <a:rPr lang="en-US" dirty="0"/>
            </a:br>
            <a:r>
              <a:rPr lang="en-US" dirty="0"/>
              <a:t>course of study.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/>
              <a:t>directed edge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Course A to </a:t>
            </a:r>
            <a:br>
              <a:rPr lang="en-US" dirty="0"/>
            </a:br>
            <a:r>
              <a:rPr lang="en-US" dirty="0"/>
              <a:t>Course B means </a:t>
            </a:r>
            <a:br>
              <a:rPr lang="en-US" dirty="0"/>
            </a:br>
            <a:r>
              <a:rPr lang="en-US" dirty="0"/>
              <a:t>that Course A </a:t>
            </a:r>
            <a:br>
              <a:rPr lang="en-US" dirty="0"/>
            </a:br>
            <a:r>
              <a:rPr lang="en-US" dirty="0"/>
              <a:t>is a prerequisite </a:t>
            </a:r>
            <a:br>
              <a:rPr lang="en-US" dirty="0"/>
            </a:br>
            <a:r>
              <a:rPr lang="en-US" dirty="0"/>
              <a:t>for Course B.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327871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5F4C1-85CE-FF48-B0FF-FB71FC0F9325}" type="slidenum">
              <a:rPr lang="en-US"/>
              <a:pPr/>
              <a:t>32</a:t>
            </a:fld>
            <a:endParaRPr lang="en-US"/>
          </a:p>
        </p:txBody>
      </p:sp>
      <p:pic>
        <p:nvPicPr>
          <p:cNvPr id="892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748" y="1192213"/>
            <a:ext cx="5211763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  <a:r>
              <a:rPr lang="en-US" i="1" dirty="0"/>
              <a:t>, cont’d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16" y="1325904"/>
            <a:ext cx="8229600" cy="42061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topological sort </a:t>
            </a:r>
            <a:br>
              <a:rPr lang="en-US" dirty="0"/>
            </a:br>
            <a:r>
              <a:rPr lang="en-US" dirty="0"/>
              <a:t>of a directed graph </a:t>
            </a:r>
            <a:br>
              <a:rPr lang="en-US" dirty="0"/>
            </a:br>
            <a:r>
              <a:rPr lang="en-US" dirty="0"/>
              <a:t>is an ordering of the </a:t>
            </a:r>
            <a:br>
              <a:rPr lang="en-US" dirty="0"/>
            </a:br>
            <a:r>
              <a:rPr lang="en-US" dirty="0"/>
              <a:t>vertices such that </a:t>
            </a:r>
            <a:br>
              <a:rPr lang="en-US" dirty="0"/>
            </a:br>
            <a:r>
              <a:rPr lang="en-US" dirty="0"/>
              <a:t>if there is a path 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to </a:t>
            </a:r>
            <a:r>
              <a:rPr lang="en-US" i="1" dirty="0" err="1"/>
              <a:t>v</a:t>
            </a:r>
            <a:r>
              <a:rPr lang="en-US" i="1" baseline="-25000" dirty="0" err="1"/>
              <a:t>j</a:t>
            </a:r>
            <a:r>
              <a:rPr lang="en-US" dirty="0"/>
              <a:t>, then </a:t>
            </a:r>
            <a:br>
              <a:rPr lang="en-US" dirty="0"/>
            </a:b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u="sng" dirty="0"/>
              <a:t>comes before</a:t>
            </a:r>
            <a:r>
              <a:rPr lang="en-US" dirty="0"/>
              <a:t> </a:t>
            </a:r>
            <a:r>
              <a:rPr lang="en-US" i="1" dirty="0" err="1"/>
              <a:t>v</a:t>
            </a:r>
            <a:r>
              <a:rPr lang="en-US" i="1" baseline="-25000" dirty="0" err="1"/>
              <a:t>j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in the ordering.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order is not </a:t>
            </a:r>
            <a:br>
              <a:rPr lang="en-US" dirty="0"/>
            </a:br>
            <a:r>
              <a:rPr lang="en-US" dirty="0"/>
              <a:t>necessarily unique.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813601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1645-7CF5-594D-B6CD-4609B1EEBEF2}" type="slidenum">
              <a:rPr lang="en-US"/>
              <a:pPr/>
              <a:t>33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 Using a Queue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34464"/>
            <a:ext cx="8503873" cy="1767844"/>
          </a:xfrm>
        </p:spPr>
        <p:txBody>
          <a:bodyPr/>
          <a:lstStyle/>
          <a:p>
            <a:r>
              <a:rPr lang="en-US" sz="2200" dirty="0"/>
              <a:t>Start with vertex </a:t>
            </a:r>
            <a:r>
              <a:rPr lang="en-US" sz="2200" i="1" dirty="0"/>
              <a:t>v</a:t>
            </a:r>
            <a:r>
              <a:rPr lang="en-US" sz="2200" baseline="-25000" dirty="0"/>
              <a:t>1</a:t>
            </a:r>
            <a:r>
              <a:rPr lang="en-US" sz="2200" dirty="0"/>
              <a:t>.</a:t>
            </a:r>
          </a:p>
          <a:p>
            <a:r>
              <a:rPr lang="en-US" sz="2200" dirty="0"/>
              <a:t>On each pass:</a:t>
            </a:r>
          </a:p>
          <a:p>
            <a:pPr lvl="1"/>
            <a:r>
              <a:rPr lang="en-US" sz="1800" u="sng" dirty="0"/>
              <a:t>Enqueue</a:t>
            </a:r>
            <a:r>
              <a:rPr lang="en-US" sz="1800" dirty="0"/>
              <a:t> the vertices with indegree</a:t>
            </a:r>
            <a:r>
              <a:rPr lang="en-US" sz="1800" dirty="0">
                <a:solidFill>
                  <a:srgbClr val="B23C00"/>
                </a:solidFill>
              </a:rPr>
              <a:t> </a:t>
            </a:r>
            <a:r>
              <a:rPr lang="en-US" sz="1800" dirty="0"/>
              <a:t>= 0.</a:t>
            </a:r>
          </a:p>
          <a:p>
            <a:pPr lvl="1"/>
            <a:r>
              <a:rPr lang="en-US" sz="1800" u="sng" dirty="0"/>
              <a:t>Dequeue</a:t>
            </a:r>
            <a:r>
              <a:rPr lang="en-US" sz="1800" dirty="0"/>
              <a:t> a vertex and subtract </a:t>
            </a:r>
            <a:r>
              <a:rPr lang="en-US" sz="2000" dirty="0"/>
              <a:t>1 from the indegree </a:t>
            </a:r>
            <a:br>
              <a:rPr lang="en-US" sz="2000" dirty="0"/>
            </a:br>
            <a:r>
              <a:rPr lang="en-US" sz="2000" dirty="0"/>
              <a:t>of the adjacent vertices.</a:t>
            </a:r>
          </a:p>
        </p:txBody>
      </p:sp>
      <p:pic>
        <p:nvPicPr>
          <p:cNvPr id="893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113"/>
            <a:ext cx="3565525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93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957513"/>
            <a:ext cx="5659437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227468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580" y="5532097"/>
            <a:ext cx="30588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topological sort is the order</a:t>
            </a:r>
          </a:p>
          <a:p>
            <a:r>
              <a:rPr lang="en-US" dirty="0">
                <a:solidFill>
                  <a:srgbClr val="0033CC"/>
                </a:solidFill>
              </a:rPr>
              <a:t>in which the vertices </a:t>
            </a:r>
            <a:r>
              <a:rPr lang="en-US" u="sng" dirty="0" err="1">
                <a:solidFill>
                  <a:srgbClr val="0033CC"/>
                </a:solidFill>
              </a:rPr>
              <a:t>dequeue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329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8892F-EFD1-7345-B108-D1530334C2B6}" type="slidenum">
              <a:rPr lang="en-US"/>
              <a:pPr/>
              <a:t>34</a:t>
            </a:fld>
            <a:endParaRPr lang="en-US"/>
          </a:p>
        </p:txBody>
      </p:sp>
      <p:pic>
        <p:nvPicPr>
          <p:cNvPr id="894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1233"/>
            <a:ext cx="55245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 Using a Queue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749675" cy="4602163"/>
          </a:xfrm>
        </p:spPr>
        <p:txBody>
          <a:bodyPr/>
          <a:lstStyle/>
          <a:p>
            <a:r>
              <a:rPr lang="en-US" dirty="0"/>
              <a:t>Pseudocode </a:t>
            </a:r>
            <a:br>
              <a:rPr lang="en-US" dirty="0"/>
            </a:br>
            <a:r>
              <a:rPr lang="en-US" dirty="0"/>
              <a:t>to perform a </a:t>
            </a:r>
            <a:br>
              <a:rPr lang="en-US" dirty="0"/>
            </a:br>
            <a:r>
              <a:rPr lang="en-US" dirty="0"/>
              <a:t>topological sort.</a:t>
            </a:r>
          </a:p>
          <a:p>
            <a:pPr lvl="4"/>
            <a:endParaRPr lang="en-US" dirty="0"/>
          </a:p>
          <a:p>
            <a:pPr lvl="1"/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i="1" dirty="0"/>
              <a:t>E</a:t>
            </a:r>
            <a:r>
              <a:rPr lang="en-US" dirty="0"/>
              <a:t>| + |</a:t>
            </a:r>
            <a:r>
              <a:rPr lang="en-US" i="1" dirty="0"/>
              <a:t>V </a:t>
            </a:r>
            <a:r>
              <a:rPr lang="en-US" dirty="0"/>
              <a:t>|) time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75097" y="6227468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552073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AA7D-460B-A241-A5EA-212640197988}" type="slidenum">
              <a:rPr lang="en-US"/>
              <a:pPr/>
              <a:t>35</a:t>
            </a:fld>
            <a:endParaRPr lang="en-US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Algorithms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67" y="1295400"/>
            <a:ext cx="8686705" cy="2446338"/>
          </a:xfrm>
        </p:spPr>
        <p:txBody>
          <a:bodyPr/>
          <a:lstStyle/>
          <a:p>
            <a:r>
              <a:rPr lang="en-US" dirty="0"/>
              <a:t>Assume there is a </a:t>
            </a:r>
            <a:r>
              <a:rPr lang="en-US" u="sng" dirty="0"/>
              <a:t>cost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associated with each edge.</a:t>
            </a:r>
          </a:p>
          <a:p>
            <a:pPr lvl="1"/>
            <a:r>
              <a:rPr lang="en-US" dirty="0"/>
              <a:t>The cost of a path is the sum of the cost </a:t>
            </a:r>
            <a:br>
              <a:rPr lang="en-US" dirty="0"/>
            </a:br>
            <a:r>
              <a:rPr lang="en-US" dirty="0"/>
              <a:t>of each edge on the path.</a:t>
            </a:r>
          </a:p>
          <a:p>
            <a:pPr lvl="6"/>
            <a:endParaRPr lang="en-US" dirty="0"/>
          </a:p>
          <a:p>
            <a:r>
              <a:rPr lang="en-US" dirty="0"/>
              <a:t>Find the </a:t>
            </a:r>
            <a:r>
              <a:rPr lang="en-US" u="sng" dirty="0"/>
              <a:t>least-cost path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from a </a:t>
            </a:r>
            <a:r>
              <a:rPr lang="en-US" dirty="0">
                <a:latin typeface="Arial"/>
              </a:rPr>
              <a:t>“</a:t>
            </a:r>
            <a:r>
              <a:rPr lang="en-US" dirty="0"/>
              <a:t>distinguished</a:t>
            </a:r>
            <a:r>
              <a:rPr lang="en-US" altLang="ja-JP" dirty="0">
                <a:latin typeface="Arial"/>
              </a:rPr>
              <a:t>”</a:t>
            </a:r>
            <a:r>
              <a:rPr lang="en-US" dirty="0"/>
              <a:t> vertex </a:t>
            </a:r>
            <a:r>
              <a:rPr lang="en-US" i="1" dirty="0"/>
              <a:t>s</a:t>
            </a:r>
            <a:r>
              <a:rPr lang="en-US" dirty="0"/>
              <a:t> to every other vertex in the graph.</a:t>
            </a:r>
          </a:p>
        </p:txBody>
      </p:sp>
      <p:pic>
        <p:nvPicPr>
          <p:cNvPr id="89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3756942"/>
            <a:ext cx="4703763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6070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6305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485A-E4D7-3A49-87A3-9202F719550E}" type="slidenum">
              <a:rPr lang="en-US"/>
              <a:pPr/>
              <a:t>36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 Algorithms</a:t>
            </a:r>
            <a:r>
              <a:rPr lang="en-US" i="1" dirty="0"/>
              <a:t>, cont’d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/>
              <a:t>A negative cost results in a </a:t>
            </a:r>
            <a:r>
              <a:rPr lang="en-US" dirty="0">
                <a:solidFill>
                  <a:srgbClr val="B23C00"/>
                </a:solidFill>
              </a:rPr>
              <a:t>negative-cost cycle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Make a path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cost </a:t>
            </a:r>
            <a:r>
              <a:rPr lang="en-US" u="sng" dirty="0"/>
              <a:t>arbitrarily small</a:t>
            </a:r>
            <a:r>
              <a:rPr lang="en-US" dirty="0"/>
              <a:t> by looping.</a:t>
            </a:r>
          </a:p>
        </p:txBody>
      </p:sp>
      <p:pic>
        <p:nvPicPr>
          <p:cNvPr id="897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8948"/>
            <a:ext cx="4511675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522911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65AF-9DF2-9945-BD62-1F271C37BC89}" type="slidenum">
              <a:rPr lang="en-US"/>
              <a:pPr/>
              <a:t>37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Unweighted Shortest Path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u="sng" dirty="0"/>
              <a:t>Minimize the lengths</a:t>
            </a:r>
            <a:r>
              <a:rPr lang="en-US" dirty="0"/>
              <a:t> of paths.</a:t>
            </a:r>
          </a:p>
          <a:p>
            <a:pPr lvl="1"/>
            <a:r>
              <a:rPr lang="en-US" dirty="0"/>
              <a:t>Assign a weight of 1 to each edge.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In this example, let the distinguished vertex </a:t>
            </a:r>
            <a:r>
              <a:rPr lang="en-US" i="1" dirty="0"/>
              <a:t>s</a:t>
            </a:r>
            <a:r>
              <a:rPr lang="en-US" dirty="0"/>
              <a:t> be 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</p:txBody>
      </p:sp>
      <p:pic>
        <p:nvPicPr>
          <p:cNvPr id="898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43761"/>
            <a:ext cx="54356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409200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A96D-F4E0-F44E-9B69-B8B2D07CCA43}" type="slidenum">
              <a:rPr lang="en-US"/>
              <a:pPr/>
              <a:t>38</a:t>
            </a:fld>
            <a:endParaRPr 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  <a:r>
              <a:rPr lang="en-US" i="1" dirty="0"/>
              <a:t>, cont’d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669925"/>
          </a:xfrm>
        </p:spPr>
        <p:txBody>
          <a:bodyPr/>
          <a:lstStyle/>
          <a:p>
            <a:r>
              <a:rPr lang="en-US"/>
              <a:t>The path from </a:t>
            </a:r>
            <a:r>
              <a:rPr lang="en-US" i="1"/>
              <a:t>s</a:t>
            </a:r>
            <a:r>
              <a:rPr lang="en-US"/>
              <a:t> to itself has length (cost) 0.</a:t>
            </a:r>
          </a:p>
        </p:txBody>
      </p:sp>
      <p:pic>
        <p:nvPicPr>
          <p:cNvPr id="899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251075"/>
            <a:ext cx="606425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052336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9E7-1047-3D44-B8D1-65ACE24E4CC2}" type="slidenum">
              <a:rPr lang="en-US"/>
              <a:pPr/>
              <a:t>39</a:t>
            </a:fld>
            <a:endParaRPr 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67" y="1295400"/>
            <a:ext cx="8595266" cy="579438"/>
          </a:xfrm>
        </p:spPr>
        <p:txBody>
          <a:bodyPr/>
          <a:lstStyle/>
          <a:p>
            <a:r>
              <a:rPr lang="en-US" dirty="0"/>
              <a:t>Find vertices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-25000" dirty="0"/>
              <a:t>6</a:t>
            </a:r>
            <a:r>
              <a:rPr lang="en-US" dirty="0"/>
              <a:t> that are distance 1 from </a:t>
            </a:r>
            <a:r>
              <a:rPr lang="en-US" i="1" dirty="0"/>
              <a:t>v</a:t>
            </a:r>
            <a:r>
              <a:rPr lang="en-US" i="1" baseline="-25000" dirty="0"/>
              <a:t>3</a:t>
            </a:r>
            <a:r>
              <a:rPr lang="en-US" dirty="0"/>
              <a:t>: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47863"/>
            <a:ext cx="61087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13956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A19B-0F46-744C-9251-B8D33A7F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Multithreading Results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7AB9-F2CA-FF4F-A48F-D6BA24897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Quicksort 10,000,000 elements: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52158-C07E-EF40-9803-3DE61589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B4481FF-675E-5446-B0D2-47630CDC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8" y="1874537"/>
            <a:ext cx="7223681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50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74A5-101D-7C4E-9D57-E85F8198092F}" type="slidenum">
              <a:rPr lang="en-US"/>
              <a:pPr/>
              <a:t>40</a:t>
            </a:fld>
            <a:endParaRPr 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332"/>
          </a:xfrm>
        </p:spPr>
        <p:txBody>
          <a:bodyPr/>
          <a:lstStyle/>
          <a:p>
            <a:r>
              <a:rPr lang="en-US" dirty="0"/>
              <a:t>Find all vertices that are distance 2 from 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Begin with the vertices adjacent to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-25000" dirty="0"/>
              <a:t>6</a:t>
            </a:r>
            <a:r>
              <a:rPr lang="en-US" dirty="0"/>
              <a:t>.</a:t>
            </a:r>
          </a:p>
        </p:txBody>
      </p:sp>
      <p:pic>
        <p:nvPicPr>
          <p:cNvPr id="901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606049"/>
            <a:ext cx="5748337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048410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2381-6B11-2E4C-A72C-BF96350B6196}" type="slidenum">
              <a:rPr lang="en-US"/>
              <a:pPr/>
              <a:t>41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59648"/>
          </a:xfrm>
        </p:spPr>
        <p:txBody>
          <a:bodyPr/>
          <a:lstStyle/>
          <a:p>
            <a:r>
              <a:rPr lang="en-US" dirty="0"/>
              <a:t>Find all vertices that are distance 3 from 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Begin with the vertices adjacent to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-25000" dirty="0"/>
              <a:t>4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6"/>
            <a:endParaRPr lang="en-US" dirty="0"/>
          </a:p>
          <a:p>
            <a:pPr lvl="1"/>
            <a:r>
              <a:rPr lang="en-US" dirty="0"/>
              <a:t>Now we have the </a:t>
            </a:r>
            <a:r>
              <a:rPr lang="en-US" u="sng" dirty="0"/>
              <a:t>shortest paths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from 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r>
              <a:rPr lang="en-US" dirty="0"/>
              <a:t> to every other vertex.</a:t>
            </a:r>
          </a:p>
        </p:txBody>
      </p:sp>
      <p:pic>
        <p:nvPicPr>
          <p:cNvPr id="902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240293"/>
            <a:ext cx="5656262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162267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1C2E-6442-384F-9E92-B21DF3D8930D}" type="slidenum">
              <a:rPr lang="en-US"/>
              <a:pPr/>
              <a:t>42</a:t>
            </a:fld>
            <a:endParaRPr lang="en-US"/>
          </a:p>
        </p:txBody>
      </p:sp>
      <p:grpSp>
        <p:nvGrpSpPr>
          <p:cNvPr id="903177" name="Group 9"/>
          <p:cNvGrpSpPr>
            <a:grpSpLocks/>
          </p:cNvGrpSpPr>
          <p:nvPr/>
        </p:nvGrpSpPr>
        <p:grpSpPr bwMode="auto">
          <a:xfrm>
            <a:off x="274638" y="1235075"/>
            <a:ext cx="8869362" cy="3389313"/>
            <a:chOff x="173" y="778"/>
            <a:chExt cx="5587" cy="2135"/>
          </a:xfrm>
        </p:grpSpPr>
        <p:pic>
          <p:nvPicPr>
            <p:cNvPr id="90317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778"/>
              <a:ext cx="5587" cy="2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03176" name="Rectangle 8"/>
            <p:cNvSpPr>
              <a:spLocks noChangeArrowheads="1"/>
            </p:cNvSpPr>
            <p:nvPr/>
          </p:nvSpPr>
          <p:spPr bwMode="auto">
            <a:xfrm>
              <a:off x="230" y="2506"/>
              <a:ext cx="5242" cy="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670" y="1143000"/>
            <a:ext cx="5760401" cy="54864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Keep the </a:t>
            </a:r>
            <a:r>
              <a:rPr lang="en-US" sz="2000" u="sng" dirty="0"/>
              <a:t>tentative distance</a:t>
            </a:r>
            <a:r>
              <a:rPr lang="en-US" sz="2000" dirty="0">
                <a:solidFill>
                  <a:srgbClr val="B23C00"/>
                </a:solidFill>
              </a:rPr>
              <a:t> </a:t>
            </a:r>
            <a:r>
              <a:rPr lang="en-US" sz="2000" dirty="0"/>
              <a:t>from vertex </a:t>
            </a:r>
            <a:r>
              <a:rPr lang="en-US" sz="2000" i="1" dirty="0"/>
              <a:t>v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to another vertex in the </a:t>
            </a:r>
            <a:r>
              <a:rPr lang="en-US" sz="2000" i="1" dirty="0"/>
              <a:t>d</a:t>
            </a:r>
            <a:r>
              <a:rPr lang="en-US" sz="2000" i="1" baseline="-25000" dirty="0"/>
              <a:t>v</a:t>
            </a:r>
            <a:r>
              <a:rPr lang="en-US" sz="2000" dirty="0"/>
              <a:t> column.</a:t>
            </a:r>
          </a:p>
          <a:p>
            <a:r>
              <a:rPr lang="en-US" sz="2000" dirty="0"/>
              <a:t>Keep track of the </a:t>
            </a:r>
            <a:r>
              <a:rPr lang="en-US" sz="2000" u="sng" dirty="0"/>
              <a:t>path</a:t>
            </a:r>
            <a:r>
              <a:rPr lang="en-US" sz="2000" dirty="0">
                <a:solidFill>
                  <a:srgbClr val="B23C00"/>
                </a:solidFill>
              </a:rPr>
              <a:t> </a:t>
            </a:r>
            <a:r>
              <a:rPr lang="en-US" sz="2000" dirty="0"/>
              <a:t>in the </a:t>
            </a:r>
            <a:r>
              <a:rPr lang="en-US" sz="2000" i="1" dirty="0" err="1"/>
              <a:t>p</a:t>
            </a:r>
            <a:r>
              <a:rPr lang="en-US" sz="2000" i="1" baseline="-25000" dirty="0" err="1"/>
              <a:t>v</a:t>
            </a:r>
            <a:r>
              <a:rPr lang="en-US" sz="2000" dirty="0"/>
              <a:t> column.</a:t>
            </a:r>
          </a:p>
          <a:p>
            <a:r>
              <a:rPr lang="en-US" sz="2000" dirty="0"/>
              <a:t>A vertex becomes “known”</a:t>
            </a:r>
            <a:r>
              <a:rPr lang="en-US" sz="2000" dirty="0">
                <a:solidFill>
                  <a:srgbClr val="B23C00"/>
                </a:solidFill>
              </a:rPr>
              <a:t> </a:t>
            </a:r>
            <a:br>
              <a:rPr lang="en-US" sz="2000" dirty="0"/>
            </a:br>
            <a:r>
              <a:rPr lang="en-US" sz="2000" dirty="0"/>
              <a:t>after it has been processed.	</a:t>
            </a:r>
          </a:p>
          <a:p>
            <a:pPr lvl="1"/>
            <a:r>
              <a:rPr lang="en-US" sz="1800" dirty="0"/>
              <a:t>Don</a:t>
            </a:r>
            <a:r>
              <a:rPr lang="en-US" sz="1800" dirty="0">
                <a:latin typeface="Arial"/>
              </a:rPr>
              <a:t>’</a:t>
            </a:r>
            <a:r>
              <a:rPr lang="en-US" sz="1800" dirty="0"/>
              <a:t>t reprocess a known vertex.</a:t>
            </a:r>
          </a:p>
          <a:p>
            <a:pPr lvl="1"/>
            <a:r>
              <a:rPr lang="en-US" sz="1800" dirty="0"/>
              <a:t>No cheaper path can be found.</a:t>
            </a:r>
          </a:p>
          <a:p>
            <a:r>
              <a:rPr lang="en-US" sz="2000" dirty="0"/>
              <a:t>Set all </a:t>
            </a:r>
            <a:r>
              <a:rPr lang="en-US" sz="2000" i="1" dirty="0"/>
              <a:t>d</a:t>
            </a:r>
            <a:r>
              <a:rPr lang="en-US" sz="2000" i="1" baseline="-25000" dirty="0"/>
              <a:t>v </a:t>
            </a:r>
            <a:r>
              <a:rPr lang="en-US" sz="2000" dirty="0"/>
              <a:t>=</a:t>
            </a:r>
            <a:r>
              <a:rPr lang="en-US" sz="2000" i="1" dirty="0"/>
              <a:t> ∞.</a:t>
            </a:r>
            <a:endParaRPr lang="en-US" sz="2000" dirty="0"/>
          </a:p>
          <a:p>
            <a:r>
              <a:rPr lang="en-US" sz="2000" u="sng" dirty="0" err="1"/>
              <a:t>Enqueue</a:t>
            </a:r>
            <a:r>
              <a:rPr lang="en-US" sz="2000" dirty="0"/>
              <a:t> the </a:t>
            </a:r>
            <a:r>
              <a:rPr lang="en-US" sz="2000" dirty="0" err="1"/>
              <a:t>distinquished</a:t>
            </a:r>
            <a:r>
              <a:rPr lang="en-US" sz="2000" dirty="0"/>
              <a:t> vertex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and set </a:t>
            </a:r>
            <a:r>
              <a:rPr lang="en-US" sz="2000" i="1" dirty="0"/>
              <a:t>d</a:t>
            </a:r>
            <a:r>
              <a:rPr lang="en-US" sz="2000" i="1" baseline="-25000" dirty="0"/>
              <a:t>s </a:t>
            </a:r>
            <a:r>
              <a:rPr lang="en-US" sz="2000" dirty="0"/>
              <a:t>=</a:t>
            </a:r>
            <a:r>
              <a:rPr lang="en-US" sz="2000" i="1" dirty="0"/>
              <a:t> </a:t>
            </a:r>
            <a:r>
              <a:rPr lang="en-US" sz="2000" dirty="0"/>
              <a:t>0</a:t>
            </a:r>
            <a:r>
              <a:rPr lang="en-US" sz="2000" i="1" dirty="0"/>
              <a:t>.</a:t>
            </a:r>
            <a:endParaRPr lang="en-US" sz="2000" dirty="0"/>
          </a:p>
          <a:p>
            <a:r>
              <a:rPr lang="en-US" sz="2000" dirty="0"/>
              <a:t>During each iteration, </a:t>
            </a:r>
            <a:r>
              <a:rPr lang="en-US" sz="2000" u="sng" dirty="0" err="1"/>
              <a:t>dequeue</a:t>
            </a:r>
            <a:r>
              <a:rPr lang="en-US" sz="2000" dirty="0"/>
              <a:t> a vertex </a:t>
            </a:r>
            <a:r>
              <a:rPr lang="en-US" sz="2000" i="1" dirty="0"/>
              <a:t>v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Mark </a:t>
            </a:r>
            <a:r>
              <a:rPr lang="en-US" sz="1800" i="1" dirty="0"/>
              <a:t>v</a:t>
            </a:r>
            <a:r>
              <a:rPr lang="en-US" sz="1800" dirty="0"/>
              <a:t> as known.</a:t>
            </a:r>
          </a:p>
          <a:p>
            <a:pPr lvl="1"/>
            <a:r>
              <a:rPr lang="en-US" sz="1800" dirty="0"/>
              <a:t>For each vertex </a:t>
            </a:r>
            <a:r>
              <a:rPr lang="en-US" sz="1800" i="1" dirty="0"/>
              <a:t>w</a:t>
            </a:r>
            <a:r>
              <a:rPr lang="en-US" sz="1800" dirty="0"/>
              <a:t> adjacent to </a:t>
            </a:r>
            <a:r>
              <a:rPr lang="en-US" sz="1800" i="1" dirty="0"/>
              <a:t>v</a:t>
            </a:r>
            <a:r>
              <a:rPr lang="en-US" sz="1800" dirty="0"/>
              <a:t> whose </a:t>
            </a:r>
            <a:r>
              <a:rPr lang="en-US" sz="1800" i="1" dirty="0" err="1"/>
              <a:t>d</a:t>
            </a:r>
            <a:r>
              <a:rPr lang="en-US" sz="1800" i="1" baseline="-25000" dirty="0" err="1"/>
              <a:t>w</a:t>
            </a:r>
            <a:r>
              <a:rPr lang="en-US" sz="1800" i="1" baseline="-25000" dirty="0"/>
              <a:t> </a:t>
            </a:r>
            <a:r>
              <a:rPr lang="en-US" sz="1800" dirty="0"/>
              <a:t>=</a:t>
            </a:r>
            <a:r>
              <a:rPr lang="en-US" sz="1800" i="1" dirty="0"/>
              <a:t> ∞</a:t>
            </a:r>
            <a:endParaRPr lang="en-US" sz="1800" dirty="0"/>
          </a:p>
          <a:p>
            <a:pPr lvl="2"/>
            <a:r>
              <a:rPr lang="en-US" sz="1600" dirty="0"/>
              <a:t>Set its distance </a:t>
            </a:r>
            <a:r>
              <a:rPr lang="en-US" sz="1600" i="1" dirty="0" err="1"/>
              <a:t>d</a:t>
            </a:r>
            <a:r>
              <a:rPr lang="en-US" sz="1600" i="1" baseline="-25000" dirty="0" err="1"/>
              <a:t>w</a:t>
            </a:r>
            <a:r>
              <a:rPr lang="en-US" sz="1600" dirty="0"/>
              <a:t> to </a:t>
            </a:r>
            <a:r>
              <a:rPr lang="en-US" sz="1600" i="1" dirty="0"/>
              <a:t>d</a:t>
            </a:r>
            <a:r>
              <a:rPr lang="en-US" sz="1600" i="1" baseline="-25000" dirty="0"/>
              <a:t>v </a:t>
            </a:r>
            <a:r>
              <a:rPr lang="en-US" sz="1600" dirty="0"/>
              <a:t>+ 1</a:t>
            </a:r>
          </a:p>
          <a:p>
            <a:pPr lvl="2"/>
            <a:r>
              <a:rPr lang="en-US" sz="1600" dirty="0"/>
              <a:t>Set its path </a:t>
            </a:r>
            <a:r>
              <a:rPr lang="en-US" sz="1600" i="1" dirty="0"/>
              <a:t>p</a:t>
            </a:r>
            <a:r>
              <a:rPr lang="en-US" sz="1600" i="1" baseline="-25000" dirty="0"/>
              <a:t>w</a:t>
            </a:r>
            <a:r>
              <a:rPr lang="en-US" sz="1600" dirty="0"/>
              <a:t> to </a:t>
            </a:r>
            <a:r>
              <a:rPr lang="en-US" sz="1600" i="1" dirty="0"/>
              <a:t>v</a:t>
            </a:r>
            <a:r>
              <a:rPr lang="en-US" sz="1600" dirty="0"/>
              <a:t>.</a:t>
            </a:r>
          </a:p>
          <a:p>
            <a:pPr lvl="2"/>
            <a:r>
              <a:rPr lang="en-US" sz="1600" dirty="0" err="1"/>
              <a:t>Enqueue</a:t>
            </a:r>
            <a:r>
              <a:rPr lang="en-US" sz="1600" dirty="0"/>
              <a:t> </a:t>
            </a:r>
            <a:r>
              <a:rPr lang="en-US" sz="1600" i="1" dirty="0"/>
              <a:t>w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9234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3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3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3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3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805FA-5208-474F-AE7B-C8E46488FA2A}" type="slidenum">
              <a:rPr lang="en-US"/>
              <a:pPr/>
              <a:t>43</a:t>
            </a:fld>
            <a:endParaRPr 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08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35075"/>
            <a:ext cx="6359525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08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1454150"/>
            <a:ext cx="3017838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0826" y="5532097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890639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1CE-EC8C-2146-805F-2FCEC4AFD6B5}" type="slidenum">
              <a:rPr lang="en-US"/>
              <a:pPr/>
              <a:t>44</a:t>
            </a:fld>
            <a:endParaRPr 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Unweighted</a:t>
            </a:r>
            <a:r>
              <a:rPr lang="en-US" dirty="0"/>
              <a:t> Shortest Path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06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73163"/>
            <a:ext cx="5434012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92219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626335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D002-FFDC-1747-810E-2F1A678460B8}" type="slidenum">
              <a:rPr lang="en-US"/>
              <a:pPr/>
              <a:t>45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Least Cost Path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r>
              <a:rPr lang="en-US" dirty="0" err="1">
                <a:solidFill>
                  <a:srgbClr val="B23C00"/>
                </a:solidFill>
              </a:rPr>
              <a:t>Dijkstra</a:t>
            </a:r>
            <a:r>
              <a:rPr lang="en-US" altLang="ja-JP" dirty="0" err="1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 err="1">
                <a:solidFill>
                  <a:srgbClr val="B23C00"/>
                </a:solidFill>
              </a:rPr>
              <a:t>s</a:t>
            </a:r>
            <a:r>
              <a:rPr lang="en-US" dirty="0">
                <a:solidFill>
                  <a:srgbClr val="B23C00"/>
                </a:solidFill>
              </a:rPr>
              <a:t> Algorithm</a:t>
            </a:r>
          </a:p>
          <a:p>
            <a:pPr lvl="1"/>
            <a:r>
              <a:rPr lang="en-US" dirty="0"/>
              <a:t>Example of a </a:t>
            </a:r>
            <a:r>
              <a:rPr lang="en-US" dirty="0">
                <a:solidFill>
                  <a:srgbClr val="C00000"/>
                </a:solidFill>
              </a:rPr>
              <a:t>greedy algorithm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Greedy algorithm</a:t>
            </a:r>
          </a:p>
          <a:p>
            <a:pPr lvl="1"/>
            <a:r>
              <a:rPr lang="en-US" dirty="0"/>
              <a:t>At each stage, do what appears </a:t>
            </a:r>
            <a:br>
              <a:rPr lang="en-US" dirty="0"/>
            </a:br>
            <a:r>
              <a:rPr lang="en-US" dirty="0"/>
              <a:t>to be the </a:t>
            </a:r>
            <a:r>
              <a:rPr lang="en-US" u="sng" dirty="0"/>
              <a:t>best at that stage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greedy algorithm </a:t>
            </a:r>
            <a:r>
              <a:rPr lang="en-US" u="sng" dirty="0"/>
              <a:t>may not always work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Keep the same information for each vertex:</a:t>
            </a:r>
          </a:p>
          <a:p>
            <a:pPr lvl="1"/>
            <a:r>
              <a:rPr lang="en-US" dirty="0"/>
              <a:t>Either known or unknown</a:t>
            </a:r>
          </a:p>
          <a:p>
            <a:pPr lvl="1"/>
            <a:r>
              <a:rPr lang="en-US" dirty="0"/>
              <a:t>Tentative distance </a:t>
            </a:r>
            <a:r>
              <a:rPr lang="en-US" i="1" dirty="0"/>
              <a:t>d</a:t>
            </a:r>
            <a:r>
              <a:rPr lang="en-US" i="1" baseline="-25000" dirty="0"/>
              <a:t>v</a:t>
            </a:r>
          </a:p>
          <a:p>
            <a:pPr lvl="1"/>
            <a:r>
              <a:rPr lang="en-US" dirty="0"/>
              <a:t>Path information </a:t>
            </a:r>
            <a:r>
              <a:rPr lang="en-US" i="1" dirty="0" err="1"/>
              <a:t>p</a:t>
            </a:r>
            <a:r>
              <a:rPr lang="en-US" i="1" baseline="-25000" dirty="0" err="1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7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310-48D4-894D-B3FD-A2B483A98F19}" type="slidenum">
              <a:rPr lang="en-US"/>
              <a:pPr/>
              <a:t>46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</a:t>
            </a:r>
            <a:r>
              <a:rPr lang="en-US" dirty="0" err="1">
                <a:latin typeface="Arial"/>
              </a:rPr>
              <a:t>’</a:t>
            </a:r>
            <a:r>
              <a:rPr lang="en-US" dirty="0" err="1"/>
              <a:t>s</a:t>
            </a:r>
            <a:r>
              <a:rPr lang="en-US" dirty="0"/>
              <a:t> Algorithm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682234"/>
          </a:xfrm>
        </p:spPr>
        <p:txBody>
          <a:bodyPr/>
          <a:lstStyle/>
          <a:p>
            <a:r>
              <a:rPr lang="en-US" dirty="0"/>
              <a:t>At each stage:</a:t>
            </a:r>
          </a:p>
          <a:p>
            <a:pPr lvl="1"/>
            <a:r>
              <a:rPr lang="en-US" dirty="0"/>
              <a:t>Select an unknown vertex </a:t>
            </a:r>
            <a:r>
              <a:rPr lang="en-US" i="1" dirty="0"/>
              <a:t>v</a:t>
            </a:r>
            <a:r>
              <a:rPr lang="en-US" dirty="0"/>
              <a:t> that has the smallest </a:t>
            </a:r>
            <a:r>
              <a:rPr lang="en-US" i="1" dirty="0"/>
              <a:t>d</a:t>
            </a:r>
            <a:r>
              <a:rPr lang="en-US" i="1" baseline="-25000" dirty="0"/>
              <a:t>v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Declare that the shortest path from </a:t>
            </a:r>
            <a:r>
              <a:rPr lang="en-US" i="1" dirty="0"/>
              <a:t>s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 is known.</a:t>
            </a:r>
          </a:p>
          <a:p>
            <a:pPr lvl="1"/>
            <a:r>
              <a:rPr lang="en-US" dirty="0"/>
              <a:t>For each vertex </a:t>
            </a:r>
            <a:r>
              <a:rPr lang="en-US" i="1" dirty="0"/>
              <a:t>w</a:t>
            </a:r>
            <a:r>
              <a:rPr lang="en-US" dirty="0"/>
              <a:t> adjacent to </a:t>
            </a:r>
            <a:r>
              <a:rPr lang="en-US" i="1" dirty="0"/>
              <a:t>v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Set its distance </a:t>
            </a:r>
            <a:r>
              <a:rPr lang="en-US" i="1" dirty="0" err="1"/>
              <a:t>d</a:t>
            </a:r>
            <a:r>
              <a:rPr lang="en-US" i="1" baseline="-25000" dirty="0" err="1"/>
              <a:t>w</a:t>
            </a:r>
            <a:r>
              <a:rPr lang="en-US" dirty="0"/>
              <a:t> to the </a:t>
            </a:r>
            <a:r>
              <a:rPr lang="en-US" i="1" dirty="0"/>
              <a:t>d</a:t>
            </a:r>
            <a:r>
              <a:rPr lang="en-US" i="1" baseline="-25000" dirty="0"/>
              <a:t>v</a:t>
            </a:r>
            <a:r>
              <a:rPr lang="en-US" dirty="0"/>
              <a:t> + </a:t>
            </a:r>
            <a:r>
              <a:rPr lang="en-US" dirty="0" err="1"/>
              <a:t>cost</a:t>
            </a:r>
            <a:r>
              <a:rPr lang="en-US" i="1" baseline="-25000" dirty="0" err="1"/>
              <a:t>v,w</a:t>
            </a:r>
            <a:endParaRPr lang="en-US" i="1" baseline="-25000" dirty="0"/>
          </a:p>
          <a:p>
            <a:pPr lvl="2"/>
            <a:r>
              <a:rPr lang="en-US" dirty="0"/>
              <a:t>Set its path </a:t>
            </a:r>
            <a:r>
              <a:rPr lang="en-US" i="1" dirty="0"/>
              <a:t>p</a:t>
            </a:r>
            <a:r>
              <a:rPr lang="en-US" i="1" baseline="-25000" dirty="0"/>
              <a:t>w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.</a:t>
            </a:r>
          </a:p>
        </p:txBody>
      </p:sp>
      <p:pic>
        <p:nvPicPr>
          <p:cNvPr id="909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2" y="3643313"/>
            <a:ext cx="417195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809951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3FB2-CB1E-4F4A-81D2-9D5F730C720C}" type="slidenum">
              <a:rPr lang="en-US"/>
              <a:pPr/>
              <a:t>47</a:t>
            </a:fld>
            <a:endParaRPr lang="en-US"/>
          </a:p>
        </p:txBody>
      </p:sp>
      <p:pic>
        <p:nvPicPr>
          <p:cNvPr id="910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3300"/>
            <a:ext cx="73152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</a:t>
            </a:r>
            <a:r>
              <a:rPr lang="en-US" dirty="0" err="1">
                <a:latin typeface="Arial"/>
              </a:rPr>
              <a:t>’</a:t>
            </a:r>
            <a:r>
              <a:rPr lang="en-US" dirty="0" err="1"/>
              <a:t>s</a:t>
            </a:r>
            <a:r>
              <a:rPr lang="en-US" dirty="0"/>
              <a:t> Algorithm</a:t>
            </a:r>
            <a:r>
              <a:rPr lang="en-US" i="1" dirty="0"/>
              <a:t>, cont’d</a:t>
            </a:r>
          </a:p>
        </p:txBody>
      </p:sp>
      <p:pic>
        <p:nvPicPr>
          <p:cNvPr id="910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17638"/>
            <a:ext cx="438943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0342" name="Text Box 6"/>
          <p:cNvSpPr txBox="1">
            <a:spLocks noChangeArrowheads="1"/>
          </p:cNvSpPr>
          <p:nvPr/>
        </p:nvSpPr>
        <p:spPr bwMode="auto">
          <a:xfrm>
            <a:off x="4389438" y="4160838"/>
            <a:ext cx="2395537" cy="46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B23C00"/>
                </a:solidFill>
              </a:rPr>
              <a:t>Start with </a:t>
            </a:r>
            <a:r>
              <a:rPr lang="en-US" sz="2400" i="1">
                <a:solidFill>
                  <a:srgbClr val="B23C00"/>
                </a:solidFill>
              </a:rPr>
              <a:t>s</a:t>
            </a:r>
            <a:r>
              <a:rPr lang="en-US" sz="2400">
                <a:solidFill>
                  <a:srgbClr val="B23C00"/>
                </a:solidFill>
              </a:rPr>
              <a:t> = </a:t>
            </a:r>
            <a:r>
              <a:rPr lang="en-US" sz="2400" i="1">
                <a:solidFill>
                  <a:srgbClr val="B23C00"/>
                </a:solidFill>
              </a:rPr>
              <a:t>v</a:t>
            </a:r>
            <a:r>
              <a:rPr lang="en-US" sz="2400" baseline="-25000">
                <a:solidFill>
                  <a:srgbClr val="B23C00"/>
                </a:solidFill>
              </a:rPr>
              <a:t>1</a:t>
            </a:r>
            <a:r>
              <a:rPr lang="en-US" sz="2400">
                <a:solidFill>
                  <a:srgbClr val="B23C00"/>
                </a:solidFill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039543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6F87-C59A-7041-9F1A-CB1B38ED351E}" type="slidenum">
              <a:rPr lang="en-US"/>
              <a:pPr/>
              <a:t>48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11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939925"/>
            <a:ext cx="5121275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17638"/>
            <a:ext cx="438943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1367" name="Text Box 7"/>
          <p:cNvSpPr txBox="1">
            <a:spLocks noChangeArrowheads="1"/>
          </p:cNvSpPr>
          <p:nvPr/>
        </p:nvSpPr>
        <p:spPr bwMode="auto">
          <a:xfrm>
            <a:off x="3657600" y="4068763"/>
            <a:ext cx="4256099" cy="1077218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Set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1</a:t>
            </a:r>
            <a:r>
              <a:rPr lang="en-US" dirty="0">
                <a:solidFill>
                  <a:srgbClr val="B23C00"/>
                </a:solidFill>
              </a:rPr>
              <a:t> to known.</a:t>
            </a:r>
          </a:p>
          <a:p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</a:rPr>
              <a:t> are </a:t>
            </a:r>
            <a:r>
              <a:rPr lang="en-US" u="sng" dirty="0">
                <a:solidFill>
                  <a:srgbClr val="B23C00"/>
                </a:solidFill>
              </a:rPr>
              <a:t>unknown and adjacent</a:t>
            </a:r>
            <a:r>
              <a:rPr lang="en-US" dirty="0">
                <a:solidFill>
                  <a:srgbClr val="B23C00"/>
                </a:solidFill>
              </a:rPr>
              <a:t> to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1</a:t>
            </a:r>
            <a:r>
              <a:rPr lang="en-US" dirty="0">
                <a:solidFill>
                  <a:srgbClr val="B23C00"/>
                </a:solidFill>
              </a:rPr>
              <a:t>: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Set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</a:rPr>
              <a:t> to their costs + cost of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1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Set </a:t>
            </a:r>
            <a:r>
              <a:rPr lang="en-US" i="1" dirty="0">
                <a:solidFill>
                  <a:srgbClr val="B23C00"/>
                </a:solidFill>
              </a:rPr>
              <a:t>p</a:t>
            </a:r>
            <a:r>
              <a:rPr lang="en-US" baseline="-25000" dirty="0">
                <a:solidFill>
                  <a:srgbClr val="B23C00"/>
                </a:solidFill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>
                <a:solidFill>
                  <a:srgbClr val="B23C00"/>
                </a:solidFill>
              </a:rPr>
              <a:t>p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</a:rPr>
              <a:t> to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1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295848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0CDF-B035-B445-8F95-3D25FB1939CF}" type="slidenum">
              <a:rPr lang="en-US"/>
              <a:pPr/>
              <a:t>49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12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936750"/>
            <a:ext cx="50292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2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17638"/>
            <a:ext cx="438943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2390" name="Text Box 6"/>
          <p:cNvSpPr txBox="1">
            <a:spLocks noChangeArrowheads="1"/>
          </p:cNvSpPr>
          <p:nvPr/>
        </p:nvSpPr>
        <p:spPr bwMode="auto">
          <a:xfrm>
            <a:off x="3657600" y="4068763"/>
            <a:ext cx="4644593" cy="1077218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</a:rPr>
              <a:t> was the </a:t>
            </a:r>
            <a:r>
              <a:rPr lang="en-US" u="sng" dirty="0">
                <a:solidFill>
                  <a:srgbClr val="B23C00"/>
                </a:solidFill>
              </a:rPr>
              <a:t>smallest unknown</a:t>
            </a:r>
            <a:r>
              <a:rPr lang="en-US" dirty="0">
                <a:solidFill>
                  <a:srgbClr val="B23C00"/>
                </a:solidFill>
              </a:rPr>
              <a:t>. Set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</a:rPr>
              <a:t> to known.</a:t>
            </a:r>
          </a:p>
          <a:p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3</a:t>
            </a:r>
            <a:r>
              <a:rPr lang="en-US" dirty="0">
                <a:solidFill>
                  <a:srgbClr val="B23C00"/>
                </a:solidFill>
              </a:rPr>
              <a:t>,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5</a:t>
            </a:r>
            <a:r>
              <a:rPr lang="en-US" dirty="0">
                <a:solidFill>
                  <a:srgbClr val="B23C00"/>
                </a:solidFill>
              </a:rPr>
              <a:t>,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, and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7</a:t>
            </a:r>
            <a:r>
              <a:rPr lang="en-US" dirty="0">
                <a:solidFill>
                  <a:srgbClr val="B23C00"/>
                </a:solidFill>
              </a:rPr>
              <a:t> are </a:t>
            </a:r>
            <a:r>
              <a:rPr lang="en-US" u="sng" dirty="0">
                <a:solidFill>
                  <a:srgbClr val="B23C00"/>
                </a:solidFill>
              </a:rPr>
              <a:t>unknown and adjacent</a:t>
            </a:r>
            <a:r>
              <a:rPr lang="en-US" dirty="0">
                <a:solidFill>
                  <a:srgbClr val="B23C00"/>
                </a:solidFill>
              </a:rPr>
              <a:t> to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</a:rPr>
              <a:t>: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Set their </a:t>
            </a:r>
            <a:r>
              <a:rPr lang="en-US" i="1" dirty="0" err="1">
                <a:solidFill>
                  <a:srgbClr val="B23C00"/>
                </a:solidFill>
              </a:rPr>
              <a:t>d</a:t>
            </a:r>
            <a:r>
              <a:rPr lang="en-US" i="1" baseline="-25000" dirty="0" err="1">
                <a:solidFill>
                  <a:srgbClr val="B23C00"/>
                </a:solidFill>
              </a:rPr>
              <a:t>w</a:t>
            </a:r>
            <a:r>
              <a:rPr lang="en-US" dirty="0">
                <a:solidFill>
                  <a:srgbClr val="B23C00"/>
                </a:solidFill>
              </a:rPr>
              <a:t> to their costs + cost of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Set their </a:t>
            </a:r>
            <a:r>
              <a:rPr lang="en-US" i="1" dirty="0">
                <a:solidFill>
                  <a:srgbClr val="B23C00"/>
                </a:solidFill>
              </a:rPr>
              <a:t>p</a:t>
            </a:r>
            <a:r>
              <a:rPr lang="en-US" i="1" baseline="-25000" dirty="0">
                <a:solidFill>
                  <a:srgbClr val="B23C00"/>
                </a:solidFill>
              </a:rPr>
              <a:t>w</a:t>
            </a:r>
            <a:r>
              <a:rPr lang="en-US" dirty="0">
                <a:solidFill>
                  <a:srgbClr val="B23C00"/>
                </a:solidFill>
              </a:rPr>
              <a:t> to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366234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88AE-74CE-E64E-A481-D7C94FAB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a Standard (“Raw”)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A144-2B81-9941-BC35-13D9ADDE4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A raw pointer’s declaration doesn’t indicate whether:</a:t>
            </a:r>
          </a:p>
          <a:p>
            <a:pPr lvl="1"/>
            <a:r>
              <a:rPr lang="en-US" dirty="0"/>
              <a:t>It “owns” the object that points to </a:t>
            </a:r>
            <a:br>
              <a:rPr lang="en-US" dirty="0"/>
            </a:br>
            <a:r>
              <a:rPr lang="en-US" dirty="0"/>
              <a:t>(should you delete the object?)</a:t>
            </a:r>
          </a:p>
          <a:p>
            <a:pPr lvl="1"/>
            <a:r>
              <a:rPr lang="en-US" dirty="0"/>
              <a:t>It points to a single object or to an array </a:t>
            </a:r>
            <a:br>
              <a:rPr lang="en-US" dirty="0"/>
            </a:br>
            <a:r>
              <a:rPr lang="en-US" dirty="0"/>
              <a:t>(should you call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Should you call a dedicated destructor function?</a:t>
            </a:r>
          </a:p>
          <a:p>
            <a:pPr lvl="5"/>
            <a:endParaRPr lang="en-US" dirty="0"/>
          </a:p>
          <a:p>
            <a:r>
              <a:rPr lang="en-US" dirty="0"/>
              <a:t>Will you delete the object exactly once?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Memory leak</a:t>
            </a:r>
            <a:r>
              <a:rPr lang="en-US" dirty="0"/>
              <a:t> if you never delete the object.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Segmentation fault</a:t>
            </a:r>
            <a:r>
              <a:rPr lang="en-US" dirty="0"/>
              <a:t> if you delete the object </a:t>
            </a:r>
            <a:br>
              <a:rPr lang="en-US" dirty="0"/>
            </a:br>
            <a:r>
              <a:rPr lang="en-US" dirty="0"/>
              <a:t>more than once.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5A2E2-6394-FF45-8BFB-071C8527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67ED-8560-FE44-9B55-8C64364A1D26}" type="slidenum">
              <a:rPr lang="en-US"/>
              <a:pPr/>
              <a:t>50</a:t>
            </a:fld>
            <a:endParaRPr lang="en-US"/>
          </a:p>
        </p:txBody>
      </p:sp>
      <p:pic>
        <p:nvPicPr>
          <p:cNvPr id="913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978025"/>
            <a:ext cx="5395913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1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17638"/>
            <a:ext cx="438943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3657600" y="4068763"/>
            <a:ext cx="4515980" cy="1077218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was the </a:t>
            </a:r>
            <a:r>
              <a:rPr lang="en-US" u="sng" dirty="0">
                <a:solidFill>
                  <a:srgbClr val="B23C00"/>
                </a:solidFill>
              </a:rPr>
              <a:t>smallest unknown</a:t>
            </a:r>
            <a:r>
              <a:rPr lang="en-US" dirty="0">
                <a:solidFill>
                  <a:srgbClr val="B23C00"/>
                </a:solidFill>
              </a:rPr>
              <a:t>. Set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to known. </a:t>
            </a:r>
          </a:p>
          <a:p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5 </a:t>
            </a:r>
            <a:r>
              <a:rPr lang="en-US" dirty="0">
                <a:solidFill>
                  <a:srgbClr val="B23C00"/>
                </a:solidFill>
              </a:rPr>
              <a:t>is </a:t>
            </a:r>
            <a:r>
              <a:rPr lang="en-US" u="sng" dirty="0">
                <a:solidFill>
                  <a:srgbClr val="B23C00"/>
                </a:solidFill>
              </a:rPr>
              <a:t>unknown and adjacent</a:t>
            </a:r>
            <a:r>
              <a:rPr lang="en-US" dirty="0">
                <a:solidFill>
                  <a:srgbClr val="B23C00"/>
                </a:solidFill>
              </a:rPr>
              <a:t>: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5</a:t>
            </a:r>
            <a:r>
              <a:rPr lang="en-US" dirty="0">
                <a:solidFill>
                  <a:srgbClr val="B23C00"/>
                </a:solidFill>
              </a:rPr>
              <a:t> is already 3 which is less than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  2+10=12, so do </a:t>
            </a:r>
            <a:r>
              <a:rPr lang="en-US" u="sng" dirty="0">
                <a:solidFill>
                  <a:srgbClr val="B23C00"/>
                </a:solidFill>
              </a:rPr>
              <a:t>not</a:t>
            </a:r>
            <a:r>
              <a:rPr lang="en-US" dirty="0">
                <a:solidFill>
                  <a:srgbClr val="B23C00"/>
                </a:solidFill>
              </a:rPr>
              <a:t> change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5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676380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AA47-8529-944F-8F94-D5B6E73E567F}" type="slidenum">
              <a:rPr lang="en-US"/>
              <a:pPr/>
              <a:t>51</a:t>
            </a:fld>
            <a:endParaRPr lang="en-US"/>
          </a:p>
        </p:txBody>
      </p:sp>
      <p:pic>
        <p:nvPicPr>
          <p:cNvPr id="914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874838"/>
            <a:ext cx="7132637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14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35075"/>
            <a:ext cx="4389438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3657600" y="3794125"/>
            <a:ext cx="4330032" cy="1569660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Set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5</a:t>
            </a:r>
            <a:r>
              <a:rPr lang="en-US" dirty="0">
                <a:solidFill>
                  <a:srgbClr val="B23C00"/>
                </a:solidFill>
              </a:rPr>
              <a:t> to known.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7</a:t>
            </a:r>
            <a:r>
              <a:rPr lang="en-US" dirty="0">
                <a:solidFill>
                  <a:srgbClr val="B23C00"/>
                </a:solidFill>
              </a:rPr>
              <a:t> is unknown and adjacent.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Do not adjust since 5 &lt; 3+6.</a:t>
            </a:r>
          </a:p>
          <a:p>
            <a:r>
              <a:rPr lang="en-US" dirty="0">
                <a:solidFill>
                  <a:srgbClr val="B23C00"/>
                </a:solidFill>
              </a:rPr>
              <a:t>Set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3</a:t>
            </a:r>
            <a:r>
              <a:rPr lang="en-US" dirty="0">
                <a:solidFill>
                  <a:srgbClr val="B23C00"/>
                </a:solidFill>
              </a:rPr>
              <a:t> to known.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is unknown and adjacent.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Change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to 3+5=8 which is less than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  its previous value of 9.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Change </a:t>
            </a:r>
            <a:r>
              <a:rPr lang="en-US" i="1" dirty="0">
                <a:solidFill>
                  <a:srgbClr val="B23C00"/>
                </a:solidFill>
              </a:rPr>
              <a:t>p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to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3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449822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4248-61A7-1240-B5AD-C879401AC4A4}" type="slidenum">
              <a:rPr lang="en-US"/>
              <a:pPr/>
              <a:t>52</a:t>
            </a:fld>
            <a:endParaRPr lang="en-US"/>
          </a:p>
        </p:txBody>
      </p:sp>
      <p:pic>
        <p:nvPicPr>
          <p:cNvPr id="915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965325"/>
            <a:ext cx="5213350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15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17638"/>
            <a:ext cx="438943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5463" name="Text Box 7"/>
          <p:cNvSpPr txBox="1">
            <a:spLocks noChangeArrowheads="1"/>
          </p:cNvSpPr>
          <p:nvPr/>
        </p:nvSpPr>
        <p:spPr bwMode="auto">
          <a:xfrm>
            <a:off x="3657600" y="4068763"/>
            <a:ext cx="4330032" cy="1077218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Set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7</a:t>
            </a:r>
            <a:r>
              <a:rPr lang="en-US" dirty="0">
                <a:solidFill>
                  <a:srgbClr val="B23C00"/>
                </a:solidFill>
              </a:rPr>
              <a:t> to known.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is unknown and adjacent.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Change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to 5+1=6 which is less than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  its previous value of 8.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B23C00"/>
                </a:solidFill>
              </a:rPr>
              <a:t> Change </a:t>
            </a:r>
            <a:r>
              <a:rPr lang="en-US" i="1" dirty="0">
                <a:solidFill>
                  <a:srgbClr val="B23C00"/>
                </a:solidFill>
              </a:rPr>
              <a:t>p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to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7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514684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0C7B-14AF-8B4B-BD9E-5B65E3ABDE6F}" type="slidenum">
              <a:rPr lang="en-US"/>
              <a:pPr/>
              <a:t>53</a:t>
            </a:fld>
            <a:endParaRPr lang="en-US"/>
          </a:p>
        </p:txBody>
      </p:sp>
      <p:pic>
        <p:nvPicPr>
          <p:cNvPr id="916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843088"/>
            <a:ext cx="79565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16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17638"/>
            <a:ext cx="438943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6485" name="Text Box 5"/>
          <p:cNvSpPr txBox="1">
            <a:spLocks noChangeArrowheads="1"/>
          </p:cNvSpPr>
          <p:nvPr/>
        </p:nvSpPr>
        <p:spPr bwMode="auto">
          <a:xfrm>
            <a:off x="4754563" y="4251325"/>
            <a:ext cx="2511024" cy="584776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Set </a:t>
            </a:r>
            <a:r>
              <a:rPr lang="en-US" i="1">
                <a:solidFill>
                  <a:srgbClr val="B23C00"/>
                </a:solidFill>
              </a:rPr>
              <a:t>v</a:t>
            </a:r>
            <a:r>
              <a:rPr lang="en-US" baseline="-25000">
                <a:solidFill>
                  <a:srgbClr val="B23C00"/>
                </a:solidFill>
              </a:rPr>
              <a:t>6</a:t>
            </a:r>
            <a:r>
              <a:rPr lang="en-US">
                <a:solidFill>
                  <a:srgbClr val="B23C00"/>
                </a:solidFill>
              </a:rPr>
              <a:t> to known.</a:t>
            </a:r>
          </a:p>
          <a:p>
            <a:r>
              <a:rPr lang="en-US">
                <a:solidFill>
                  <a:srgbClr val="B23C00"/>
                </a:solidFill>
              </a:rPr>
              <a:t>The algorithm terminates.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5097" y="6136029"/>
            <a:ext cx="159530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Mark Allen Weiss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356287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7" y="2057415"/>
            <a:ext cx="543242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336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7" y="1508781"/>
            <a:ext cx="5254625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946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70" y="1282350"/>
            <a:ext cx="4453059" cy="49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017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33C8-61CC-434B-AF0F-363F5201777B}" type="slidenum">
              <a:rPr lang="en-US"/>
              <a:pPr/>
              <a:t>57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 (MST)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you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re wiring a new house.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What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the </a:t>
            </a:r>
            <a:r>
              <a:rPr lang="en-US" u="sng" dirty="0"/>
              <a:t>minimum length of wire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you need to purchase?</a:t>
            </a:r>
          </a:p>
          <a:p>
            <a:pPr lvl="4"/>
            <a:endParaRPr lang="en-US" dirty="0"/>
          </a:p>
          <a:p>
            <a:r>
              <a:rPr lang="en-US" dirty="0"/>
              <a:t>Represent the house as an undirected graph.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Each electrical outlet is a vertex.</a:t>
            </a:r>
          </a:p>
          <a:p>
            <a:pPr lvl="1"/>
            <a:r>
              <a:rPr lang="en-US" dirty="0"/>
              <a:t>The wires between the outlets are the edges.</a:t>
            </a:r>
          </a:p>
          <a:p>
            <a:pPr lvl="1"/>
            <a:r>
              <a:rPr lang="en-US" dirty="0"/>
              <a:t>The cost of each edge is the length of the wire.</a:t>
            </a:r>
          </a:p>
        </p:txBody>
      </p:sp>
    </p:spTree>
    <p:extLst>
      <p:ext uri="{BB962C8B-B14F-4D97-AF65-F5344CB8AC3E}">
        <p14:creationId xmlns:p14="http://schemas.microsoft.com/office/powerpoint/2010/main" val="21925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33C8-61CC-434B-AF0F-363F5201777B}" type="slidenum">
              <a:rPr lang="en-US"/>
              <a:pPr/>
              <a:t>58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 (MST)</a:t>
            </a:r>
            <a:r>
              <a:rPr lang="en-US" i="1" dirty="0"/>
              <a:t>, cont’d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tree formed from the edges of an undirected graph that connects all the vertices at the lowest total cost.</a:t>
            </a:r>
          </a:p>
        </p:txBody>
      </p:sp>
    </p:spTree>
    <p:extLst>
      <p:ext uri="{BB962C8B-B14F-4D97-AF65-F5344CB8AC3E}">
        <p14:creationId xmlns:p14="http://schemas.microsoft.com/office/powerpoint/2010/main" val="1069065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B21A-302B-DB49-B6AD-89D241EAD2DA}" type="slidenum">
              <a:rPr lang="en-US"/>
              <a:pPr/>
              <a:t>59</a:t>
            </a:fld>
            <a:endParaRPr lang="en-US"/>
          </a:p>
        </p:txBody>
      </p:sp>
      <p:pic>
        <p:nvPicPr>
          <p:cNvPr id="923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5075"/>
            <a:ext cx="456882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365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Minimum Spanning Tree (MST)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923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754563" y="1295400"/>
            <a:ext cx="4206875" cy="4835525"/>
          </a:xfrm>
          <a:noFill/>
          <a:ln/>
        </p:spPr>
        <p:txBody>
          <a:bodyPr/>
          <a:lstStyle/>
          <a:p>
            <a:r>
              <a:rPr lang="en-US" dirty="0"/>
              <a:t>The MST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Is an acyclic tree.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Spans (includes) </a:t>
            </a:r>
            <a:br>
              <a:rPr lang="en-US" dirty="0"/>
            </a:br>
            <a:r>
              <a:rPr lang="en-US" dirty="0"/>
              <a:t>every vertex.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Has |</a:t>
            </a:r>
            <a:r>
              <a:rPr lang="en-US" i="1" dirty="0"/>
              <a:t>V </a:t>
            </a:r>
            <a:r>
              <a:rPr lang="en-US" dirty="0"/>
              <a:t>|-1 edges.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Has </a:t>
            </a:r>
            <a:r>
              <a:rPr lang="en-US" u="sng" dirty="0"/>
              <a:t>minimum total cost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37978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E6CC-8919-244D-97F7-7F34893D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Pointers vs. Smart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D01F-F514-CF43-9B86-64BEFE9D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Raw pointers are powerful but dangerous.</a:t>
            </a:r>
          </a:p>
          <a:p>
            <a:pPr lvl="1"/>
            <a:r>
              <a:rPr lang="en-US" dirty="0"/>
              <a:t>Use a </a:t>
            </a:r>
            <a:r>
              <a:rPr lang="en-US" dirty="0">
                <a:solidFill>
                  <a:srgbClr val="B23C00"/>
                </a:solidFill>
              </a:rPr>
              <a:t>smart pointer </a:t>
            </a:r>
            <a:r>
              <a:rPr lang="en-US" dirty="0"/>
              <a:t>instead.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Unique pointer</a:t>
            </a:r>
          </a:p>
          <a:p>
            <a:pPr lvl="1"/>
            <a:r>
              <a:rPr lang="en-US" dirty="0"/>
              <a:t>Has </a:t>
            </a:r>
            <a:r>
              <a:rPr lang="en-US" u="sng" dirty="0"/>
              <a:t>exclusive ownership</a:t>
            </a:r>
            <a:r>
              <a:rPr lang="en-US" dirty="0"/>
              <a:t> of the object it points to.</a:t>
            </a:r>
          </a:p>
          <a:p>
            <a:pPr lvl="1"/>
            <a:r>
              <a:rPr lang="en-US" dirty="0"/>
              <a:t>The ownership can be transferred.</a:t>
            </a:r>
          </a:p>
          <a:p>
            <a:pPr lvl="1"/>
            <a:r>
              <a:rPr lang="en-US" dirty="0"/>
              <a:t>The object is automatically deleted </a:t>
            </a:r>
            <a:br>
              <a:rPr lang="en-US" dirty="0"/>
            </a:br>
            <a:r>
              <a:rPr lang="en-US" dirty="0"/>
              <a:t>when the pointer goes out of scope.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Shared pointer</a:t>
            </a:r>
          </a:p>
          <a:p>
            <a:pPr lvl="1"/>
            <a:r>
              <a:rPr lang="en-US" dirty="0"/>
              <a:t>Multiple pointers can point to the same object.</a:t>
            </a:r>
          </a:p>
          <a:p>
            <a:pPr lvl="1"/>
            <a:r>
              <a:rPr lang="en-US" dirty="0"/>
              <a:t>The object is </a:t>
            </a:r>
            <a:r>
              <a:rPr lang="en-US" u="sng" dirty="0"/>
              <a:t>deleted only once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15022-90D7-FF44-BCA8-5A2A9EBA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B21A-302B-DB49-B6AD-89D241EAD2DA}" type="slidenum">
              <a:rPr lang="en-US"/>
              <a:pPr/>
              <a:t>60</a:t>
            </a:fld>
            <a:endParaRPr lang="en-US"/>
          </a:p>
        </p:txBody>
      </p:sp>
      <p:pic>
        <p:nvPicPr>
          <p:cNvPr id="923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5075"/>
            <a:ext cx="456882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365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Minimum Spanning Tree (MST)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923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754563" y="1295400"/>
            <a:ext cx="4206875" cy="4835525"/>
          </a:xfrm>
          <a:noFill/>
          <a:ln/>
        </p:spPr>
        <p:txBody>
          <a:bodyPr/>
          <a:lstStyle/>
          <a:p>
            <a:r>
              <a:rPr lang="en-US" dirty="0"/>
              <a:t>Add each edge to an MST in such a way that: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does not </a:t>
            </a:r>
            <a:br>
              <a:rPr lang="en-US" dirty="0"/>
            </a:br>
            <a:r>
              <a:rPr lang="en-US" dirty="0"/>
              <a:t>create a cycle.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Is the least cost addition.</a:t>
            </a:r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greedy</a:t>
            </a:r>
            <a:r>
              <a:rPr lang="en-US" dirty="0"/>
              <a:t> algorithm!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058439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7E48-C75A-5542-90F5-B079EFB2852C}" type="slidenum">
              <a:rPr lang="en-US"/>
              <a:pPr/>
              <a:t>61</a:t>
            </a:fld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for MST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Rediscovered</a:t>
            </a:r>
            <a:r>
              <a:rPr lang="en-US" dirty="0"/>
              <a:t> by </a:t>
            </a:r>
            <a:r>
              <a:rPr lang="en-US" dirty="0">
                <a:solidFill>
                  <a:srgbClr val="B23C00"/>
                </a:solidFill>
              </a:rPr>
              <a:t>Robert C. Prim </a:t>
            </a:r>
            <a:r>
              <a:rPr lang="en-US" dirty="0"/>
              <a:t>in 1957 to solve connection network problems.</a:t>
            </a:r>
          </a:p>
          <a:p>
            <a:pPr lvl="1"/>
            <a:r>
              <a:rPr lang="en-US" u="sng" dirty="0"/>
              <a:t>First discovered</a:t>
            </a:r>
            <a:r>
              <a:rPr lang="en-US" dirty="0"/>
              <a:t> in 1930 by Czech mathematician </a:t>
            </a:r>
            <a:r>
              <a:rPr lang="en-US" dirty="0" err="1"/>
              <a:t>Vojtěch</a:t>
            </a:r>
            <a:r>
              <a:rPr lang="en-US" dirty="0"/>
              <a:t> </a:t>
            </a:r>
            <a:r>
              <a:rPr lang="en-US" dirty="0" err="1"/>
              <a:t>Jarník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At any point during the algorithm, </a:t>
            </a:r>
            <a:br>
              <a:rPr lang="en-US" dirty="0"/>
            </a:br>
            <a:r>
              <a:rPr lang="en-US" dirty="0"/>
              <a:t>some vertices are in the MST </a:t>
            </a:r>
            <a:br>
              <a:rPr lang="en-US" dirty="0"/>
            </a:br>
            <a:r>
              <a:rPr lang="en-US" dirty="0"/>
              <a:t>and others are not.</a:t>
            </a:r>
          </a:p>
          <a:p>
            <a:pPr lvl="4"/>
            <a:endParaRPr lang="en-US" dirty="0"/>
          </a:p>
          <a:p>
            <a:r>
              <a:rPr lang="en-US" dirty="0"/>
              <a:t>Choose one vertex to start.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7E48-C75A-5542-90F5-B079EFB2852C}" type="slidenum">
              <a:rPr lang="en-US"/>
              <a:pPr/>
              <a:t>62</a:t>
            </a:fld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for MST</a:t>
            </a:r>
            <a:r>
              <a:rPr lang="en-US" i="1" dirty="0"/>
              <a:t>, cont’d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each stage, add another vertex to the tree.</a:t>
            </a:r>
          </a:p>
          <a:p>
            <a:pPr lvl="4"/>
            <a:endParaRPr lang="en-US" dirty="0"/>
          </a:p>
          <a:p>
            <a:r>
              <a:rPr lang="en-US" dirty="0"/>
              <a:t>Choose a vertex such that:</a:t>
            </a:r>
          </a:p>
          <a:p>
            <a:pPr marL="1828800" lvl="4" indent="0">
              <a:buNone/>
            </a:pPr>
            <a:r>
              <a:rPr lang="en-US" dirty="0"/>
              <a:t>	 </a:t>
            </a:r>
          </a:p>
          <a:p>
            <a:pPr lvl="1"/>
            <a:r>
              <a:rPr lang="en-US" dirty="0"/>
              <a:t>The edge (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 has the lowest cost </a:t>
            </a:r>
            <a:br>
              <a:rPr lang="en-US" dirty="0"/>
            </a:br>
            <a:r>
              <a:rPr lang="en-US" dirty="0"/>
              <a:t>among all the edges.</a:t>
            </a:r>
          </a:p>
          <a:p>
            <a:pPr lvl="1"/>
            <a:r>
              <a:rPr lang="en-US" i="1" dirty="0"/>
              <a:t>u</a:t>
            </a:r>
            <a:r>
              <a:rPr lang="en-US" dirty="0"/>
              <a:t> is already in the tree and </a:t>
            </a:r>
            <a:r>
              <a:rPr lang="en-US" i="1" dirty="0"/>
              <a:t>v</a:t>
            </a:r>
            <a:r>
              <a:rPr lang="en-US" dirty="0"/>
              <a:t> is not.</a:t>
            </a:r>
          </a:p>
          <a:p>
            <a:pPr lvl="4"/>
            <a:endParaRPr lang="en-US" dirty="0"/>
          </a:p>
          <a:p>
            <a:r>
              <a:rPr lang="en-US" dirty="0"/>
              <a:t>Similar to </a:t>
            </a:r>
            <a:r>
              <a:rPr lang="en-US" dirty="0" err="1"/>
              <a:t>Dijkstra</a:t>
            </a:r>
            <a:r>
              <a:rPr lang="en-US" dirty="0" err="1">
                <a:latin typeface="Arial"/>
              </a:rPr>
              <a:t>’</a:t>
            </a:r>
            <a:r>
              <a:rPr lang="en-US" dirty="0" err="1"/>
              <a:t>s</a:t>
            </a:r>
            <a:r>
              <a:rPr lang="en-US" dirty="0"/>
              <a:t> algorithm for shortest paths.</a:t>
            </a:r>
          </a:p>
          <a:p>
            <a:pPr lvl="4"/>
            <a:endParaRPr lang="en-US" u="sng" dirty="0"/>
          </a:p>
          <a:p>
            <a:pPr lvl="1"/>
            <a:r>
              <a:rPr lang="en-US" dirty="0"/>
              <a:t>Maintain whether or not a vertex is known, </a:t>
            </a:r>
            <a:br>
              <a:rPr lang="en-US" dirty="0"/>
            </a:br>
            <a:r>
              <a:rPr lang="en-US" dirty="0"/>
              <a:t>and its </a:t>
            </a:r>
            <a:r>
              <a:rPr lang="en-US" i="1" dirty="0"/>
              <a:t>d</a:t>
            </a:r>
            <a:r>
              <a:rPr lang="en-US" i="1" baseline="-25000" dirty="0"/>
              <a:t>v</a:t>
            </a:r>
            <a:r>
              <a:rPr lang="en-US" dirty="0"/>
              <a:t> and </a:t>
            </a:r>
            <a:r>
              <a:rPr lang="en-US" i="1" dirty="0" err="1"/>
              <a:t>p</a:t>
            </a:r>
            <a:r>
              <a:rPr lang="en-US" i="1" baseline="-25000" dirty="0" err="1"/>
              <a:t>v</a:t>
            </a:r>
            <a:r>
              <a:rPr lang="en-US" dirty="0"/>
              <a:t> values.</a:t>
            </a:r>
          </a:p>
        </p:txBody>
      </p:sp>
    </p:spTree>
    <p:extLst>
      <p:ext uri="{BB962C8B-B14F-4D97-AF65-F5344CB8AC3E}">
        <p14:creationId xmlns:p14="http://schemas.microsoft.com/office/powerpoint/2010/main" val="21284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C1A-77E0-9C4B-BC1A-685B299C727C}" type="slidenum">
              <a:rPr lang="en-US"/>
              <a:pPr/>
              <a:t>63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 for MST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26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1" y="1325903"/>
            <a:ext cx="6738937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6725" name="AutoShape 5"/>
          <p:cNvSpPr>
            <a:spLocks noChangeArrowheads="1"/>
          </p:cNvSpPr>
          <p:nvPr/>
        </p:nvSpPr>
        <p:spPr bwMode="auto">
          <a:xfrm>
            <a:off x="3354388" y="1984375"/>
            <a:ext cx="274637" cy="273050"/>
          </a:xfrm>
          <a:prstGeom prst="rightArrow">
            <a:avLst>
              <a:gd name="adj1" fmla="val 50000"/>
              <a:gd name="adj2" fmla="val 25145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926726" name="AutoShape 6"/>
          <p:cNvSpPr>
            <a:spLocks noChangeArrowheads="1"/>
          </p:cNvSpPr>
          <p:nvPr/>
        </p:nvSpPr>
        <p:spPr bwMode="auto">
          <a:xfrm>
            <a:off x="5616575" y="1984375"/>
            <a:ext cx="274638" cy="273050"/>
          </a:xfrm>
          <a:prstGeom prst="rightArrow">
            <a:avLst>
              <a:gd name="adj1" fmla="val 50000"/>
              <a:gd name="adj2" fmla="val 25145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926727" name="AutoShape 7"/>
          <p:cNvSpPr>
            <a:spLocks noChangeArrowheads="1"/>
          </p:cNvSpPr>
          <p:nvPr/>
        </p:nvSpPr>
        <p:spPr bwMode="auto">
          <a:xfrm>
            <a:off x="5616575" y="3263900"/>
            <a:ext cx="274638" cy="273050"/>
          </a:xfrm>
          <a:prstGeom prst="rightArrow">
            <a:avLst>
              <a:gd name="adj1" fmla="val 50000"/>
              <a:gd name="adj2" fmla="val 25145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926728" name="AutoShape 8"/>
          <p:cNvSpPr>
            <a:spLocks noChangeArrowheads="1"/>
          </p:cNvSpPr>
          <p:nvPr/>
        </p:nvSpPr>
        <p:spPr bwMode="auto">
          <a:xfrm>
            <a:off x="3354388" y="3263900"/>
            <a:ext cx="274637" cy="273050"/>
          </a:xfrm>
          <a:prstGeom prst="rightArrow">
            <a:avLst>
              <a:gd name="adj1" fmla="val 50000"/>
              <a:gd name="adj2" fmla="val 25145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926729" name="AutoShape 9"/>
          <p:cNvSpPr>
            <a:spLocks noChangeArrowheads="1"/>
          </p:cNvSpPr>
          <p:nvPr/>
        </p:nvSpPr>
        <p:spPr bwMode="auto">
          <a:xfrm>
            <a:off x="3354388" y="4635500"/>
            <a:ext cx="274637" cy="273050"/>
          </a:xfrm>
          <a:prstGeom prst="rightArrow">
            <a:avLst>
              <a:gd name="adj1" fmla="val 50000"/>
              <a:gd name="adj2" fmla="val 25145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377318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59FE-C8FA-7147-B622-6ABBF7B1A503}" type="slidenum">
              <a:rPr lang="en-US"/>
              <a:pPr/>
              <a:t>64</a:t>
            </a:fld>
            <a:endParaRPr lang="en-US"/>
          </a:p>
        </p:txBody>
      </p:sp>
      <p:pic>
        <p:nvPicPr>
          <p:cNvPr id="927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43000"/>
            <a:ext cx="6583362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 for MST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27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600200"/>
            <a:ext cx="3808413" cy="214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2081318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588B-4B11-6149-9F3C-C8189C9625B9}" type="slidenum">
              <a:rPr lang="en-US"/>
              <a:pPr/>
              <a:t>65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 for MST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2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17638"/>
            <a:ext cx="5119687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1187450" y="4989513"/>
            <a:ext cx="3499509" cy="584776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Choose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1</a:t>
            </a:r>
            <a:r>
              <a:rPr lang="en-US" dirty="0">
                <a:solidFill>
                  <a:srgbClr val="B23C00"/>
                </a:solidFill>
              </a:rPr>
              <a:t> to start. Declare it known.</a:t>
            </a:r>
          </a:p>
          <a:p>
            <a:r>
              <a:rPr lang="en-US" dirty="0">
                <a:solidFill>
                  <a:srgbClr val="B23C00"/>
                </a:solidFill>
              </a:rPr>
              <a:t>Set the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v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 err="1">
                <a:solidFill>
                  <a:srgbClr val="B23C00"/>
                </a:solidFill>
              </a:rPr>
              <a:t>p</a:t>
            </a:r>
            <a:r>
              <a:rPr lang="en-US" baseline="-25000" dirty="0" err="1">
                <a:solidFill>
                  <a:srgbClr val="B23C00"/>
                </a:solidFill>
              </a:rPr>
              <a:t>v</a:t>
            </a:r>
            <a:r>
              <a:rPr lang="en-US" dirty="0">
                <a:solidFill>
                  <a:srgbClr val="B23C00"/>
                </a:solidFill>
              </a:rPr>
              <a:t> of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1</a:t>
            </a:r>
            <a:r>
              <a:rPr lang="en-US" dirty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>
                <a:solidFill>
                  <a:srgbClr val="B23C00"/>
                </a:solidFill>
              </a:rPr>
              <a:t>s neighbors.</a:t>
            </a:r>
          </a:p>
        </p:txBody>
      </p:sp>
      <p:pic>
        <p:nvPicPr>
          <p:cNvPr id="928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600200"/>
            <a:ext cx="3808413" cy="214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7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435475"/>
            <a:ext cx="2652713" cy="1747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79029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4E0D-7DD8-0E47-9E13-C57330362E1C}" type="slidenum">
              <a:rPr lang="en-US"/>
              <a:pPr/>
              <a:t>66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 for MST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24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5563"/>
            <a:ext cx="5211763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4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600200"/>
            <a:ext cx="3808413" cy="214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679" name="Text Box 7"/>
          <p:cNvSpPr txBox="1">
            <a:spLocks noChangeArrowheads="1"/>
          </p:cNvSpPr>
          <p:nvPr/>
        </p:nvSpPr>
        <p:spPr bwMode="auto">
          <a:xfrm>
            <a:off x="914400" y="4708525"/>
            <a:ext cx="3739258" cy="1077218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Choose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</a:rPr>
              <a:t> and declare it known.</a:t>
            </a:r>
          </a:p>
          <a:p>
            <a:r>
              <a:rPr lang="en-US" dirty="0">
                <a:solidFill>
                  <a:srgbClr val="B23C00"/>
                </a:solidFill>
              </a:rPr>
              <a:t>Set the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v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 err="1">
                <a:solidFill>
                  <a:srgbClr val="B23C00"/>
                </a:solidFill>
              </a:rPr>
              <a:t>p</a:t>
            </a:r>
            <a:r>
              <a:rPr lang="en-US" baseline="-25000" dirty="0" err="1">
                <a:solidFill>
                  <a:srgbClr val="B23C00"/>
                </a:solidFill>
              </a:rPr>
              <a:t>v</a:t>
            </a:r>
            <a:r>
              <a:rPr lang="en-US" dirty="0">
                <a:solidFill>
                  <a:srgbClr val="B23C00"/>
                </a:solidFill>
              </a:rPr>
              <a:t> of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en-US" dirty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>
                <a:solidFill>
                  <a:srgbClr val="B23C00"/>
                </a:solidFill>
              </a:rPr>
              <a:t>s neighbors</a:t>
            </a:r>
          </a:p>
          <a:p>
            <a:r>
              <a:rPr lang="en-US" dirty="0">
                <a:solidFill>
                  <a:srgbClr val="B23C00"/>
                </a:solidFill>
              </a:rPr>
              <a:t>that are still unknown: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3</a:t>
            </a:r>
            <a:r>
              <a:rPr lang="en-US" dirty="0">
                <a:solidFill>
                  <a:srgbClr val="B23C00"/>
                </a:solidFill>
              </a:rPr>
              <a:t>,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5</a:t>
            </a:r>
            <a:r>
              <a:rPr lang="en-US" dirty="0">
                <a:solidFill>
                  <a:srgbClr val="B23C00"/>
                </a:solidFill>
              </a:rPr>
              <a:t>,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, and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7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  <a:p>
            <a:r>
              <a:rPr lang="en-US" dirty="0">
                <a:solidFill>
                  <a:srgbClr val="B23C00"/>
                </a:solidFill>
              </a:rPr>
              <a:t>Don</a:t>
            </a:r>
            <a:r>
              <a:rPr lang="en-US" dirty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>
                <a:solidFill>
                  <a:srgbClr val="B23C00"/>
                </a:solidFill>
              </a:rPr>
              <a:t>t do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because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= 2 &lt; 3.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14870543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EB4-CEC2-B44F-9ADC-B48F3EEF1A0C}" type="slidenum">
              <a:rPr lang="en-US"/>
              <a:pPr/>
              <a:t>67</a:t>
            </a:fld>
            <a:endParaRPr lang="en-US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 for MST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29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5863"/>
            <a:ext cx="5668963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9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600200"/>
            <a:ext cx="3808413" cy="214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799" name="Text Box 7"/>
          <p:cNvSpPr txBox="1">
            <a:spLocks noChangeArrowheads="1"/>
          </p:cNvSpPr>
          <p:nvPr/>
        </p:nvSpPr>
        <p:spPr bwMode="auto">
          <a:xfrm>
            <a:off x="682922" y="4387960"/>
            <a:ext cx="3340444" cy="1692771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Choose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2</a:t>
            </a:r>
            <a:r>
              <a:rPr lang="en-US" dirty="0">
                <a:solidFill>
                  <a:srgbClr val="B23C00"/>
                </a:solidFill>
              </a:rPr>
              <a:t> and declare it known.</a:t>
            </a:r>
          </a:p>
          <a:p>
            <a:r>
              <a:rPr lang="en-US" dirty="0">
                <a:solidFill>
                  <a:srgbClr val="B23C00"/>
                </a:solidFill>
              </a:rPr>
              <a:t>No changes to the table.</a:t>
            </a:r>
          </a:p>
          <a:p>
            <a:endParaRPr lang="en-US" sz="800" dirty="0">
              <a:solidFill>
                <a:srgbClr val="B23C00"/>
              </a:solidFill>
            </a:endParaRPr>
          </a:p>
          <a:p>
            <a:r>
              <a:rPr lang="en-US" dirty="0">
                <a:solidFill>
                  <a:srgbClr val="B23C00"/>
                </a:solidFill>
              </a:rPr>
              <a:t>Choose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3</a:t>
            </a:r>
            <a:r>
              <a:rPr lang="en-US" dirty="0">
                <a:solidFill>
                  <a:srgbClr val="B23C00"/>
                </a:solidFill>
              </a:rPr>
              <a:t> and declare it known.</a:t>
            </a:r>
          </a:p>
          <a:p>
            <a:r>
              <a:rPr lang="en-US" dirty="0">
                <a:solidFill>
                  <a:srgbClr val="B23C00"/>
                </a:solidFill>
              </a:rPr>
              <a:t>Set the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v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 err="1">
                <a:solidFill>
                  <a:srgbClr val="B23C00"/>
                </a:solidFill>
              </a:rPr>
              <a:t>p</a:t>
            </a:r>
            <a:r>
              <a:rPr lang="en-US" baseline="-25000" dirty="0" err="1">
                <a:solidFill>
                  <a:srgbClr val="B23C00"/>
                </a:solidFill>
              </a:rPr>
              <a:t>v</a:t>
            </a:r>
            <a:r>
              <a:rPr lang="en-US" dirty="0">
                <a:solidFill>
                  <a:srgbClr val="B23C00"/>
                </a:solidFill>
              </a:rPr>
              <a:t> of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3</a:t>
            </a:r>
            <a:r>
              <a:rPr lang="en-US" dirty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>
                <a:solidFill>
                  <a:srgbClr val="B23C00"/>
                </a:solidFill>
              </a:rPr>
              <a:t>s neighbors</a:t>
            </a:r>
          </a:p>
          <a:p>
            <a:r>
              <a:rPr lang="en-US" dirty="0">
                <a:solidFill>
                  <a:srgbClr val="B23C00"/>
                </a:solidFill>
              </a:rPr>
              <a:t>that still unknown: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  <a:p>
            <a:r>
              <a:rPr lang="en-US" dirty="0">
                <a:solidFill>
                  <a:srgbClr val="B23C00"/>
                </a:solidFill>
              </a:rPr>
              <a:t>Set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= 5 &lt; its previous value 8.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819565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F458-21C4-5048-A637-DCD990D89210}" type="slidenum">
              <a:rPr lang="en-US"/>
              <a:pPr/>
              <a:t>68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 for MST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30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5486400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600200"/>
            <a:ext cx="3808413" cy="214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0823" name="Text Box 7"/>
          <p:cNvSpPr txBox="1">
            <a:spLocks noChangeArrowheads="1"/>
          </p:cNvSpPr>
          <p:nvPr/>
        </p:nvSpPr>
        <p:spPr bwMode="auto">
          <a:xfrm>
            <a:off x="914400" y="4665853"/>
            <a:ext cx="3340444" cy="1323439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Choose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7</a:t>
            </a:r>
            <a:r>
              <a:rPr lang="en-US" dirty="0">
                <a:solidFill>
                  <a:srgbClr val="B23C00"/>
                </a:solidFill>
              </a:rPr>
              <a:t> and declare it known.</a:t>
            </a:r>
          </a:p>
          <a:p>
            <a:r>
              <a:rPr lang="en-US" dirty="0">
                <a:solidFill>
                  <a:srgbClr val="B23C00"/>
                </a:solidFill>
              </a:rPr>
              <a:t>Set the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v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 err="1">
                <a:solidFill>
                  <a:srgbClr val="B23C00"/>
                </a:solidFill>
              </a:rPr>
              <a:t>p</a:t>
            </a:r>
            <a:r>
              <a:rPr lang="en-US" baseline="-25000" dirty="0" err="1">
                <a:solidFill>
                  <a:srgbClr val="B23C00"/>
                </a:solidFill>
              </a:rPr>
              <a:t>v</a:t>
            </a:r>
            <a:r>
              <a:rPr lang="en-US" dirty="0">
                <a:solidFill>
                  <a:srgbClr val="B23C00"/>
                </a:solidFill>
              </a:rPr>
              <a:t> of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4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’</a:t>
            </a:r>
            <a:r>
              <a:rPr lang="en-US" dirty="0">
                <a:solidFill>
                  <a:srgbClr val="B23C00"/>
                </a:solidFill>
              </a:rPr>
              <a:t>s neighbors</a:t>
            </a:r>
          </a:p>
          <a:p>
            <a:r>
              <a:rPr lang="en-US" dirty="0">
                <a:solidFill>
                  <a:srgbClr val="B23C00"/>
                </a:solidFill>
              </a:rPr>
              <a:t>that still unknown: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5</a:t>
            </a:r>
            <a:r>
              <a:rPr lang="en-US" dirty="0">
                <a:solidFill>
                  <a:srgbClr val="B23C00"/>
                </a:solidFill>
              </a:rPr>
              <a:t> and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  <a:p>
            <a:r>
              <a:rPr lang="en-US" dirty="0">
                <a:solidFill>
                  <a:srgbClr val="B23C00"/>
                </a:solidFill>
              </a:rPr>
              <a:t>Set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5</a:t>
            </a:r>
            <a:r>
              <a:rPr lang="en-US" dirty="0">
                <a:solidFill>
                  <a:srgbClr val="B23C00"/>
                </a:solidFill>
              </a:rPr>
              <a:t> = 6 &lt; its previous value 7.</a:t>
            </a:r>
          </a:p>
          <a:p>
            <a:r>
              <a:rPr lang="en-US" dirty="0">
                <a:solidFill>
                  <a:srgbClr val="B23C00"/>
                </a:solidFill>
              </a:rPr>
              <a:t>Set </a:t>
            </a:r>
            <a:r>
              <a:rPr lang="en-US" i="1" dirty="0">
                <a:solidFill>
                  <a:srgbClr val="B23C00"/>
                </a:solidFill>
              </a:rPr>
              <a:t>d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= 1 &lt; its previous value 5.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</p:spTree>
    <p:extLst>
      <p:ext uri="{BB962C8B-B14F-4D97-AF65-F5344CB8AC3E}">
        <p14:creationId xmlns:p14="http://schemas.microsoft.com/office/powerpoint/2010/main" val="309977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8CCB-1E7B-5A4A-9E74-D2B118926351}" type="slidenum">
              <a:rPr lang="en-US"/>
              <a:pPr/>
              <a:t>69</a:t>
            </a:fld>
            <a:endParaRPr lang="en-US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 for MST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931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589838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462088"/>
            <a:ext cx="3808413" cy="214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46" name="Text Box 6"/>
          <p:cNvSpPr txBox="1">
            <a:spLocks noChangeArrowheads="1"/>
          </p:cNvSpPr>
          <p:nvPr/>
        </p:nvSpPr>
        <p:spPr bwMode="auto">
          <a:xfrm>
            <a:off x="639763" y="4525963"/>
            <a:ext cx="3123605" cy="1200328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Choose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6</a:t>
            </a:r>
            <a:r>
              <a:rPr lang="en-US" dirty="0">
                <a:solidFill>
                  <a:srgbClr val="B23C00"/>
                </a:solidFill>
              </a:rPr>
              <a:t> and declare it known.</a:t>
            </a:r>
          </a:p>
          <a:p>
            <a:r>
              <a:rPr lang="en-US" dirty="0">
                <a:solidFill>
                  <a:srgbClr val="B23C00"/>
                </a:solidFill>
              </a:rPr>
              <a:t>No changes to the table.</a:t>
            </a:r>
          </a:p>
          <a:p>
            <a:endParaRPr lang="en-US" sz="800" dirty="0">
              <a:solidFill>
                <a:srgbClr val="B23C00"/>
              </a:solidFill>
            </a:endParaRPr>
          </a:p>
          <a:p>
            <a:r>
              <a:rPr lang="en-US" dirty="0">
                <a:solidFill>
                  <a:srgbClr val="B23C00"/>
                </a:solidFill>
              </a:rPr>
              <a:t>Choose </a:t>
            </a:r>
            <a:r>
              <a:rPr lang="en-US" i="1" dirty="0">
                <a:solidFill>
                  <a:srgbClr val="B23C00"/>
                </a:solidFill>
              </a:rPr>
              <a:t>v</a:t>
            </a:r>
            <a:r>
              <a:rPr lang="en-US" baseline="-25000" dirty="0">
                <a:solidFill>
                  <a:srgbClr val="B23C00"/>
                </a:solidFill>
              </a:rPr>
              <a:t>5</a:t>
            </a:r>
            <a:r>
              <a:rPr lang="en-US" dirty="0">
                <a:solidFill>
                  <a:srgbClr val="B23C00"/>
                </a:solidFill>
              </a:rPr>
              <a:t> and declare it known.</a:t>
            </a:r>
          </a:p>
          <a:p>
            <a:r>
              <a:rPr lang="en-US" dirty="0">
                <a:solidFill>
                  <a:srgbClr val="B23C00"/>
                </a:solidFill>
              </a:rPr>
              <a:t>No changes to the table.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69" y="4316031"/>
            <a:ext cx="3177806" cy="1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4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933C-BC3C-D147-BA70-304939ED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7522-0B0C-FC4F-8B94-625EBA66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Exclusive ownership</a:t>
            </a:r>
            <a:r>
              <a:rPr lang="en-US" dirty="0"/>
              <a:t> of the object.</a:t>
            </a:r>
          </a:p>
          <a:p>
            <a:pPr lvl="1"/>
            <a:r>
              <a:rPr lang="en-US" dirty="0"/>
              <a:t>An object can have at </a:t>
            </a:r>
            <a:r>
              <a:rPr lang="en-US" u="sng" dirty="0"/>
              <a:t>most one unique pointer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a time pointing to it.</a:t>
            </a:r>
          </a:p>
          <a:p>
            <a:pPr lvl="5"/>
            <a:endParaRPr lang="en-US" dirty="0"/>
          </a:p>
          <a:p>
            <a:r>
              <a:rPr lang="en-US" dirty="0"/>
              <a:t>Ownership can be </a:t>
            </a:r>
            <a:r>
              <a:rPr lang="en-US" u="sng" dirty="0"/>
              <a:t>transferred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another unique pointer.</a:t>
            </a:r>
          </a:p>
          <a:p>
            <a:pPr lvl="1"/>
            <a:r>
              <a:rPr lang="en-US" dirty="0"/>
              <a:t>The source pointer is automatically set to null.</a:t>
            </a:r>
          </a:p>
          <a:p>
            <a:pPr lvl="6"/>
            <a:endParaRPr lang="en-US" dirty="0"/>
          </a:p>
          <a:p>
            <a:r>
              <a:rPr lang="en-US" dirty="0"/>
              <a:t>When the owning pointer is set to point to another object or to null, or goes out of scope, the object it points to is </a:t>
            </a:r>
            <a:r>
              <a:rPr lang="en-US" u="sng" dirty="0"/>
              <a:t>automatically deleted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50759-DF95-034D-A459-A4C0CC3F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76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0AF9-9EC2-1C41-9E33-5C6A3D56DDEA}" type="slidenum">
              <a:rPr lang="en-US"/>
              <a:pPr/>
              <a:t>70</a:t>
            </a:fld>
            <a:endParaRPr lang="en-US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Traversal Algorithms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Graph traversal </a:t>
            </a:r>
            <a:r>
              <a:rPr lang="en-US" dirty="0"/>
              <a:t>is similar to tree traversal.</a:t>
            </a:r>
          </a:p>
          <a:p>
            <a:pPr lvl="1"/>
            <a:r>
              <a:rPr lang="en-US" dirty="0"/>
              <a:t>Visit each vertex of a graph in a particular order.</a:t>
            </a:r>
          </a:p>
          <a:p>
            <a:pPr lvl="4"/>
            <a:endParaRPr lang="en-US" dirty="0"/>
          </a:p>
          <a:p>
            <a:r>
              <a:rPr lang="en-US" dirty="0"/>
              <a:t>Special problems for graphs: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may not be possible to reach all vertices </a:t>
            </a:r>
            <a:br>
              <a:rPr lang="en-US" dirty="0"/>
            </a:br>
            <a:r>
              <a:rPr lang="en-US" dirty="0"/>
              <a:t>from the start vertex.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graph may contain cycles.</a:t>
            </a:r>
          </a:p>
          <a:p>
            <a:pPr lvl="2"/>
            <a:r>
              <a:rPr lang="en-US" dirty="0"/>
              <a:t>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go into an infinite loop.</a:t>
            </a:r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Mark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each vertex after a visit.</a:t>
            </a:r>
          </a:p>
          <a:p>
            <a:pPr lvl="2"/>
            <a:r>
              <a:rPr lang="en-US" dirty="0"/>
              <a:t>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revisit marked vertices.</a:t>
            </a:r>
          </a:p>
        </p:txBody>
      </p:sp>
    </p:spTree>
    <p:extLst>
      <p:ext uri="{BB962C8B-B14F-4D97-AF65-F5344CB8AC3E}">
        <p14:creationId xmlns:p14="http://schemas.microsoft.com/office/powerpoint/2010/main" val="1540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63A-1F92-BA4D-BC3A-7B019749EBDD}" type="slidenum">
              <a:rPr lang="en-US"/>
              <a:pPr/>
              <a:t>71</a:t>
            </a:fld>
            <a:endParaRPr lang="en-US"/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Lost Child in a Large Building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in the room where the child was last seen.</a:t>
            </a:r>
          </a:p>
          <a:p>
            <a:pPr lvl="4"/>
            <a:endParaRPr lang="en-US" dirty="0"/>
          </a:p>
          <a:p>
            <a:r>
              <a:rPr lang="en-US" dirty="0"/>
              <a:t>Search each room </a:t>
            </a:r>
            <a:r>
              <a:rPr lang="en-US" u="sng" dirty="0"/>
              <a:t>adjacent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to the first room.</a:t>
            </a:r>
          </a:p>
          <a:p>
            <a:pPr lvl="1"/>
            <a:r>
              <a:rPr lang="en-US" dirty="0"/>
              <a:t>Put a tag on the door to </a:t>
            </a:r>
            <a:r>
              <a:rPr lang="en-US" u="sng" dirty="0"/>
              <a:t>mark a room </a:t>
            </a:r>
            <a:br>
              <a:rPr lang="en-US" dirty="0"/>
            </a:br>
            <a:r>
              <a:rPr lang="en-US" dirty="0"/>
              <a:t>you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ve already searched.</a:t>
            </a:r>
          </a:p>
          <a:p>
            <a:pPr lvl="5"/>
            <a:endParaRPr lang="en-US" dirty="0"/>
          </a:p>
          <a:p>
            <a:r>
              <a:rPr lang="en-US" dirty="0"/>
              <a:t>Then search each room adjacent to </a:t>
            </a:r>
            <a:br>
              <a:rPr lang="en-US" dirty="0"/>
            </a:br>
            <a:r>
              <a:rPr lang="en-US" dirty="0"/>
              <a:t>the rooms you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ve already searched.</a:t>
            </a:r>
          </a:p>
          <a:p>
            <a:pPr lvl="4"/>
            <a:endParaRPr lang="en-US" dirty="0"/>
          </a:p>
          <a:p>
            <a:r>
              <a:rPr lang="en-US" dirty="0"/>
              <a:t>Repeatedly search all the rooms adjacent to rooms you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ve already searched before moving farther out from the first room.</a:t>
            </a:r>
          </a:p>
        </p:txBody>
      </p:sp>
    </p:spTree>
    <p:extLst>
      <p:ext uri="{BB962C8B-B14F-4D97-AF65-F5344CB8AC3E}">
        <p14:creationId xmlns:p14="http://schemas.microsoft.com/office/powerpoint/2010/main" val="7860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63A-1F92-BA4D-BC3A-7B019749EBDD}" type="slidenum">
              <a:rPr lang="en-US"/>
              <a:pPr/>
              <a:t>72</a:t>
            </a:fld>
            <a:endParaRPr lang="en-US"/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 the building as a graph.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room is a vertex.</a:t>
            </a:r>
          </a:p>
          <a:p>
            <a:pPr lvl="1"/>
            <a:r>
              <a:rPr lang="en-US" dirty="0"/>
              <a:t>Each hallway between rooms is an edge.</a:t>
            </a:r>
          </a:p>
          <a:p>
            <a:pPr lvl="5"/>
            <a:endParaRPr lang="en-US" dirty="0"/>
          </a:p>
          <a:p>
            <a:r>
              <a:rPr lang="en-US" dirty="0"/>
              <a:t>You are doing a </a:t>
            </a:r>
            <a:r>
              <a:rPr lang="en-US" dirty="0">
                <a:solidFill>
                  <a:srgbClr val="B23C00"/>
                </a:solidFill>
              </a:rPr>
              <a:t>breadth-first search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of the graph.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search </a:t>
            </a:r>
            <a:r>
              <a:rPr lang="en-US" u="sng" dirty="0"/>
              <a:t>expands evenly</a:t>
            </a:r>
            <a:r>
              <a:rPr lang="en-US" dirty="0"/>
              <a:t> from the first vertex.</a:t>
            </a:r>
          </a:p>
        </p:txBody>
      </p:sp>
    </p:spTree>
    <p:extLst>
      <p:ext uri="{BB962C8B-B14F-4D97-AF65-F5344CB8AC3E}">
        <p14:creationId xmlns:p14="http://schemas.microsoft.com/office/powerpoint/2010/main" val="34815797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BD9D-0B3F-4C48-8BB0-402D5AE10090}" type="slidenum">
              <a:rPr lang="en-US"/>
              <a:pPr/>
              <a:t>73</a:t>
            </a:fld>
            <a:endParaRPr lang="en-U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943108" name="Text Box 4"/>
          <p:cNvSpPr txBox="1">
            <a:spLocks noChangeArrowheads="1"/>
          </p:cNvSpPr>
          <p:nvPr/>
        </p:nvSpPr>
        <p:spPr bwMode="auto">
          <a:xfrm>
            <a:off x="2011042" y="1231642"/>
            <a:ext cx="5121915" cy="5016758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void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bfs</a:t>
            </a:r>
            <a:r>
              <a:rPr lang="en-US" b="1" dirty="0">
                <a:latin typeface="Courier New" charset="0"/>
              </a:rPr>
              <a:t>(Vertex s)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</a:rPr>
              <a:t>    Queue&lt;Vertex&gt; q = new Queue&lt;&gt;();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q.enqueue</a:t>
            </a:r>
            <a:r>
              <a:rPr lang="en-US" b="1" dirty="0">
                <a:solidFill>
                  <a:srgbClr val="B23C00"/>
                </a:solidFill>
                <a:latin typeface="Courier New" charset="0"/>
              </a:rPr>
              <a:t>(s);</a:t>
            </a: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s.visited</a:t>
            </a:r>
            <a:r>
              <a:rPr lang="en-US" b="1" dirty="0">
                <a:latin typeface="Courier New" charset="0"/>
              </a:rPr>
              <a:t> = true;</a:t>
            </a:r>
          </a:p>
          <a:p>
            <a:r>
              <a:rPr lang="en-US" b="1" dirty="0">
                <a:latin typeface="Courier New" charset="0"/>
              </a:rPr>
              <a:t>    </a:t>
            </a:r>
          </a:p>
          <a:p>
            <a:r>
              <a:rPr lang="en-US" b="1" dirty="0">
                <a:latin typeface="Courier New" charset="0"/>
              </a:rPr>
              <a:t>    while (!</a:t>
            </a:r>
            <a:r>
              <a:rPr lang="en-US" b="1" dirty="0" err="1">
                <a:latin typeface="Courier New" charset="0"/>
              </a:rPr>
              <a:t>q.empty</a:t>
            </a:r>
            <a:r>
              <a:rPr lang="en-US" b="1" dirty="0">
                <a:latin typeface="Courier New" charset="0"/>
              </a:rPr>
              <a:t>()) </a:t>
            </a:r>
          </a:p>
          <a:p>
            <a:r>
              <a:rPr lang="en-US" b="1" dirty="0">
                <a:latin typeface="Courier New" charset="0"/>
              </a:rPr>
              <a:t>    {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>
                <a:solidFill>
                  <a:srgbClr val="B23C00"/>
                </a:solidFill>
                <a:latin typeface="Courier New" charset="0"/>
              </a:rPr>
              <a:t>Vertex v =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q.dequeue</a:t>
            </a:r>
            <a:r>
              <a:rPr lang="en-US" b="1" dirty="0">
                <a:solidFill>
                  <a:srgbClr val="B23C00"/>
                </a:solidFill>
                <a:latin typeface="Courier New" charset="0"/>
              </a:rPr>
              <a:t>();</a:t>
            </a:r>
          </a:p>
          <a:p>
            <a:r>
              <a:rPr lang="en-US" b="1" dirty="0">
                <a:latin typeface="Courier New" charset="0"/>
              </a:rPr>
              <a:t>        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for each Vertex w adjacent to v 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{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    if (!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w.visited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 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    {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       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w.visited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true;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       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q.enqueue</a:t>
            </a:r>
            <a:r>
              <a:rPr lang="en-US" b="1" dirty="0">
                <a:solidFill>
                  <a:srgbClr val="B23C00"/>
                </a:solidFill>
                <a:latin typeface="Courier New" charset="0"/>
              </a:rPr>
              <a:t>(w);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    }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}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    </a:t>
            </a:r>
          </a:p>
        </p:txBody>
      </p:sp>
    </p:spTree>
    <p:extLst>
      <p:ext uri="{BB962C8B-B14F-4D97-AF65-F5344CB8AC3E}">
        <p14:creationId xmlns:p14="http://schemas.microsoft.com/office/powerpoint/2010/main" val="24178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3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3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3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3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3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31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310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310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310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E291-23AF-C74B-901E-D49FD6B9DD61}" type="slidenum">
              <a:rPr lang="en-US"/>
              <a:pPr/>
              <a:t>74</a:t>
            </a:fld>
            <a:endParaRPr lang="en-US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sp>
        <p:nvSpPr>
          <p:cNvPr id="944132" name="Text Box 4"/>
          <p:cNvSpPr txBox="1">
            <a:spLocks noChangeArrowheads="1"/>
          </p:cNvSpPr>
          <p:nvPr/>
        </p:nvSpPr>
        <p:spPr bwMode="auto">
          <a:xfrm>
            <a:off x="1552575" y="3246142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</a:p>
        </p:txBody>
      </p:sp>
      <p:sp>
        <p:nvSpPr>
          <p:cNvPr id="944133" name="Oval 5"/>
          <p:cNvSpPr>
            <a:spLocks noChangeArrowheads="1"/>
          </p:cNvSpPr>
          <p:nvPr/>
        </p:nvSpPr>
        <p:spPr bwMode="auto">
          <a:xfrm>
            <a:off x="1644650" y="352078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44134" name="Oval 6"/>
          <p:cNvSpPr>
            <a:spLocks noChangeArrowheads="1"/>
          </p:cNvSpPr>
          <p:nvPr/>
        </p:nvSpPr>
        <p:spPr bwMode="auto">
          <a:xfrm>
            <a:off x="3473450" y="169198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944135" name="Oval 7"/>
          <p:cNvSpPr>
            <a:spLocks noChangeArrowheads="1"/>
          </p:cNvSpPr>
          <p:nvPr/>
        </p:nvSpPr>
        <p:spPr bwMode="auto">
          <a:xfrm>
            <a:off x="5302250" y="169198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944136" name="Oval 8"/>
          <p:cNvSpPr>
            <a:spLocks noChangeArrowheads="1"/>
          </p:cNvSpPr>
          <p:nvPr/>
        </p:nvSpPr>
        <p:spPr bwMode="auto">
          <a:xfrm>
            <a:off x="7131050" y="169198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944137" name="Oval 9"/>
          <p:cNvSpPr>
            <a:spLocks noChangeArrowheads="1"/>
          </p:cNvSpPr>
          <p:nvPr/>
        </p:nvSpPr>
        <p:spPr bwMode="auto">
          <a:xfrm>
            <a:off x="3473450" y="260638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944138" name="Oval 10"/>
          <p:cNvSpPr>
            <a:spLocks noChangeArrowheads="1"/>
          </p:cNvSpPr>
          <p:nvPr/>
        </p:nvSpPr>
        <p:spPr bwMode="auto">
          <a:xfrm>
            <a:off x="3473450" y="443518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944139" name="Oval 11"/>
          <p:cNvSpPr>
            <a:spLocks noChangeArrowheads="1"/>
          </p:cNvSpPr>
          <p:nvPr/>
        </p:nvSpPr>
        <p:spPr bwMode="auto">
          <a:xfrm>
            <a:off x="5302250" y="443518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944140" name="Oval 12"/>
          <p:cNvSpPr>
            <a:spLocks noChangeArrowheads="1"/>
          </p:cNvSpPr>
          <p:nvPr/>
        </p:nvSpPr>
        <p:spPr bwMode="auto">
          <a:xfrm>
            <a:off x="7131050" y="4435180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944141" name="Oval 13"/>
          <p:cNvSpPr>
            <a:spLocks noChangeArrowheads="1"/>
          </p:cNvSpPr>
          <p:nvPr/>
        </p:nvSpPr>
        <p:spPr bwMode="auto">
          <a:xfrm>
            <a:off x="3473450" y="5714705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cxnSp>
        <p:nvCxnSpPr>
          <p:cNvPr id="944142" name="AutoShape 14"/>
          <p:cNvCxnSpPr>
            <a:cxnSpLocks noChangeShapeType="1"/>
            <a:stCxn id="944134" idx="3"/>
            <a:endCxn id="944133" idx="7"/>
          </p:cNvCxnSpPr>
          <p:nvPr/>
        </p:nvCxnSpPr>
        <p:spPr bwMode="auto">
          <a:xfrm flipH="1">
            <a:off x="1955800" y="2003130"/>
            <a:ext cx="1571625" cy="1571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4143" name="AutoShape 15"/>
          <p:cNvCxnSpPr>
            <a:cxnSpLocks noChangeShapeType="1"/>
            <a:stCxn id="944137" idx="3"/>
            <a:endCxn id="944133" idx="6"/>
          </p:cNvCxnSpPr>
          <p:nvPr/>
        </p:nvCxnSpPr>
        <p:spPr bwMode="auto">
          <a:xfrm flipH="1">
            <a:off x="2009775" y="2917530"/>
            <a:ext cx="1517650" cy="7858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4144" name="AutoShape 16"/>
          <p:cNvCxnSpPr>
            <a:cxnSpLocks noChangeShapeType="1"/>
            <a:stCxn id="944133" idx="6"/>
            <a:endCxn id="944138" idx="1"/>
          </p:cNvCxnSpPr>
          <p:nvPr/>
        </p:nvCxnSpPr>
        <p:spPr bwMode="auto">
          <a:xfrm>
            <a:off x="2009775" y="3703342"/>
            <a:ext cx="1517650" cy="7858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4145" name="AutoShape 17"/>
          <p:cNvCxnSpPr>
            <a:cxnSpLocks noChangeShapeType="1"/>
            <a:stCxn id="944133" idx="5"/>
            <a:endCxn id="944141" idx="1"/>
          </p:cNvCxnSpPr>
          <p:nvPr/>
        </p:nvCxnSpPr>
        <p:spPr bwMode="auto">
          <a:xfrm>
            <a:off x="1955800" y="3831930"/>
            <a:ext cx="1571625" cy="193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4147" name="AutoShape 19"/>
          <p:cNvCxnSpPr>
            <a:cxnSpLocks noChangeShapeType="1"/>
          </p:cNvCxnSpPr>
          <p:nvPr/>
        </p:nvCxnSpPr>
        <p:spPr bwMode="auto">
          <a:xfrm>
            <a:off x="5667375" y="1874542"/>
            <a:ext cx="14636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4148" name="AutoShape 20"/>
          <p:cNvCxnSpPr>
            <a:cxnSpLocks noChangeShapeType="1"/>
          </p:cNvCxnSpPr>
          <p:nvPr/>
        </p:nvCxnSpPr>
        <p:spPr bwMode="auto">
          <a:xfrm>
            <a:off x="5667375" y="4617742"/>
            <a:ext cx="14636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4149" name="AutoShape 21"/>
          <p:cNvCxnSpPr>
            <a:cxnSpLocks noChangeShapeType="1"/>
          </p:cNvCxnSpPr>
          <p:nvPr/>
        </p:nvCxnSpPr>
        <p:spPr bwMode="auto">
          <a:xfrm>
            <a:off x="3838575" y="4617742"/>
            <a:ext cx="14636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4146" name="AutoShape 18"/>
          <p:cNvCxnSpPr>
            <a:cxnSpLocks noChangeShapeType="1"/>
          </p:cNvCxnSpPr>
          <p:nvPr/>
        </p:nvCxnSpPr>
        <p:spPr bwMode="auto">
          <a:xfrm>
            <a:off x="3838575" y="1874542"/>
            <a:ext cx="14636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44177" name="Group 49"/>
          <p:cNvGrpSpPr>
            <a:grpSpLocks/>
          </p:cNvGrpSpPr>
          <p:nvPr/>
        </p:nvGrpSpPr>
        <p:grpSpPr bwMode="auto">
          <a:xfrm>
            <a:off x="1827213" y="1417342"/>
            <a:ext cx="1963738" cy="2011363"/>
            <a:chOff x="1151" y="720"/>
            <a:chExt cx="1237" cy="1267"/>
          </a:xfrm>
        </p:grpSpPr>
        <p:cxnSp>
          <p:nvCxnSpPr>
            <p:cNvPr id="944150" name="AutoShape 22"/>
            <p:cNvCxnSpPr>
              <a:cxnSpLocks noChangeShapeType="1"/>
              <a:stCxn id="944133" idx="0"/>
              <a:endCxn id="944134" idx="2"/>
            </p:cNvCxnSpPr>
            <p:nvPr/>
          </p:nvCxnSpPr>
          <p:spPr bwMode="auto">
            <a:xfrm rot="5400000" flipH="1" flipV="1">
              <a:off x="1151" y="950"/>
              <a:ext cx="1037" cy="103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44158" name="Text Box 30"/>
            <p:cNvSpPr txBox="1">
              <a:spLocks noChangeArrowheads="1"/>
            </p:cNvSpPr>
            <p:nvPr/>
          </p:nvSpPr>
          <p:spPr bwMode="auto">
            <a:xfrm>
              <a:off x="2214" y="720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EA5FFED-DFF5-2045-97FC-0D8F16940014}"/>
              </a:ext>
            </a:extLst>
          </p:cNvPr>
          <p:cNvGrpSpPr/>
          <p:nvPr/>
        </p:nvGrpSpPr>
        <p:grpSpPr>
          <a:xfrm>
            <a:off x="1956303" y="2606380"/>
            <a:ext cx="2160085" cy="914400"/>
            <a:chOff x="1956303" y="2293170"/>
            <a:chExt cx="2160085" cy="914400"/>
          </a:xfrm>
        </p:grpSpPr>
        <p:sp>
          <p:nvSpPr>
            <p:cNvPr id="944159" name="Text Box 31"/>
            <p:cNvSpPr txBox="1">
              <a:spLocks noChangeArrowheads="1"/>
            </p:cNvSpPr>
            <p:nvPr/>
          </p:nvSpPr>
          <p:spPr bwMode="auto">
            <a:xfrm>
              <a:off x="3840163" y="2332038"/>
              <a:ext cx="276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</a:t>
              </a:r>
            </a:p>
          </p:txBody>
        </p:sp>
        <p:cxnSp>
          <p:nvCxnSpPr>
            <p:cNvPr id="3" name="Curved Connector 2">
              <a:extLst>
                <a:ext uri="{FF2B5EF4-FFF2-40B4-BE49-F238E27FC236}">
                  <a16:creationId xmlns:a16="http://schemas.microsoft.com/office/drawing/2014/main" id="{90DB67CD-C426-FE48-B7C1-CF625544C14D}"/>
                </a:ext>
              </a:extLst>
            </p:cNvPr>
            <p:cNvCxnSpPr>
              <a:stCxn id="944133" idx="7"/>
              <a:endCxn id="944137" idx="1"/>
            </p:cNvCxnSpPr>
            <p:nvPr/>
          </p:nvCxnSpPr>
          <p:spPr bwMode="auto">
            <a:xfrm rot="5400000" flipH="1" flipV="1">
              <a:off x="2284412" y="1965061"/>
              <a:ext cx="914400" cy="1570617"/>
            </a:xfrm>
            <a:prstGeom prst="curvedConnector3">
              <a:avLst>
                <a:gd name="adj1" fmla="val 13084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66CB93-93CA-F74B-89AE-8D02C61F5A5E}"/>
              </a:ext>
            </a:extLst>
          </p:cNvPr>
          <p:cNvGrpSpPr/>
          <p:nvPr/>
        </p:nvGrpSpPr>
        <p:grpSpPr>
          <a:xfrm>
            <a:off x="2009775" y="3703343"/>
            <a:ext cx="1781175" cy="1362253"/>
            <a:chOff x="2009775" y="3703343"/>
            <a:chExt cx="1781175" cy="1362253"/>
          </a:xfrm>
        </p:grpSpPr>
        <p:sp>
          <p:nvSpPr>
            <p:cNvPr id="944160" name="Text Box 32"/>
            <p:cNvSpPr txBox="1">
              <a:spLocks noChangeArrowheads="1"/>
            </p:cNvSpPr>
            <p:nvPr/>
          </p:nvSpPr>
          <p:spPr bwMode="auto">
            <a:xfrm>
              <a:off x="3514725" y="4760796"/>
              <a:ext cx="276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4</a:t>
              </a:r>
            </a:p>
          </p:txBody>
        </p:sp>
        <p:cxnSp>
          <p:nvCxnSpPr>
            <p:cNvPr id="6" name="Curved Connector 5">
              <a:extLst>
                <a:ext uri="{FF2B5EF4-FFF2-40B4-BE49-F238E27FC236}">
                  <a16:creationId xmlns:a16="http://schemas.microsoft.com/office/drawing/2014/main" id="{22E4278F-93EE-3B45-8EFC-3DE7A84EF2A4}"/>
                </a:ext>
              </a:extLst>
            </p:cNvPr>
            <p:cNvCxnSpPr>
              <a:stCxn id="944133" idx="6"/>
              <a:endCxn id="944138" idx="0"/>
            </p:cNvCxnSpPr>
            <p:nvPr/>
          </p:nvCxnSpPr>
          <p:spPr bwMode="auto">
            <a:xfrm>
              <a:off x="2009775" y="3703343"/>
              <a:ext cx="1646238" cy="73183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D7FE84-86ED-3B44-A230-AFEB1C01AB2E}"/>
              </a:ext>
            </a:extLst>
          </p:cNvPr>
          <p:cNvGrpSpPr/>
          <p:nvPr/>
        </p:nvGrpSpPr>
        <p:grpSpPr>
          <a:xfrm>
            <a:off x="1827213" y="3885904"/>
            <a:ext cx="2287587" cy="2187254"/>
            <a:chOff x="1827213" y="3885904"/>
            <a:chExt cx="2287587" cy="2187254"/>
          </a:xfrm>
        </p:grpSpPr>
        <p:sp>
          <p:nvSpPr>
            <p:cNvPr id="944161" name="Text Box 33"/>
            <p:cNvSpPr txBox="1">
              <a:spLocks noChangeArrowheads="1"/>
            </p:cNvSpPr>
            <p:nvPr/>
          </p:nvSpPr>
          <p:spPr bwMode="auto">
            <a:xfrm>
              <a:off x="3838575" y="5768358"/>
              <a:ext cx="276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5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511AB77C-E04C-0146-95A7-1E6A91AE830E}"/>
                </a:ext>
              </a:extLst>
            </p:cNvPr>
            <p:cNvCxnSpPr>
              <a:stCxn id="944133" idx="4"/>
              <a:endCxn id="944141" idx="2"/>
            </p:cNvCxnSpPr>
            <p:nvPr/>
          </p:nvCxnSpPr>
          <p:spPr bwMode="auto">
            <a:xfrm rot="16200000" flipH="1">
              <a:off x="1644650" y="4068467"/>
              <a:ext cx="2011363" cy="164623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1FB6A8-51E3-BC49-A31B-C54DA244131E}"/>
              </a:ext>
            </a:extLst>
          </p:cNvPr>
          <p:cNvGrpSpPr/>
          <p:nvPr/>
        </p:nvGrpSpPr>
        <p:grpSpPr>
          <a:xfrm>
            <a:off x="3791453" y="1739102"/>
            <a:ext cx="1853773" cy="602582"/>
            <a:chOff x="3791453" y="1674059"/>
            <a:chExt cx="1853773" cy="602582"/>
          </a:xfrm>
        </p:grpSpPr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2AD5F928-9245-364A-B64E-CAA8966B5E94}"/>
                </a:ext>
              </a:extLst>
            </p:cNvPr>
            <p:cNvCxnSpPr>
              <a:stCxn id="944134" idx="7"/>
              <a:endCxn id="944135" idx="1"/>
            </p:cNvCxnSpPr>
            <p:nvPr/>
          </p:nvCxnSpPr>
          <p:spPr bwMode="auto">
            <a:xfrm rot="5400000" flipH="1" flipV="1">
              <a:off x="4570412" y="895100"/>
              <a:ext cx="12700" cy="1570617"/>
            </a:xfrm>
            <a:prstGeom prst="curvedConnector3">
              <a:avLst>
                <a:gd name="adj1" fmla="val 222103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779DB1-3FE5-4F4C-80B3-4C3E46899779}"/>
                </a:ext>
              </a:extLst>
            </p:cNvPr>
            <p:cNvSpPr txBox="1"/>
            <p:nvPr/>
          </p:nvSpPr>
          <p:spPr>
            <a:xfrm>
              <a:off x="5346746" y="193808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C96835-F66C-424B-8DE8-7FED1B22DFA9}"/>
              </a:ext>
            </a:extLst>
          </p:cNvPr>
          <p:cNvGrpSpPr/>
          <p:nvPr/>
        </p:nvGrpSpPr>
        <p:grpSpPr>
          <a:xfrm>
            <a:off x="3791453" y="4482302"/>
            <a:ext cx="1854762" cy="604483"/>
            <a:chOff x="3791453" y="4384338"/>
            <a:chExt cx="1854762" cy="604483"/>
          </a:xfrm>
        </p:grpSpPr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0F462F01-839C-CC48-8BE4-CB8CA658F61B}"/>
                </a:ext>
              </a:extLst>
            </p:cNvPr>
            <p:cNvCxnSpPr>
              <a:cxnSpLocks/>
              <a:stCxn id="944138" idx="7"/>
              <a:endCxn id="944139" idx="1"/>
            </p:cNvCxnSpPr>
            <p:nvPr/>
          </p:nvCxnSpPr>
          <p:spPr bwMode="auto">
            <a:xfrm rot="5400000" flipH="1" flipV="1">
              <a:off x="4570412" y="3605379"/>
              <a:ext cx="12700" cy="1570617"/>
            </a:xfrm>
            <a:prstGeom prst="curvedConnector3">
              <a:avLst>
                <a:gd name="adj1" fmla="val 222103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FAA513-0A51-BE4C-A57F-AC99429779E9}"/>
                </a:ext>
              </a:extLst>
            </p:cNvPr>
            <p:cNvSpPr txBox="1"/>
            <p:nvPr/>
          </p:nvSpPr>
          <p:spPr>
            <a:xfrm>
              <a:off x="5347735" y="465026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663F28-C6B6-7A49-8FE5-4E9F845E4C94}"/>
              </a:ext>
            </a:extLst>
          </p:cNvPr>
          <p:cNvGrpSpPr/>
          <p:nvPr/>
        </p:nvGrpSpPr>
        <p:grpSpPr>
          <a:xfrm>
            <a:off x="5620253" y="1739102"/>
            <a:ext cx="1853773" cy="602582"/>
            <a:chOff x="5620253" y="1659163"/>
            <a:chExt cx="1853773" cy="6025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987A7B-792E-214A-B7CF-9C0C21DC3C62}"/>
                </a:ext>
              </a:extLst>
            </p:cNvPr>
            <p:cNvSpPr txBox="1"/>
            <p:nvPr/>
          </p:nvSpPr>
          <p:spPr>
            <a:xfrm>
              <a:off x="7175546" y="192319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6B39A354-634D-BF43-82DD-FC5AA2271C95}"/>
                </a:ext>
              </a:extLst>
            </p:cNvPr>
            <p:cNvCxnSpPr>
              <a:stCxn id="944135" idx="7"/>
              <a:endCxn id="944136" idx="1"/>
            </p:cNvCxnSpPr>
            <p:nvPr/>
          </p:nvCxnSpPr>
          <p:spPr bwMode="auto">
            <a:xfrm rot="5400000" flipH="1" flipV="1">
              <a:off x="6399212" y="880204"/>
              <a:ext cx="12700" cy="1570617"/>
            </a:xfrm>
            <a:prstGeom prst="curvedConnector3">
              <a:avLst>
                <a:gd name="adj1" fmla="val 222103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EB6EB3-D534-FE4C-B420-E7D58B1E578B}"/>
              </a:ext>
            </a:extLst>
          </p:cNvPr>
          <p:cNvGrpSpPr/>
          <p:nvPr/>
        </p:nvGrpSpPr>
        <p:grpSpPr>
          <a:xfrm>
            <a:off x="5620253" y="4482302"/>
            <a:ext cx="1855713" cy="623132"/>
            <a:chOff x="5620253" y="4384338"/>
            <a:chExt cx="1855713" cy="6231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00FCF9-1E19-3D4A-B0F7-97E02C9AFBD0}"/>
                </a:ext>
              </a:extLst>
            </p:cNvPr>
            <p:cNvSpPr txBox="1"/>
            <p:nvPr/>
          </p:nvSpPr>
          <p:spPr>
            <a:xfrm>
              <a:off x="7177486" y="466891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4362CD03-36A9-5046-9C09-7488A7A89F6F}"/>
                </a:ext>
              </a:extLst>
            </p:cNvPr>
            <p:cNvCxnSpPr>
              <a:stCxn id="944139" idx="7"/>
              <a:endCxn id="944140" idx="1"/>
            </p:cNvCxnSpPr>
            <p:nvPr/>
          </p:nvCxnSpPr>
          <p:spPr bwMode="auto">
            <a:xfrm rot="5400000" flipH="1" flipV="1">
              <a:off x="6399212" y="3605379"/>
              <a:ext cx="12700" cy="1570617"/>
            </a:xfrm>
            <a:prstGeom prst="curvedConnector3">
              <a:avLst>
                <a:gd name="adj1" fmla="val 222103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27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FD0-C6DF-5445-8DFD-22380625A7E6}" type="slidenum">
              <a:rPr lang="en-US"/>
              <a:pPr/>
              <a:t>75</a:t>
            </a:fld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Lost in a Maze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846267"/>
          </a:xfrm>
        </p:spPr>
        <p:txBody>
          <a:bodyPr/>
          <a:lstStyle/>
          <a:p>
            <a:r>
              <a:rPr lang="en-US" dirty="0"/>
              <a:t>You have a bag of breadcrumbs.</a:t>
            </a:r>
          </a:p>
          <a:p>
            <a:pPr>
              <a:spcBef>
                <a:spcPts val="1300"/>
              </a:spcBef>
            </a:pPr>
            <a:r>
              <a:rPr lang="en-US" dirty="0"/>
              <a:t>As you go down each path, </a:t>
            </a:r>
            <a:br>
              <a:rPr lang="en-US" dirty="0"/>
            </a:br>
            <a:r>
              <a:rPr lang="en-US" dirty="0"/>
              <a:t>you drop breadcrumbs to </a:t>
            </a:r>
            <a:r>
              <a:rPr lang="en-US" u="sng" dirty="0"/>
              <a:t>mark your path</a:t>
            </a:r>
            <a:r>
              <a:rPr lang="en-US" dirty="0"/>
              <a:t>.</a:t>
            </a:r>
          </a:p>
          <a:p>
            <a:pPr>
              <a:spcBef>
                <a:spcPts val="1300"/>
              </a:spcBef>
            </a:pPr>
            <a:r>
              <a:rPr lang="en-US" dirty="0"/>
              <a:t>Whenever you come to a </a:t>
            </a:r>
            <a:r>
              <a:rPr lang="en-US" u="sng" dirty="0"/>
              <a:t>dead end</a:t>
            </a:r>
            <a:r>
              <a:rPr lang="en-US" dirty="0"/>
              <a:t>, you </a:t>
            </a:r>
            <a:r>
              <a:rPr lang="en-US" u="sng" dirty="0"/>
              <a:t>retrace</a:t>
            </a:r>
            <a:r>
              <a:rPr lang="en-US" dirty="0"/>
              <a:t> your path by following your breadcrumbs.</a:t>
            </a:r>
          </a:p>
          <a:p>
            <a:pPr>
              <a:spcBef>
                <a:spcPts val="1300"/>
              </a:spcBef>
            </a:pPr>
            <a:r>
              <a:rPr lang="en-US" dirty="0"/>
              <a:t>You continue retracing your path (</a:t>
            </a:r>
            <a:r>
              <a:rPr lang="ja-JP" altLang="en-US" dirty="0">
                <a:latin typeface="Arial"/>
              </a:rPr>
              <a:t>“</a:t>
            </a:r>
            <a:r>
              <a:rPr lang="en-US" u="sng" dirty="0"/>
              <a:t>backtracking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 until you come to an intersection with an unmarked path.</a:t>
            </a:r>
          </a:p>
          <a:p>
            <a:pPr>
              <a:spcBef>
                <a:spcPts val="1300"/>
              </a:spcBef>
            </a:pPr>
            <a:r>
              <a:rPr lang="en-US" dirty="0"/>
              <a:t>You (</a:t>
            </a:r>
            <a:r>
              <a:rPr lang="en-US" u="sng" dirty="0"/>
              <a:t>recursively</a:t>
            </a:r>
            <a:r>
              <a:rPr lang="en-US" dirty="0"/>
              <a:t>) go down the unmarked path.</a:t>
            </a:r>
          </a:p>
        </p:txBody>
      </p:sp>
    </p:spTree>
    <p:extLst>
      <p:ext uri="{BB962C8B-B14F-4D97-AF65-F5344CB8AC3E}">
        <p14:creationId xmlns:p14="http://schemas.microsoft.com/office/powerpoint/2010/main" val="23470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FD0-C6DF-5445-8DFD-22380625A7E6}" type="slidenum">
              <a:rPr lang="en-US"/>
              <a:pPr/>
              <a:t>76</a:t>
            </a:fld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 the maze as a graph.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path is an edge.</a:t>
            </a:r>
          </a:p>
          <a:p>
            <a:pPr lvl="1"/>
            <a:r>
              <a:rPr lang="en-US" dirty="0"/>
              <a:t>Each intersection is a vertex.</a:t>
            </a:r>
          </a:p>
          <a:p>
            <a:pPr lvl="5"/>
            <a:endParaRPr lang="en-US" dirty="0"/>
          </a:p>
          <a:p>
            <a:r>
              <a:rPr lang="en-US" dirty="0"/>
              <a:t>You are doing a </a:t>
            </a:r>
            <a:r>
              <a:rPr lang="en-US" dirty="0">
                <a:solidFill>
                  <a:srgbClr val="B23C00"/>
                </a:solidFill>
              </a:rPr>
              <a:t>depth-first search </a:t>
            </a:r>
            <a:r>
              <a:rPr lang="en-US" dirty="0"/>
              <a:t>of the graph.</a:t>
            </a:r>
          </a:p>
        </p:txBody>
      </p:sp>
    </p:spTree>
    <p:extLst>
      <p:ext uri="{BB962C8B-B14F-4D97-AF65-F5344CB8AC3E}">
        <p14:creationId xmlns:p14="http://schemas.microsoft.com/office/powerpoint/2010/main" val="19423753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77FA-C0DD-394E-93F3-30135BBABAD6}" type="slidenum">
              <a:rPr lang="en-US"/>
              <a:pPr/>
              <a:t>77</a:t>
            </a:fld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3985887"/>
            <a:ext cx="8594725" cy="2277722"/>
          </a:xfrm>
        </p:spPr>
        <p:txBody>
          <a:bodyPr/>
          <a:lstStyle/>
          <a:p>
            <a:r>
              <a:rPr lang="en-US" sz="2400"/>
              <a:t>Visits </a:t>
            </a:r>
            <a:r>
              <a:rPr lang="en-US" sz="2400" dirty="0"/>
              <a:t>each vertex once. </a:t>
            </a:r>
          </a:p>
          <a:p>
            <a:r>
              <a:rPr lang="en-US" sz="2400" dirty="0"/>
              <a:t>Processes each edge once in a directed graph. </a:t>
            </a:r>
          </a:p>
          <a:p>
            <a:r>
              <a:rPr lang="en-US" sz="2400" dirty="0"/>
              <a:t>Processes each edge from both directions </a:t>
            </a:r>
            <a:br>
              <a:rPr lang="en-US" sz="2400" dirty="0"/>
            </a:br>
            <a:r>
              <a:rPr lang="en-US" sz="2400" dirty="0"/>
              <a:t>in an undirected graph.</a:t>
            </a:r>
          </a:p>
          <a:p>
            <a:r>
              <a:rPr lang="en-US" sz="2400" dirty="0"/>
              <a:t>Therefore, </a:t>
            </a:r>
            <a:r>
              <a:rPr lang="en-US" sz="2400" i="1" dirty="0">
                <a:solidFill>
                  <a:srgbClr val="B23C00"/>
                </a:solidFill>
                <a:latin typeface="" charset="0"/>
                <a:cs typeface="" charset="0"/>
              </a:rPr>
              <a:t>O</a:t>
            </a:r>
            <a:r>
              <a:rPr lang="en-US" sz="2400" dirty="0">
                <a:solidFill>
                  <a:srgbClr val="B23C00"/>
                </a:solidFill>
                <a:latin typeface="" charset="0"/>
                <a:cs typeface="" charset="0"/>
              </a:rPr>
              <a:t>(|</a:t>
            </a:r>
            <a:r>
              <a:rPr lang="en-US" sz="2400" i="1" dirty="0">
                <a:solidFill>
                  <a:srgbClr val="B23C00"/>
                </a:solidFill>
                <a:latin typeface="" charset="0"/>
                <a:cs typeface="" charset="0"/>
              </a:rPr>
              <a:t>V </a:t>
            </a:r>
            <a:r>
              <a:rPr lang="en-US" sz="2400" dirty="0">
                <a:solidFill>
                  <a:srgbClr val="B23C00"/>
                </a:solidFill>
                <a:latin typeface="" charset="0"/>
                <a:cs typeface="" charset="0"/>
              </a:rPr>
              <a:t>| + |</a:t>
            </a:r>
            <a:r>
              <a:rPr lang="en-US" sz="2400" i="1" dirty="0">
                <a:solidFill>
                  <a:srgbClr val="B23C00"/>
                </a:solidFill>
                <a:latin typeface="" charset="0"/>
                <a:cs typeface="" charset="0"/>
              </a:rPr>
              <a:t>E </a:t>
            </a:r>
            <a:r>
              <a:rPr lang="en-US" sz="2400" dirty="0">
                <a:solidFill>
                  <a:srgbClr val="B23C00"/>
                </a:solidFill>
                <a:latin typeface="" charset="0"/>
                <a:cs typeface="" charset="0"/>
              </a:rPr>
              <a:t>|)</a:t>
            </a:r>
            <a:r>
              <a:rPr lang="en-US" sz="2400" dirty="0">
                <a:solidFill>
                  <a:schemeClr val="folHlink"/>
                </a:solidFill>
                <a:latin typeface="" charset="0"/>
                <a:cs typeface="" charset="0"/>
              </a:rPr>
              <a:t>.</a:t>
            </a:r>
            <a:endParaRPr lang="el-GR" sz="2400" dirty="0">
              <a:solidFill>
                <a:schemeClr val="folHlink"/>
              </a:solidFill>
              <a:latin typeface="" charset="0"/>
              <a:cs typeface="" charset="0"/>
            </a:endParaRPr>
          </a:p>
        </p:txBody>
      </p:sp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2261709" y="1288661"/>
            <a:ext cx="4802918" cy="267765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void </a:t>
            </a:r>
            <a:r>
              <a:rPr lang="en-US" sz="1400" b="1" dirty="0" err="1">
                <a:latin typeface="Courier New" charset="0"/>
              </a:rPr>
              <a:t>dfs</a:t>
            </a:r>
            <a:r>
              <a:rPr lang="en-US" sz="1400" b="1" dirty="0">
                <a:latin typeface="Courier New" charset="0"/>
              </a:rPr>
              <a:t>(Vertex v)</a:t>
            </a:r>
          </a:p>
          <a:p>
            <a:r>
              <a:rPr lang="en-US" sz="1400" b="1" dirty="0">
                <a:latin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 err="1">
                <a:latin typeface="Courier New" charset="0"/>
              </a:rPr>
              <a:t>v.visited</a:t>
            </a:r>
            <a:r>
              <a:rPr lang="en-US" sz="1400" b="1" dirty="0">
                <a:latin typeface="Courier New" charset="0"/>
              </a:rPr>
              <a:t> = true;  // mark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for each Vertex w adjacent to v</a:t>
            </a:r>
          </a:p>
          <a:p>
            <a:r>
              <a:rPr lang="en-US" sz="1400" b="1" dirty="0">
                <a:latin typeface="Courier New" charset="0"/>
              </a:rPr>
              <a:t>    {</a:t>
            </a:r>
          </a:p>
          <a:p>
            <a:r>
              <a:rPr lang="en-US" sz="1400" b="1" dirty="0">
                <a:latin typeface="Courier New" charset="0"/>
              </a:rPr>
              <a:t>        if (!</a:t>
            </a:r>
            <a:r>
              <a:rPr lang="en-US" sz="1400" b="1" dirty="0" err="1">
                <a:latin typeface="Courier New" charset="0"/>
              </a:rPr>
              <a:t>w.visited</a:t>
            </a:r>
            <a:r>
              <a:rPr lang="en-US" sz="1400" b="1" dirty="0">
                <a:latin typeface="Courier New" charset="0"/>
              </a:rPr>
              <a:t>) </a:t>
            </a:r>
          </a:p>
          <a:p>
            <a:r>
              <a:rPr lang="en-US" sz="1400" b="1" dirty="0">
                <a:latin typeface="Courier New" charset="0"/>
              </a:rPr>
              <a:t>        {</a:t>
            </a:r>
          </a:p>
          <a:p>
            <a:r>
              <a:rPr lang="en-US" sz="1400" b="1" dirty="0">
                <a:latin typeface="Courier New" charset="0"/>
              </a:rPr>
              <a:t>            </a:t>
            </a:r>
            <a:r>
              <a:rPr lang="en-US" sz="1400" b="1" dirty="0" err="1">
                <a:latin typeface="Courier New" charset="0"/>
              </a:rPr>
              <a:t>dfs</a:t>
            </a:r>
            <a:r>
              <a:rPr lang="en-US" sz="1400" b="1" dirty="0">
                <a:latin typeface="Courier New" charset="0"/>
              </a:rPr>
              <a:t>(w);  // recursively visit w</a:t>
            </a:r>
          </a:p>
          <a:p>
            <a:r>
              <a:rPr lang="en-US" sz="1400" b="1" dirty="0">
                <a:latin typeface="Courier New" charset="0"/>
              </a:rPr>
              <a:t>        }</a:t>
            </a:r>
          </a:p>
          <a:p>
            <a:r>
              <a:rPr lang="en-US" sz="1400" b="1" dirty="0">
                <a:latin typeface="Courier New" charset="0"/>
              </a:rPr>
              <a:t>    }</a:t>
            </a:r>
          </a:p>
          <a:p>
            <a:r>
              <a:rPr lang="en-US" sz="1400" b="1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4323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036F-9FBC-6742-86FD-DAEB5D4A9278}" type="slidenum">
              <a:rPr lang="en-US"/>
              <a:pPr/>
              <a:t>78</a:t>
            </a:fld>
            <a:endParaRPr lang="en-US"/>
          </a:p>
        </p:txBody>
      </p:sp>
      <p:sp>
        <p:nvSpPr>
          <p:cNvPr id="941101" name="Text Box 45"/>
          <p:cNvSpPr txBox="1">
            <a:spLocks noChangeArrowheads="1"/>
          </p:cNvSpPr>
          <p:nvPr/>
        </p:nvSpPr>
        <p:spPr bwMode="auto">
          <a:xfrm>
            <a:off x="1552575" y="3336925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1</a:t>
            </a:r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941060" name="Oval 4"/>
          <p:cNvSpPr>
            <a:spLocks noChangeArrowheads="1"/>
          </p:cNvSpPr>
          <p:nvPr/>
        </p:nvSpPr>
        <p:spPr bwMode="auto">
          <a:xfrm>
            <a:off x="1644650" y="36115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41061" name="Oval 5"/>
          <p:cNvSpPr>
            <a:spLocks noChangeArrowheads="1"/>
          </p:cNvSpPr>
          <p:nvPr/>
        </p:nvSpPr>
        <p:spPr bwMode="auto">
          <a:xfrm>
            <a:off x="3473450" y="17827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941062" name="Oval 6"/>
          <p:cNvSpPr>
            <a:spLocks noChangeArrowheads="1"/>
          </p:cNvSpPr>
          <p:nvPr/>
        </p:nvSpPr>
        <p:spPr bwMode="auto">
          <a:xfrm>
            <a:off x="5302250" y="17827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941063" name="Oval 7"/>
          <p:cNvSpPr>
            <a:spLocks noChangeArrowheads="1"/>
          </p:cNvSpPr>
          <p:nvPr/>
        </p:nvSpPr>
        <p:spPr bwMode="auto">
          <a:xfrm>
            <a:off x="7131050" y="17827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941064" name="Oval 8"/>
          <p:cNvSpPr>
            <a:spLocks noChangeArrowheads="1"/>
          </p:cNvSpPr>
          <p:nvPr/>
        </p:nvSpPr>
        <p:spPr bwMode="auto">
          <a:xfrm>
            <a:off x="3473450" y="26971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941065" name="Oval 9"/>
          <p:cNvSpPr>
            <a:spLocks noChangeArrowheads="1"/>
          </p:cNvSpPr>
          <p:nvPr/>
        </p:nvSpPr>
        <p:spPr bwMode="auto">
          <a:xfrm>
            <a:off x="3473450" y="45259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941066" name="Oval 10"/>
          <p:cNvSpPr>
            <a:spLocks noChangeArrowheads="1"/>
          </p:cNvSpPr>
          <p:nvPr/>
        </p:nvSpPr>
        <p:spPr bwMode="auto">
          <a:xfrm>
            <a:off x="5302250" y="45259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941067" name="Oval 11"/>
          <p:cNvSpPr>
            <a:spLocks noChangeArrowheads="1"/>
          </p:cNvSpPr>
          <p:nvPr/>
        </p:nvSpPr>
        <p:spPr bwMode="auto">
          <a:xfrm>
            <a:off x="7131050" y="45259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941068" name="Oval 12"/>
          <p:cNvSpPr>
            <a:spLocks noChangeArrowheads="1"/>
          </p:cNvSpPr>
          <p:nvPr/>
        </p:nvSpPr>
        <p:spPr bwMode="auto">
          <a:xfrm>
            <a:off x="3473450" y="5440363"/>
            <a:ext cx="3651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cxnSp>
        <p:nvCxnSpPr>
          <p:cNvPr id="941080" name="AutoShape 24"/>
          <p:cNvCxnSpPr>
            <a:cxnSpLocks noChangeShapeType="1"/>
            <a:stCxn id="941061" idx="3"/>
            <a:endCxn id="941060" idx="7"/>
          </p:cNvCxnSpPr>
          <p:nvPr/>
        </p:nvCxnSpPr>
        <p:spPr bwMode="auto">
          <a:xfrm flipH="1">
            <a:off x="1955800" y="2093913"/>
            <a:ext cx="1571625" cy="1571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1081" name="AutoShape 25"/>
          <p:cNvCxnSpPr>
            <a:cxnSpLocks noChangeShapeType="1"/>
            <a:stCxn id="941064" idx="3"/>
            <a:endCxn id="941060" idx="6"/>
          </p:cNvCxnSpPr>
          <p:nvPr/>
        </p:nvCxnSpPr>
        <p:spPr bwMode="auto">
          <a:xfrm flipH="1">
            <a:off x="2009775" y="3008313"/>
            <a:ext cx="1517650" cy="7858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1082" name="AutoShape 26"/>
          <p:cNvCxnSpPr>
            <a:cxnSpLocks noChangeShapeType="1"/>
            <a:stCxn id="941060" idx="6"/>
            <a:endCxn id="941065" idx="1"/>
          </p:cNvCxnSpPr>
          <p:nvPr/>
        </p:nvCxnSpPr>
        <p:spPr bwMode="auto">
          <a:xfrm>
            <a:off x="2009775" y="3794125"/>
            <a:ext cx="1517650" cy="7858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1083" name="AutoShape 27"/>
          <p:cNvCxnSpPr>
            <a:cxnSpLocks noChangeShapeType="1"/>
            <a:stCxn id="941060" idx="5"/>
            <a:endCxn id="941068" idx="1"/>
          </p:cNvCxnSpPr>
          <p:nvPr/>
        </p:nvCxnSpPr>
        <p:spPr bwMode="auto">
          <a:xfrm>
            <a:off x="1955800" y="3922713"/>
            <a:ext cx="1571625" cy="1571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1084" name="AutoShape 28"/>
          <p:cNvCxnSpPr>
            <a:cxnSpLocks noChangeShapeType="1"/>
            <a:stCxn id="941061" idx="6"/>
            <a:endCxn id="941062" idx="2"/>
          </p:cNvCxnSpPr>
          <p:nvPr/>
        </p:nvCxnSpPr>
        <p:spPr bwMode="auto">
          <a:xfrm>
            <a:off x="3838575" y="1965325"/>
            <a:ext cx="14636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1085" name="AutoShape 29"/>
          <p:cNvCxnSpPr>
            <a:cxnSpLocks noChangeShapeType="1"/>
          </p:cNvCxnSpPr>
          <p:nvPr/>
        </p:nvCxnSpPr>
        <p:spPr bwMode="auto">
          <a:xfrm>
            <a:off x="5667375" y="1965325"/>
            <a:ext cx="14636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1086" name="AutoShape 30"/>
          <p:cNvCxnSpPr>
            <a:cxnSpLocks noChangeShapeType="1"/>
          </p:cNvCxnSpPr>
          <p:nvPr/>
        </p:nvCxnSpPr>
        <p:spPr bwMode="auto">
          <a:xfrm>
            <a:off x="5667375" y="4708525"/>
            <a:ext cx="14636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1087" name="AutoShape 31"/>
          <p:cNvCxnSpPr>
            <a:cxnSpLocks noChangeShapeType="1"/>
          </p:cNvCxnSpPr>
          <p:nvPr/>
        </p:nvCxnSpPr>
        <p:spPr bwMode="auto">
          <a:xfrm>
            <a:off x="3838575" y="4708525"/>
            <a:ext cx="14636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41110" name="Group 54"/>
          <p:cNvGrpSpPr>
            <a:grpSpLocks/>
          </p:cNvGrpSpPr>
          <p:nvPr/>
        </p:nvGrpSpPr>
        <p:grpSpPr bwMode="auto">
          <a:xfrm>
            <a:off x="1827213" y="1600200"/>
            <a:ext cx="1647825" cy="2011363"/>
            <a:chOff x="1151" y="1008"/>
            <a:chExt cx="1038" cy="1267"/>
          </a:xfrm>
        </p:grpSpPr>
        <p:cxnSp>
          <p:nvCxnSpPr>
            <p:cNvPr id="941089" name="AutoShape 33"/>
            <p:cNvCxnSpPr>
              <a:cxnSpLocks noChangeShapeType="1"/>
              <a:stCxn id="941060" idx="0"/>
              <a:endCxn id="941061" idx="2"/>
            </p:cNvCxnSpPr>
            <p:nvPr/>
          </p:nvCxnSpPr>
          <p:spPr bwMode="auto">
            <a:xfrm rot="16200000">
              <a:off x="1151" y="1238"/>
              <a:ext cx="1037" cy="103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41102" name="Text Box 46"/>
            <p:cNvSpPr txBox="1">
              <a:spLocks noChangeArrowheads="1"/>
            </p:cNvSpPr>
            <p:nvPr/>
          </p:nvSpPr>
          <p:spPr bwMode="auto">
            <a:xfrm>
              <a:off x="2015" y="1008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2</a:t>
              </a:r>
            </a:p>
          </p:txBody>
        </p:sp>
      </p:grpSp>
      <p:grpSp>
        <p:nvGrpSpPr>
          <p:cNvPr id="941111" name="Group 55"/>
          <p:cNvGrpSpPr>
            <a:grpSpLocks/>
          </p:cNvGrpSpPr>
          <p:nvPr/>
        </p:nvGrpSpPr>
        <p:grpSpPr bwMode="auto">
          <a:xfrm>
            <a:off x="3784600" y="1477963"/>
            <a:ext cx="1793875" cy="360362"/>
            <a:chOff x="2384" y="931"/>
            <a:chExt cx="1130" cy="227"/>
          </a:xfrm>
        </p:grpSpPr>
        <p:cxnSp>
          <p:nvCxnSpPr>
            <p:cNvPr id="941090" name="AutoShape 34"/>
            <p:cNvCxnSpPr>
              <a:cxnSpLocks noChangeShapeType="1"/>
              <a:stCxn id="941061" idx="7"/>
              <a:endCxn id="941062" idx="1"/>
            </p:cNvCxnSpPr>
            <p:nvPr/>
          </p:nvCxnSpPr>
          <p:spPr bwMode="auto">
            <a:xfrm rot="5400000" flipV="1">
              <a:off x="2878" y="663"/>
              <a:ext cx="1" cy="990"/>
            </a:xfrm>
            <a:prstGeom prst="curvedConnector3">
              <a:avLst>
                <a:gd name="adj1" fmla="val -1780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41103" name="Text Box 47"/>
            <p:cNvSpPr txBox="1">
              <a:spLocks noChangeArrowheads="1"/>
            </p:cNvSpPr>
            <p:nvPr/>
          </p:nvSpPr>
          <p:spPr bwMode="auto">
            <a:xfrm>
              <a:off x="3340" y="931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</p:grpSp>
      <p:grpSp>
        <p:nvGrpSpPr>
          <p:cNvPr id="941112" name="Group 56"/>
          <p:cNvGrpSpPr>
            <a:grpSpLocks/>
          </p:cNvGrpSpPr>
          <p:nvPr/>
        </p:nvGrpSpPr>
        <p:grpSpPr bwMode="auto">
          <a:xfrm>
            <a:off x="5613400" y="1782763"/>
            <a:ext cx="2159000" cy="304800"/>
            <a:chOff x="3536" y="1123"/>
            <a:chExt cx="1360" cy="192"/>
          </a:xfrm>
        </p:grpSpPr>
        <p:cxnSp>
          <p:nvCxnSpPr>
            <p:cNvPr id="941091" name="AutoShape 35"/>
            <p:cNvCxnSpPr>
              <a:cxnSpLocks noChangeShapeType="1"/>
              <a:stCxn id="941062" idx="7"/>
              <a:endCxn id="941063" idx="1"/>
            </p:cNvCxnSpPr>
            <p:nvPr/>
          </p:nvCxnSpPr>
          <p:spPr bwMode="auto">
            <a:xfrm rot="5400000" flipV="1">
              <a:off x="4030" y="663"/>
              <a:ext cx="1" cy="990"/>
            </a:xfrm>
            <a:prstGeom prst="curvedConnector3">
              <a:avLst>
                <a:gd name="adj1" fmla="val -1780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41104" name="Text Box 48"/>
            <p:cNvSpPr txBox="1">
              <a:spLocks noChangeArrowheads="1"/>
            </p:cNvSpPr>
            <p:nvPr/>
          </p:nvSpPr>
          <p:spPr bwMode="auto">
            <a:xfrm>
              <a:off x="4722" y="1123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4</a:t>
              </a:r>
            </a:p>
          </p:txBody>
        </p:sp>
      </p:grpSp>
      <p:grpSp>
        <p:nvGrpSpPr>
          <p:cNvPr id="941115" name="Group 59"/>
          <p:cNvGrpSpPr>
            <a:grpSpLocks/>
          </p:cNvGrpSpPr>
          <p:nvPr/>
        </p:nvGrpSpPr>
        <p:grpSpPr bwMode="auto">
          <a:xfrm>
            <a:off x="3784600" y="4579938"/>
            <a:ext cx="2068513" cy="433387"/>
            <a:chOff x="2384" y="2885"/>
            <a:chExt cx="1303" cy="273"/>
          </a:xfrm>
        </p:grpSpPr>
        <p:cxnSp>
          <p:nvCxnSpPr>
            <p:cNvPr id="941097" name="AutoShape 41"/>
            <p:cNvCxnSpPr>
              <a:cxnSpLocks noChangeShapeType="1"/>
              <a:stCxn id="941065" idx="7"/>
              <a:endCxn id="941066" idx="1"/>
            </p:cNvCxnSpPr>
            <p:nvPr/>
          </p:nvCxnSpPr>
          <p:spPr bwMode="auto">
            <a:xfrm rot="5400000" flipV="1">
              <a:off x="2878" y="2391"/>
              <a:ext cx="1" cy="990"/>
            </a:xfrm>
            <a:prstGeom prst="curvedConnector3">
              <a:avLst>
                <a:gd name="adj1" fmla="val -1780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41107" name="Text Box 51"/>
            <p:cNvSpPr txBox="1">
              <a:spLocks noChangeArrowheads="1"/>
            </p:cNvSpPr>
            <p:nvPr/>
          </p:nvSpPr>
          <p:spPr bwMode="auto">
            <a:xfrm>
              <a:off x="3513" y="2966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8C49C3-4A19-6844-B474-5BB8899A6750}"/>
              </a:ext>
            </a:extLst>
          </p:cNvPr>
          <p:cNvGrpSpPr/>
          <p:nvPr/>
        </p:nvGrpSpPr>
        <p:grpSpPr>
          <a:xfrm>
            <a:off x="5612606" y="4525963"/>
            <a:ext cx="2159794" cy="304800"/>
            <a:chOff x="5612606" y="4525963"/>
            <a:chExt cx="2159794" cy="304800"/>
          </a:xfrm>
        </p:grpSpPr>
        <p:cxnSp>
          <p:nvCxnSpPr>
            <p:cNvPr id="941099" name="AutoShape 43"/>
            <p:cNvCxnSpPr>
              <a:cxnSpLocks noChangeShapeType="1"/>
              <a:stCxn id="941066" idx="7"/>
              <a:endCxn id="941067" idx="1"/>
            </p:cNvCxnSpPr>
            <p:nvPr/>
          </p:nvCxnSpPr>
          <p:spPr bwMode="auto">
            <a:xfrm rot="5400000" flipV="1">
              <a:off x="6397625" y="3795713"/>
              <a:ext cx="1588" cy="1571625"/>
            </a:xfrm>
            <a:prstGeom prst="curvedConnector3">
              <a:avLst>
                <a:gd name="adj1" fmla="val -1780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41109" name="Text Box 53"/>
            <p:cNvSpPr txBox="1">
              <a:spLocks noChangeArrowheads="1"/>
            </p:cNvSpPr>
            <p:nvPr/>
          </p:nvSpPr>
          <p:spPr bwMode="auto">
            <a:xfrm>
              <a:off x="7496175" y="4525963"/>
              <a:ext cx="276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8</a:t>
              </a:r>
            </a:p>
          </p:txBody>
        </p:sp>
      </p:grp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60CCE56B-C2D4-5D4A-93A3-F7F656CD5407}"/>
              </a:ext>
            </a:extLst>
          </p:cNvPr>
          <p:cNvCxnSpPr>
            <a:cxnSpLocks/>
            <a:stCxn id="941063" idx="4"/>
            <a:endCxn id="941060" idx="6"/>
          </p:cNvCxnSpPr>
          <p:nvPr/>
        </p:nvCxnSpPr>
        <p:spPr bwMode="auto">
          <a:xfrm rot="5400000">
            <a:off x="3838575" y="319088"/>
            <a:ext cx="1646238" cy="5303838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B76B95-2177-3F41-A7DE-03D4EDD2141F}"/>
              </a:ext>
            </a:extLst>
          </p:cNvPr>
          <p:cNvGrpSpPr/>
          <p:nvPr/>
        </p:nvGrpSpPr>
        <p:grpSpPr>
          <a:xfrm>
            <a:off x="1956305" y="2716625"/>
            <a:ext cx="2158495" cy="948409"/>
            <a:chOff x="1956305" y="2716625"/>
            <a:chExt cx="2158495" cy="948409"/>
          </a:xfrm>
        </p:grpSpPr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41D798CB-D5EF-064B-B8D3-8EEF84A1B74C}"/>
                </a:ext>
              </a:extLst>
            </p:cNvPr>
            <p:cNvCxnSpPr>
              <a:cxnSpLocks/>
              <a:stCxn id="941060" idx="7"/>
            </p:cNvCxnSpPr>
            <p:nvPr/>
          </p:nvCxnSpPr>
          <p:spPr bwMode="auto">
            <a:xfrm rot="5400000" flipH="1" flipV="1">
              <a:off x="2303318" y="2441432"/>
              <a:ext cx="876589" cy="1570616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" name="Text Box 53">
              <a:extLst>
                <a:ext uri="{FF2B5EF4-FFF2-40B4-BE49-F238E27FC236}">
                  <a16:creationId xmlns:a16="http://schemas.microsoft.com/office/drawing/2014/main" id="{9DF9A83F-126D-EC40-8218-4DB6249A0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575" y="2716625"/>
              <a:ext cx="276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5</a:t>
              </a:r>
            </a:p>
          </p:txBody>
        </p:sp>
      </p:grp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3BF54CE0-026E-3647-8128-6834A96CC8EB}"/>
              </a:ext>
            </a:extLst>
          </p:cNvPr>
          <p:cNvCxnSpPr>
            <a:stCxn id="941064" idx="4"/>
            <a:endCxn id="941060" idx="6"/>
          </p:cNvCxnSpPr>
          <p:nvPr/>
        </p:nvCxnSpPr>
        <p:spPr bwMode="auto">
          <a:xfrm rot="5400000">
            <a:off x="2466975" y="2605088"/>
            <a:ext cx="731838" cy="1646238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E22C6D-7131-F142-9EE4-B93C631C2FCD}"/>
              </a:ext>
            </a:extLst>
          </p:cNvPr>
          <p:cNvGrpSpPr/>
          <p:nvPr/>
        </p:nvGrpSpPr>
        <p:grpSpPr>
          <a:xfrm>
            <a:off x="2009775" y="3794126"/>
            <a:ext cx="2105025" cy="1219820"/>
            <a:chOff x="2009775" y="3794126"/>
            <a:chExt cx="2105025" cy="1219820"/>
          </a:xfrm>
        </p:grpSpPr>
        <p:sp>
          <p:nvSpPr>
            <p:cNvPr id="56" name="Text Box 53">
              <a:extLst>
                <a:ext uri="{FF2B5EF4-FFF2-40B4-BE49-F238E27FC236}">
                  <a16:creationId xmlns:a16="http://schemas.microsoft.com/office/drawing/2014/main" id="{166A1BF7-13F0-2C4A-8884-26BBAEE92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575" y="4709146"/>
              <a:ext cx="276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6</a:t>
              </a:r>
            </a:p>
          </p:txBody>
        </p: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4964B087-E3F4-FE43-BF6E-DEA6B3D36FBE}"/>
                </a:ext>
              </a:extLst>
            </p:cNvPr>
            <p:cNvCxnSpPr>
              <a:stCxn id="941060" idx="6"/>
              <a:endCxn id="941065" idx="0"/>
            </p:cNvCxnSpPr>
            <p:nvPr/>
          </p:nvCxnSpPr>
          <p:spPr bwMode="auto">
            <a:xfrm>
              <a:off x="2009775" y="3794126"/>
              <a:ext cx="1646238" cy="73183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ABF1AAEF-FFA6-2D43-BA26-8203EF5F795B}"/>
              </a:ext>
            </a:extLst>
          </p:cNvPr>
          <p:cNvCxnSpPr>
            <a:cxnSpLocks/>
            <a:stCxn id="941067" idx="0"/>
            <a:endCxn id="941060" idx="6"/>
          </p:cNvCxnSpPr>
          <p:nvPr/>
        </p:nvCxnSpPr>
        <p:spPr bwMode="auto">
          <a:xfrm rot="16200000" flipV="1">
            <a:off x="4295776" y="1508126"/>
            <a:ext cx="731837" cy="5303838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9510DB-6AE3-8F47-966A-0F6A0922DC1A}"/>
              </a:ext>
            </a:extLst>
          </p:cNvPr>
          <p:cNvGrpSpPr/>
          <p:nvPr/>
        </p:nvGrpSpPr>
        <p:grpSpPr>
          <a:xfrm>
            <a:off x="1827212" y="3976688"/>
            <a:ext cx="2197101" cy="2043112"/>
            <a:chOff x="1827212" y="3976688"/>
            <a:chExt cx="2197101" cy="2043112"/>
          </a:xfrm>
        </p:grpSpPr>
        <p:sp>
          <p:nvSpPr>
            <p:cNvPr id="941108" name="Text Box 52"/>
            <p:cNvSpPr txBox="1">
              <a:spLocks noChangeArrowheads="1"/>
            </p:cNvSpPr>
            <p:nvPr/>
          </p:nvSpPr>
          <p:spPr bwMode="auto">
            <a:xfrm>
              <a:off x="3748088" y="5715000"/>
              <a:ext cx="276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9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AF9FF485-CE9D-0842-B5CC-ADBD42DF99DD}"/>
                </a:ext>
              </a:extLst>
            </p:cNvPr>
            <p:cNvCxnSpPr>
              <a:stCxn id="941060" idx="4"/>
              <a:endCxn id="941068" idx="2"/>
            </p:cNvCxnSpPr>
            <p:nvPr/>
          </p:nvCxnSpPr>
          <p:spPr bwMode="auto">
            <a:xfrm rot="16200000" flipH="1">
              <a:off x="1827212" y="3976688"/>
              <a:ext cx="1646238" cy="164623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047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10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9C9E-987F-6941-A2E2-AA575707B252}" type="slidenum">
              <a:rPr lang="en-US"/>
              <a:pPr/>
              <a:t>79</a:t>
            </a:fld>
            <a:endParaRPr lang="en-US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 and Games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/>
              <a:t>Depth-first search is used by </a:t>
            </a:r>
            <a:br>
              <a:rPr lang="en-US" dirty="0"/>
            </a:br>
            <a:r>
              <a:rPr lang="en-US" u="sng" dirty="0"/>
              <a:t>game-playing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programs.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rgbClr val="0033CC"/>
                </a:solidFill>
              </a:rPr>
              <a:t>IBM</a:t>
            </a:r>
            <a:r>
              <a:rPr lang="en-US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3CC"/>
                </a:solidFill>
              </a:rPr>
              <a:t>s </a:t>
            </a:r>
            <a:r>
              <a:rPr lang="ja-JP" altLang="en-US" dirty="0">
                <a:solidFill>
                  <a:srgbClr val="0033C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3CC"/>
                </a:solidFill>
              </a:rPr>
              <a:t>Deep Blue</a:t>
            </a:r>
            <a:r>
              <a:rPr lang="ja-JP" altLang="en-US" dirty="0">
                <a:solidFill>
                  <a:srgbClr val="0033CC"/>
                </a:solidFill>
                <a:latin typeface="Arial"/>
              </a:rPr>
              <a:t>”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chess playing program.</a:t>
            </a:r>
          </a:p>
          <a:p>
            <a:pPr lvl="4"/>
            <a:endParaRPr lang="en-US" dirty="0"/>
          </a:p>
          <a:p>
            <a:r>
              <a:rPr lang="en-US" dirty="0"/>
              <a:t>Use a graph to represent the possible moves </a:t>
            </a:r>
            <a:br>
              <a:rPr lang="en-US" dirty="0"/>
            </a:br>
            <a:r>
              <a:rPr lang="en-US" dirty="0"/>
              <a:t>from the present situation into the future.</a:t>
            </a:r>
          </a:p>
          <a:p>
            <a:pPr lvl="4"/>
            <a:endParaRPr lang="en-US" dirty="0"/>
          </a:p>
          <a:p>
            <a:r>
              <a:rPr lang="en-US" dirty="0"/>
              <a:t>Each vertex is a </a:t>
            </a:r>
            <a:r>
              <a:rPr lang="en-US" u="sng" dirty="0"/>
              <a:t>decision point </a:t>
            </a:r>
            <a:br>
              <a:rPr lang="en-US" dirty="0"/>
            </a:br>
            <a:r>
              <a:rPr lang="en-US" dirty="0"/>
              <a:t>for either you or your opponent.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E352-8C65-8D4E-A5E5-A42B2217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76EE-C40B-D54B-9201-F513EDF5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We’ll use our old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</a:t>
            </a:r>
            <a:r>
              <a:rPr lang="en-US" dirty="0"/>
              <a:t> class.</a:t>
            </a:r>
          </a:p>
          <a:p>
            <a:pPr lvl="1"/>
            <a:r>
              <a:rPr lang="en-US" dirty="0"/>
              <a:t>The default constructor, constructor, and destructor each writes a message when it’s called.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0FECC-7547-1541-9DCF-0BEF0205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AE4B8-08DC-2E46-A3D2-98AEC150ED30}"/>
              </a:ext>
            </a:extLst>
          </p:cNvPr>
          <p:cNvSpPr txBox="1"/>
          <p:nvPr/>
        </p:nvSpPr>
        <p:spPr>
          <a:xfrm>
            <a:off x="274367" y="2794674"/>
            <a:ext cx="673613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Birthday *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Birthday();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= " &lt;&lt;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"uniq_ptr1 and uniq_ptr2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uniq_ptr1(new Birthday(2001, 1, 1));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uniq_ptr2(nullptr);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"*uniq_ptr1 = " &lt;&lt; *uniq_ptr1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A006D-65AD-7E45-909A-E2EFD78EAE19}"/>
              </a:ext>
            </a:extLst>
          </p:cNvPr>
          <p:cNvSpPr txBox="1"/>
          <p:nvPr/>
        </p:nvSpPr>
        <p:spPr>
          <a:xfrm>
            <a:off x="3291854" y="5074384"/>
            <a:ext cx="4480714" cy="1600438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Default constructor called for 0/0/0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0/0/0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uniq_ptr1 and uniq_ptr2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*uniq_ptr1 = 1/1/2001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D0401-BA23-6942-A0BD-1AF74A51607D}"/>
              </a:ext>
            </a:extLst>
          </p:cNvPr>
          <p:cNvSpPr txBox="1"/>
          <p:nvPr/>
        </p:nvSpPr>
        <p:spPr>
          <a:xfrm>
            <a:off x="5676085" y="2606049"/>
            <a:ext cx="15965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TestUnique.cpp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5309F-D6EE-E445-8F3A-093F4D4FE808}"/>
              </a:ext>
            </a:extLst>
          </p:cNvPr>
          <p:cNvSpPr txBox="1"/>
          <p:nvPr/>
        </p:nvSpPr>
        <p:spPr>
          <a:xfrm>
            <a:off x="6889499" y="4180939"/>
            <a:ext cx="18902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Initialize a </a:t>
            </a:r>
            <a:r>
              <a:rPr lang="en-US" sz="1200" u="sng" dirty="0">
                <a:solidFill>
                  <a:srgbClr val="C00000"/>
                </a:solidFill>
              </a:rPr>
              <a:t>unique pointer</a:t>
            </a:r>
          </a:p>
          <a:p>
            <a:r>
              <a:rPr lang="en-US" sz="1200" dirty="0">
                <a:solidFill>
                  <a:srgbClr val="C00000"/>
                </a:solidFill>
              </a:rPr>
              <a:t>by passing a </a:t>
            </a:r>
            <a:r>
              <a:rPr lang="en-US" sz="1200" u="sng" dirty="0">
                <a:solidFill>
                  <a:srgbClr val="C00000"/>
                </a:solidFill>
              </a:rPr>
              <a:t>raw pointer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</a:p>
          <a:p>
            <a:r>
              <a:rPr lang="en-US" sz="1200" dirty="0">
                <a:solidFill>
                  <a:srgbClr val="C00000"/>
                </a:solidFill>
              </a:rPr>
              <a:t>to its constructor.</a:t>
            </a:r>
          </a:p>
        </p:txBody>
      </p:sp>
    </p:spTree>
    <p:extLst>
      <p:ext uri="{BB962C8B-B14F-4D97-AF65-F5344CB8AC3E}">
        <p14:creationId xmlns:p14="http://schemas.microsoft.com/office/powerpoint/2010/main" val="18816815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9C9E-987F-6941-A2E2-AA575707B252}" type="slidenum">
              <a:rPr lang="en-US"/>
              <a:pPr/>
              <a:t>80</a:t>
            </a:fld>
            <a:endParaRPr lang="en-US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and Games</a:t>
            </a:r>
            <a:r>
              <a:rPr lang="en-US" i="1" dirty="0"/>
              <a:t>, cont’d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876770"/>
          </a:xfrm>
        </p:spPr>
        <p:txBody>
          <a:bodyPr/>
          <a:lstStyle/>
          <a:p>
            <a:r>
              <a:rPr lang="en-US" dirty="0"/>
              <a:t>Perform a </a:t>
            </a:r>
            <a:r>
              <a:rPr lang="en-US" dirty="0">
                <a:solidFill>
                  <a:srgbClr val="B23C00"/>
                </a:solidFill>
              </a:rPr>
              <a:t>depth-first search </a:t>
            </a:r>
            <a:r>
              <a:rPr lang="en-US" dirty="0"/>
              <a:t>to look at possible </a:t>
            </a:r>
            <a:br>
              <a:rPr lang="en-US" dirty="0"/>
            </a:br>
            <a:r>
              <a:rPr lang="en-US" u="sng" dirty="0"/>
              <a:t>move outcomes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both you and your opponent.</a:t>
            </a:r>
          </a:p>
          <a:p>
            <a:pPr lvl="5"/>
            <a:endParaRPr lang="en-US" dirty="0"/>
          </a:p>
          <a:p>
            <a:r>
              <a:rPr lang="en-US" dirty="0"/>
              <a:t>Each edge would have the </a:t>
            </a:r>
            <a:br>
              <a:rPr lang="en-US" dirty="0"/>
            </a:br>
            <a:r>
              <a:rPr lang="en-US" dirty="0"/>
              <a:t>cost of going down that path.</a:t>
            </a:r>
          </a:p>
          <a:p>
            <a:pPr lvl="5"/>
            <a:endParaRPr lang="en-US" dirty="0"/>
          </a:p>
          <a:p>
            <a:r>
              <a:rPr lang="en-US" dirty="0"/>
              <a:t>Backtrack if a path is a dead end </a:t>
            </a:r>
            <a:br>
              <a:rPr lang="en-US" dirty="0"/>
            </a:br>
            <a:r>
              <a:rPr lang="en-US" dirty="0"/>
              <a:t>or its cost is not beneficial.</a:t>
            </a:r>
          </a:p>
          <a:p>
            <a:pPr lvl="5"/>
            <a:endParaRPr lang="en-US" dirty="0"/>
          </a:p>
          <a:p>
            <a:r>
              <a:rPr lang="en-US" dirty="0"/>
              <a:t>How deeply your program can search </a:t>
            </a:r>
            <a:br>
              <a:rPr lang="en-US" dirty="0"/>
            </a:br>
            <a:r>
              <a:rPr lang="en-US" dirty="0"/>
              <a:t>depends on the computer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memory </a:t>
            </a:r>
            <a:br>
              <a:rPr lang="en-US" dirty="0"/>
            </a:br>
            <a:r>
              <a:rPr lang="en-US" dirty="0"/>
              <a:t>and the allowed search time.</a:t>
            </a:r>
          </a:p>
        </p:txBody>
      </p:sp>
    </p:spTree>
    <p:extLst>
      <p:ext uri="{BB962C8B-B14F-4D97-AF65-F5344CB8AC3E}">
        <p14:creationId xmlns:p14="http://schemas.microsoft.com/office/powerpoint/2010/main" val="129835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5241-21F6-C341-BAF4-5B3EB370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ADE16-9428-334E-AFA0-670C5383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799D7-4C0A-F24A-A850-005499DA9AB0}"/>
              </a:ext>
            </a:extLst>
          </p:cNvPr>
          <p:cNvSpPr txBox="1"/>
          <p:nvPr/>
        </p:nvSpPr>
        <p:spPr>
          <a:xfrm>
            <a:off x="398421" y="2867212"/>
            <a:ext cx="83471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"uniq_ptr2 = move(uniq_ptr1)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uniq_ptr2 = move(uniq_ptr1);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(uniq_ptr1 == nullptr)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"uniq_ptr1 is null"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"*uniq_ptr1 = " &lt;&lt; *uniq_ptr1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"*uniq_ptr2 = " &lt;&lt; *uniq_ptr2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61D107-348B-304C-81F9-2D018807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“Move” the object from one pointer to another.</a:t>
            </a:r>
          </a:p>
          <a:p>
            <a:pPr lvl="1"/>
            <a:r>
              <a:rPr lang="en-US" dirty="0"/>
              <a:t>Can’t copy, because of exclusive ownership.</a:t>
            </a:r>
          </a:p>
          <a:p>
            <a:pPr lvl="1"/>
            <a:r>
              <a:rPr lang="en-US" dirty="0"/>
              <a:t>The source pointer is automatically set 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42511-F5E4-FB41-8D6F-6528D8059B59}"/>
              </a:ext>
            </a:extLst>
          </p:cNvPr>
          <p:cNvSpPr txBox="1"/>
          <p:nvPr/>
        </p:nvSpPr>
        <p:spPr>
          <a:xfrm>
            <a:off x="2814947" y="4237264"/>
            <a:ext cx="3514104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uniq_ptr2 = move(uniq_ptr1)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uniq_ptr1 is null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*uniq_ptr2 = 1/1/2001</a:t>
            </a:r>
          </a:p>
        </p:txBody>
      </p:sp>
    </p:spTree>
    <p:extLst>
      <p:ext uri="{BB962C8B-B14F-4D97-AF65-F5344CB8AC3E}">
        <p14:creationId xmlns:p14="http://schemas.microsoft.com/office/powerpoint/2010/main" val="13293387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66989</TotalTime>
  <Words>5502</Words>
  <Application>Microsoft Macintosh PowerPoint</Application>
  <PresentationFormat>On-screen Show (4:3)</PresentationFormat>
  <Paragraphs>847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Courier New</vt:lpstr>
      <vt:lpstr>Times New Roman</vt:lpstr>
      <vt:lpstr>Wingdings</vt:lpstr>
      <vt:lpstr>Quadrant</vt:lpstr>
      <vt:lpstr>CMPE 180A Data Structures and Algorithms in C++ December 1 Class Meeting</vt:lpstr>
      <vt:lpstr>Some Multithreading Results</vt:lpstr>
      <vt:lpstr>Some Multithreading Results, cont’d</vt:lpstr>
      <vt:lpstr>Some Multithreading Results, cont’d</vt:lpstr>
      <vt:lpstr>Problems with a Standard (“Raw”) Pointer</vt:lpstr>
      <vt:lpstr>Raw Pointers vs. Smart Pointers</vt:lpstr>
      <vt:lpstr>Unique Pointer</vt:lpstr>
      <vt:lpstr>Unique Pointer Example</vt:lpstr>
      <vt:lpstr>Unique Pointer Example, cont’d</vt:lpstr>
      <vt:lpstr>Unique Pointer Example, cont’d</vt:lpstr>
      <vt:lpstr>Unique Pointer Example, cont’d</vt:lpstr>
      <vt:lpstr>Unique Pointer Example, cont’d</vt:lpstr>
      <vt:lpstr>Shared Pointer</vt:lpstr>
      <vt:lpstr>Shared Pointer Example</vt:lpstr>
      <vt:lpstr>Shared Pointer Example, cont’d</vt:lpstr>
      <vt:lpstr>Shared Pointer Example, cont’d</vt:lpstr>
      <vt:lpstr>Shared Pointer Example, cont’d</vt:lpstr>
      <vt:lpstr>Shared Pointer Example, cont’d</vt:lpstr>
      <vt:lpstr>Circular References</vt:lpstr>
      <vt:lpstr>Shared Pointer Implementation</vt:lpstr>
      <vt:lpstr>Break</vt:lpstr>
      <vt:lpstr>Graphs</vt:lpstr>
      <vt:lpstr>Uses of Graphs</vt:lpstr>
      <vt:lpstr>Graph Terms</vt:lpstr>
      <vt:lpstr>Graph Terms, cont’d</vt:lpstr>
      <vt:lpstr>Graph Examples</vt:lpstr>
      <vt:lpstr>Graph Terms, cont’d</vt:lpstr>
      <vt:lpstr>Graph Terms, cont’d</vt:lpstr>
      <vt:lpstr>Graph Terms, cont’d</vt:lpstr>
      <vt:lpstr>Graph Representation</vt:lpstr>
      <vt:lpstr>Topological Sort</vt:lpstr>
      <vt:lpstr>Topological Sort, cont’d</vt:lpstr>
      <vt:lpstr>Topological Sort Using a Queue</vt:lpstr>
      <vt:lpstr>Topological Sort Using a Queue, cont’d</vt:lpstr>
      <vt:lpstr>Shortest Path Algorithms</vt:lpstr>
      <vt:lpstr>Shortest Path Algorithms, cont’d</vt:lpstr>
      <vt:lpstr>Unweighted Shortest Path</vt:lpstr>
      <vt:lpstr>Unweighted Shortest Path, cont’d</vt:lpstr>
      <vt:lpstr>Unweighted Shortest Path, cont’d</vt:lpstr>
      <vt:lpstr>Unweighted Shortest Path, cont’d</vt:lpstr>
      <vt:lpstr>Unweighted Shortest Path, cont’d</vt:lpstr>
      <vt:lpstr>Unweighted Shortest Path, cont’d</vt:lpstr>
      <vt:lpstr>Unweighted Shortest Path, cont’d</vt:lpstr>
      <vt:lpstr>Unweighted Shortest Path, cont’d</vt:lpstr>
      <vt:lpstr>Weighted Least Cost Path</vt:lpstr>
      <vt:lpstr>Dijkstra’s Algorithm</vt:lpstr>
      <vt:lpstr>Dijkstra’s Algorithm, cont’d</vt:lpstr>
      <vt:lpstr>Dijkstra’s Algorithm, cont’d</vt:lpstr>
      <vt:lpstr>Dijkstra’s Algorithm, cont’d</vt:lpstr>
      <vt:lpstr>Dijkstra’s Algorithm, cont’d</vt:lpstr>
      <vt:lpstr>Dijkstra’s Algorithm, cont’d</vt:lpstr>
      <vt:lpstr>Dijkstra’s Algorithm, cont’d</vt:lpstr>
      <vt:lpstr>Dijkstra’s Algorithm, cont’d</vt:lpstr>
      <vt:lpstr>Dijkstra’s Algorithm, cont’d</vt:lpstr>
      <vt:lpstr>Dijkstra’s Algorithm, cont’d</vt:lpstr>
      <vt:lpstr>Dijkstra’s Algorithm, cont’d</vt:lpstr>
      <vt:lpstr>Minimum Spanning Tree (MST)</vt:lpstr>
      <vt:lpstr>Minimum Spanning Tree (MST), cont’d</vt:lpstr>
      <vt:lpstr>Minimum Spanning Tree (MST), cont’d</vt:lpstr>
      <vt:lpstr>Minimum Spanning Tree (MST), cont’d</vt:lpstr>
      <vt:lpstr>Prim’s Algorithm for MST</vt:lpstr>
      <vt:lpstr>Prim’s Algorithm for MST, cont’d</vt:lpstr>
      <vt:lpstr>Prim’s Algorithm for MST, cont’d</vt:lpstr>
      <vt:lpstr>Prim’s Algorithm for MST, cont’d</vt:lpstr>
      <vt:lpstr>Prim’s Algorithm for MST, cont’d</vt:lpstr>
      <vt:lpstr>Prim’s Algorithm for MST, cont’d</vt:lpstr>
      <vt:lpstr>Prim’s Algorithm for MST, cont’d</vt:lpstr>
      <vt:lpstr>Prim’s Algorithm for MST, cont’d</vt:lpstr>
      <vt:lpstr>Prim’s Algorithm for MST, cont’d</vt:lpstr>
      <vt:lpstr>Graph Traversal Algorithms</vt:lpstr>
      <vt:lpstr>Find a Lost Child in a Large Building</vt:lpstr>
      <vt:lpstr>Breadth-First Search</vt:lpstr>
      <vt:lpstr>Breadth-First Search</vt:lpstr>
      <vt:lpstr>Breadth-First Search</vt:lpstr>
      <vt:lpstr>You’re Lost in a Maze</vt:lpstr>
      <vt:lpstr>Depth-First Search</vt:lpstr>
      <vt:lpstr>Depth-First Search</vt:lpstr>
      <vt:lpstr>Depth-First Search</vt:lpstr>
      <vt:lpstr>Depth-First Search and Games</vt:lpstr>
      <vt:lpstr>Depth-First Search and Games,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1043</cp:revision>
  <cp:lastPrinted>2020-11-24T03:52:44Z</cp:lastPrinted>
  <dcterms:created xsi:type="dcterms:W3CDTF">2008-01-12T03:52:55Z</dcterms:created>
  <dcterms:modified xsi:type="dcterms:W3CDTF">2020-12-01T08:49:21Z</dcterms:modified>
  <cp:category/>
</cp:coreProperties>
</file>