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82"/>
  </p:notesMasterIdLst>
  <p:handoutMasterIdLst>
    <p:handoutMasterId r:id="rId83"/>
  </p:handoutMasterIdLst>
  <p:sldIdLst>
    <p:sldId id="256" r:id="rId2"/>
    <p:sldId id="339" r:id="rId3"/>
    <p:sldId id="261" r:id="rId4"/>
    <p:sldId id="262" r:id="rId5"/>
    <p:sldId id="263" r:id="rId6"/>
    <p:sldId id="264" r:id="rId7"/>
    <p:sldId id="265" r:id="rId8"/>
    <p:sldId id="266" r:id="rId9"/>
    <p:sldId id="344" r:id="rId10"/>
    <p:sldId id="267" r:id="rId11"/>
    <p:sldId id="268" r:id="rId12"/>
    <p:sldId id="269" r:id="rId13"/>
    <p:sldId id="270" r:id="rId14"/>
    <p:sldId id="271" r:id="rId15"/>
    <p:sldId id="34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0" r:id="rId25"/>
    <p:sldId id="280" r:id="rId26"/>
    <p:sldId id="282" r:id="rId27"/>
    <p:sldId id="281" r:id="rId28"/>
    <p:sldId id="283" r:id="rId29"/>
    <p:sldId id="346" r:id="rId30"/>
    <p:sldId id="284" r:id="rId31"/>
    <p:sldId id="347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1" r:id="rId47"/>
    <p:sldId id="302" r:id="rId48"/>
    <p:sldId id="303" r:id="rId49"/>
    <p:sldId id="348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37" r:id="rId67"/>
    <p:sldId id="323" r:id="rId68"/>
    <p:sldId id="324" r:id="rId69"/>
    <p:sldId id="325" r:id="rId70"/>
    <p:sldId id="326" r:id="rId71"/>
    <p:sldId id="349" r:id="rId72"/>
    <p:sldId id="327" r:id="rId73"/>
    <p:sldId id="328" r:id="rId74"/>
    <p:sldId id="329" r:id="rId75"/>
    <p:sldId id="341" r:id="rId76"/>
    <p:sldId id="350" r:id="rId77"/>
    <p:sldId id="342" r:id="rId78"/>
    <p:sldId id="331" r:id="rId79"/>
    <p:sldId id="343" r:id="rId80"/>
    <p:sldId id="334" r:id="rId8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1F5FF"/>
    <a:srgbClr val="C6DEFF"/>
    <a:srgbClr val="008F00"/>
    <a:srgbClr val="B23C00"/>
    <a:srgbClr val="0033CC"/>
    <a:srgbClr val="66CCFF"/>
    <a:srgbClr val="A12A03"/>
    <a:srgbClr val="A4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29" autoAdjust="0"/>
    <p:restoredTop sz="95694" autoAdjust="0"/>
  </p:normalViewPr>
  <p:slideViewPr>
    <p:cSldViewPr>
      <p:cViewPr varScale="1">
        <p:scale>
          <a:sx n="246" d="100"/>
          <a:sy n="246" d="100"/>
        </p:scale>
        <p:origin x="480" y="168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6475" y="6248400"/>
            <a:ext cx="21018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32924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8F59E9-20C0-1044-9405-A95358D03C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Fall 2020: November 17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24426" y="6263609"/>
            <a:ext cx="3143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180A: </a:t>
            </a:r>
            <a:r>
              <a:rPr lang="en-US" sz="1000" baseline="0" dirty="0"/>
              <a:t>Data Structures and Algorithms in C++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it.com/store/data-structures-and-algorithms-in-java-9780672324536" TargetMode="External"/><Relationship Id="rId2" Type="http://schemas.openxmlformats.org/officeDocument/2006/relationships/hyperlink" Target="http://www.informit.com/content/images/0672324539/downloads/ExamplePrograms.ZIP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CMPE 180A</a:t>
            </a:r>
            <a:br>
              <a:rPr lang="en-US" sz="3200" dirty="0"/>
            </a:br>
            <a:r>
              <a:rPr lang="en-US" dirty="0"/>
              <a:t>Data Structures and Algorithms in C++</a:t>
            </a:r>
            <a:br>
              <a:rPr lang="en-US" sz="3600" dirty="0"/>
            </a:br>
            <a:r>
              <a:rPr lang="en-US" sz="2400" dirty="0"/>
              <a:t>November 17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1128-4028-4547-B34C-8142464191C7}" type="slidenum">
              <a:rPr lang="en-US"/>
              <a:pPr/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Traversals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several different algorithms </a:t>
            </a:r>
            <a:br>
              <a:rPr lang="en-US" dirty="0"/>
            </a:br>
            <a:r>
              <a:rPr lang="en-US" dirty="0"/>
              <a:t>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walk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traverse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 tree.</a:t>
            </a:r>
          </a:p>
          <a:p>
            <a:pPr lvl="4"/>
            <a:endParaRPr lang="en-US" dirty="0"/>
          </a:p>
          <a:p>
            <a:r>
              <a:rPr lang="en-US" dirty="0"/>
              <a:t>Each algorithm determines a </a:t>
            </a:r>
            <a:r>
              <a:rPr lang="en-US" u="sng" dirty="0"/>
              <a:t>unique order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that each and every node in the tree is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visited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5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1128-4028-4547-B34C-8142464191C7}" type="slidenum">
              <a:rPr lang="en-US"/>
              <a:pPr/>
              <a:t>11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Preorder Tree Traversal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visit a node.</a:t>
            </a:r>
          </a:p>
          <a:p>
            <a:pPr lvl="1"/>
            <a:r>
              <a:rPr lang="en-US" dirty="0"/>
              <a:t>Visit the node </a:t>
            </a:r>
            <a:r>
              <a:rPr lang="en-US" u="sng" dirty="0"/>
              <a:t>before</a:t>
            </a:r>
            <a:r>
              <a:rPr lang="en-US" dirty="0"/>
              <a:t> visiting its child nodes.</a:t>
            </a:r>
          </a:p>
          <a:p>
            <a:pPr lvl="5"/>
            <a:endParaRPr lang="en-US" dirty="0"/>
          </a:p>
          <a:p>
            <a:r>
              <a:rPr lang="en-US" dirty="0"/>
              <a:t>Then </a:t>
            </a:r>
            <a:r>
              <a:rPr lang="en-US" u="sng" dirty="0"/>
              <a:t>recursively</a:t>
            </a:r>
            <a:r>
              <a:rPr lang="en-US" dirty="0"/>
              <a:t> visit each of the </a:t>
            </a:r>
            <a:br>
              <a:rPr lang="en-US" dirty="0"/>
            </a:br>
            <a:r>
              <a:rPr lang="en-US" dirty="0"/>
              <a:t>node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child nodes in sibling order.</a:t>
            </a:r>
          </a:p>
        </p:txBody>
      </p:sp>
    </p:spTree>
    <p:extLst>
      <p:ext uri="{BB962C8B-B14F-4D97-AF65-F5344CB8AC3E}">
        <p14:creationId xmlns:p14="http://schemas.microsoft.com/office/powerpoint/2010/main" val="205840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E0EE-EDB0-F448-8581-B0C5D752EDDE}" type="slidenum">
              <a:rPr lang="en-US"/>
              <a:pPr/>
              <a:t>12</a:t>
            </a:fld>
            <a:endParaRPr lang="en-US"/>
          </a:p>
        </p:txBody>
      </p:sp>
      <p:pic>
        <p:nvPicPr>
          <p:cNvPr id="5570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235040"/>
            <a:ext cx="2670175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Preorder Tree Traversal</a:t>
            </a:r>
            <a:r>
              <a:rPr lang="en-US" i="1" dirty="0"/>
              <a:t>, cont’d</a:t>
            </a:r>
          </a:p>
        </p:txBody>
      </p:sp>
      <p:pic>
        <p:nvPicPr>
          <p:cNvPr id="5570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234464"/>
            <a:ext cx="5486400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7068" name="Text Box 12"/>
          <p:cNvSpPr txBox="1">
            <a:spLocks noChangeArrowheads="1"/>
          </p:cNvSpPr>
          <p:nvPr/>
        </p:nvSpPr>
        <p:spPr bwMode="auto">
          <a:xfrm>
            <a:off x="365125" y="3520439"/>
            <a:ext cx="51251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/>
                <a:cs typeface="Courier New"/>
              </a:rPr>
              <a:t>void </a:t>
            </a:r>
            <a:r>
              <a:rPr lang="en-US" sz="1400" b="1" dirty="0" err="1">
                <a:latin typeface="Courier New"/>
                <a:cs typeface="Courier New"/>
              </a:rPr>
              <a:t>FileSystem</a:t>
            </a:r>
            <a:r>
              <a:rPr lang="en-US" sz="1400" b="1" dirty="0">
                <a:latin typeface="Courier New"/>
                <a:cs typeface="Courier New"/>
              </a:rPr>
              <a:t>::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list_all</a:t>
            </a:r>
            <a:r>
              <a:rPr lang="en-US" sz="1400" b="1" dirty="0">
                <a:latin typeface="Courier New"/>
                <a:cs typeface="Courier New"/>
              </a:rPr>
              <a:t>(int depth = 0) const</a:t>
            </a:r>
          </a:p>
          <a:p>
            <a:r>
              <a:rPr lang="en-US" sz="1400" b="1" dirty="0">
                <a:latin typeface="Courier New"/>
                <a:cs typeface="Courier New"/>
              </a:rPr>
              <a:t>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print_name</a:t>
            </a:r>
            <a:r>
              <a:rPr lang="en-US" sz="1400" b="1" dirty="0">
                <a:latin typeface="Courier New"/>
                <a:cs typeface="Courier New"/>
              </a:rPr>
              <a:t>(depth);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    if (</a:t>
            </a:r>
            <a:r>
              <a:rPr lang="en-US" sz="1400" b="1" dirty="0" err="1">
                <a:latin typeface="Courier New"/>
                <a:cs typeface="Courier New"/>
              </a:rPr>
              <a:t>is_directory</a:t>
            </a:r>
            <a:r>
              <a:rPr lang="en-US" sz="1400" b="1" dirty="0">
                <a:latin typeface="Courier New"/>
                <a:cs typeface="Courier New"/>
              </a:rPr>
              <a:t>())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for each file f in this directory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</a:t>
            </a:r>
            <a:r>
              <a:rPr lang="en-US" sz="1400" b="1" dirty="0" err="1">
                <a:latin typeface="Courier New"/>
                <a:cs typeface="Courier New"/>
              </a:rPr>
              <a:t>f.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list_all</a:t>
            </a:r>
            <a:r>
              <a:rPr lang="en-US" sz="1400" b="1" dirty="0">
                <a:latin typeface="Courier New"/>
                <a:cs typeface="Courier New"/>
              </a:rPr>
              <a:t>(depth + 1);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587045" y="5640736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8530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994-FFF9-C941-8417-FDB1EF34BD84}" type="slidenum">
              <a:rPr lang="en-US"/>
              <a:pPr/>
              <a:t>13</a:t>
            </a:fld>
            <a:endParaRPr lang="en-US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Postorder Tree Traversal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u="sng" dirty="0"/>
              <a:t>recursively</a:t>
            </a:r>
            <a:r>
              <a:rPr lang="en-US" dirty="0"/>
              <a:t> visit each of a </a:t>
            </a:r>
            <a:br>
              <a:rPr lang="en-US" dirty="0"/>
            </a:br>
            <a:r>
              <a:rPr lang="en-US" dirty="0"/>
              <a:t>node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child nodes in sibling order.</a:t>
            </a:r>
          </a:p>
          <a:p>
            <a:pPr lvl="4"/>
            <a:endParaRPr lang="en-US" dirty="0"/>
          </a:p>
          <a:p>
            <a:r>
              <a:rPr lang="en-US" dirty="0"/>
              <a:t>Visit the node itself </a:t>
            </a:r>
            <a:r>
              <a:rPr lang="en-US" u="sng" dirty="0"/>
              <a:t>after</a:t>
            </a:r>
            <a:r>
              <a:rPr lang="en-US" dirty="0"/>
              <a:t> visiting its children.</a:t>
            </a:r>
          </a:p>
        </p:txBody>
      </p:sp>
    </p:spTree>
    <p:extLst>
      <p:ext uri="{BB962C8B-B14F-4D97-AF65-F5344CB8AC3E}">
        <p14:creationId xmlns:p14="http://schemas.microsoft.com/office/powerpoint/2010/main" val="59115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C30C-1EC9-3B47-966B-997599AFFCBD}" type="slidenum">
              <a:rPr lang="en-US"/>
              <a:pPr/>
              <a:t>14</a:t>
            </a:fld>
            <a:endParaRPr lang="en-US"/>
          </a:p>
        </p:txBody>
      </p:sp>
      <p:sp>
        <p:nvSpPr>
          <p:cNvPr id="558087" name="Rectangle 7"/>
          <p:cNvSpPr>
            <a:spLocks noChangeArrowheads="1"/>
          </p:cNvSpPr>
          <p:nvPr/>
        </p:nvSpPr>
        <p:spPr bwMode="auto">
          <a:xfrm>
            <a:off x="4389438" y="6172200"/>
            <a:ext cx="18288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Postorder</a:t>
            </a:r>
            <a:r>
              <a:rPr lang="en-US" dirty="0"/>
              <a:t> Tree Traversal</a:t>
            </a:r>
            <a:r>
              <a:rPr lang="en-US" i="1" dirty="0"/>
              <a:t>, cont’d</a:t>
            </a:r>
          </a:p>
        </p:txBody>
      </p:sp>
      <p:pic>
        <p:nvPicPr>
          <p:cNvPr id="558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201738"/>
            <a:ext cx="28336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8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6" y="1168400"/>
            <a:ext cx="6400800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8086" name="Text Box 6"/>
          <p:cNvSpPr txBox="1">
            <a:spLocks noChangeArrowheads="1"/>
          </p:cNvSpPr>
          <p:nvPr/>
        </p:nvSpPr>
        <p:spPr bwMode="auto">
          <a:xfrm>
            <a:off x="274367" y="3703317"/>
            <a:ext cx="4695516" cy="3108543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/>
                <a:cs typeface="Courier New"/>
              </a:rPr>
              <a:t>int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FileSystem</a:t>
            </a:r>
            <a:r>
              <a:rPr lang="en-US" sz="1400" b="1" dirty="0">
                <a:latin typeface="Courier New"/>
                <a:cs typeface="Courier New"/>
              </a:rPr>
              <a:t>::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size</a:t>
            </a:r>
            <a:r>
              <a:rPr lang="en-US" sz="1400" b="1" dirty="0">
                <a:latin typeface="Courier New"/>
                <a:cs typeface="Courier New"/>
              </a:rPr>
              <a:t>() </a:t>
            </a:r>
            <a:r>
              <a:rPr lang="en-US" sz="1400" b="1" dirty="0" err="1">
                <a:latin typeface="Courier New"/>
                <a:cs typeface="Courier New"/>
              </a:rPr>
              <a:t>const</a:t>
            </a:r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int </a:t>
            </a:r>
            <a:r>
              <a:rPr lang="en-US" sz="1400" b="1" dirty="0" err="1">
                <a:latin typeface="Courier New"/>
                <a:cs typeface="Courier New"/>
              </a:rPr>
              <a:t>total_size</a:t>
            </a:r>
            <a:r>
              <a:rPr lang="en-US" sz="1400" b="1" dirty="0">
                <a:latin typeface="Courier New"/>
                <a:cs typeface="Courier New"/>
              </a:rPr>
              <a:t> = </a:t>
            </a:r>
            <a:r>
              <a:rPr lang="en-US" sz="1400" b="1" dirty="0" err="1">
                <a:latin typeface="Courier New"/>
                <a:cs typeface="Courier New"/>
              </a:rPr>
              <a:t>size_of_this_file</a:t>
            </a:r>
            <a:r>
              <a:rPr lang="en-US" sz="1400" b="1" dirty="0">
                <a:latin typeface="Courier New"/>
                <a:cs typeface="Courier New"/>
              </a:rPr>
              <a:t>();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    if (</a:t>
            </a:r>
            <a:r>
              <a:rPr lang="en-US" sz="1400" b="1" dirty="0" err="1">
                <a:latin typeface="Courier New"/>
                <a:cs typeface="Courier New"/>
              </a:rPr>
              <a:t>is_directory</a:t>
            </a:r>
            <a:r>
              <a:rPr lang="en-US" sz="1400" b="1" dirty="0">
                <a:latin typeface="Courier New"/>
                <a:cs typeface="Courier New"/>
              </a:rPr>
              <a:t>())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for each file f in this directory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</a:t>
            </a:r>
            <a:r>
              <a:rPr lang="en-US" sz="1400" b="1" dirty="0" err="1">
                <a:latin typeface="Courier New"/>
                <a:cs typeface="Courier New"/>
              </a:rPr>
              <a:t>total_size</a:t>
            </a:r>
            <a:r>
              <a:rPr lang="en-US" sz="1400" b="1" dirty="0">
                <a:latin typeface="Courier New"/>
                <a:cs typeface="Courier New"/>
              </a:rPr>
              <a:t> += </a:t>
            </a:r>
            <a:r>
              <a:rPr lang="en-US" sz="1400" b="1" dirty="0" err="1">
                <a:latin typeface="Courier New"/>
                <a:cs typeface="Courier New"/>
              </a:rPr>
              <a:t>f.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size</a:t>
            </a:r>
            <a:r>
              <a:rPr lang="en-US" sz="1400" b="1" dirty="0">
                <a:latin typeface="Courier New"/>
                <a:cs typeface="Courier New"/>
              </a:rPr>
              <a:t>();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}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    return </a:t>
            </a:r>
            <a:r>
              <a:rPr lang="en-US" sz="1400" b="1" dirty="0" err="1">
                <a:latin typeface="Courier New"/>
                <a:cs typeface="Courier New"/>
              </a:rPr>
              <a:t>totalSize</a:t>
            </a:r>
            <a:r>
              <a:rPr lang="en-US" sz="1400" b="1" dirty="0">
                <a:latin typeface="Courier New"/>
                <a:cs typeface="Courier New"/>
              </a:rPr>
              <a:t>;</a:t>
            </a:r>
          </a:p>
          <a:p>
            <a:r>
              <a:rPr lang="en-US" sz="14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62210" y="5477661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2267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274D-7A56-1844-A676-6B6ABA9B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Postorder Tree Traversal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2A0C2-D91D-9D4A-98E0-8A9FD0DE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A cat sitting on a desk&#10;&#10;Description automatically generated">
            <a:extLst>
              <a:ext uri="{FF2B5EF4-FFF2-40B4-BE49-F238E27FC236}">
                <a16:creationId xmlns:a16="http://schemas.microsoft.com/office/drawing/2014/main" id="{2B315661-FFD6-0B45-82A0-57824F55A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72" y="1325903"/>
            <a:ext cx="5989255" cy="4491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5C211-CBAB-0E49-8447-5C42213270B8}"/>
              </a:ext>
            </a:extLst>
          </p:cNvPr>
          <p:cNvSpPr txBox="1"/>
          <p:nvPr/>
        </p:nvSpPr>
        <p:spPr>
          <a:xfrm>
            <a:off x="2903112" y="5863845"/>
            <a:ext cx="333777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Cats are experts at tree traversals.</a:t>
            </a:r>
          </a:p>
        </p:txBody>
      </p:sp>
    </p:spTree>
    <p:extLst>
      <p:ext uri="{BB962C8B-B14F-4D97-AF65-F5344CB8AC3E}">
        <p14:creationId xmlns:p14="http://schemas.microsoft.com/office/powerpoint/2010/main" val="40815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193A-1A24-9146-B3FE-95EF1C87EEAA}" type="slidenum">
              <a:rPr lang="en-US"/>
              <a:pPr/>
              <a:t>16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Trees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19510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binary tree </a:t>
            </a:r>
            <a:r>
              <a:rPr lang="en-US" dirty="0"/>
              <a:t>is a tree where </a:t>
            </a:r>
            <a:br>
              <a:rPr lang="en-US" dirty="0"/>
            </a:br>
            <a:r>
              <a:rPr lang="en-US" dirty="0"/>
              <a:t>each node can have </a:t>
            </a:r>
            <a:r>
              <a:rPr lang="en-US" u="sng" dirty="0"/>
              <a:t>0, 1, or 2 child nodes</a:t>
            </a:r>
            <a:r>
              <a:rPr lang="en-US" dirty="0"/>
              <a:t>.</a:t>
            </a:r>
          </a:p>
        </p:txBody>
      </p:sp>
      <p:pic>
        <p:nvPicPr>
          <p:cNvPr id="559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2423171"/>
            <a:ext cx="7118350" cy="30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21391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B4AE-31E8-1D44-AEF9-A703902FEE92}" type="slidenum">
              <a:rPr lang="en-US"/>
              <a:pPr/>
              <a:t>17</a:t>
            </a:fld>
            <a:endParaRPr lang="en-US"/>
          </a:p>
        </p:txBody>
      </p:sp>
      <p:pic>
        <p:nvPicPr>
          <p:cNvPr id="56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0" y="2057415"/>
            <a:ext cx="7051675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  <a:r>
              <a:rPr lang="en-US" i="1" dirty="0"/>
              <a:t>, cont’d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655638"/>
          </a:xfrm>
        </p:spPr>
        <p:txBody>
          <a:bodyPr/>
          <a:lstStyle/>
          <a:p>
            <a:r>
              <a:rPr lang="en-US" dirty="0"/>
              <a:t>An arithmetic expression </a:t>
            </a:r>
            <a:r>
              <a:rPr lang="en-US"/>
              <a:t>tree: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105883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83FC-6518-0543-9413-4C2842F5629C}" type="slidenum">
              <a:rPr lang="en-US"/>
              <a:pPr/>
              <a:t>18</a:t>
            </a:fld>
            <a:endParaRPr lang="en-US"/>
          </a:p>
        </p:txBody>
      </p:sp>
      <p:pic>
        <p:nvPicPr>
          <p:cNvPr id="563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219200"/>
            <a:ext cx="7051675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from Infix to Postfix Notation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35475"/>
            <a:ext cx="8229600" cy="1004888"/>
          </a:xfrm>
        </p:spPr>
        <p:txBody>
          <a:bodyPr/>
          <a:lstStyle/>
          <a:p>
            <a:r>
              <a:rPr lang="en-US" dirty="0"/>
              <a:t>Do a </a:t>
            </a:r>
            <a:r>
              <a:rPr lang="en-US" u="sng" dirty="0"/>
              <a:t>postorder walk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our expression tree to output the expression in </a:t>
            </a:r>
            <a:r>
              <a:rPr lang="en-US" dirty="0">
                <a:solidFill>
                  <a:srgbClr val="B23C00"/>
                </a:solidFill>
              </a:rPr>
              <a:t>postfix notation</a:t>
            </a:r>
            <a:r>
              <a:rPr lang="en-US" dirty="0"/>
              <a:t>:</a:t>
            </a: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3123138" y="5374633"/>
            <a:ext cx="29770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abc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*+de*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f+g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*+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1157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F5DD-C533-D146-93CC-48F151B56587}" type="slidenum">
              <a:rPr lang="en-US"/>
              <a:pPr/>
              <a:t>19</a:t>
            </a:fld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 Trees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binary </a:t>
            </a:r>
            <a:r>
              <a:rPr lang="en-US" u="sng" dirty="0">
                <a:solidFill>
                  <a:srgbClr val="B23C00"/>
                </a:solidFill>
              </a:rPr>
              <a:t>search</a:t>
            </a:r>
            <a:r>
              <a:rPr lang="en-US" dirty="0">
                <a:solidFill>
                  <a:srgbClr val="B23C00"/>
                </a:solidFill>
              </a:rPr>
              <a:t> tree </a:t>
            </a:r>
            <a:r>
              <a:rPr lang="en-US" dirty="0"/>
              <a:t>(BST) has these properties </a:t>
            </a:r>
            <a:br>
              <a:rPr lang="en-US" dirty="0"/>
            </a:br>
            <a:r>
              <a:rPr lang="en-US" dirty="0"/>
              <a:t>for each of its nodes: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All the values in the node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u="sng" dirty="0"/>
              <a:t>left subtree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are</a:t>
            </a:r>
            <a:br>
              <a:rPr lang="en-US" dirty="0"/>
            </a:br>
            <a:r>
              <a:rPr lang="en-US" u="sng" dirty="0"/>
              <a:t>less than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the value of the node itself.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All the values in the node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u="sng" dirty="0"/>
              <a:t>right subtree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are</a:t>
            </a:r>
            <a:br>
              <a:rPr lang="en-US" dirty="0"/>
            </a:br>
            <a:r>
              <a:rPr lang="en-US" u="sng" dirty="0"/>
              <a:t>greater than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the value of the node itself.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Assume distinct nodes.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47625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#12: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InsertionSort</a:t>
            </a:r>
            <a:endParaRPr lang="en-US" sz="2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ShellSortSuboptimal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ShellSortOptimal</a:t>
            </a:r>
            <a:endParaRPr lang="en-US" sz="24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0"/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QuickSorter</a:t>
            </a:r>
            <a:endParaRPr lang="en-US" sz="2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QuickSortSuboptimal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QuickSortOptimal</a:t>
            </a:r>
            <a:endParaRPr lang="en-US" sz="24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0"/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LinkedList</a:t>
            </a:r>
          </a:p>
          <a:p>
            <a:pPr lvl="0"/>
            <a:r>
              <a:rPr lang="en-US" sz="2400" b="1" dirty="0" err="1">
                <a:latin typeface="Courier New" charset="0"/>
                <a:ea typeface="Courier New" charset="0"/>
                <a:cs typeface="Courier New" charset="0"/>
              </a:rPr>
              <a:t>MergeSort</a:t>
            </a:r>
            <a:endParaRPr lang="en-US" sz="2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24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7344-16DB-2C41-8474-5769FBA3D58D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Inorder Tree Traversal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Recursively</a:t>
            </a:r>
            <a:r>
              <a:rPr lang="en-US" dirty="0"/>
              <a:t> visit a node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u="sng" dirty="0"/>
              <a:t>left</a:t>
            </a:r>
            <a:r>
              <a:rPr lang="en-US" dirty="0"/>
              <a:t> subtree.</a:t>
            </a:r>
          </a:p>
          <a:p>
            <a:r>
              <a:rPr lang="en-US" dirty="0"/>
              <a:t>Visit the node itself </a:t>
            </a:r>
            <a:r>
              <a:rPr lang="en-US" u="sng" dirty="0"/>
              <a:t>in between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visiting the left and right subtrees.</a:t>
            </a:r>
          </a:p>
          <a:p>
            <a:r>
              <a:rPr lang="en-US" u="sng" dirty="0"/>
              <a:t>Recursively</a:t>
            </a:r>
            <a:r>
              <a:rPr lang="en-US" dirty="0"/>
              <a:t> visit the node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u="sng" dirty="0"/>
              <a:t>right</a:t>
            </a:r>
            <a:r>
              <a:rPr lang="en-US" dirty="0"/>
              <a:t> subtree.</a:t>
            </a:r>
          </a:p>
          <a:p>
            <a:pPr lvl="6"/>
            <a:endParaRPr lang="en-US" dirty="0"/>
          </a:p>
          <a:p>
            <a:r>
              <a:rPr lang="en-US" dirty="0"/>
              <a:t>If you do an inorder walk of a binary search tree, you will visit the nodes in </a:t>
            </a:r>
            <a:r>
              <a:rPr lang="en-US" u="sng" dirty="0"/>
              <a:t>sorted order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1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8BF-5404-0444-B956-820FC49AD08C}" type="slidenum">
              <a:rPr lang="en-US"/>
              <a:pPr/>
              <a:t>21</a:t>
            </a:fld>
            <a:endParaRPr 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Inorder Tree Traversal</a:t>
            </a:r>
            <a:r>
              <a:rPr lang="en-US" i="1" dirty="0"/>
              <a:t>, cont’d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26267"/>
            <a:ext cx="8229600" cy="1604657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u="sng" dirty="0"/>
              <a:t>inorder walk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the left tree </a:t>
            </a:r>
            <a:br>
              <a:rPr lang="en-US" dirty="0"/>
            </a:br>
            <a:r>
              <a:rPr lang="en-US" dirty="0"/>
              <a:t>visits the nodes in sorted order: 1 2 3 4 6 8</a:t>
            </a:r>
          </a:p>
        </p:txBody>
      </p:sp>
      <p:pic>
        <p:nvPicPr>
          <p:cNvPr id="565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0304"/>
            <a:ext cx="737711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552747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7638-06DF-074A-89E3-D903ACC90D6A}" type="slidenum">
              <a:rPr lang="en-US"/>
              <a:pPr/>
              <a:t>22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Binary Search Tree ADT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The node class of our binary search tree ADT.</a:t>
            </a:r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365806" y="2122929"/>
            <a:ext cx="8347157" cy="267765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template &lt;class </a:t>
            </a:r>
            <a:r>
              <a:rPr lang="en-US" sz="1400" b="1" dirty="0">
                <a:solidFill>
                  <a:srgbClr val="008F00"/>
                </a:solidFill>
                <a:latin typeface="Courier New" charset="0"/>
                <a:ea typeface="Courier New" charset="0"/>
                <a:cs typeface="Courier New" charset="0"/>
              </a:rPr>
              <a:t>Comparable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BinaryNode</a:t>
            </a:r>
            <a:endParaRPr lang="en-US" sz="1400" b="1" dirty="0">
              <a:solidFill>
                <a:srgbClr val="B23C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(Comparable data);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Comparable&amp; data,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*left,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*right);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virtual ~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Comparable data;</a:t>
            </a:r>
            <a:endParaRPr lang="mr-IN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*left;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*right;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B9CB9-9DD7-4242-B952-A955572A2DA1}"/>
              </a:ext>
            </a:extLst>
          </p:cNvPr>
          <p:cNvSpPr txBox="1"/>
          <p:nvPr/>
        </p:nvSpPr>
        <p:spPr>
          <a:xfrm>
            <a:off x="3474732" y="1965976"/>
            <a:ext cx="279114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Why did we name the</a:t>
            </a:r>
          </a:p>
          <a:p>
            <a:r>
              <a:rPr lang="en-US" sz="1400" dirty="0">
                <a:solidFill>
                  <a:srgbClr val="008F00"/>
                </a:solidFill>
              </a:rPr>
              <a:t>class placeholder </a:t>
            </a:r>
            <a:r>
              <a:rPr lang="en-US" sz="1400" b="1" dirty="0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Comparable</a:t>
            </a:r>
            <a:r>
              <a:rPr lang="en-US" sz="1400" dirty="0">
                <a:solidFill>
                  <a:srgbClr val="008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8996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804C-0A75-4F41-87D3-26A6CFBBF334}" type="slidenum">
              <a:rPr lang="en-US"/>
              <a:pPr/>
              <a:t>23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 ADT</a:t>
            </a:r>
            <a:r>
              <a:rPr lang="en-US" i="1" dirty="0"/>
              <a:t>, cont’d</a:t>
            </a:r>
          </a:p>
        </p:txBody>
      </p:sp>
      <p:sp>
        <p:nvSpPr>
          <p:cNvPr id="567300" name="Text Box 4"/>
          <p:cNvSpPr txBox="1">
            <a:spLocks noChangeArrowheads="1"/>
          </p:cNvSpPr>
          <p:nvPr/>
        </p:nvSpPr>
        <p:spPr bwMode="auto">
          <a:xfrm>
            <a:off x="424150" y="1234464"/>
            <a:ext cx="7837402" cy="550920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template &lt;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typename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Comparable&gt;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BinarySearchTree</a:t>
            </a:r>
            <a:endParaRPr lang="en-US" b="1" dirty="0">
              <a:solidFill>
                <a:srgbClr val="B23C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BinarySearchTree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BinarySearchTree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BinarySearchTree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&amp;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rhs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virtual ~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BinarySearchTree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BinarySearchTree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&amp; operator =(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BinarySearchTree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&amp;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rhs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&lt;Comparable&gt; *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getRoot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height();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const Comparable&amp;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findMin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 const;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const Comparable&amp;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findMax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 const;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bool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isEmpty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 const;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bool contains(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Comparable&amp; data)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void insert(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Comparable&amp; data);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void remove(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Comparable&amp; data);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...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50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 ADT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1711" y="1394460"/>
            <a:ext cx="8561959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...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protected: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virtual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height(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 *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virtual void insert(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Comparable&amp; data,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&lt;Comparable&gt;* &amp;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virtual void remove(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Comparable&amp; data,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&lt;Comparable&gt;* &amp;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private: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 *root;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 *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findMin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 *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 *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findMax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 *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bool contains(const Comparable&amp; data,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 *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 const;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699520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D7B8-2981-E94D-A234-6923705F347A}" type="slidenum">
              <a:rPr lang="en-US"/>
              <a:pPr/>
              <a:t>25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Binary Search Tree: Min and Max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2163" cy="4835525"/>
          </a:xfrm>
        </p:spPr>
        <p:txBody>
          <a:bodyPr/>
          <a:lstStyle/>
          <a:p>
            <a:r>
              <a:rPr lang="en-US" dirty="0"/>
              <a:t>Finding the </a:t>
            </a:r>
            <a:r>
              <a:rPr lang="en-US" u="sng" dirty="0"/>
              <a:t>minimum and maximum values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in a binary search tree is easy.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leftmost node</a:t>
            </a:r>
            <a:r>
              <a:rPr lang="en-US" dirty="0"/>
              <a:t> has the </a:t>
            </a:r>
            <a:r>
              <a:rPr lang="en-US" u="sng" dirty="0"/>
              <a:t>minimum</a:t>
            </a:r>
            <a:r>
              <a:rPr lang="en-US" dirty="0"/>
              <a:t> value.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rightmost node</a:t>
            </a:r>
            <a:r>
              <a:rPr lang="en-US" dirty="0"/>
              <a:t> has the </a:t>
            </a:r>
            <a:r>
              <a:rPr lang="en-US" u="sng" dirty="0"/>
              <a:t>maximum </a:t>
            </a:r>
            <a:r>
              <a:rPr lang="en-US" dirty="0"/>
              <a:t>value.</a:t>
            </a:r>
          </a:p>
          <a:p>
            <a:pPr lvl="4"/>
            <a:endParaRPr lang="en-US" dirty="0"/>
          </a:p>
          <a:p>
            <a:r>
              <a:rPr lang="en-US" dirty="0"/>
              <a:t>You can find the minimum and maximum values recursively or (better) iteratively.</a:t>
            </a:r>
          </a:p>
        </p:txBody>
      </p:sp>
    </p:spTree>
    <p:extLst>
      <p:ext uri="{BB962C8B-B14F-4D97-AF65-F5344CB8AC3E}">
        <p14:creationId xmlns:p14="http://schemas.microsoft.com/office/powerpoint/2010/main" val="1695643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573E-AF64-4B43-8F16-C7045CBFCE60}" type="slidenum">
              <a:rPr lang="en-US"/>
              <a:pPr/>
              <a:t>26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The Binary Search Tree: Min and Max</a:t>
            </a:r>
            <a:r>
              <a:rPr lang="en-US" i="1" dirty="0"/>
              <a:t>, cont’d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584966"/>
          </a:xfrm>
        </p:spPr>
        <p:txBody>
          <a:bodyPr/>
          <a:lstStyle/>
          <a:p>
            <a:r>
              <a:rPr lang="en-US" u="sng" dirty="0"/>
              <a:t>Iterative code</a:t>
            </a:r>
            <a:r>
              <a:rPr lang="en-US" dirty="0"/>
              <a:t> to find the </a:t>
            </a:r>
            <a:r>
              <a:rPr lang="en-US" u="sng" dirty="0"/>
              <a:t>maximum</a:t>
            </a:r>
            <a:r>
              <a:rPr lang="en-US" dirty="0"/>
              <a:t> value.</a:t>
            </a:r>
          </a:p>
          <a:p>
            <a:pPr lvl="1"/>
            <a:r>
              <a:rPr lang="en-US" dirty="0"/>
              <a:t>Chase down the </a:t>
            </a:r>
            <a:r>
              <a:rPr lang="en-US" u="sng" dirty="0"/>
              <a:t>right child links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maximum is the rightmost child.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44" y="3063244"/>
            <a:ext cx="8454559" cy="203132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template &lt;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typename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Comparable&gt;</a:t>
            </a:r>
          </a:p>
          <a:p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*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BinarySearchTree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&lt;Comparable&gt;::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findMax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 *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nullptr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return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nullptr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             // empty tree</a:t>
            </a:r>
            <a:endParaRPr lang="mr-IN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while(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-&gt;right !=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nullptr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-&gt;right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  // keep going right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return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                                     // rightmost node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8704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500F-6390-2649-869D-3BBF882B2835}" type="slidenum">
              <a:rPr lang="en-US"/>
              <a:pPr/>
              <a:t>27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The Binary Search Tree: Min and Max</a:t>
            </a:r>
            <a:r>
              <a:rPr lang="en-US" i="1" dirty="0"/>
              <a:t>, cont’d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584966"/>
          </a:xfrm>
        </p:spPr>
        <p:txBody>
          <a:bodyPr/>
          <a:lstStyle/>
          <a:p>
            <a:r>
              <a:rPr lang="en-US" u="sng" dirty="0"/>
              <a:t>Recursive code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to find the </a:t>
            </a:r>
            <a:r>
              <a:rPr lang="en-US" u="sng" dirty="0"/>
              <a:t>minimum</a:t>
            </a:r>
            <a:r>
              <a:rPr lang="en-US" dirty="0"/>
              <a:t> value.</a:t>
            </a:r>
          </a:p>
          <a:p>
            <a:pPr lvl="1"/>
            <a:r>
              <a:rPr lang="en-US" dirty="0"/>
              <a:t>Chase down the </a:t>
            </a:r>
            <a:r>
              <a:rPr lang="en-US" u="sng" dirty="0"/>
              <a:t>left child links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minimum is the leftmost child.</a:t>
            </a:r>
          </a:p>
        </p:txBody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342944" y="3063244"/>
            <a:ext cx="8561959" cy="203132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template &lt;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typename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Comparable&gt;</a:t>
            </a:r>
          </a:p>
          <a:p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*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BinarySearchTree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&lt;Comparable&gt;::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findMin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&lt;Comparable&gt; *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if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nullptr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       return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nullptr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  // empty tree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if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-&gt;left ==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nullptr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 return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      // leftmost node</a:t>
            </a:r>
          </a:p>
          <a:p>
            <a:endParaRPr lang="mr-IN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return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findMin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-&gt;left)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                 // keep going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levt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7283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7B1-386E-9945-B7D5-D9671F84B41E}" type="slidenum">
              <a:rPr lang="en-US"/>
              <a:pPr/>
              <a:t>28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Binary Search Tree: Contains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76770"/>
          </a:xfrm>
        </p:spPr>
        <p:txBody>
          <a:bodyPr/>
          <a:lstStyle/>
          <a:p>
            <a:r>
              <a:rPr lang="en-US" dirty="0"/>
              <a:t>Does a binary search tree contain </a:t>
            </a:r>
            <a:br>
              <a:rPr lang="en-US" dirty="0"/>
            </a:br>
            <a:r>
              <a:rPr lang="en-US" dirty="0"/>
              <a:t>a target value?</a:t>
            </a:r>
          </a:p>
          <a:p>
            <a:pPr lvl="4"/>
            <a:endParaRPr lang="en-US" dirty="0"/>
          </a:p>
          <a:p>
            <a:r>
              <a:rPr lang="en-US" dirty="0"/>
              <a:t>Start an </a:t>
            </a:r>
            <a:r>
              <a:rPr lang="en-US" u="sng" dirty="0"/>
              <a:t>iterative search</a:t>
            </a:r>
            <a:r>
              <a:rPr lang="en-US" dirty="0"/>
              <a:t> with a pointer to the root of the tree (or subtree) to search.</a:t>
            </a:r>
          </a:p>
        </p:txBody>
      </p:sp>
    </p:spTree>
    <p:extLst>
      <p:ext uri="{BB962C8B-B14F-4D97-AF65-F5344CB8AC3E}">
        <p14:creationId xmlns:p14="http://schemas.microsoft.com/office/powerpoint/2010/main" val="1727842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27B1-386E-9945-B7D5-D9671F84B41E}" type="slidenum">
              <a:rPr lang="en-US"/>
              <a:pPr/>
              <a:t>29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Contains</a:t>
            </a:r>
            <a:r>
              <a:rPr lang="en-US" i="1" dirty="0"/>
              <a:t>, cont’d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76770"/>
          </a:xfrm>
        </p:spPr>
        <p:txBody>
          <a:bodyPr/>
          <a:lstStyle/>
          <a:p>
            <a:r>
              <a:rPr lang="en-US" dirty="0"/>
              <a:t>Iterations</a:t>
            </a:r>
          </a:p>
          <a:p>
            <a:pPr lvl="1"/>
            <a:r>
              <a:rPr lang="en-US" dirty="0"/>
              <a:t>If the value of the node the pointer points to is </a:t>
            </a:r>
            <a:r>
              <a:rPr lang="en-US" u="sng" dirty="0"/>
              <a:t>equal </a:t>
            </a:r>
            <a:r>
              <a:rPr lang="en-US" dirty="0"/>
              <a:t>to the target value, the target </a:t>
            </a:r>
            <a:r>
              <a:rPr lang="en-US" u="sng" dirty="0"/>
              <a:t>is contained</a:t>
            </a:r>
            <a:r>
              <a:rPr lang="en-US" dirty="0"/>
              <a:t> in the tree.</a:t>
            </a:r>
          </a:p>
          <a:p>
            <a:pPr lvl="1"/>
            <a:r>
              <a:rPr lang="en-US" dirty="0"/>
              <a:t>If the pointer is null, then the target value is </a:t>
            </a:r>
            <a:br>
              <a:rPr lang="en-US" dirty="0"/>
            </a:br>
            <a:r>
              <a:rPr lang="en-US" u="sng" dirty="0"/>
              <a:t>not contained</a:t>
            </a:r>
            <a:r>
              <a:rPr lang="en-US" dirty="0"/>
              <a:t> in the tree.</a:t>
            </a:r>
          </a:p>
          <a:p>
            <a:pPr lvl="1"/>
            <a:r>
              <a:rPr lang="en-US" dirty="0"/>
              <a:t>If the target value is </a:t>
            </a:r>
            <a:r>
              <a:rPr lang="en-US" u="sng" dirty="0"/>
              <a:t>less than</a:t>
            </a:r>
            <a:r>
              <a:rPr lang="en-US" dirty="0"/>
              <a:t> the value of the node the pointer points to, then set the pointer to the node’s </a:t>
            </a:r>
            <a:r>
              <a:rPr lang="en-US" u="sng" dirty="0"/>
              <a:t>left child link</a:t>
            </a:r>
            <a:r>
              <a:rPr lang="en-US" dirty="0"/>
              <a:t> and loop again.</a:t>
            </a:r>
          </a:p>
          <a:p>
            <a:pPr lvl="1"/>
            <a:r>
              <a:rPr lang="en-US" dirty="0"/>
              <a:t>If the target value is </a:t>
            </a:r>
            <a:r>
              <a:rPr lang="en-US" u="sng" dirty="0"/>
              <a:t>greater than</a:t>
            </a:r>
            <a:r>
              <a:rPr lang="en-US" dirty="0"/>
              <a:t> the value of the node the pointer points to, then set the pointer to the node’s </a:t>
            </a:r>
            <a:r>
              <a:rPr lang="en-US" u="sng" dirty="0"/>
              <a:t>right child link</a:t>
            </a:r>
            <a:r>
              <a:rPr lang="en-US" dirty="0"/>
              <a:t> and loop again.</a:t>
            </a:r>
          </a:p>
        </p:txBody>
      </p:sp>
    </p:spTree>
    <p:extLst>
      <p:ext uri="{BB962C8B-B14F-4D97-AF65-F5344CB8AC3E}">
        <p14:creationId xmlns:p14="http://schemas.microsoft.com/office/powerpoint/2010/main" val="152893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401A-4354-C24A-B0FD-FAB7840C56AD}" type="slidenum">
              <a:rPr lang="en-US"/>
              <a:pPr/>
              <a:t>3</a:t>
            </a:fld>
            <a:endParaRPr lang="en-US"/>
          </a:p>
        </p:txBody>
      </p:sp>
      <p:pic>
        <p:nvPicPr>
          <p:cNvPr id="550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5111079"/>
            <a:ext cx="6088062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38709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tree is a </a:t>
            </a:r>
            <a:r>
              <a:rPr lang="en-US" u="sng" dirty="0"/>
              <a:t>collection of nodes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node is the </a:t>
            </a:r>
            <a:r>
              <a:rPr lang="en-US" dirty="0">
                <a:solidFill>
                  <a:srgbClr val="B23C00"/>
                </a:solidFill>
              </a:rPr>
              <a:t>root</a:t>
            </a:r>
            <a:r>
              <a:rPr lang="en-US" dirty="0"/>
              <a:t> node.</a:t>
            </a:r>
          </a:p>
          <a:p>
            <a:pPr>
              <a:lnSpc>
                <a:spcPct val="90000"/>
              </a:lnSpc>
            </a:pPr>
            <a:r>
              <a:rPr lang="en-US" dirty="0"/>
              <a:t>A node contains </a:t>
            </a:r>
            <a:r>
              <a:rPr lang="en-US" u="sng" dirty="0"/>
              <a:t>data</a:t>
            </a:r>
            <a:r>
              <a:rPr lang="en-US" dirty="0"/>
              <a:t> and has </a:t>
            </a:r>
            <a:r>
              <a:rPr lang="en-US" u="sng" dirty="0"/>
              <a:t>pointers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(possibly null) to other nodes (its children).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pointers are directed </a:t>
            </a:r>
            <a:r>
              <a:rPr lang="en-US" dirty="0">
                <a:solidFill>
                  <a:srgbClr val="B23C00"/>
                </a:solidFill>
              </a:rPr>
              <a:t>edges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child node can itself be the root of a </a:t>
            </a:r>
            <a:r>
              <a:rPr lang="en-US" dirty="0">
                <a:solidFill>
                  <a:srgbClr val="B23C00"/>
                </a:solidFill>
              </a:rPr>
              <a:t>subtree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leaf</a:t>
            </a:r>
            <a:r>
              <a:rPr lang="en-US" dirty="0"/>
              <a:t> node is a node that has no children.</a:t>
            </a:r>
          </a:p>
          <a:p>
            <a:pPr>
              <a:lnSpc>
                <a:spcPct val="90000"/>
              </a:lnSpc>
            </a:pPr>
            <a:r>
              <a:rPr lang="en-US" dirty="0"/>
              <a:t>Each node other than the root node has </a:t>
            </a:r>
            <a:br>
              <a:rPr lang="en-US" dirty="0"/>
            </a:br>
            <a:r>
              <a:rPr lang="en-US" dirty="0"/>
              <a:t>exactly </a:t>
            </a:r>
            <a:r>
              <a:rPr lang="en-US" u="sng" dirty="0"/>
              <a:t>one parent node</a:t>
            </a:r>
            <a:r>
              <a:rPr lang="en-US" dirty="0"/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9E5C94-BBA2-B643-884F-0FC559CFBFD9}"/>
              </a:ext>
            </a:extLst>
          </p:cNvPr>
          <p:cNvSpPr txBox="1"/>
          <p:nvPr/>
        </p:nvSpPr>
        <p:spPr>
          <a:xfrm>
            <a:off x="5669268" y="5111079"/>
            <a:ext cx="16866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432FF"/>
                </a:solidFill>
              </a:rPr>
              <a:t>Computer trees</a:t>
            </a:r>
          </a:p>
          <a:p>
            <a:pPr algn="ctr"/>
            <a:r>
              <a:rPr lang="en-US" sz="1400" dirty="0">
                <a:solidFill>
                  <a:srgbClr val="0432FF"/>
                </a:solidFill>
              </a:rPr>
              <a:t>grow upside-down!</a:t>
            </a:r>
          </a:p>
        </p:txBody>
      </p:sp>
    </p:spTree>
    <p:extLst>
      <p:ext uri="{BB962C8B-B14F-4D97-AF65-F5344CB8AC3E}">
        <p14:creationId xmlns:p14="http://schemas.microsoft.com/office/powerpoint/2010/main" val="44613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C2E-32FC-AC4C-9694-BC544AFC843F}" type="slidenum">
              <a:rPr lang="en-US"/>
              <a:pPr/>
              <a:t>30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Contains</a:t>
            </a:r>
            <a:r>
              <a:rPr lang="en-US" i="1" dirty="0"/>
              <a:t>, cont’d</a:t>
            </a:r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274367" y="1508781"/>
            <a:ext cx="8595266" cy="295465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template &lt;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typename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Comparable&gt;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bool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BinarySearchTree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&lt;Comparable&gt;::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contains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const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Comparable&amp; data,</a:t>
            </a:r>
          </a:p>
          <a:p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                                            </a:t>
            </a:r>
            <a:r>
              <a:rPr lang="mr-IN" sz="1400" b="1" dirty="0" err="1">
                <a:latin typeface="Courier New" panose="02070309020205020404" pitchFamily="49" charset="0"/>
                <a:ea typeface="Courier New" charset="0"/>
                <a:cs typeface="Courier New" charset="0"/>
              </a:rPr>
              <a:t>BinaryNode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&lt;</a:t>
            </a:r>
            <a:r>
              <a:rPr lang="mr-IN" sz="1400" b="1" dirty="0" err="1">
                <a:latin typeface="Courier New" panose="02070309020205020404" pitchFamily="49" charset="0"/>
                <a:ea typeface="Courier New" charset="0"/>
                <a:cs typeface="Courier New" charset="0"/>
              </a:rPr>
              <a:t>Comparable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&gt; *</a:t>
            </a:r>
            <a:r>
              <a:rPr lang="mr-IN" sz="1400" b="1" dirty="0" err="1">
                <a:latin typeface="Courier New" panose="02070309020205020404" pitchFamily="49" charset="0"/>
                <a:ea typeface="Courier New" charset="0"/>
                <a:cs typeface="Courier New" charset="0"/>
              </a:rPr>
              <a:t>ptr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) </a:t>
            </a:r>
            <a:r>
              <a:rPr lang="mr-IN" sz="1400" b="1" dirty="0" err="1">
                <a:latin typeface="Courier New" panose="02070309020205020404" pitchFamily="49" charset="0"/>
                <a:ea typeface="Courier New" charset="0"/>
                <a:cs typeface="Courier New" charset="0"/>
              </a:rPr>
              <a:t>const</a:t>
            </a:r>
            <a:endParaRPr lang="mr-IN" sz="1400" b="1" dirty="0">
              <a:latin typeface="Courier New" panose="02070309020205020404" pitchFamily="49" charset="0"/>
              <a:ea typeface="Courier New" charset="0"/>
              <a:cs typeface="Courier New" charset="0"/>
            </a:endParaRPr>
          </a:p>
          <a:p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   while (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!=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</a:t>
            </a:r>
          </a:p>
          <a:p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   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      (data 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-&gt;data)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-&gt;left;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 if (data 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-&gt;data)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 return true;  // found</a:t>
            </a:r>
          </a:p>
          <a:p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    }</a:t>
            </a:r>
          </a:p>
          <a:p>
            <a:endParaRPr lang="mr-IN" sz="1400" b="1" dirty="0">
              <a:latin typeface="Courier New" panose="02070309020205020404" pitchFamily="49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   return false;          // not found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68905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7633-DF37-644F-ACB6-B7DFE58C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Contains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4FCAD-03E1-1343-B4E1-03E2D21A2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recursive</a:t>
            </a:r>
            <a:r>
              <a:rPr lang="en-US" dirty="0"/>
              <a:t> version does not require a loop: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FE592-1242-1643-B3BA-49B43A68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E986C-065A-074B-AF60-E3C14A2B3555}"/>
              </a:ext>
            </a:extLst>
          </p:cNvPr>
          <p:cNvSpPr txBox="1"/>
          <p:nvPr/>
        </p:nvSpPr>
        <p:spPr>
          <a:xfrm>
            <a:off x="291020" y="2030143"/>
            <a:ext cx="8561959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template &lt;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typename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Comparable&gt;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bool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BinarySearchTree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&lt;Comparable&gt;::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contains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(const Comparable&amp; data,</a:t>
            </a:r>
          </a:p>
          <a:p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                                            </a:t>
            </a:r>
            <a:r>
              <a:rPr lang="mr-IN" sz="1400" b="1" dirty="0" err="1">
                <a:latin typeface="Courier New" panose="02070309020205020404" pitchFamily="49" charset="0"/>
                <a:ea typeface="Courier New" charset="0"/>
                <a:cs typeface="Courier New" charset="0"/>
              </a:rPr>
              <a:t>BinaryNode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&lt;</a:t>
            </a:r>
            <a:r>
              <a:rPr lang="mr-IN" sz="1400" b="1" dirty="0" err="1">
                <a:latin typeface="Courier New" panose="02070309020205020404" pitchFamily="49" charset="0"/>
                <a:ea typeface="Courier New" charset="0"/>
                <a:cs typeface="Courier New" charset="0"/>
              </a:rPr>
              <a:t>Comparable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&gt; *</a:t>
            </a:r>
            <a:r>
              <a:rPr lang="mr-IN" sz="1400" b="1" dirty="0" err="1">
                <a:latin typeface="Courier New" panose="02070309020205020404" pitchFamily="49" charset="0"/>
                <a:ea typeface="Courier New" charset="0"/>
                <a:cs typeface="Courier New" charset="0"/>
              </a:rPr>
              <a:t>ptr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) </a:t>
            </a:r>
            <a:r>
              <a:rPr lang="mr-IN" sz="1400" b="1" dirty="0" err="1">
                <a:latin typeface="Courier New" panose="02070309020205020404" pitchFamily="49" charset="0"/>
                <a:ea typeface="Courier New" charset="0"/>
                <a:cs typeface="Courier New" charset="0"/>
              </a:rPr>
              <a:t>const</a:t>
            </a:r>
            <a:endParaRPr lang="mr-IN" sz="1400" b="1" dirty="0">
              <a:latin typeface="Courier New" panose="02070309020205020404" pitchFamily="49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    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  return false;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if (data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-&gt;data) return true;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if (data &lt;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-&gt;data) return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contains(data,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-&gt;left);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                        return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contains(data,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-&gt;right);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05472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668F-B66E-A440-9CD7-6A0ED8CE6FFF}" type="slidenum">
              <a:rPr lang="en-US"/>
              <a:pPr/>
              <a:t>32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Binary Search Tree: Insert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To </a:t>
            </a:r>
            <a:r>
              <a:rPr lang="en-US" u="sng" dirty="0"/>
              <a:t>insert</a:t>
            </a:r>
            <a:r>
              <a:rPr lang="en-US" dirty="0"/>
              <a:t> a target value into the tree, proceed as if you were searching for the target value.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 can do this recursively.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As you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re recursively examining left and right subtrees, if you encounter a </a:t>
            </a:r>
            <a:r>
              <a:rPr lang="en-US" u="sng" dirty="0"/>
              <a:t>null child link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(it’s either a left link or a right link), then </a:t>
            </a:r>
            <a:br>
              <a:rPr lang="en-US" dirty="0"/>
            </a:br>
            <a:r>
              <a:rPr lang="en-US" u="sng" dirty="0"/>
              <a:t>that</a:t>
            </a:r>
            <a:r>
              <a:rPr lang="en-US" u="sng" dirty="0">
                <a:latin typeface="Arial"/>
              </a:rPr>
              <a:t>’</a:t>
            </a:r>
            <a:r>
              <a:rPr lang="en-US" u="sng" dirty="0"/>
              <a:t>s where the new value should be inserted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Create a new node containing the target value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replace the null link</a:t>
            </a:r>
            <a:r>
              <a:rPr lang="en-US" dirty="0"/>
              <a:t> with a link to the new node.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So the new node is attached to the </a:t>
            </a:r>
            <a:r>
              <a:rPr lang="en-US" u="sng" dirty="0"/>
              <a:t>last-visited node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83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668F-B66E-A440-9CD7-6A0ED8CE6FFF}" type="slidenum">
              <a:rPr lang="en-US"/>
              <a:pPr/>
              <a:t>33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Insert</a:t>
            </a:r>
            <a:r>
              <a:rPr lang="en-US" i="1" dirty="0"/>
              <a:t>, cont’d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target value is already in the tree, </a:t>
            </a:r>
            <a:br>
              <a:rPr lang="en-US" dirty="0"/>
            </a:br>
            <a:r>
              <a:rPr lang="en-US" dirty="0"/>
              <a:t>don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insert but instead </a:t>
            </a:r>
            <a:r>
              <a:rPr lang="en-US" u="sng" dirty="0"/>
              <a:t>update</a:t>
            </a:r>
            <a:r>
              <a:rPr lang="en-US" dirty="0"/>
              <a:t> the existing node.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Example: Keep a </a:t>
            </a:r>
            <a:r>
              <a:rPr lang="en-US" u="sng" dirty="0"/>
              <a:t>frequency count</a:t>
            </a:r>
            <a:r>
              <a:rPr lang="en-US" dirty="0"/>
              <a:t> in each node.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Example: Maintain a </a:t>
            </a:r>
            <a:r>
              <a:rPr lang="en-US" u="sng" dirty="0"/>
              <a:t>linked list</a:t>
            </a:r>
            <a:r>
              <a:rPr lang="en-US" dirty="0"/>
              <a:t> of duplicate nodes.</a:t>
            </a:r>
          </a:p>
        </p:txBody>
      </p:sp>
    </p:spTree>
    <p:extLst>
      <p:ext uri="{BB962C8B-B14F-4D97-AF65-F5344CB8AC3E}">
        <p14:creationId xmlns:p14="http://schemas.microsoft.com/office/powerpoint/2010/main" val="1329924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9AD-EA7D-0A49-8BA5-209073F62773}" type="slidenum">
              <a:rPr lang="en-US"/>
              <a:pPr/>
              <a:t>34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Binary Search Tree: Insert</a:t>
            </a:r>
          </a:p>
        </p:txBody>
      </p:sp>
      <p:pic>
        <p:nvPicPr>
          <p:cNvPr id="578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600200"/>
            <a:ext cx="723423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033071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7CBE-3E82-BA46-B097-978AC48DAE5B}" type="slidenum">
              <a:rPr lang="en-US"/>
              <a:pPr/>
              <a:t>35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insert()</a:t>
            </a:r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145092" y="1325903"/>
            <a:ext cx="7810151" cy="2154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template &lt;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typename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Comparable&gt;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void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BinarySearchTree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&lt;Comparable&gt;::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insert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const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Comparable&amp; data,</a:t>
            </a:r>
          </a:p>
          <a:p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                                          </a:t>
            </a:r>
            <a:r>
              <a:rPr lang="mr-IN" sz="1400" b="1" dirty="0" err="1">
                <a:latin typeface="Courier New" panose="02070309020205020404" pitchFamily="49" charset="0"/>
                <a:ea typeface="Courier New" charset="0"/>
                <a:cs typeface="Courier New" charset="0"/>
              </a:rPr>
              <a:t>BinaryNode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&lt;</a:t>
            </a:r>
            <a:r>
              <a:rPr lang="mr-IN" sz="1400" b="1" dirty="0" err="1">
                <a:latin typeface="Courier New" panose="02070309020205020404" pitchFamily="49" charset="0"/>
                <a:ea typeface="Courier New" charset="0"/>
                <a:cs typeface="Courier New" charset="0"/>
              </a:rPr>
              <a:t>Comparable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&gt;</a:t>
            </a:r>
            <a:r>
              <a:rPr lang="mr-IN" sz="1400" b="1" dirty="0">
                <a:solidFill>
                  <a:srgbClr val="C00000"/>
                </a:solidFill>
                <a:latin typeface="Courier New" panose="02070309020205020404" pitchFamily="49" charset="0"/>
                <a:ea typeface="Courier New" charset="0"/>
                <a:cs typeface="Courier New" charset="0"/>
              </a:rPr>
              <a:t>*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charset="0"/>
              </a:rPr>
              <a:t>&amp;</a:t>
            </a:r>
            <a:r>
              <a:rPr lang="mr-IN" sz="1400" b="1" dirty="0" err="1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charset="0"/>
              </a:rPr>
              <a:t>ptr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     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BinaryNode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if (data 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-&gt;data) </a:t>
            </a:r>
            <a:r>
              <a:rPr lang="en-US" b="1" dirty="0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insert(data, </a:t>
            </a:r>
            <a:r>
              <a:rPr lang="en-US" b="1" dirty="0" err="1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b="1" dirty="0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-&gt;left);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if (data 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-&gt;data) </a:t>
            </a:r>
            <a:r>
              <a:rPr lang="en-US" b="1" dirty="0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insert(data, </a:t>
            </a:r>
            <a:r>
              <a:rPr lang="en-US" b="1" dirty="0" err="1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b="1" dirty="0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-&gt;right);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//  else                       update the node</a:t>
            </a:r>
          </a:p>
          <a:p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7400393" y="2270808"/>
            <a:ext cx="159851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rgbClr val="C00000"/>
                </a:solidFill>
                <a:latin typeface="Arial" charset="0"/>
              </a:rPr>
              <a:t>Create a new node</a:t>
            </a:r>
          </a:p>
          <a:p>
            <a:r>
              <a:rPr lang="en-US" sz="1200" b="0" dirty="0">
                <a:solidFill>
                  <a:srgbClr val="C00000"/>
                </a:solidFill>
                <a:latin typeface="Arial" charset="0"/>
              </a:rPr>
              <a:t>only when a null link </a:t>
            </a:r>
            <a:br>
              <a:rPr lang="en-US" sz="1200" b="0" dirty="0">
                <a:solidFill>
                  <a:srgbClr val="C00000"/>
                </a:solidFill>
                <a:latin typeface="Arial" charset="0"/>
              </a:rPr>
            </a:br>
            <a:r>
              <a:rPr lang="en-US" sz="1200" b="0" dirty="0">
                <a:solidFill>
                  <a:srgbClr val="C00000"/>
                </a:solidFill>
                <a:latin typeface="Arial" charset="0"/>
              </a:rPr>
              <a:t>is encountered.</a:t>
            </a:r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4246954" y="3262388"/>
            <a:ext cx="23952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u="sng" dirty="0">
                <a:solidFill>
                  <a:srgbClr val="008F00"/>
                </a:solidFill>
              </a:rPr>
              <a:t>Recursively</a:t>
            </a:r>
            <a:r>
              <a:rPr lang="en-US" sz="1200" b="0" dirty="0">
                <a:solidFill>
                  <a:srgbClr val="008F00"/>
                </a:solidFill>
              </a:rPr>
              <a:t> attach the </a:t>
            </a:r>
            <a:br>
              <a:rPr lang="en-US" sz="1200" b="0" dirty="0">
                <a:solidFill>
                  <a:srgbClr val="008F00"/>
                </a:solidFill>
              </a:rPr>
            </a:br>
            <a:r>
              <a:rPr lang="en-US" sz="1200" b="0" dirty="0">
                <a:solidFill>
                  <a:srgbClr val="008F00"/>
                </a:solidFill>
              </a:rPr>
              <a:t>newly created node </a:t>
            </a:r>
            <a:br>
              <a:rPr lang="en-US" sz="1200" b="0" dirty="0">
                <a:solidFill>
                  <a:srgbClr val="008F00"/>
                </a:solidFill>
              </a:rPr>
            </a:br>
            <a:r>
              <a:rPr lang="en-US" sz="1200" b="0" dirty="0">
                <a:solidFill>
                  <a:srgbClr val="008F00"/>
                </a:solidFill>
              </a:rPr>
              <a:t>to</a:t>
            </a:r>
            <a:r>
              <a:rPr lang="en-US" sz="1200" dirty="0">
                <a:solidFill>
                  <a:srgbClr val="008F00"/>
                </a:solidFill>
              </a:rPr>
              <a:t> </a:t>
            </a:r>
            <a:r>
              <a:rPr lang="en-US" sz="1200" b="0" dirty="0">
                <a:solidFill>
                  <a:srgbClr val="008F00"/>
                </a:solidFill>
              </a:rPr>
              <a:t>the last-visited node </a:t>
            </a:r>
            <a:br>
              <a:rPr lang="en-US" sz="1200" b="0" dirty="0">
                <a:solidFill>
                  <a:srgbClr val="008F00"/>
                </a:solidFill>
              </a:rPr>
            </a:br>
            <a:r>
              <a:rPr lang="en-US" sz="1200" b="0" dirty="0">
                <a:solidFill>
                  <a:srgbClr val="008F00"/>
                </a:solidFill>
              </a:rPr>
              <a:t>(pass the </a:t>
            </a:r>
            <a:r>
              <a:rPr lang="en-US" sz="1200" dirty="0">
                <a:solidFill>
                  <a:srgbClr val="008F00"/>
                </a:solidFill>
              </a:rPr>
              <a:t>pointers by reference).</a:t>
            </a:r>
            <a:endParaRPr lang="en-US" sz="1200" b="0" dirty="0">
              <a:solidFill>
                <a:srgbClr val="008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3804" y="1679591"/>
            <a:ext cx="10374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200" dirty="0">
                <a:solidFill>
                  <a:srgbClr val="B23C00"/>
                </a:solidFill>
              </a:rPr>
              <a:t> passed</a:t>
            </a:r>
          </a:p>
          <a:p>
            <a:r>
              <a:rPr lang="en-US" sz="1200" dirty="0">
                <a:solidFill>
                  <a:srgbClr val="B23C00"/>
                </a:solidFill>
              </a:rPr>
              <a:t>by reference</a:t>
            </a:r>
          </a:p>
        </p:txBody>
      </p:sp>
    </p:spTree>
    <p:extLst>
      <p:ext uri="{BB962C8B-B14F-4D97-AF65-F5344CB8AC3E}">
        <p14:creationId xmlns:p14="http://schemas.microsoft.com/office/powerpoint/2010/main" val="4336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9" grpId="0" animBg="1"/>
      <p:bldP spid="574470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ECD4-8D8C-7946-8648-5E5473B1708F}" type="slidenum">
              <a:rPr lang="en-US"/>
              <a:pPr/>
              <a:t>36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Binary Search Tree: Remove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removing a node from a binary search tree, </a:t>
            </a:r>
            <a:r>
              <a:rPr lang="en-US" u="sng" dirty="0"/>
              <a:t>the remaining nodes must still be in order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u="sng" dirty="0"/>
              <a:t>No child case</a:t>
            </a:r>
            <a:r>
              <a:rPr lang="en-US" dirty="0"/>
              <a:t>: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The target node to be removed </a:t>
            </a:r>
            <a:br>
              <a:rPr lang="en-US" dirty="0"/>
            </a:br>
            <a:r>
              <a:rPr lang="en-US" dirty="0"/>
              <a:t>is a leaf node.</a:t>
            </a:r>
          </a:p>
          <a:p>
            <a:pPr lvl="1"/>
            <a:r>
              <a:rPr lang="en-US" dirty="0"/>
              <a:t>Just remove the target node.</a:t>
            </a:r>
          </a:p>
        </p:txBody>
      </p:sp>
    </p:spTree>
    <p:extLst>
      <p:ext uri="{BB962C8B-B14F-4D97-AF65-F5344CB8AC3E}">
        <p14:creationId xmlns:p14="http://schemas.microsoft.com/office/powerpoint/2010/main" val="359355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6C0-F23F-8744-8206-7CCB63A8A60C}" type="slidenum">
              <a:rPr lang="en-US"/>
              <a:pPr/>
              <a:t>37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Remove</a:t>
            </a:r>
            <a:r>
              <a:rPr lang="en-US" i="1" dirty="0"/>
              <a:t>, cont’d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858963"/>
          </a:xfrm>
        </p:spPr>
        <p:txBody>
          <a:bodyPr/>
          <a:lstStyle/>
          <a:p>
            <a:r>
              <a:rPr lang="en-US" u="sng" dirty="0"/>
              <a:t>One child case</a:t>
            </a:r>
            <a:r>
              <a:rPr lang="en-US" dirty="0"/>
              <a:t>: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The target node to be removed has one child node.</a:t>
            </a:r>
          </a:p>
          <a:p>
            <a:pPr lvl="1"/>
            <a:r>
              <a:rPr lang="en-US" dirty="0"/>
              <a:t>Change the parent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link to the target node </a:t>
            </a:r>
            <a:br>
              <a:rPr lang="en-US" dirty="0"/>
            </a:br>
            <a:r>
              <a:rPr lang="en-US" dirty="0"/>
              <a:t>to point instead to the target node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child.</a:t>
            </a:r>
          </a:p>
        </p:txBody>
      </p:sp>
      <p:pic>
        <p:nvPicPr>
          <p:cNvPr id="5775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3068638"/>
            <a:ext cx="7234237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963772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10A2-CDA9-D141-A5A4-C4880710AFF1}" type="slidenum">
              <a:rPr lang="en-US"/>
              <a:pPr/>
              <a:t>38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Remove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Two children case</a:t>
            </a:r>
            <a:r>
              <a:rPr lang="en-US" dirty="0"/>
              <a:t>: The target node to be removed has two child nodes.</a:t>
            </a:r>
          </a:p>
          <a:p>
            <a:pPr lvl="1"/>
            <a:r>
              <a:rPr lang="en-US" dirty="0"/>
              <a:t>This is the complicated case.</a:t>
            </a:r>
          </a:p>
          <a:p>
            <a:pPr lvl="5"/>
            <a:endParaRPr lang="en-US" dirty="0"/>
          </a:p>
          <a:p>
            <a:r>
              <a:rPr lang="en-US" dirty="0"/>
              <a:t>How do we restructure the tree so that </a:t>
            </a:r>
            <a:br>
              <a:rPr lang="en-US" dirty="0"/>
            </a:br>
            <a:r>
              <a:rPr lang="en-US" dirty="0"/>
              <a:t>the order of the node values is preserved?</a:t>
            </a:r>
          </a:p>
        </p:txBody>
      </p:sp>
    </p:spTree>
    <p:extLst>
      <p:ext uri="{BB962C8B-B14F-4D97-AF65-F5344CB8AC3E}">
        <p14:creationId xmlns:p14="http://schemas.microsoft.com/office/powerpoint/2010/main" val="1799279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B235-5D5D-AC42-AAE1-586A1690F388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Remove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325563"/>
            <a:ext cx="8504238" cy="34750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Recall what happens you remove a list node.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Assume that the list is sorted.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If we delete target node 5, which node takes its place?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u="sng" dirty="0"/>
              <a:t>replacement node</a:t>
            </a:r>
            <a:r>
              <a:rPr lang="en-US" dirty="0"/>
              <a:t> is the node that is </a:t>
            </a:r>
            <a:br>
              <a:rPr lang="en-US" dirty="0"/>
            </a:br>
            <a:r>
              <a:rPr lang="en-US" u="sng" dirty="0"/>
              <a:t>immediately after</a:t>
            </a:r>
            <a:r>
              <a:rPr lang="en-US" dirty="0"/>
              <a:t> the target node in the sorted order.</a:t>
            </a:r>
          </a:p>
        </p:txBody>
      </p:sp>
      <p:grpSp>
        <p:nvGrpSpPr>
          <p:cNvPr id="575533" name="Group 45"/>
          <p:cNvGrpSpPr>
            <a:grpSpLocks/>
          </p:cNvGrpSpPr>
          <p:nvPr/>
        </p:nvGrpSpPr>
        <p:grpSpPr bwMode="auto">
          <a:xfrm>
            <a:off x="2349500" y="3480431"/>
            <a:ext cx="3986213" cy="314325"/>
            <a:chOff x="1480" y="1904"/>
            <a:chExt cx="2511" cy="198"/>
          </a:xfrm>
        </p:grpSpPr>
        <p:sp>
          <p:nvSpPr>
            <p:cNvPr id="575502" name="Text Box 14"/>
            <p:cNvSpPr txBox="1">
              <a:spLocks noChangeArrowheads="1"/>
            </p:cNvSpPr>
            <p:nvPr/>
          </p:nvSpPr>
          <p:spPr bwMode="auto">
            <a:xfrm>
              <a:off x="1480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75503" name="Text Box 15"/>
            <p:cNvSpPr txBox="1">
              <a:spLocks noChangeArrowheads="1"/>
            </p:cNvSpPr>
            <p:nvPr/>
          </p:nvSpPr>
          <p:spPr bwMode="auto">
            <a:xfrm>
              <a:off x="1769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75504" name="Text Box 16"/>
            <p:cNvSpPr txBox="1">
              <a:spLocks noChangeArrowheads="1"/>
            </p:cNvSpPr>
            <p:nvPr/>
          </p:nvSpPr>
          <p:spPr bwMode="auto">
            <a:xfrm>
              <a:off x="2056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75505" name="Text Box 17"/>
            <p:cNvSpPr txBox="1">
              <a:spLocks noChangeArrowheads="1"/>
            </p:cNvSpPr>
            <p:nvPr/>
          </p:nvSpPr>
          <p:spPr bwMode="auto">
            <a:xfrm>
              <a:off x="2345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575506" name="Text Box 18"/>
            <p:cNvSpPr txBox="1">
              <a:spLocks noChangeArrowheads="1"/>
            </p:cNvSpPr>
            <p:nvPr/>
          </p:nvSpPr>
          <p:spPr bwMode="auto">
            <a:xfrm>
              <a:off x="2632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75508" name="Text Box 20"/>
            <p:cNvSpPr txBox="1">
              <a:spLocks noChangeArrowheads="1"/>
            </p:cNvSpPr>
            <p:nvPr/>
          </p:nvSpPr>
          <p:spPr bwMode="auto">
            <a:xfrm>
              <a:off x="2937" y="1904"/>
              <a:ext cx="189" cy="19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75509" name="Text Box 21"/>
            <p:cNvSpPr txBox="1">
              <a:spLocks noChangeArrowheads="1"/>
            </p:cNvSpPr>
            <p:nvPr/>
          </p:nvSpPr>
          <p:spPr bwMode="auto">
            <a:xfrm>
              <a:off x="3226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75510" name="Text Box 22"/>
            <p:cNvSpPr txBox="1">
              <a:spLocks noChangeArrowheads="1"/>
            </p:cNvSpPr>
            <p:nvPr/>
          </p:nvSpPr>
          <p:spPr bwMode="auto">
            <a:xfrm>
              <a:off x="3513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575511" name="Text Box 23"/>
            <p:cNvSpPr txBox="1">
              <a:spLocks noChangeArrowheads="1"/>
            </p:cNvSpPr>
            <p:nvPr/>
          </p:nvSpPr>
          <p:spPr bwMode="auto">
            <a:xfrm>
              <a:off x="3802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grpSp>
        <p:nvGrpSpPr>
          <p:cNvPr id="575532" name="Group 44"/>
          <p:cNvGrpSpPr>
            <a:grpSpLocks/>
          </p:cNvGrpSpPr>
          <p:nvPr/>
        </p:nvGrpSpPr>
        <p:grpSpPr bwMode="auto">
          <a:xfrm>
            <a:off x="2349500" y="2474602"/>
            <a:ext cx="4416425" cy="314325"/>
            <a:chOff x="1480" y="1411"/>
            <a:chExt cx="2782" cy="198"/>
          </a:xfrm>
        </p:grpSpPr>
        <p:sp>
          <p:nvSpPr>
            <p:cNvPr id="575522" name="Text Box 34"/>
            <p:cNvSpPr txBox="1">
              <a:spLocks noChangeArrowheads="1"/>
            </p:cNvSpPr>
            <p:nvPr/>
          </p:nvSpPr>
          <p:spPr bwMode="auto">
            <a:xfrm>
              <a:off x="1480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75523" name="Text Box 35"/>
            <p:cNvSpPr txBox="1">
              <a:spLocks noChangeArrowheads="1"/>
            </p:cNvSpPr>
            <p:nvPr/>
          </p:nvSpPr>
          <p:spPr bwMode="auto">
            <a:xfrm>
              <a:off x="1769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75524" name="Text Box 36"/>
            <p:cNvSpPr txBox="1">
              <a:spLocks noChangeArrowheads="1"/>
            </p:cNvSpPr>
            <p:nvPr/>
          </p:nvSpPr>
          <p:spPr bwMode="auto">
            <a:xfrm>
              <a:off x="2056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75525" name="Text Box 37"/>
            <p:cNvSpPr txBox="1">
              <a:spLocks noChangeArrowheads="1"/>
            </p:cNvSpPr>
            <p:nvPr/>
          </p:nvSpPr>
          <p:spPr bwMode="auto">
            <a:xfrm>
              <a:off x="2345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575526" name="Text Box 38"/>
            <p:cNvSpPr txBox="1">
              <a:spLocks noChangeArrowheads="1"/>
            </p:cNvSpPr>
            <p:nvPr/>
          </p:nvSpPr>
          <p:spPr bwMode="auto">
            <a:xfrm>
              <a:off x="2632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75527" name="Text Box 39"/>
            <p:cNvSpPr txBox="1">
              <a:spLocks noChangeArrowheads="1"/>
            </p:cNvSpPr>
            <p:nvPr/>
          </p:nvSpPr>
          <p:spPr bwMode="auto">
            <a:xfrm>
              <a:off x="2921" y="1411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75528" name="Text Box 40"/>
            <p:cNvSpPr txBox="1">
              <a:spLocks noChangeArrowheads="1"/>
            </p:cNvSpPr>
            <p:nvPr/>
          </p:nvSpPr>
          <p:spPr bwMode="auto">
            <a:xfrm>
              <a:off x="3208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575529" name="Text Box 41"/>
            <p:cNvSpPr txBox="1">
              <a:spLocks noChangeArrowheads="1"/>
            </p:cNvSpPr>
            <p:nvPr/>
          </p:nvSpPr>
          <p:spPr bwMode="auto">
            <a:xfrm>
              <a:off x="3497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75530" name="Text Box 42"/>
            <p:cNvSpPr txBox="1">
              <a:spLocks noChangeArrowheads="1"/>
            </p:cNvSpPr>
            <p:nvPr/>
          </p:nvSpPr>
          <p:spPr bwMode="auto">
            <a:xfrm>
              <a:off x="3784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575531" name="Text Box 43"/>
            <p:cNvSpPr txBox="1">
              <a:spLocks noChangeArrowheads="1"/>
            </p:cNvSpPr>
            <p:nvPr/>
          </p:nvSpPr>
          <p:spPr bwMode="auto">
            <a:xfrm>
              <a:off x="4073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73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5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231895"/>
            <a:ext cx="7188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877C-DA9D-B645-9AE0-A85C989BC314}" type="slidenum">
              <a:rPr lang="en-US"/>
              <a:pPr/>
              <a:t>4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  <a:r>
              <a:rPr lang="en-US" i="1" dirty="0"/>
              <a:t>, cont’d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03317"/>
            <a:ext cx="8229600" cy="256029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path </a:t>
            </a:r>
            <a:r>
              <a:rPr lang="en-US" dirty="0"/>
              <a:t>from node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 to node </a:t>
            </a:r>
            <a:r>
              <a:rPr lang="en-US" i="1" dirty="0" err="1"/>
              <a:t>n</a:t>
            </a:r>
            <a:r>
              <a:rPr lang="en-US" i="1" baseline="-25000" dirty="0" err="1"/>
              <a:t>k</a:t>
            </a:r>
            <a:r>
              <a:rPr lang="en-US" dirty="0"/>
              <a:t> is the </a:t>
            </a:r>
            <a:r>
              <a:rPr lang="en-US" u="sng" dirty="0"/>
              <a:t>sequence of nodes</a:t>
            </a:r>
            <a:r>
              <a:rPr lang="en-US" dirty="0"/>
              <a:t> in the tree from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err="1"/>
              <a:t>n</a:t>
            </a:r>
            <a:r>
              <a:rPr lang="en-US" i="1" baseline="-25000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What is the path from A to Q? From E to J?</a:t>
            </a:r>
          </a:p>
          <a:p>
            <a:pPr lvl="7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length </a:t>
            </a:r>
            <a:r>
              <a:rPr lang="en-US" dirty="0"/>
              <a:t>of a path is the </a:t>
            </a:r>
            <a:r>
              <a:rPr lang="en-US" u="sng" dirty="0"/>
              <a:t>number of its edges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What is the length of the path from A to Q?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675097" y="6248400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3977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B235-5D5D-AC42-AAE1-586A1690F388}" type="slidenum">
              <a:rPr lang="en-US"/>
              <a:pPr/>
              <a:t>40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Remove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325563"/>
            <a:ext cx="8504238" cy="3292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somewhat convoluted way to do this: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Replace the target node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value with </a:t>
            </a:r>
            <a:br>
              <a:rPr lang="en-US" dirty="0"/>
            </a:br>
            <a:r>
              <a:rPr lang="en-US" dirty="0"/>
              <a:t>the successor node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value.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 lvl="3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Then remove the successor node, </a:t>
            </a:r>
            <a:br>
              <a:rPr lang="en-US" dirty="0"/>
            </a:br>
            <a:r>
              <a:rPr lang="en-US" dirty="0"/>
              <a:t>which is now “empty”.</a:t>
            </a:r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2349500" y="3297561"/>
            <a:ext cx="4416425" cy="338138"/>
            <a:chOff x="1480" y="3254"/>
            <a:chExt cx="2782" cy="213"/>
          </a:xfrm>
        </p:grpSpPr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1480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769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2056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2345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2632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2921" y="3254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3208" y="3254"/>
              <a:ext cx="190" cy="213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3497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3784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4073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grpSp>
        <p:nvGrpSpPr>
          <p:cNvPr id="59" name="Group 15"/>
          <p:cNvGrpSpPr>
            <a:grpSpLocks/>
          </p:cNvGrpSpPr>
          <p:nvPr/>
        </p:nvGrpSpPr>
        <p:grpSpPr bwMode="auto">
          <a:xfrm>
            <a:off x="2349500" y="4760577"/>
            <a:ext cx="3959225" cy="314325"/>
            <a:chOff x="1480" y="3715"/>
            <a:chExt cx="2494" cy="198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1480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1769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2056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3" name="Text Box 19"/>
            <p:cNvSpPr txBox="1">
              <a:spLocks noChangeArrowheads="1"/>
            </p:cNvSpPr>
            <p:nvPr/>
          </p:nvSpPr>
          <p:spPr bwMode="auto">
            <a:xfrm>
              <a:off x="2345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2632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2921" y="3715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66" name="Text Box 22"/>
            <p:cNvSpPr txBox="1">
              <a:spLocks noChangeArrowheads="1"/>
            </p:cNvSpPr>
            <p:nvPr/>
          </p:nvSpPr>
          <p:spPr bwMode="auto">
            <a:xfrm>
              <a:off x="3209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67" name="Text Box 23"/>
            <p:cNvSpPr txBox="1">
              <a:spLocks noChangeArrowheads="1"/>
            </p:cNvSpPr>
            <p:nvPr/>
          </p:nvSpPr>
          <p:spPr bwMode="auto">
            <a:xfrm>
              <a:off x="3496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68" name="Text Box 24"/>
            <p:cNvSpPr txBox="1">
              <a:spLocks noChangeArrowheads="1"/>
            </p:cNvSpPr>
            <p:nvPr/>
          </p:nvSpPr>
          <p:spPr bwMode="auto">
            <a:xfrm>
              <a:off x="3785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2349500" y="2880041"/>
            <a:ext cx="4416425" cy="314325"/>
            <a:chOff x="1480" y="1411"/>
            <a:chExt cx="2782" cy="198"/>
          </a:xfrm>
        </p:grpSpPr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1480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1769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2056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2345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74" name="Text Box 30"/>
            <p:cNvSpPr txBox="1">
              <a:spLocks noChangeArrowheads="1"/>
            </p:cNvSpPr>
            <p:nvPr/>
          </p:nvSpPr>
          <p:spPr bwMode="auto">
            <a:xfrm>
              <a:off x="2632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75" name="Text Box 31"/>
            <p:cNvSpPr txBox="1">
              <a:spLocks noChangeArrowheads="1"/>
            </p:cNvSpPr>
            <p:nvPr/>
          </p:nvSpPr>
          <p:spPr bwMode="auto">
            <a:xfrm>
              <a:off x="2921" y="1411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3208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77" name="Text Box 33"/>
            <p:cNvSpPr txBox="1">
              <a:spLocks noChangeArrowheads="1"/>
            </p:cNvSpPr>
            <p:nvPr/>
          </p:nvSpPr>
          <p:spPr bwMode="auto">
            <a:xfrm>
              <a:off x="3497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78" name="Text Box 34"/>
            <p:cNvSpPr txBox="1">
              <a:spLocks noChangeArrowheads="1"/>
            </p:cNvSpPr>
            <p:nvPr/>
          </p:nvSpPr>
          <p:spPr bwMode="auto">
            <a:xfrm>
              <a:off x="3784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4073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7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FDBB-51A8-E14A-937C-A419AC42A1B0}" type="slidenum">
              <a:rPr lang="en-US"/>
              <a:pPr/>
              <a:t>41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Remove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79725"/>
            <a:ext cx="8229600" cy="325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same convoluted process happens when you remove a node from a binary search tree.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Warning: What happens if there was a variable </a:t>
            </a:r>
            <a:br>
              <a:rPr lang="en-US" dirty="0"/>
            </a:br>
            <a:r>
              <a:rPr lang="en-US" dirty="0"/>
              <a:t>that pointed to the successor node? </a:t>
            </a:r>
          </a:p>
        </p:txBody>
      </p:sp>
      <p:grpSp>
        <p:nvGrpSpPr>
          <p:cNvPr id="584708" name="Group 4"/>
          <p:cNvGrpSpPr>
            <a:grpSpLocks/>
          </p:cNvGrpSpPr>
          <p:nvPr/>
        </p:nvGrpSpPr>
        <p:grpSpPr bwMode="auto">
          <a:xfrm>
            <a:off x="2349500" y="1835158"/>
            <a:ext cx="4416425" cy="338138"/>
            <a:chOff x="1480" y="3254"/>
            <a:chExt cx="2782" cy="213"/>
          </a:xfrm>
        </p:grpSpPr>
        <p:sp>
          <p:nvSpPr>
            <p:cNvPr id="584709" name="Text Box 5"/>
            <p:cNvSpPr txBox="1">
              <a:spLocks noChangeArrowheads="1"/>
            </p:cNvSpPr>
            <p:nvPr/>
          </p:nvSpPr>
          <p:spPr bwMode="auto">
            <a:xfrm>
              <a:off x="1480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84710" name="Text Box 6"/>
            <p:cNvSpPr txBox="1">
              <a:spLocks noChangeArrowheads="1"/>
            </p:cNvSpPr>
            <p:nvPr/>
          </p:nvSpPr>
          <p:spPr bwMode="auto">
            <a:xfrm>
              <a:off x="1769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84711" name="Text Box 7"/>
            <p:cNvSpPr txBox="1">
              <a:spLocks noChangeArrowheads="1"/>
            </p:cNvSpPr>
            <p:nvPr/>
          </p:nvSpPr>
          <p:spPr bwMode="auto">
            <a:xfrm>
              <a:off x="2056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84712" name="Text Box 8"/>
            <p:cNvSpPr txBox="1">
              <a:spLocks noChangeArrowheads="1"/>
            </p:cNvSpPr>
            <p:nvPr/>
          </p:nvSpPr>
          <p:spPr bwMode="auto">
            <a:xfrm>
              <a:off x="2345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584713" name="Text Box 9"/>
            <p:cNvSpPr txBox="1">
              <a:spLocks noChangeArrowheads="1"/>
            </p:cNvSpPr>
            <p:nvPr/>
          </p:nvSpPr>
          <p:spPr bwMode="auto">
            <a:xfrm>
              <a:off x="2632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84714" name="Text Box 10"/>
            <p:cNvSpPr txBox="1">
              <a:spLocks noChangeArrowheads="1"/>
            </p:cNvSpPr>
            <p:nvPr/>
          </p:nvSpPr>
          <p:spPr bwMode="auto">
            <a:xfrm>
              <a:off x="2921" y="3254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84715" name="Text Box 11"/>
            <p:cNvSpPr txBox="1">
              <a:spLocks noChangeArrowheads="1"/>
            </p:cNvSpPr>
            <p:nvPr/>
          </p:nvSpPr>
          <p:spPr bwMode="auto">
            <a:xfrm>
              <a:off x="3208" y="3254"/>
              <a:ext cx="190" cy="213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4716" name="Text Box 12"/>
            <p:cNvSpPr txBox="1">
              <a:spLocks noChangeArrowheads="1"/>
            </p:cNvSpPr>
            <p:nvPr/>
          </p:nvSpPr>
          <p:spPr bwMode="auto">
            <a:xfrm>
              <a:off x="3497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84717" name="Text Box 13"/>
            <p:cNvSpPr txBox="1">
              <a:spLocks noChangeArrowheads="1"/>
            </p:cNvSpPr>
            <p:nvPr/>
          </p:nvSpPr>
          <p:spPr bwMode="auto">
            <a:xfrm>
              <a:off x="3784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584718" name="Text Box 14"/>
            <p:cNvSpPr txBox="1">
              <a:spLocks noChangeArrowheads="1"/>
            </p:cNvSpPr>
            <p:nvPr/>
          </p:nvSpPr>
          <p:spPr bwMode="auto">
            <a:xfrm>
              <a:off x="4073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grpSp>
        <p:nvGrpSpPr>
          <p:cNvPr id="584719" name="Group 15"/>
          <p:cNvGrpSpPr>
            <a:grpSpLocks/>
          </p:cNvGrpSpPr>
          <p:nvPr/>
        </p:nvGrpSpPr>
        <p:grpSpPr bwMode="auto">
          <a:xfrm>
            <a:off x="2349500" y="2292350"/>
            <a:ext cx="3959225" cy="314325"/>
            <a:chOff x="1480" y="3715"/>
            <a:chExt cx="2494" cy="198"/>
          </a:xfrm>
        </p:grpSpPr>
        <p:sp>
          <p:nvSpPr>
            <p:cNvPr id="584720" name="Text Box 16"/>
            <p:cNvSpPr txBox="1">
              <a:spLocks noChangeArrowheads="1"/>
            </p:cNvSpPr>
            <p:nvPr/>
          </p:nvSpPr>
          <p:spPr bwMode="auto">
            <a:xfrm>
              <a:off x="1480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84721" name="Text Box 17"/>
            <p:cNvSpPr txBox="1">
              <a:spLocks noChangeArrowheads="1"/>
            </p:cNvSpPr>
            <p:nvPr/>
          </p:nvSpPr>
          <p:spPr bwMode="auto">
            <a:xfrm>
              <a:off x="1769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84722" name="Text Box 18"/>
            <p:cNvSpPr txBox="1">
              <a:spLocks noChangeArrowheads="1"/>
            </p:cNvSpPr>
            <p:nvPr/>
          </p:nvSpPr>
          <p:spPr bwMode="auto">
            <a:xfrm>
              <a:off x="2056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84723" name="Text Box 19"/>
            <p:cNvSpPr txBox="1">
              <a:spLocks noChangeArrowheads="1"/>
            </p:cNvSpPr>
            <p:nvPr/>
          </p:nvSpPr>
          <p:spPr bwMode="auto">
            <a:xfrm>
              <a:off x="2345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584724" name="Text Box 20"/>
            <p:cNvSpPr txBox="1">
              <a:spLocks noChangeArrowheads="1"/>
            </p:cNvSpPr>
            <p:nvPr/>
          </p:nvSpPr>
          <p:spPr bwMode="auto">
            <a:xfrm>
              <a:off x="2632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84725" name="Text Box 21"/>
            <p:cNvSpPr txBox="1">
              <a:spLocks noChangeArrowheads="1"/>
            </p:cNvSpPr>
            <p:nvPr/>
          </p:nvSpPr>
          <p:spPr bwMode="auto">
            <a:xfrm>
              <a:off x="2921" y="3715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84726" name="Text Box 22"/>
            <p:cNvSpPr txBox="1">
              <a:spLocks noChangeArrowheads="1"/>
            </p:cNvSpPr>
            <p:nvPr/>
          </p:nvSpPr>
          <p:spPr bwMode="auto">
            <a:xfrm>
              <a:off x="3209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84727" name="Text Box 23"/>
            <p:cNvSpPr txBox="1">
              <a:spLocks noChangeArrowheads="1"/>
            </p:cNvSpPr>
            <p:nvPr/>
          </p:nvSpPr>
          <p:spPr bwMode="auto">
            <a:xfrm>
              <a:off x="3496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584728" name="Text Box 24"/>
            <p:cNvSpPr txBox="1">
              <a:spLocks noChangeArrowheads="1"/>
            </p:cNvSpPr>
            <p:nvPr/>
          </p:nvSpPr>
          <p:spPr bwMode="auto">
            <a:xfrm>
              <a:off x="3785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grpSp>
        <p:nvGrpSpPr>
          <p:cNvPr id="584729" name="Group 25"/>
          <p:cNvGrpSpPr>
            <a:grpSpLocks/>
          </p:cNvGrpSpPr>
          <p:nvPr/>
        </p:nvGrpSpPr>
        <p:grpSpPr bwMode="auto">
          <a:xfrm>
            <a:off x="2349500" y="1417638"/>
            <a:ext cx="4416425" cy="314325"/>
            <a:chOff x="1480" y="1411"/>
            <a:chExt cx="2782" cy="198"/>
          </a:xfrm>
        </p:grpSpPr>
        <p:sp>
          <p:nvSpPr>
            <p:cNvPr id="584730" name="Text Box 26"/>
            <p:cNvSpPr txBox="1">
              <a:spLocks noChangeArrowheads="1"/>
            </p:cNvSpPr>
            <p:nvPr/>
          </p:nvSpPr>
          <p:spPr bwMode="auto">
            <a:xfrm>
              <a:off x="1480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84731" name="Text Box 27"/>
            <p:cNvSpPr txBox="1">
              <a:spLocks noChangeArrowheads="1"/>
            </p:cNvSpPr>
            <p:nvPr/>
          </p:nvSpPr>
          <p:spPr bwMode="auto">
            <a:xfrm>
              <a:off x="1769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84732" name="Text Box 28"/>
            <p:cNvSpPr txBox="1">
              <a:spLocks noChangeArrowheads="1"/>
            </p:cNvSpPr>
            <p:nvPr/>
          </p:nvSpPr>
          <p:spPr bwMode="auto">
            <a:xfrm>
              <a:off x="2056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84733" name="Text Box 29"/>
            <p:cNvSpPr txBox="1">
              <a:spLocks noChangeArrowheads="1"/>
            </p:cNvSpPr>
            <p:nvPr/>
          </p:nvSpPr>
          <p:spPr bwMode="auto">
            <a:xfrm>
              <a:off x="2345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584734" name="Text Box 30"/>
            <p:cNvSpPr txBox="1">
              <a:spLocks noChangeArrowheads="1"/>
            </p:cNvSpPr>
            <p:nvPr/>
          </p:nvSpPr>
          <p:spPr bwMode="auto">
            <a:xfrm>
              <a:off x="2632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84735" name="Text Box 31"/>
            <p:cNvSpPr txBox="1">
              <a:spLocks noChangeArrowheads="1"/>
            </p:cNvSpPr>
            <p:nvPr/>
          </p:nvSpPr>
          <p:spPr bwMode="auto">
            <a:xfrm>
              <a:off x="2921" y="1411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84736" name="Text Box 32"/>
            <p:cNvSpPr txBox="1">
              <a:spLocks noChangeArrowheads="1"/>
            </p:cNvSpPr>
            <p:nvPr/>
          </p:nvSpPr>
          <p:spPr bwMode="auto">
            <a:xfrm>
              <a:off x="3208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584737" name="Text Box 33"/>
            <p:cNvSpPr txBox="1">
              <a:spLocks noChangeArrowheads="1"/>
            </p:cNvSpPr>
            <p:nvPr/>
          </p:nvSpPr>
          <p:spPr bwMode="auto">
            <a:xfrm>
              <a:off x="3497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84738" name="Text Box 34"/>
            <p:cNvSpPr txBox="1">
              <a:spLocks noChangeArrowheads="1"/>
            </p:cNvSpPr>
            <p:nvPr/>
          </p:nvSpPr>
          <p:spPr bwMode="auto">
            <a:xfrm>
              <a:off x="3784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584739" name="Text Box 35"/>
            <p:cNvSpPr txBox="1">
              <a:spLocks noChangeArrowheads="1"/>
            </p:cNvSpPr>
            <p:nvPr/>
          </p:nvSpPr>
          <p:spPr bwMode="auto">
            <a:xfrm>
              <a:off x="4073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639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052-A13A-B048-8016-5BF60402D0FF}" type="slidenum">
              <a:rPr lang="en-US"/>
              <a:pPr/>
              <a:t>42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Remove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a target node in a binary search tree, where is the node that is its </a:t>
            </a:r>
            <a:r>
              <a:rPr lang="en-US" u="sng" dirty="0"/>
              <a:t>immediate successor</a:t>
            </a:r>
            <a:r>
              <a:rPr lang="en-US" dirty="0"/>
              <a:t> in the sort order?</a:t>
            </a:r>
          </a:p>
          <a:p>
            <a:pPr lvl="1"/>
            <a:r>
              <a:rPr lang="en-US" dirty="0"/>
              <a:t>The successor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value is </a:t>
            </a:r>
            <a:r>
              <a:rPr lang="en-US" dirty="0">
                <a:cs typeface="Arial" charset="0"/>
              </a:rPr>
              <a:t>&gt;</a:t>
            </a:r>
            <a:r>
              <a:rPr lang="en-US" dirty="0"/>
              <a:t> than the target value.</a:t>
            </a:r>
          </a:p>
          <a:p>
            <a:pPr lvl="1"/>
            <a:r>
              <a:rPr lang="en-US" dirty="0"/>
              <a:t>It must be the </a:t>
            </a:r>
            <a:r>
              <a:rPr lang="en-US" u="sng" dirty="0"/>
              <a:t>minimum value in the right subtree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General idea:</a:t>
            </a:r>
          </a:p>
          <a:p>
            <a:pPr lvl="1"/>
            <a:r>
              <a:rPr lang="en-US" dirty="0"/>
              <a:t>Replace the value in the target node </a:t>
            </a:r>
            <a:br>
              <a:rPr lang="en-US" dirty="0"/>
            </a:br>
            <a:r>
              <a:rPr lang="en-US" dirty="0"/>
              <a:t>with the value of the successor node.</a:t>
            </a:r>
          </a:p>
          <a:p>
            <a:pPr lvl="2"/>
            <a:r>
              <a:rPr lang="en-US" dirty="0"/>
              <a:t>The successor node is now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empty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.</a:t>
            </a:r>
          </a:p>
          <a:p>
            <a:pPr lvl="1"/>
            <a:r>
              <a:rPr lang="en-US" u="sng" dirty="0"/>
              <a:t>Recursively delete</a:t>
            </a:r>
            <a:r>
              <a:rPr lang="en-US" dirty="0"/>
              <a:t> the successor node.</a:t>
            </a:r>
          </a:p>
        </p:txBody>
      </p:sp>
    </p:spTree>
    <p:extLst>
      <p:ext uri="{BB962C8B-B14F-4D97-AF65-F5344CB8AC3E}">
        <p14:creationId xmlns:p14="http://schemas.microsoft.com/office/powerpoint/2010/main" val="122142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11F6-E12D-2E48-B886-F94E4C1373DF}" type="slidenum">
              <a:rPr lang="en-US"/>
              <a:pPr/>
              <a:t>43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Remove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555" cy="1330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Replace the value of the target node 2 </a:t>
            </a:r>
            <a:br>
              <a:rPr lang="en-US" dirty="0"/>
            </a:br>
            <a:r>
              <a:rPr lang="en-US" dirty="0"/>
              <a:t>with the value of the successor node 3.</a:t>
            </a:r>
          </a:p>
          <a:p>
            <a:pPr>
              <a:lnSpc>
                <a:spcPct val="90000"/>
              </a:lnSpc>
            </a:pPr>
            <a:r>
              <a:rPr lang="en-US" dirty="0"/>
              <a:t>Now recursively remove node 3.</a:t>
            </a:r>
          </a:p>
        </p:txBody>
      </p:sp>
      <p:pic>
        <p:nvPicPr>
          <p:cNvPr id="581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5075"/>
            <a:ext cx="7008813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4659" y="3098243"/>
            <a:ext cx="2800767" cy="738664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The second node deletion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is easy because that node </a:t>
            </a:r>
          </a:p>
          <a:p>
            <a:r>
              <a:rPr lang="en-US" sz="1400" u="sng" dirty="0">
                <a:solidFill>
                  <a:srgbClr val="0033CC"/>
                </a:solidFill>
              </a:rPr>
              <a:t>never</a:t>
            </a:r>
            <a:r>
              <a:rPr lang="en-US" sz="1400" dirty="0">
                <a:solidFill>
                  <a:srgbClr val="0033CC"/>
                </a:solidFill>
              </a:rPr>
              <a:t> has a left child. (Why not?)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5978" y="1901739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5978" y="3273324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6438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Binary Search Tree: Remove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958" y="1262899"/>
            <a:ext cx="7810151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template &lt;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typename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Comparable&gt;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void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BinarySearchTree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&lt;Comparable&gt;::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remove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const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Comparable&amp; data,</a:t>
            </a:r>
          </a:p>
          <a:p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                                          </a:t>
            </a:r>
            <a:r>
              <a:rPr lang="mr-IN" sz="1400" b="1" dirty="0" err="1">
                <a:latin typeface="Courier New" panose="02070309020205020404" pitchFamily="49" charset="0"/>
                <a:ea typeface="Courier New" charset="0"/>
                <a:cs typeface="Courier New" charset="0"/>
              </a:rPr>
              <a:t>BinaryNode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&lt;</a:t>
            </a:r>
            <a:r>
              <a:rPr lang="mr-IN" sz="1400" b="1" dirty="0" err="1">
                <a:latin typeface="Courier New" panose="02070309020205020404" pitchFamily="49" charset="0"/>
                <a:ea typeface="Courier New" charset="0"/>
                <a:cs typeface="Courier New" charset="0"/>
              </a:rPr>
              <a:t>Comparable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&gt;</a:t>
            </a:r>
            <a:r>
              <a:rPr lang="mr-IN" sz="1400" b="1" dirty="0">
                <a:solidFill>
                  <a:srgbClr val="C00000"/>
                </a:solidFill>
                <a:latin typeface="Courier New" panose="02070309020205020404" pitchFamily="49" charset="0"/>
                <a:ea typeface="Courier New" charset="0"/>
                <a:cs typeface="Courier New" charset="0"/>
              </a:rPr>
              <a:t>*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charset="0"/>
              </a:rPr>
              <a:t>&amp;</a:t>
            </a:r>
            <a:r>
              <a:rPr lang="mr-IN" sz="1400" b="1" dirty="0" err="1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charset="0"/>
              </a:rPr>
              <a:t>ptr</a:t>
            </a:r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mr-IN" sz="1400" b="1" dirty="0">
                <a:latin typeface="Courier New" panose="02070309020205020404" pitchFamily="49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   if (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==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 return;</a:t>
            </a:r>
          </a:p>
          <a:p>
            <a:endParaRPr lang="en-US" sz="1400" b="1" dirty="0">
              <a:latin typeface="Courier New" panose="02070309020205020404" pitchFamily="49" charset="0"/>
              <a:ea typeface="Courier New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      (data 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-&gt;data)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-&gt;left);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if (data 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-&gt;data)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-&gt;right);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if (  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-&gt;left  !=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&amp;&amp;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-&gt;right !=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-&gt;data = </a:t>
            </a:r>
            <a:r>
              <a:rPr lang="en-US" sz="1400" b="1" dirty="0" err="1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find_min</a:t>
            </a:r>
            <a:r>
              <a:rPr lang="en-US" sz="1400" b="1" dirty="0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solidFill>
                  <a:srgbClr val="008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-&gt;right)-&gt;data;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-&gt;data,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-&gt;right);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-&gt;left !=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?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-&gt;left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ea typeface="Courier New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D090-98A0-2B43-BD79-F81CA9E3A70A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583685" name="Text Box 5"/>
          <p:cNvSpPr txBox="1">
            <a:spLocks noChangeArrowheads="1"/>
          </p:cNvSpPr>
          <p:nvPr/>
        </p:nvSpPr>
        <p:spPr bwMode="auto">
          <a:xfrm>
            <a:off x="5679404" y="3732035"/>
            <a:ext cx="32816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u="sng" dirty="0">
                <a:solidFill>
                  <a:srgbClr val="008F00"/>
                </a:solidFill>
                <a:latin typeface="Arial" charset="0"/>
              </a:rPr>
              <a:t>Two children</a:t>
            </a:r>
            <a:r>
              <a:rPr lang="en-US" sz="1200" b="0" dirty="0">
                <a:solidFill>
                  <a:srgbClr val="008F00"/>
                </a:solidFill>
                <a:latin typeface="Arial" charset="0"/>
              </a:rPr>
              <a:t>: Replace the target node’s </a:t>
            </a:r>
          </a:p>
          <a:p>
            <a:r>
              <a:rPr lang="en-US" sz="1200" b="0" dirty="0">
                <a:solidFill>
                  <a:srgbClr val="008F00"/>
                </a:solidFill>
                <a:latin typeface="Arial" charset="0"/>
              </a:rPr>
              <a:t>value with the successor node’s value. </a:t>
            </a:r>
          </a:p>
          <a:p>
            <a:r>
              <a:rPr lang="en-US" sz="1200" b="0" dirty="0">
                <a:solidFill>
                  <a:srgbClr val="008F00"/>
                </a:solidFill>
                <a:latin typeface="Arial" charset="0"/>
              </a:rPr>
              <a:t>Then recursively remove</a:t>
            </a:r>
            <a:r>
              <a:rPr lang="en-US" sz="1200" dirty="0">
                <a:solidFill>
                  <a:srgbClr val="008F00"/>
                </a:solidFill>
              </a:rPr>
              <a:t> </a:t>
            </a:r>
            <a:r>
              <a:rPr lang="en-US" sz="1200" b="0" dirty="0">
                <a:solidFill>
                  <a:srgbClr val="008F00"/>
                </a:solidFill>
                <a:latin typeface="Arial" charset="0"/>
              </a:rPr>
              <a:t>the successor node.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96938" y="5150849"/>
            <a:ext cx="216116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No children or only one child.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7630" y="2143213"/>
            <a:ext cx="2522422" cy="276999"/>
          </a:xfrm>
          <a:prstGeom prst="rect">
            <a:avLst/>
          </a:prstGeom>
          <a:solidFill>
            <a:srgbClr val="FFFFC2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Target node </a:t>
            </a:r>
            <a:r>
              <a:rPr lang="en-US" sz="1200" u="sng" dirty="0">
                <a:solidFill>
                  <a:srgbClr val="0432FF"/>
                </a:solidFill>
              </a:rPr>
              <a:t>not found</a:t>
            </a:r>
            <a:r>
              <a:rPr lang="en-US" sz="1200" dirty="0">
                <a:solidFill>
                  <a:srgbClr val="0432FF"/>
                </a:solidFill>
              </a:rPr>
              <a:t>: do nothing.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B2563D-A10A-AA4A-94B2-7631176D075C}"/>
              </a:ext>
            </a:extLst>
          </p:cNvPr>
          <p:cNvSpPr txBox="1"/>
          <p:nvPr/>
        </p:nvSpPr>
        <p:spPr>
          <a:xfrm>
            <a:off x="7498047" y="1215226"/>
            <a:ext cx="10374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200" dirty="0">
                <a:solidFill>
                  <a:srgbClr val="B23C00"/>
                </a:solidFill>
              </a:rPr>
              <a:t> passed</a:t>
            </a:r>
          </a:p>
          <a:p>
            <a:r>
              <a:rPr lang="en-US" sz="1200" dirty="0">
                <a:solidFill>
                  <a:srgbClr val="B23C00"/>
                </a:solidFill>
              </a:rPr>
              <a:t>by reference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3A9E9-77B0-0044-9DD7-106A3E8747D6}"/>
              </a:ext>
            </a:extLst>
          </p:cNvPr>
          <p:cNvSpPr txBox="1"/>
          <p:nvPr/>
        </p:nvSpPr>
        <p:spPr>
          <a:xfrm>
            <a:off x="6533039" y="2584831"/>
            <a:ext cx="200247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rgbClr val="C00000"/>
                </a:solidFill>
              </a:rPr>
              <a:t>Recursively search</a:t>
            </a:r>
            <a:r>
              <a:rPr lang="en-US" sz="1200" dirty="0">
                <a:solidFill>
                  <a:srgbClr val="C00000"/>
                </a:solidFill>
              </a:rPr>
              <a:t> for the </a:t>
            </a:r>
          </a:p>
          <a:p>
            <a:r>
              <a:rPr lang="en-US" sz="1200" dirty="0">
                <a:solidFill>
                  <a:srgbClr val="C00000"/>
                </a:solidFill>
              </a:rPr>
              <a:t>target node to remove.</a:t>
            </a:r>
          </a:p>
        </p:txBody>
      </p:sp>
    </p:spTree>
    <p:extLst>
      <p:ext uri="{BB962C8B-B14F-4D97-AF65-F5344CB8AC3E}">
        <p14:creationId xmlns:p14="http://schemas.microsoft.com/office/powerpoint/2010/main" val="14804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5" grpId="0" animBg="1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38FB-8E71-3940-89F4-624DBF24214C}" type="slidenum">
              <a:rPr lang="en-US"/>
              <a:pPr/>
              <a:t>45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Binary Search Tree Animations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Java applets from </a:t>
            </a:r>
            <a:r>
              <a:rPr lang="en-US" dirty="0">
                <a:hlinkClick r:id="rId2"/>
              </a:rPr>
              <a:t>http://www.informit.com/content/images/0672324539/downloads/ExamplePrograms.ZIP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These are from the book </a:t>
            </a:r>
            <a:r>
              <a:rPr lang="en-US" i="1" dirty="0"/>
              <a:t>Data Structures and Algorithms in Java, 2</a:t>
            </a:r>
            <a:r>
              <a:rPr lang="en-US" i="1" baseline="30000" dirty="0"/>
              <a:t>nd</a:t>
            </a:r>
            <a:r>
              <a:rPr lang="en-US" i="1" dirty="0"/>
              <a:t> edition</a:t>
            </a:r>
            <a:r>
              <a:rPr lang="en-US" dirty="0"/>
              <a:t>, by Robert </a:t>
            </a:r>
            <a:r>
              <a:rPr lang="en-US" dirty="0" err="1"/>
              <a:t>LaFlore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3"/>
              </a:rPr>
              <a:t>http://www.informit.com/store/data-structures-and-algorithms-in-java-9780672324536</a:t>
            </a:r>
            <a:r>
              <a:rPr lang="en-US" dirty="0"/>
              <a:t> </a:t>
            </a:r>
          </a:p>
          <a:p>
            <a:r>
              <a:rPr lang="en-US" dirty="0"/>
              <a:t>The </a:t>
            </a:r>
            <a:r>
              <a:rPr lang="en-US" u="sng" dirty="0"/>
              <a:t>binary search tree applet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is in </a:t>
            </a:r>
            <a:r>
              <a:rPr lang="en-US" dirty="0">
                <a:solidFill>
                  <a:srgbClr val="0033CC"/>
                </a:solidFill>
              </a:rPr>
              <a:t>Chap08/Tree</a:t>
            </a:r>
          </a:p>
          <a:p>
            <a:r>
              <a:rPr lang="en-US" dirty="0"/>
              <a:t>Run with the </a:t>
            </a:r>
            <a:r>
              <a:rPr lang="en-US" u="sng" dirty="0" err="1"/>
              <a:t>appletviewer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application that is in your </a:t>
            </a:r>
            <a:r>
              <a:rPr lang="en-US" dirty="0">
                <a:solidFill>
                  <a:srgbClr val="0033CC"/>
                </a:solidFill>
              </a:rPr>
              <a:t>java/bin </a:t>
            </a:r>
            <a:r>
              <a:rPr lang="en-US" dirty="0"/>
              <a:t>directory:</a:t>
            </a:r>
            <a:br>
              <a:rPr lang="en-US" dirty="0"/>
            </a:br>
            <a:r>
              <a:rPr lang="en-US" dirty="0"/>
              <a:t>		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appletviewer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Tree.html</a:t>
            </a:r>
            <a:endParaRPr lang="en-US" sz="2400" b="1" dirty="0">
              <a:solidFill>
                <a:srgbClr val="0033CC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18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35525"/>
          </a:xfrm>
        </p:spPr>
        <p:txBody>
          <a:bodyPr/>
          <a:lstStyle/>
          <a:p>
            <a:r>
              <a:rPr lang="en-US" dirty="0"/>
              <a:t>8:05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9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ADA6-BF39-A441-8CE4-49B40BDDB3CF}" type="slidenum">
              <a:rPr lang="en-US"/>
              <a:pPr/>
              <a:t>47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AVL Trees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AVL tree is a binary search tree (BST) </a:t>
            </a:r>
            <a:br>
              <a:rPr lang="en-US" dirty="0"/>
            </a:br>
            <a:r>
              <a:rPr lang="en-US" dirty="0"/>
              <a:t>with a </a:t>
            </a:r>
            <a:r>
              <a:rPr lang="en-US" dirty="0">
                <a:solidFill>
                  <a:srgbClr val="B23C00"/>
                </a:solidFill>
              </a:rPr>
              <a:t>balance condition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Named after its inventors, </a:t>
            </a:r>
            <a:br>
              <a:rPr lang="en-US" dirty="0"/>
            </a:br>
            <a:r>
              <a:rPr lang="en-US" dirty="0" err="1"/>
              <a:t>Adelson-Velskii</a:t>
            </a:r>
            <a:r>
              <a:rPr lang="en-US" dirty="0"/>
              <a:t> and Landis.</a:t>
            </a:r>
          </a:p>
          <a:p>
            <a:pPr lvl="5"/>
            <a:endParaRPr lang="en-US" dirty="0"/>
          </a:p>
          <a:p>
            <a:r>
              <a:rPr lang="en-US" dirty="0"/>
              <a:t>For each node of the AVL tree, the heights of its </a:t>
            </a:r>
            <a:br>
              <a:rPr lang="en-US" dirty="0"/>
            </a:br>
            <a:r>
              <a:rPr lang="en-US" dirty="0"/>
              <a:t>left and right subtrees can </a:t>
            </a:r>
            <a:r>
              <a:rPr lang="en-US" u="sng" dirty="0"/>
              <a:t>differ by at most 1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Remember that the </a:t>
            </a:r>
            <a:r>
              <a:rPr lang="en-US" u="sng" dirty="0"/>
              <a:t>height</a:t>
            </a:r>
            <a:r>
              <a:rPr lang="en-US" dirty="0"/>
              <a:t> of a tree is the </a:t>
            </a:r>
            <a:br>
              <a:rPr lang="en-US" dirty="0"/>
            </a:br>
            <a:r>
              <a:rPr lang="en-US" dirty="0"/>
              <a:t>length of the longest path from the root to a leaf.</a:t>
            </a:r>
          </a:p>
          <a:p>
            <a:pPr lvl="1"/>
            <a:r>
              <a:rPr lang="en-US" dirty="0"/>
              <a:t>The height of the root = the height of the tree.</a:t>
            </a:r>
          </a:p>
          <a:p>
            <a:pPr lvl="1"/>
            <a:r>
              <a:rPr lang="en-US" dirty="0"/>
              <a:t>The height of an </a:t>
            </a:r>
            <a:r>
              <a:rPr lang="en-US" u="sng" dirty="0"/>
              <a:t>empty tree</a:t>
            </a:r>
            <a:r>
              <a:rPr lang="en-US" dirty="0"/>
              <a:t> is -1.</a:t>
            </a:r>
          </a:p>
          <a:p>
            <a:pPr lvl="4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4506C-2C14-D749-8626-69DAFB80E203}"/>
              </a:ext>
            </a:extLst>
          </p:cNvPr>
          <p:cNvSpPr txBox="1"/>
          <p:nvPr/>
        </p:nvSpPr>
        <p:spPr>
          <a:xfrm>
            <a:off x="5852146" y="2057415"/>
            <a:ext cx="187904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See also: </a:t>
            </a:r>
          </a:p>
          <a:p>
            <a:r>
              <a:rPr lang="en-US" sz="2000" dirty="0">
                <a:solidFill>
                  <a:srgbClr val="0432FF"/>
                </a:solidFill>
              </a:rPr>
              <a:t>red-black trees</a:t>
            </a:r>
          </a:p>
        </p:txBody>
      </p:sp>
    </p:spTree>
    <p:extLst>
      <p:ext uri="{BB962C8B-B14F-4D97-AF65-F5344CB8AC3E}">
        <p14:creationId xmlns:p14="http://schemas.microsoft.com/office/powerpoint/2010/main" val="154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4AEB-0FAE-AE48-9B3D-AB2930B679D1}" type="slidenum">
              <a:rPr lang="en-US"/>
              <a:pPr/>
              <a:t>48</a:t>
            </a:fld>
            <a:endParaRPr 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Trees</a:t>
            </a:r>
            <a:r>
              <a:rPr lang="en-US" i="1" dirty="0"/>
              <a:t>, cont’d</a:t>
            </a:r>
          </a:p>
        </p:txBody>
      </p:sp>
      <p:pic>
        <p:nvPicPr>
          <p:cNvPr id="594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270000"/>
            <a:ext cx="7323137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399276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2B4D-79C5-CA43-9D99-AEC076E5F5E8}" type="slidenum">
              <a:rPr lang="en-US"/>
              <a:pPr/>
              <a:t>49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Balancing AVL Trees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18038"/>
            <a:ext cx="8229600" cy="1512887"/>
          </a:xfrm>
        </p:spPr>
        <p:txBody>
          <a:bodyPr/>
          <a:lstStyle/>
          <a:p>
            <a:r>
              <a:rPr lang="en-US" dirty="0"/>
              <a:t>A balanced tree </a:t>
            </a:r>
            <a:r>
              <a:rPr lang="en-US" u="sng" dirty="0"/>
              <a:t>optimizes searches</a:t>
            </a:r>
            <a:r>
              <a:rPr lang="en-US" dirty="0"/>
              <a:t>.</a:t>
            </a:r>
          </a:p>
          <a:p>
            <a:r>
              <a:rPr lang="en-US" dirty="0"/>
              <a:t>In a badly unbalanced tree, searches may go down subtrees with increased height.</a:t>
            </a:r>
          </a:p>
        </p:txBody>
      </p:sp>
      <p:pic>
        <p:nvPicPr>
          <p:cNvPr id="587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235075"/>
            <a:ext cx="7099300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392521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8100-CFE8-0941-A934-0D698DB11DE6}" type="slidenum">
              <a:rPr lang="en-US"/>
              <a:pPr/>
              <a:t>5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77634"/>
            <a:ext cx="8229600" cy="22866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depth </a:t>
            </a:r>
            <a:r>
              <a:rPr lang="en-US" dirty="0"/>
              <a:t>of a node is the length of the path </a:t>
            </a:r>
            <a:br>
              <a:rPr lang="en-US" dirty="0"/>
            </a:br>
            <a:r>
              <a:rPr lang="en-US" dirty="0"/>
              <a:t>from the </a:t>
            </a:r>
            <a:r>
              <a:rPr lang="en-US" u="sng" dirty="0"/>
              <a:t>root to that node</a:t>
            </a:r>
            <a:r>
              <a:rPr lang="en-US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is the depth of node J? Of the root node?</a:t>
            </a:r>
          </a:p>
        </p:txBody>
      </p:sp>
      <p:pic>
        <p:nvPicPr>
          <p:cNvPr id="552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231895"/>
            <a:ext cx="7188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4286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2B4D-79C5-CA43-9D99-AEC076E5F5E8}" type="slidenum">
              <a:rPr lang="en-US"/>
              <a:pPr/>
              <a:t>50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AVL Trees</a:t>
            </a:r>
            <a:r>
              <a:rPr lang="en-US" i="1" dirty="0"/>
              <a:t>, cont’d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18038"/>
            <a:ext cx="8229600" cy="1512887"/>
          </a:xfrm>
        </p:spPr>
        <p:txBody>
          <a:bodyPr/>
          <a:lstStyle/>
          <a:p>
            <a:r>
              <a:rPr lang="en-US" dirty="0"/>
              <a:t>We need to </a:t>
            </a:r>
            <a:r>
              <a:rPr lang="en-US" u="sng" dirty="0"/>
              <a:t>rebalance the tree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whenever the balance condition is violated.</a:t>
            </a:r>
          </a:p>
          <a:p>
            <a:pPr lvl="1"/>
            <a:r>
              <a:rPr lang="en-US" dirty="0"/>
              <a:t>Check after every insertion and deletion.</a:t>
            </a:r>
          </a:p>
        </p:txBody>
      </p:sp>
      <p:pic>
        <p:nvPicPr>
          <p:cNvPr id="587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235075"/>
            <a:ext cx="7099300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907659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CCB5-55B8-594D-BAF7-8DCDFD7C87A6}" type="slidenum">
              <a:rPr lang="en-US"/>
              <a:pPr/>
              <a:t>51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AVL Trees</a:t>
            </a:r>
            <a:r>
              <a:rPr lang="en-US" i="1" dirty="0"/>
              <a:t>, cont’d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the tree was </a:t>
            </a:r>
            <a:r>
              <a:rPr lang="en-US" u="sng" dirty="0"/>
              <a:t>balanced before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an insertion.</a:t>
            </a:r>
          </a:p>
          <a:p>
            <a:pPr lvl="5"/>
            <a:endParaRPr lang="en-US" dirty="0"/>
          </a:p>
          <a:p>
            <a:r>
              <a:rPr lang="en-US" dirty="0"/>
              <a:t>If it became unbalanced due to the insertion, then the inserted node must have caused </a:t>
            </a:r>
            <a:br>
              <a:rPr lang="en-US" dirty="0"/>
            </a:br>
            <a:r>
              <a:rPr lang="en-US" dirty="0"/>
              <a:t>some nodes between itself and the root </a:t>
            </a:r>
            <a:br>
              <a:rPr lang="en-US" dirty="0"/>
            </a:br>
            <a:r>
              <a:rPr lang="en-US" dirty="0"/>
              <a:t>to become unbalanced.</a:t>
            </a:r>
          </a:p>
          <a:p>
            <a:pPr lvl="3"/>
            <a:endParaRPr lang="en-US" dirty="0"/>
          </a:p>
          <a:p>
            <a:r>
              <a:rPr lang="en-US" dirty="0"/>
              <a:t>An unbalanced node must have the height of </a:t>
            </a:r>
            <a:br>
              <a:rPr lang="en-US" dirty="0"/>
            </a:br>
            <a:r>
              <a:rPr lang="en-US" dirty="0"/>
              <a:t>one of its subtrees </a:t>
            </a:r>
            <a:r>
              <a:rPr lang="en-US" u="sng" dirty="0"/>
              <a:t>exactly 2 greater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than the </a:t>
            </a:r>
            <a:br>
              <a:rPr lang="en-US" dirty="0"/>
            </a:br>
            <a:r>
              <a:rPr lang="en-US" dirty="0"/>
              <a:t>height its other subtree.</a:t>
            </a:r>
          </a:p>
        </p:txBody>
      </p:sp>
    </p:spTree>
    <p:extLst>
      <p:ext uri="{BB962C8B-B14F-4D97-AF65-F5344CB8AC3E}">
        <p14:creationId xmlns:p14="http://schemas.microsoft.com/office/powerpoint/2010/main" val="99896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A14F-E270-C341-A0B8-D00D686931FD}" type="slidenum">
              <a:rPr lang="en-US"/>
              <a:pPr/>
              <a:t>52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AVL Trees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 the </a:t>
            </a:r>
            <a:r>
              <a:rPr lang="en-US" u="sng" dirty="0"/>
              <a:t>deepest unbalanced node</a:t>
            </a:r>
            <a:r>
              <a:rPr lang="en-US" dirty="0"/>
              <a:t> be </a:t>
            </a:r>
            <a:r>
              <a:rPr lang="el-GR" i="1" dirty="0">
                <a:latin typeface="Times New Roman"/>
                <a:cs typeface="Times New Roman"/>
              </a:rPr>
              <a:t>α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deepest = furthest from the root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Any node has at most two children.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new height imbalance means that the </a:t>
            </a:r>
            <a:br>
              <a:rPr lang="en-US" dirty="0"/>
            </a:br>
            <a:r>
              <a:rPr lang="en-US" dirty="0"/>
              <a:t>heights of </a:t>
            </a:r>
            <a:r>
              <a:rPr lang="el-GR" i="1" dirty="0">
                <a:latin typeface="Times New Roman"/>
                <a:cs typeface="Times New Roman"/>
              </a:rPr>
              <a:t>α</a:t>
            </a:r>
            <a:r>
              <a:rPr lang="en-US" dirty="0"/>
              <a:t>’s two subtrees now differ by 2.</a:t>
            </a:r>
          </a:p>
        </p:txBody>
      </p:sp>
      <p:grpSp>
        <p:nvGrpSpPr>
          <p:cNvPr id="593926" name="Group 593925"/>
          <p:cNvGrpSpPr/>
          <p:nvPr/>
        </p:nvGrpSpPr>
        <p:grpSpPr>
          <a:xfrm>
            <a:off x="1188757" y="3886195"/>
            <a:ext cx="2468853" cy="2194536"/>
            <a:chOff x="1371635" y="3520439"/>
            <a:chExt cx="2468853" cy="2194536"/>
          </a:xfrm>
        </p:grpSpPr>
        <p:sp>
          <p:nvSpPr>
            <p:cNvPr id="2" name="Oval 1"/>
            <p:cNvSpPr/>
            <p:nvPr/>
          </p:nvSpPr>
          <p:spPr bwMode="auto">
            <a:xfrm>
              <a:off x="2286025" y="3611878"/>
              <a:ext cx="548634" cy="5486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77464" y="3520439"/>
              <a:ext cx="4606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i="1" dirty="0">
                  <a:latin typeface="Times New Roman"/>
                  <a:cs typeface="Times New Roman"/>
                </a:rPr>
                <a:t>α</a:t>
              </a:r>
              <a:endParaRPr lang="en-US" sz="2000" dirty="0"/>
            </a:p>
          </p:txBody>
        </p:sp>
        <p:sp>
          <p:nvSpPr>
            <p:cNvPr id="4" name="Isosceles Triangle 3"/>
            <p:cNvSpPr/>
            <p:nvPr/>
          </p:nvSpPr>
          <p:spPr bwMode="auto">
            <a:xfrm>
              <a:off x="1371635" y="4526268"/>
              <a:ext cx="914390" cy="118870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2926098" y="4526268"/>
              <a:ext cx="914390" cy="118870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0" name="Straight Connector 9"/>
            <p:cNvCxnSpPr>
              <a:stCxn id="2" idx="3"/>
              <a:endCxn id="4" idx="0"/>
            </p:cNvCxnSpPr>
            <p:nvPr/>
          </p:nvCxnSpPr>
          <p:spPr bwMode="auto">
            <a:xfrm flipH="1">
              <a:off x="1828830" y="4080166"/>
              <a:ext cx="537541" cy="4461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>
              <a:stCxn id="2" idx="5"/>
              <a:endCxn id="8" idx="0"/>
            </p:cNvCxnSpPr>
            <p:nvPr/>
          </p:nvCxnSpPr>
          <p:spPr bwMode="auto">
            <a:xfrm>
              <a:off x="2754313" y="4080166"/>
              <a:ext cx="628980" cy="4461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93930" name="Group 593929"/>
          <p:cNvGrpSpPr/>
          <p:nvPr/>
        </p:nvGrpSpPr>
        <p:grpSpPr>
          <a:xfrm>
            <a:off x="4480561" y="3886195"/>
            <a:ext cx="2743170" cy="2194536"/>
            <a:chOff x="4480561" y="3520439"/>
            <a:chExt cx="2743170" cy="2194536"/>
          </a:xfrm>
        </p:grpSpPr>
        <p:sp>
          <p:nvSpPr>
            <p:cNvPr id="17" name="Oval 16"/>
            <p:cNvSpPr/>
            <p:nvPr/>
          </p:nvSpPr>
          <p:spPr bwMode="auto">
            <a:xfrm>
              <a:off x="5577829" y="3611878"/>
              <a:ext cx="548634" cy="5486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452921" y="4526268"/>
              <a:ext cx="274317" cy="27431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937756" y="4526268"/>
              <a:ext cx="274317" cy="27431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>
              <a:off x="4480561" y="5074902"/>
              <a:ext cx="457195" cy="640073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21" name="Isosceles Triangle 20"/>
            <p:cNvSpPr/>
            <p:nvPr/>
          </p:nvSpPr>
          <p:spPr bwMode="auto">
            <a:xfrm>
              <a:off x="5212073" y="5074902"/>
              <a:ext cx="457195" cy="640073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22" name="Isosceles Triangle 21"/>
            <p:cNvSpPr/>
            <p:nvPr/>
          </p:nvSpPr>
          <p:spPr bwMode="auto">
            <a:xfrm>
              <a:off x="6035024" y="5074902"/>
              <a:ext cx="457195" cy="640073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23" name="Isosceles Triangle 22"/>
            <p:cNvSpPr/>
            <p:nvPr/>
          </p:nvSpPr>
          <p:spPr bwMode="auto">
            <a:xfrm>
              <a:off x="6766536" y="5074902"/>
              <a:ext cx="457195" cy="640073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4</a:t>
              </a:r>
            </a:p>
          </p:txBody>
        </p:sp>
        <p:cxnSp>
          <p:nvCxnSpPr>
            <p:cNvPr id="20" name="Straight Connector 19"/>
            <p:cNvCxnSpPr>
              <a:stCxn id="17" idx="3"/>
              <a:endCxn id="19" idx="7"/>
            </p:cNvCxnSpPr>
            <p:nvPr/>
          </p:nvCxnSpPr>
          <p:spPr bwMode="auto">
            <a:xfrm flipH="1">
              <a:off x="5171900" y="4080166"/>
              <a:ext cx="486275" cy="4862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>
              <a:stCxn id="17" idx="5"/>
              <a:endCxn id="15" idx="1"/>
            </p:cNvCxnSpPr>
            <p:nvPr/>
          </p:nvCxnSpPr>
          <p:spPr bwMode="auto">
            <a:xfrm>
              <a:off x="6046117" y="4080166"/>
              <a:ext cx="446977" cy="4862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>
              <a:stCxn id="19" idx="3"/>
              <a:endCxn id="16" idx="0"/>
            </p:cNvCxnSpPr>
            <p:nvPr/>
          </p:nvCxnSpPr>
          <p:spPr bwMode="auto">
            <a:xfrm flipH="1">
              <a:off x="4709159" y="4760412"/>
              <a:ext cx="268770" cy="314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>
              <a:stCxn id="19" idx="5"/>
              <a:endCxn id="21" idx="0"/>
            </p:cNvCxnSpPr>
            <p:nvPr/>
          </p:nvCxnSpPr>
          <p:spPr bwMode="auto">
            <a:xfrm>
              <a:off x="5171900" y="4760412"/>
              <a:ext cx="268771" cy="314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93920" name="Straight Connector 593919"/>
            <p:cNvCxnSpPr>
              <a:stCxn id="15" idx="3"/>
              <a:endCxn id="22" idx="0"/>
            </p:cNvCxnSpPr>
            <p:nvPr/>
          </p:nvCxnSpPr>
          <p:spPr bwMode="auto">
            <a:xfrm flipH="1">
              <a:off x="6263622" y="4760412"/>
              <a:ext cx="229472" cy="314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93924" name="Straight Connector 593923"/>
            <p:cNvCxnSpPr>
              <a:stCxn id="15" idx="5"/>
              <a:endCxn id="23" idx="0"/>
            </p:cNvCxnSpPr>
            <p:nvPr/>
          </p:nvCxnSpPr>
          <p:spPr bwMode="auto">
            <a:xfrm>
              <a:off x="6687065" y="4760412"/>
              <a:ext cx="308069" cy="314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5669268" y="3520439"/>
              <a:ext cx="4606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i="1" dirty="0">
                  <a:latin typeface="Times New Roman"/>
                  <a:cs typeface="Times New Roman"/>
                </a:rPr>
                <a:t>α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0049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A14F-E270-C341-A0B8-D00D686931FD}" type="slidenum">
              <a:rPr lang="en-US"/>
              <a:pPr/>
              <a:t>53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AVL Trees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3281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Therefore, one of the following </a:t>
            </a:r>
            <a:br>
              <a:rPr lang="en-US" dirty="0"/>
            </a:br>
            <a:r>
              <a:rPr lang="en-US" dirty="0"/>
              <a:t>had to occur: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u="sng" dirty="0"/>
              <a:t>Case 1</a:t>
            </a:r>
            <a:r>
              <a:rPr lang="en-US" dirty="0"/>
              <a:t> (outside left-left): </a:t>
            </a:r>
            <a:br>
              <a:rPr lang="en-US" dirty="0"/>
            </a:br>
            <a:r>
              <a:rPr lang="en-US" dirty="0"/>
              <a:t>The insertion was into the </a:t>
            </a:r>
            <a:br>
              <a:rPr lang="en-US" dirty="0"/>
            </a:br>
            <a:r>
              <a:rPr lang="en-US" dirty="0"/>
              <a:t>left subtree of the left child of </a:t>
            </a:r>
            <a:r>
              <a:rPr lang="el-GR" i="1" dirty="0">
                <a:latin typeface="Times New Roman"/>
                <a:cs typeface="Times New Roman"/>
              </a:rPr>
              <a:t>α</a:t>
            </a:r>
            <a:r>
              <a:rPr lang="en-US" dirty="0">
                <a:cs typeface="Arial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cs typeface="Arial" charset="0"/>
              </a:rPr>
              <a:t>Case 2</a:t>
            </a:r>
            <a:r>
              <a:rPr lang="en-US" dirty="0">
                <a:cs typeface="Arial" charset="0"/>
              </a:rPr>
              <a:t> (inside left-right): </a:t>
            </a:r>
            <a:r>
              <a:rPr lang="en-US" dirty="0"/>
              <a:t>The insertion was into the right subtree of the left child of </a:t>
            </a:r>
            <a:r>
              <a:rPr lang="el-GR" i="1" dirty="0">
                <a:latin typeface="Times New Roman"/>
                <a:cs typeface="Times New Roman"/>
              </a:rPr>
              <a:t>α</a:t>
            </a:r>
            <a:r>
              <a:rPr lang="en-US" dirty="0">
                <a:cs typeface="Arial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cs typeface="Arial" charset="0"/>
              </a:rPr>
              <a:t>Case 3</a:t>
            </a:r>
            <a:r>
              <a:rPr lang="en-US" dirty="0">
                <a:cs typeface="Arial" charset="0"/>
              </a:rPr>
              <a:t> (inside right-left): </a:t>
            </a:r>
            <a:r>
              <a:rPr lang="en-US" dirty="0"/>
              <a:t>The insertion was into the left subtree of the right child of </a:t>
            </a:r>
            <a:r>
              <a:rPr lang="el-GR" i="1" dirty="0">
                <a:latin typeface="Times New Roman"/>
                <a:cs typeface="Times New Roman"/>
              </a:rPr>
              <a:t>α</a:t>
            </a:r>
            <a:r>
              <a:rPr lang="en-US" dirty="0">
                <a:cs typeface="Arial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Case 4</a:t>
            </a:r>
            <a:r>
              <a:rPr lang="en-US" dirty="0"/>
              <a:t> (outside right-right): The insertion was into the right subtree of the right child of </a:t>
            </a:r>
            <a:r>
              <a:rPr lang="el-GR" i="1" dirty="0">
                <a:latin typeface="Times New Roman"/>
                <a:cs typeface="Times New Roman"/>
              </a:rPr>
              <a:t>α</a:t>
            </a:r>
            <a:r>
              <a:rPr lang="en-US" dirty="0">
                <a:cs typeface="Arial" charset="0"/>
              </a:rPr>
              <a:t>.</a:t>
            </a:r>
          </a:p>
          <a:p>
            <a:pPr lvl="5">
              <a:lnSpc>
                <a:spcPct val="90000"/>
              </a:lnSpc>
            </a:pPr>
            <a:endParaRPr lang="en-US" dirty="0"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35024" y="1143025"/>
            <a:ext cx="2743170" cy="2194536"/>
            <a:chOff x="4480561" y="3520439"/>
            <a:chExt cx="2743170" cy="2194536"/>
          </a:xfrm>
        </p:grpSpPr>
        <p:sp>
          <p:nvSpPr>
            <p:cNvPr id="7" name="Oval 6"/>
            <p:cNvSpPr/>
            <p:nvPr/>
          </p:nvSpPr>
          <p:spPr bwMode="auto">
            <a:xfrm>
              <a:off x="5577829" y="3611878"/>
              <a:ext cx="548634" cy="5486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452921" y="4526268"/>
              <a:ext cx="274317" cy="27431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937756" y="4526268"/>
              <a:ext cx="274317" cy="27431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>
              <a:off x="4480561" y="5074902"/>
              <a:ext cx="457195" cy="640073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5212073" y="5074902"/>
              <a:ext cx="457195" cy="640073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12" name="Isosceles Triangle 11"/>
            <p:cNvSpPr/>
            <p:nvPr/>
          </p:nvSpPr>
          <p:spPr bwMode="auto">
            <a:xfrm>
              <a:off x="6035024" y="5074902"/>
              <a:ext cx="457195" cy="640073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6766536" y="5074902"/>
              <a:ext cx="457195" cy="640073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4</a:t>
              </a:r>
            </a:p>
          </p:txBody>
        </p:sp>
        <p:cxnSp>
          <p:nvCxnSpPr>
            <p:cNvPr id="14" name="Straight Connector 13"/>
            <p:cNvCxnSpPr>
              <a:stCxn id="7" idx="3"/>
              <a:endCxn id="9" idx="7"/>
            </p:cNvCxnSpPr>
            <p:nvPr/>
          </p:nvCxnSpPr>
          <p:spPr bwMode="auto">
            <a:xfrm flipH="1">
              <a:off x="5171900" y="4080166"/>
              <a:ext cx="486275" cy="4862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>
              <a:stCxn id="7" idx="5"/>
              <a:endCxn id="8" idx="1"/>
            </p:cNvCxnSpPr>
            <p:nvPr/>
          </p:nvCxnSpPr>
          <p:spPr bwMode="auto">
            <a:xfrm>
              <a:off x="6046117" y="4080166"/>
              <a:ext cx="446977" cy="4862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>
              <a:stCxn id="9" idx="3"/>
              <a:endCxn id="10" idx="0"/>
            </p:cNvCxnSpPr>
            <p:nvPr/>
          </p:nvCxnSpPr>
          <p:spPr bwMode="auto">
            <a:xfrm flipH="1">
              <a:off x="4709159" y="4760412"/>
              <a:ext cx="268770" cy="314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>
              <a:stCxn id="9" idx="5"/>
              <a:endCxn id="11" idx="0"/>
            </p:cNvCxnSpPr>
            <p:nvPr/>
          </p:nvCxnSpPr>
          <p:spPr bwMode="auto">
            <a:xfrm>
              <a:off x="5171900" y="4760412"/>
              <a:ext cx="268771" cy="314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stCxn id="8" idx="3"/>
              <a:endCxn id="12" idx="0"/>
            </p:cNvCxnSpPr>
            <p:nvPr/>
          </p:nvCxnSpPr>
          <p:spPr bwMode="auto">
            <a:xfrm flipH="1">
              <a:off x="6263622" y="4760412"/>
              <a:ext cx="229472" cy="314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>
              <a:stCxn id="8" idx="5"/>
              <a:endCxn id="13" idx="0"/>
            </p:cNvCxnSpPr>
            <p:nvPr/>
          </p:nvCxnSpPr>
          <p:spPr bwMode="auto">
            <a:xfrm>
              <a:off x="6687065" y="4760412"/>
              <a:ext cx="308069" cy="314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5669268" y="3520439"/>
              <a:ext cx="4606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i="1" dirty="0">
                  <a:latin typeface="Times New Roman"/>
                  <a:cs typeface="Times New Roman"/>
                </a:rPr>
                <a:t>α</a:t>
              </a:r>
              <a:endParaRPr lang="en-US" sz="2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77464" y="5623536"/>
            <a:ext cx="47140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  <a:cs typeface="Arial" charset="0"/>
              </a:rPr>
              <a:t>Cases 1 and 4 are mirrors of each other, </a:t>
            </a:r>
          </a:p>
          <a:p>
            <a:r>
              <a:rPr lang="en-US" sz="1800" dirty="0">
                <a:solidFill>
                  <a:srgbClr val="0033CC"/>
                </a:solidFill>
                <a:cs typeface="Arial" charset="0"/>
              </a:rPr>
              <a:t>and cases 2 and 3 are mirrors of each other.</a:t>
            </a:r>
          </a:p>
        </p:txBody>
      </p:sp>
    </p:spTree>
    <p:extLst>
      <p:ext uri="{BB962C8B-B14F-4D97-AF65-F5344CB8AC3E}">
        <p14:creationId xmlns:p14="http://schemas.microsoft.com/office/powerpoint/2010/main" val="133001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2831-3EF5-9C4C-B2D3-5C50077CC572}" type="slidenum">
              <a:rPr lang="en-US"/>
              <a:pPr/>
              <a:t>54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AVL Trees: Case 1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u="sng" dirty="0"/>
              <a:t>Case 1</a:t>
            </a:r>
            <a:r>
              <a:rPr lang="en-US" dirty="0"/>
              <a:t> (outside left-left): </a:t>
            </a:r>
            <a:br>
              <a:rPr lang="en-US" dirty="0"/>
            </a:br>
            <a:r>
              <a:rPr lang="en-US" dirty="0"/>
              <a:t>Rebalance with a </a:t>
            </a:r>
            <a:r>
              <a:rPr lang="en-US" u="sng" dirty="0"/>
              <a:t>single right rotation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Rotate around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:</a:t>
            </a:r>
          </a:p>
        </p:txBody>
      </p:sp>
      <p:pic>
        <p:nvPicPr>
          <p:cNvPr id="595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847634"/>
            <a:ext cx="7681912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9723604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6F28-7820-5F45-AE99-97E63B833D29}" type="slidenum">
              <a:rPr lang="en-US"/>
              <a:pPr/>
              <a:t>55</a:t>
            </a:fld>
            <a:endParaRPr lang="en-US"/>
          </a:p>
        </p:txBody>
      </p:sp>
      <p:pic>
        <p:nvPicPr>
          <p:cNvPr id="599046" name="Picture 6" descr="AVL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81225"/>
            <a:ext cx="4672013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AVL Trees: Case 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94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Case 1</a:t>
            </a:r>
            <a:r>
              <a:rPr lang="en-US" dirty="0"/>
              <a:t> (outside left-left): </a:t>
            </a:r>
            <a:br>
              <a:rPr lang="en-US" dirty="0"/>
            </a:br>
            <a:r>
              <a:rPr lang="en-US" dirty="0"/>
              <a:t>Rebalance with a </a:t>
            </a:r>
            <a:r>
              <a:rPr lang="en-US" u="sng" dirty="0"/>
              <a:t>single right rotation</a:t>
            </a:r>
            <a:r>
              <a:rPr lang="en-US" dirty="0"/>
              <a:t>.</a:t>
            </a:r>
          </a:p>
        </p:txBody>
      </p:sp>
      <p:pic>
        <p:nvPicPr>
          <p:cNvPr id="599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4125"/>
            <a:ext cx="5121275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99047" name="Text Box 7"/>
          <p:cNvSpPr txBox="1">
            <a:spLocks noChangeArrowheads="1"/>
          </p:cNvSpPr>
          <p:nvPr/>
        </p:nvSpPr>
        <p:spPr bwMode="auto">
          <a:xfrm>
            <a:off x="5578475" y="2269805"/>
            <a:ext cx="259718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Node A is unbalanced.</a:t>
            </a:r>
          </a:p>
          <a:p>
            <a:r>
              <a:rPr lang="en-US" sz="1400" b="1" dirty="0">
                <a:solidFill>
                  <a:srgbClr val="0432FF"/>
                </a:solidFill>
              </a:rPr>
              <a:t>Single right rotation</a:t>
            </a:r>
            <a:r>
              <a:rPr lang="en-US" sz="1400" dirty="0">
                <a:solidFill>
                  <a:srgbClr val="0432FF"/>
                </a:solidFill>
              </a:rPr>
              <a:t>: A</a:t>
            </a:r>
            <a:r>
              <a:rPr lang="fr-FR" sz="1400" dirty="0">
                <a:solidFill>
                  <a:srgbClr val="0432FF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432FF"/>
                </a:solidFill>
              </a:rPr>
              <a:t>s left </a:t>
            </a:r>
          </a:p>
          <a:p>
            <a:r>
              <a:rPr lang="en-US" sz="1400" dirty="0">
                <a:solidFill>
                  <a:srgbClr val="0432FF"/>
                </a:solidFill>
              </a:rPr>
              <a:t>child B becomes the new</a:t>
            </a:r>
          </a:p>
          <a:p>
            <a:r>
              <a:rPr lang="en-US" sz="1400" dirty="0">
                <a:solidFill>
                  <a:srgbClr val="0432FF"/>
                </a:solidFill>
              </a:rPr>
              <a:t>root of the subtree.</a:t>
            </a:r>
          </a:p>
          <a:p>
            <a:r>
              <a:rPr lang="en-US" sz="1400" dirty="0">
                <a:solidFill>
                  <a:srgbClr val="0432FF"/>
                </a:solidFill>
              </a:rPr>
              <a:t>Node A becomes the right</a:t>
            </a:r>
          </a:p>
          <a:p>
            <a:r>
              <a:rPr lang="en-US" sz="1400" dirty="0">
                <a:solidFill>
                  <a:srgbClr val="0432FF"/>
                </a:solidFill>
              </a:rPr>
              <a:t>child and adopts B</a:t>
            </a:r>
            <a:r>
              <a:rPr lang="fr-FR" sz="1400" dirty="0">
                <a:solidFill>
                  <a:srgbClr val="0432FF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432FF"/>
                </a:solidFill>
              </a:rPr>
              <a:t>s right child</a:t>
            </a:r>
          </a:p>
          <a:p>
            <a:r>
              <a:rPr lang="en-US" sz="1400" dirty="0">
                <a:solidFill>
                  <a:srgbClr val="0432FF"/>
                </a:solidFill>
              </a:rPr>
              <a:t>as its new left child.</a:t>
            </a:r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5590641" y="4059245"/>
            <a:ext cx="2585020" cy="1200329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Node 8 is unbalanced.</a:t>
            </a:r>
          </a:p>
          <a:p>
            <a:r>
              <a:rPr lang="en-US" sz="1400" b="1" dirty="0">
                <a:solidFill>
                  <a:srgbClr val="0033CC"/>
                </a:solidFill>
              </a:rPr>
              <a:t>Single right rotation</a:t>
            </a:r>
            <a:r>
              <a:rPr lang="en-US" sz="1400" dirty="0">
                <a:solidFill>
                  <a:srgbClr val="0033CC"/>
                </a:solidFill>
              </a:rPr>
              <a:t>: 8</a:t>
            </a:r>
            <a:r>
              <a:rPr lang="fr-FR" sz="1400" dirty="0">
                <a:solidFill>
                  <a:srgbClr val="0033CC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033CC"/>
                </a:solidFill>
              </a:rPr>
              <a:t>s left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child 7 becomes the new</a:t>
            </a:r>
          </a:p>
          <a:p>
            <a:r>
              <a:rPr lang="en-US" sz="1400" dirty="0">
                <a:solidFill>
                  <a:srgbClr val="0033CC"/>
                </a:solidFill>
              </a:rPr>
              <a:t>root of the subtree.</a:t>
            </a:r>
          </a:p>
          <a:p>
            <a:r>
              <a:rPr lang="en-US" sz="1400" dirty="0">
                <a:solidFill>
                  <a:srgbClr val="0033CC"/>
                </a:solidFill>
              </a:rPr>
              <a:t>Node 8 is the right child.</a:t>
            </a:r>
          </a:p>
        </p:txBody>
      </p:sp>
      <p:sp>
        <p:nvSpPr>
          <p:cNvPr id="599049" name="Text Box 9"/>
          <p:cNvSpPr txBox="1">
            <a:spLocks noChangeArrowheads="1"/>
          </p:cNvSpPr>
          <p:nvPr/>
        </p:nvSpPr>
        <p:spPr bwMode="auto">
          <a:xfrm>
            <a:off x="5486390" y="5897853"/>
            <a:ext cx="3643312" cy="2444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969696"/>
                </a:solidFill>
              </a:rPr>
              <a:t>http://www.cs.uah.edu/~rcoleman/CS221/Trees/AVLTree.html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75097" y="6172170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9047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" y="2331732"/>
            <a:ext cx="62357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F803-C89D-324D-A9BC-78C4655AF970}" type="slidenum">
              <a:rPr lang="en-US"/>
              <a:pPr/>
              <a:t>56</a:t>
            </a:fld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AVL Trees: Case 4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1516063"/>
          </a:xfrm>
          <a:ln>
            <a:noFill/>
          </a:ln>
        </p:spPr>
        <p:txBody>
          <a:bodyPr/>
          <a:lstStyle/>
          <a:p>
            <a:r>
              <a:rPr lang="en-US" u="sng" dirty="0"/>
              <a:t>Case 4</a:t>
            </a:r>
            <a:r>
              <a:rPr lang="en-US" dirty="0"/>
              <a:t> (outside right-right): </a:t>
            </a:r>
            <a:br>
              <a:rPr lang="en-US" dirty="0"/>
            </a:br>
            <a:r>
              <a:rPr lang="en-US" dirty="0"/>
              <a:t>Rebalance with a </a:t>
            </a:r>
            <a:r>
              <a:rPr lang="en-US" u="sng" dirty="0"/>
              <a:t>single left rotation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Rotate around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596998" name="Picture 6" descr="AVL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1" y="4416700"/>
            <a:ext cx="52959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6999" name="Text Box 7"/>
          <p:cNvSpPr txBox="1">
            <a:spLocks noChangeArrowheads="1"/>
          </p:cNvSpPr>
          <p:nvPr/>
        </p:nvSpPr>
        <p:spPr bwMode="auto">
          <a:xfrm>
            <a:off x="967220" y="4632393"/>
            <a:ext cx="2534412" cy="1631216"/>
          </a:xfrm>
          <a:prstGeom prst="rect">
            <a:avLst/>
          </a:prstGeom>
          <a:solidFill>
            <a:srgbClr val="FFFFC2"/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Node A is unbalanced.</a:t>
            </a:r>
          </a:p>
          <a:p>
            <a:r>
              <a:rPr lang="en-US" sz="1400" b="1" dirty="0">
                <a:solidFill>
                  <a:srgbClr val="0432FF"/>
                </a:solidFill>
              </a:rPr>
              <a:t>Single left rotation</a:t>
            </a:r>
            <a:r>
              <a:rPr lang="en-US" sz="1400" dirty="0">
                <a:solidFill>
                  <a:srgbClr val="0432FF"/>
                </a:solidFill>
              </a:rPr>
              <a:t>: A</a:t>
            </a:r>
            <a:r>
              <a:rPr lang="fr-FR" altLang="ja-JP" sz="1400" dirty="0">
                <a:solidFill>
                  <a:srgbClr val="0432FF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432FF"/>
                </a:solidFill>
              </a:rPr>
              <a:t>s right </a:t>
            </a:r>
          </a:p>
          <a:p>
            <a:r>
              <a:rPr lang="en-US" sz="1400" dirty="0">
                <a:solidFill>
                  <a:srgbClr val="0432FF"/>
                </a:solidFill>
              </a:rPr>
              <a:t>child C becomes the new</a:t>
            </a:r>
          </a:p>
          <a:p>
            <a:r>
              <a:rPr lang="en-US" sz="1400" dirty="0">
                <a:solidFill>
                  <a:srgbClr val="0432FF"/>
                </a:solidFill>
              </a:rPr>
              <a:t>root of the subtree.</a:t>
            </a:r>
          </a:p>
          <a:p>
            <a:r>
              <a:rPr lang="en-US" sz="1400" dirty="0">
                <a:solidFill>
                  <a:srgbClr val="0432FF"/>
                </a:solidFill>
              </a:rPr>
              <a:t>Node A becomes the left</a:t>
            </a:r>
          </a:p>
          <a:p>
            <a:r>
              <a:rPr lang="en-US" sz="1400" dirty="0">
                <a:solidFill>
                  <a:srgbClr val="0432FF"/>
                </a:solidFill>
              </a:rPr>
              <a:t>child and adopts C</a:t>
            </a:r>
            <a:r>
              <a:rPr lang="fr-FR" altLang="ja-JP" sz="1400" dirty="0">
                <a:solidFill>
                  <a:srgbClr val="0432FF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432FF"/>
                </a:solidFill>
              </a:rPr>
              <a:t>s left child</a:t>
            </a:r>
          </a:p>
          <a:p>
            <a:r>
              <a:rPr lang="en-US" sz="1400" dirty="0">
                <a:solidFill>
                  <a:srgbClr val="0432FF"/>
                </a:solidFill>
              </a:rPr>
              <a:t>as its new right child.</a:t>
            </a:r>
          </a:p>
        </p:txBody>
      </p:sp>
      <p:sp>
        <p:nvSpPr>
          <p:cNvPr id="597002" name="Text Box 10"/>
          <p:cNvSpPr txBox="1">
            <a:spLocks noChangeArrowheads="1"/>
          </p:cNvSpPr>
          <p:nvPr/>
        </p:nvSpPr>
        <p:spPr bwMode="auto">
          <a:xfrm>
            <a:off x="5394325" y="6537325"/>
            <a:ext cx="3643313" cy="2444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969696"/>
                </a:solidFill>
              </a:rPr>
              <a:t>http://www.cs.uah.edu/~rcoleman/CS221/Trees/AVLTree.html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053593" y="3218371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5548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335C-6C85-0440-AB7B-94AEA1F79264}" type="slidenum">
              <a:rPr lang="en-US"/>
              <a:pPr/>
              <a:t>57</a:t>
            </a:fld>
            <a:endParaRPr 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AVL Trees: Case 2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950722"/>
          </a:xfrm>
        </p:spPr>
        <p:txBody>
          <a:bodyPr/>
          <a:lstStyle/>
          <a:p>
            <a:r>
              <a:rPr lang="en-US" u="sng" dirty="0"/>
              <a:t>Case 2</a:t>
            </a:r>
            <a:r>
              <a:rPr lang="en-US" dirty="0"/>
              <a:t> (inside left-right): </a:t>
            </a:r>
            <a:br>
              <a:rPr lang="en-US" dirty="0"/>
            </a:br>
            <a:r>
              <a:rPr lang="en-US" dirty="0"/>
              <a:t>Rebalance with a </a:t>
            </a:r>
            <a:r>
              <a:rPr lang="en-US" u="sng" dirty="0"/>
              <a:t>double left-right rotation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Left rotate around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  <a:p>
            <a:pPr lvl="1"/>
            <a:r>
              <a:rPr lang="en-US" dirty="0"/>
              <a:t>Then right rotate around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:</a:t>
            </a:r>
          </a:p>
        </p:txBody>
      </p:sp>
      <p:pic>
        <p:nvPicPr>
          <p:cNvPr id="598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175"/>
            <a:ext cx="77358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278872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B4F6-2554-934B-9FE6-5DA1056D0231}" type="slidenum">
              <a:rPr lang="en-US"/>
              <a:pPr/>
              <a:t>58</a:t>
            </a:fld>
            <a:endParaRPr lang="en-US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AVL Trees: Case 2</a:t>
            </a:r>
            <a:r>
              <a:rPr lang="en-US" i="1" dirty="0"/>
              <a:t>, cont’d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036638"/>
          </a:xfrm>
        </p:spPr>
        <p:txBody>
          <a:bodyPr/>
          <a:lstStyle/>
          <a:p>
            <a:r>
              <a:rPr lang="en-US" u="sng" dirty="0"/>
              <a:t>Case 2</a:t>
            </a:r>
            <a:r>
              <a:rPr lang="en-US" dirty="0"/>
              <a:t> (inside left-right): </a:t>
            </a:r>
            <a:br>
              <a:rPr lang="en-US" dirty="0"/>
            </a:br>
            <a:r>
              <a:rPr lang="en-US" dirty="0"/>
              <a:t>Rebalance with a </a:t>
            </a:r>
            <a:r>
              <a:rPr lang="en-US" u="sng" dirty="0"/>
              <a:t>double left-right rotation</a:t>
            </a:r>
            <a:r>
              <a:rPr lang="en-US" dirty="0"/>
              <a:t>.</a:t>
            </a:r>
          </a:p>
        </p:txBody>
      </p:sp>
      <p:pic>
        <p:nvPicPr>
          <p:cNvPr id="601093" name="Picture 5" descr="AVL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239963"/>
            <a:ext cx="8161337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1094" name="Text Box 6"/>
          <p:cNvSpPr txBox="1">
            <a:spLocks noChangeArrowheads="1"/>
          </p:cNvSpPr>
          <p:nvPr/>
        </p:nvSpPr>
        <p:spPr bwMode="auto">
          <a:xfrm>
            <a:off x="1079833" y="4526268"/>
            <a:ext cx="6984334" cy="1384995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Node A is unbalanced.</a:t>
            </a:r>
          </a:p>
          <a:p>
            <a:r>
              <a:rPr lang="en-US" sz="1400" b="1" dirty="0">
                <a:solidFill>
                  <a:srgbClr val="0033CC"/>
                </a:solidFill>
              </a:rPr>
              <a:t>Double left-right rotation: </a:t>
            </a:r>
            <a:r>
              <a:rPr lang="en-US" sz="1400" dirty="0">
                <a:solidFill>
                  <a:srgbClr val="0033CC"/>
                </a:solidFill>
              </a:rPr>
              <a:t>E becomes the new root of the subtree after two rotations. </a:t>
            </a:r>
            <a:br>
              <a:rPr lang="en-US" sz="1400" dirty="0">
                <a:solidFill>
                  <a:srgbClr val="0033CC"/>
                </a:solidFill>
              </a:rPr>
            </a:br>
            <a:r>
              <a:rPr lang="en-US" sz="1400" b="1" dirty="0">
                <a:solidFill>
                  <a:srgbClr val="0033CC"/>
                </a:solidFill>
              </a:rPr>
              <a:t>Step 1</a:t>
            </a:r>
            <a:r>
              <a:rPr lang="en-US" sz="1400" dirty="0">
                <a:solidFill>
                  <a:srgbClr val="0033CC"/>
                </a:solidFill>
              </a:rPr>
              <a:t> is a </a:t>
            </a:r>
            <a:r>
              <a:rPr lang="en-US" sz="1400" u="sng" dirty="0">
                <a:solidFill>
                  <a:srgbClr val="0033CC"/>
                </a:solidFill>
              </a:rPr>
              <a:t>single left rotation </a:t>
            </a:r>
            <a:r>
              <a:rPr lang="en-US" sz="1400" dirty="0">
                <a:solidFill>
                  <a:srgbClr val="0033CC"/>
                </a:solidFill>
              </a:rPr>
              <a:t>between B and E. E replaces B as the subtree root. </a:t>
            </a:r>
            <a:br>
              <a:rPr lang="en-US" sz="1400" dirty="0">
                <a:solidFill>
                  <a:srgbClr val="0033CC"/>
                </a:solidFill>
              </a:rPr>
            </a:br>
            <a:r>
              <a:rPr lang="en-US" sz="1400" dirty="0">
                <a:solidFill>
                  <a:srgbClr val="0033CC"/>
                </a:solidFill>
              </a:rPr>
              <a:t>B becomes E</a:t>
            </a:r>
            <a:r>
              <a:rPr lang="fr-FR" altLang="ja-JP" sz="1400" dirty="0">
                <a:solidFill>
                  <a:srgbClr val="0033CC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033CC"/>
                </a:solidFill>
              </a:rPr>
              <a:t>s left child and B adopts E</a:t>
            </a:r>
            <a:r>
              <a:rPr lang="fr-FR" altLang="ja-JP" sz="1400" dirty="0">
                <a:solidFill>
                  <a:srgbClr val="0033CC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033CC"/>
                </a:solidFill>
              </a:rPr>
              <a:t>s left child F as its new right child. </a:t>
            </a:r>
            <a:br>
              <a:rPr lang="en-US" sz="1400" dirty="0">
                <a:solidFill>
                  <a:srgbClr val="0033CC"/>
                </a:solidFill>
              </a:rPr>
            </a:br>
            <a:r>
              <a:rPr lang="en-US" sz="1400" b="1" dirty="0">
                <a:solidFill>
                  <a:srgbClr val="0033CC"/>
                </a:solidFill>
              </a:rPr>
              <a:t>Step 2</a:t>
            </a:r>
            <a:r>
              <a:rPr lang="en-US" sz="1400" dirty="0">
                <a:solidFill>
                  <a:srgbClr val="0033CC"/>
                </a:solidFill>
              </a:rPr>
              <a:t> is a </a:t>
            </a:r>
            <a:r>
              <a:rPr lang="en-US" sz="1400" u="sng" dirty="0">
                <a:solidFill>
                  <a:srgbClr val="0033CC"/>
                </a:solidFill>
              </a:rPr>
              <a:t>single right rotation </a:t>
            </a:r>
            <a:r>
              <a:rPr lang="en-US" sz="1400" dirty="0">
                <a:solidFill>
                  <a:srgbClr val="0033CC"/>
                </a:solidFill>
              </a:rPr>
              <a:t>between E and A. E replaces A is the subtree root. </a:t>
            </a:r>
            <a:br>
              <a:rPr lang="en-US" sz="1400" dirty="0">
                <a:solidFill>
                  <a:srgbClr val="0033CC"/>
                </a:solidFill>
              </a:rPr>
            </a:br>
            <a:r>
              <a:rPr lang="en-US" sz="1400" dirty="0">
                <a:solidFill>
                  <a:srgbClr val="0033CC"/>
                </a:solidFill>
              </a:rPr>
              <a:t>A becomes E</a:t>
            </a:r>
            <a:r>
              <a:rPr lang="fr-FR" altLang="ja-JP" sz="1400" dirty="0">
                <a:solidFill>
                  <a:srgbClr val="0033CC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033CC"/>
                </a:solidFill>
              </a:rPr>
              <a:t>s right child and A adopts E</a:t>
            </a:r>
            <a:r>
              <a:rPr lang="fr-FR" altLang="ja-JP" sz="1400" dirty="0">
                <a:solidFill>
                  <a:srgbClr val="0033CC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033CC"/>
                </a:solidFill>
              </a:rPr>
              <a:t>s right child G as its new left child.</a:t>
            </a:r>
          </a:p>
        </p:txBody>
      </p:sp>
      <p:sp>
        <p:nvSpPr>
          <p:cNvPr id="601095" name="Text Box 7"/>
          <p:cNvSpPr txBox="1">
            <a:spLocks noChangeArrowheads="1"/>
          </p:cNvSpPr>
          <p:nvPr/>
        </p:nvSpPr>
        <p:spPr bwMode="auto">
          <a:xfrm>
            <a:off x="3010278" y="6011592"/>
            <a:ext cx="3007555" cy="21544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969696"/>
                </a:solidFill>
              </a:rPr>
              <a:t>http://www.cs.uah.edu/~rcoleman/CS221/Trees/AVLTree.html</a:t>
            </a:r>
          </a:p>
        </p:txBody>
      </p:sp>
    </p:spTree>
    <p:extLst>
      <p:ext uri="{BB962C8B-B14F-4D97-AF65-F5344CB8AC3E}">
        <p14:creationId xmlns:p14="http://schemas.microsoft.com/office/powerpoint/2010/main" val="11930249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977-826D-A242-81BA-F0EE0A145CD2}" type="slidenum">
              <a:rPr lang="en-US"/>
              <a:pPr/>
              <a:t>59</a:t>
            </a:fld>
            <a:endParaRPr 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AVL Trees: Case 3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780514"/>
          </a:xfrm>
        </p:spPr>
        <p:txBody>
          <a:bodyPr/>
          <a:lstStyle/>
          <a:p>
            <a:r>
              <a:rPr lang="en-US" u="sng" dirty="0"/>
              <a:t>Case 3</a:t>
            </a:r>
            <a:r>
              <a:rPr lang="en-US" dirty="0"/>
              <a:t> (inside right-left): </a:t>
            </a:r>
            <a:br>
              <a:rPr lang="en-US" dirty="0"/>
            </a:br>
            <a:r>
              <a:rPr lang="en-US" dirty="0"/>
              <a:t>Rebalance with a </a:t>
            </a:r>
            <a:r>
              <a:rPr lang="en-US" u="sng" dirty="0"/>
              <a:t>double right-left rotation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Right rotate around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/>
          </a:p>
          <a:p>
            <a:pPr lvl="1"/>
            <a:r>
              <a:rPr lang="en-US" dirty="0"/>
              <a:t>Then left rotate around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:</a:t>
            </a:r>
          </a:p>
        </p:txBody>
      </p:sp>
      <p:pic>
        <p:nvPicPr>
          <p:cNvPr id="602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" y="3180353"/>
            <a:ext cx="794067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1488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8100-CFE8-0941-A934-0D698DB11DE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77634"/>
            <a:ext cx="8229600" cy="22866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height </a:t>
            </a:r>
            <a:r>
              <a:rPr lang="en-US" dirty="0"/>
              <a:t>of a node is the length of the longest path from the </a:t>
            </a:r>
            <a:r>
              <a:rPr lang="en-US" u="sng" dirty="0"/>
              <a:t>node to a leaf node</a:t>
            </a:r>
            <a:r>
              <a:rPr lang="en-US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is the height of node E? Of the root node?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Depth of a tree = depth of its deepest node = height of the tree</a:t>
            </a:r>
          </a:p>
        </p:txBody>
      </p:sp>
      <p:pic>
        <p:nvPicPr>
          <p:cNvPr id="552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231895"/>
            <a:ext cx="7188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06932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D1C9-775C-894F-BEFA-C9C57DE6F4C9}" type="slidenum">
              <a:rPr lang="en-US"/>
              <a:pPr/>
              <a:t>60</a:t>
            </a:fld>
            <a:endParaRPr 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AVL Trees: Case 3</a:t>
            </a:r>
            <a:r>
              <a:rPr lang="en-US" i="1" dirty="0"/>
              <a:t>, cont’d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036638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Case 3 (inside right-left):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Rebalance with a </a:t>
            </a:r>
            <a:r>
              <a:rPr lang="en-US" dirty="0">
                <a:solidFill>
                  <a:srgbClr val="B23C00"/>
                </a:solidFill>
              </a:rPr>
              <a:t>double right-left rotation</a:t>
            </a:r>
            <a:r>
              <a:rPr lang="en-US" dirty="0"/>
              <a:t>.</a:t>
            </a:r>
          </a:p>
        </p:txBody>
      </p:sp>
      <p:sp>
        <p:nvSpPr>
          <p:cNvPr id="603141" name="AutoShape 5" descr="AVL0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3143" name="Picture 7" descr="AVL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239963"/>
            <a:ext cx="8321675" cy="23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3144" name="Text Box 8"/>
          <p:cNvSpPr txBox="1">
            <a:spLocks noChangeArrowheads="1"/>
          </p:cNvSpPr>
          <p:nvPr/>
        </p:nvSpPr>
        <p:spPr bwMode="auto">
          <a:xfrm>
            <a:off x="1079833" y="4709146"/>
            <a:ext cx="6984334" cy="1384995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Node A is unbalanced.</a:t>
            </a:r>
          </a:p>
          <a:p>
            <a:r>
              <a:rPr lang="en-US" sz="1400" b="1" dirty="0">
                <a:solidFill>
                  <a:srgbClr val="0033CC"/>
                </a:solidFill>
              </a:rPr>
              <a:t>Double right-left rotation:</a:t>
            </a:r>
            <a:r>
              <a:rPr lang="en-US" sz="1400" dirty="0">
                <a:solidFill>
                  <a:srgbClr val="0033CC"/>
                </a:solidFill>
              </a:rPr>
              <a:t> D becomes the new root of the subtree after two rotations. </a:t>
            </a:r>
          </a:p>
          <a:p>
            <a:r>
              <a:rPr lang="en-US" sz="1400" b="1" dirty="0">
                <a:solidFill>
                  <a:srgbClr val="0033CC"/>
                </a:solidFill>
              </a:rPr>
              <a:t>Step 1</a:t>
            </a:r>
            <a:r>
              <a:rPr lang="en-US" sz="1400" dirty="0">
                <a:solidFill>
                  <a:srgbClr val="0033CC"/>
                </a:solidFill>
              </a:rPr>
              <a:t> is a </a:t>
            </a:r>
            <a:r>
              <a:rPr lang="en-US" sz="1400" u="sng" dirty="0">
                <a:solidFill>
                  <a:srgbClr val="0033CC"/>
                </a:solidFill>
              </a:rPr>
              <a:t>single right rotation </a:t>
            </a:r>
            <a:r>
              <a:rPr lang="en-US" sz="1400" dirty="0">
                <a:solidFill>
                  <a:srgbClr val="0033CC"/>
                </a:solidFill>
              </a:rPr>
              <a:t>between C and C. D replaces C as the subtree root.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C becomes D</a:t>
            </a:r>
            <a:r>
              <a:rPr lang="fr-FR" altLang="ja-JP" sz="1400" dirty="0">
                <a:solidFill>
                  <a:srgbClr val="0033CC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033CC"/>
                </a:solidFill>
              </a:rPr>
              <a:t>s right child and C adopts D</a:t>
            </a:r>
            <a:r>
              <a:rPr lang="fr-FR" altLang="ja-JP" sz="1400" dirty="0">
                <a:solidFill>
                  <a:srgbClr val="0033CC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033CC"/>
                </a:solidFill>
              </a:rPr>
              <a:t>s right child G as its new left child. </a:t>
            </a:r>
          </a:p>
          <a:p>
            <a:r>
              <a:rPr lang="en-US" sz="1400" b="1" dirty="0">
                <a:solidFill>
                  <a:srgbClr val="0033CC"/>
                </a:solidFill>
              </a:rPr>
              <a:t>Step 2</a:t>
            </a:r>
            <a:r>
              <a:rPr lang="en-US" sz="1400" dirty="0">
                <a:solidFill>
                  <a:srgbClr val="0033CC"/>
                </a:solidFill>
              </a:rPr>
              <a:t> is a </a:t>
            </a:r>
            <a:r>
              <a:rPr lang="en-US" sz="1400" u="sng" dirty="0">
                <a:solidFill>
                  <a:srgbClr val="0033CC"/>
                </a:solidFill>
              </a:rPr>
              <a:t>single left rotation </a:t>
            </a:r>
            <a:r>
              <a:rPr lang="en-US" sz="1400" dirty="0">
                <a:solidFill>
                  <a:srgbClr val="0033CC"/>
                </a:solidFill>
              </a:rPr>
              <a:t>between D and A. D replaces A is the subtree root.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A becomes D</a:t>
            </a:r>
            <a:r>
              <a:rPr lang="fr-FR" altLang="ja-JP" sz="1400" dirty="0">
                <a:solidFill>
                  <a:srgbClr val="0033CC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033CC"/>
                </a:solidFill>
              </a:rPr>
              <a:t>s left child and A adopts D</a:t>
            </a:r>
            <a:r>
              <a:rPr lang="fr-FR" altLang="ja-JP" sz="1400" dirty="0">
                <a:solidFill>
                  <a:srgbClr val="0033CC"/>
                </a:solidFill>
                <a:latin typeface="Arial"/>
              </a:rPr>
              <a:t>'</a:t>
            </a:r>
            <a:r>
              <a:rPr lang="en-US" sz="1400" dirty="0">
                <a:solidFill>
                  <a:srgbClr val="0033CC"/>
                </a:solidFill>
              </a:rPr>
              <a:t>s left child F as its new right child.</a:t>
            </a:r>
            <a:r>
              <a:rPr lang="en-US" sz="1400" u="sng" dirty="0">
                <a:solidFill>
                  <a:srgbClr val="0033CC"/>
                </a:solidFill>
              </a:rPr>
              <a:t> 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8E53E6C-040F-4F4F-A39B-4DF7E1B6F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829" y="6537926"/>
            <a:ext cx="3007555" cy="21544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969696"/>
                </a:solidFill>
              </a:rPr>
              <a:t>http://www.cs.uah.edu/~rcoleman/CS221/Trees/AVLTree.html</a:t>
            </a:r>
          </a:p>
        </p:txBody>
      </p:sp>
    </p:spTree>
    <p:extLst>
      <p:ext uri="{BB962C8B-B14F-4D97-AF65-F5344CB8AC3E}">
        <p14:creationId xmlns:p14="http://schemas.microsoft.com/office/powerpoint/2010/main" val="2666649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677-ADC8-1D49-8880-783F7BBB5DB2}" type="slidenum">
              <a:rPr lang="en-US"/>
              <a:pPr/>
              <a:t>61</a:t>
            </a:fld>
            <a:endParaRPr lang="en-US"/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AVL Tree Implementation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/>
              <a:t>Since an AVL tree is just a BST with a balance condition, it makes sense to make the AVL tree class a </a:t>
            </a:r>
            <a:r>
              <a:rPr lang="en-US" u="sng" dirty="0"/>
              <a:t>subclass of the BST class</a:t>
            </a:r>
            <a:r>
              <a:rPr lang="en-US" dirty="0"/>
              <a:t>.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1006475" y="2782669"/>
            <a:ext cx="721543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template &lt;class Comparable&gt;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AvlTree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: public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BinarySearchTree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&lt;Comparable&gt;</a:t>
            </a:r>
          </a:p>
        </p:txBody>
      </p:sp>
    </p:spTree>
    <p:extLst>
      <p:ext uri="{BB962C8B-B14F-4D97-AF65-F5344CB8AC3E}">
        <p14:creationId xmlns:p14="http://schemas.microsoft.com/office/powerpoint/2010/main" val="396450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8496-2D12-D047-A759-BC1432A32AD9}" type="slidenum">
              <a:rPr lang="en-US"/>
              <a:pPr/>
              <a:t>62</a:t>
            </a:fld>
            <a:endParaRPr lang="en-US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AVL Tree Node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2163" cy="1036638"/>
          </a:xfrm>
        </p:spPr>
        <p:txBody>
          <a:bodyPr/>
          <a:lstStyle/>
          <a:p>
            <a:r>
              <a:rPr lang="en-US" dirty="0"/>
              <a:t>With so many height calculations, it makes sense to store each node</a:t>
            </a:r>
            <a:r>
              <a:rPr lang="fr-FR" altLang="ja-JP" dirty="0">
                <a:latin typeface="Arial"/>
              </a:rPr>
              <a:t>’</a:t>
            </a:r>
            <a:r>
              <a:rPr lang="en-US" dirty="0"/>
              <a:t>s height in the node itself.</a:t>
            </a:r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457200" y="2422660"/>
            <a:ext cx="8347157" cy="32008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template &lt;class Comparable&gt;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(Comparable data);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Comparable&amp; data,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*left,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*right);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virtual ~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Comparable data;</a:t>
            </a:r>
          </a:p>
          <a:p>
            <a:r>
              <a:rPr lang="mr-IN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height</a:t>
            </a:r>
            <a:r>
              <a:rPr lang="mr-IN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;  // </a:t>
            </a:r>
            <a:r>
              <a:rPr lang="mr-IN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node</a:t>
            </a:r>
            <a:r>
              <a:rPr lang="mr-IN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height</a:t>
            </a:r>
            <a:endParaRPr lang="mr-IN" sz="1400" b="1" dirty="0">
              <a:solidFill>
                <a:srgbClr val="B23C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mr-IN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*left;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*right;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5943407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A1AF-D7C7-9549-9AC2-1E76D2732E2E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Implementation</a:t>
            </a:r>
            <a:r>
              <a:rPr lang="en-US" i="1" dirty="0"/>
              <a:t>, cont’d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295400"/>
            <a:ext cx="8778875" cy="1768475"/>
          </a:xfrm>
        </p:spPr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AVLTree</a:t>
            </a:r>
            <a:r>
              <a:rPr lang="en-US" dirty="0"/>
              <a:t> overrides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insert()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remove()</a:t>
            </a:r>
            <a:r>
              <a:rPr lang="en-US" dirty="0"/>
              <a:t> methods of class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BinarySearchTree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Each method calls the superclass</a:t>
            </a:r>
            <a:r>
              <a:rPr lang="fr-FR" altLang="ja-JP" dirty="0">
                <a:latin typeface="Arial"/>
              </a:rPr>
              <a:t>’</a:t>
            </a:r>
            <a:r>
              <a:rPr lang="en-US" dirty="0"/>
              <a:t>s method and then</a:t>
            </a:r>
            <a:br>
              <a:rPr lang="en-US" dirty="0"/>
            </a:br>
            <a:r>
              <a:rPr lang="en-US" dirty="0"/>
              <a:t>passes the node to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rebalance()</a:t>
            </a:r>
            <a:r>
              <a:rPr lang="en-US" dirty="0"/>
              <a:t> member function.</a:t>
            </a:r>
          </a:p>
        </p:txBody>
      </p:sp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428614" y="3292475"/>
            <a:ext cx="8273419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template &lt;class Comparable&gt;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void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AvlTree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&lt;Comparable&gt;::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Comparable&amp; data,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&lt;Comparable&gt;* &amp;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BinarySearchTree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&lt;Comparable&gt;::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(data,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2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rebalance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613" y="4721404"/>
            <a:ext cx="827341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template &lt;class Comparable&gt;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void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AvlTree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&lt;Comparable&gt;::remove(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Comparable&amp; data,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&lt;Comparable&gt;* &amp;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BinarySearchTree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&lt;Comparable&gt;::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remove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(data,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2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rebalance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84590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45F-5D4E-7B4F-A7A2-493EEFDABFE7}" type="slidenum">
              <a:rPr lang="en-US"/>
              <a:pPr/>
              <a:t>64</a:t>
            </a:fld>
            <a:endParaRPr lang="en-US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Implementation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The private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AVLTree</a:t>
            </a:r>
            <a:r>
              <a:rPr lang="en-US" dirty="0"/>
              <a:t> member function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rebalance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dirty="0"/>
              <a:t> checks whether the balance condition still holds and </a:t>
            </a:r>
            <a:r>
              <a:rPr lang="en-US" u="sng" dirty="0"/>
              <a:t>rebalances the tree</a:t>
            </a:r>
            <a:r>
              <a:rPr lang="en-US" dirty="0"/>
              <a:t> with rotations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whenever necessary.</a:t>
            </a:r>
          </a:p>
        </p:txBody>
      </p:sp>
    </p:spTree>
    <p:extLst>
      <p:ext uri="{BB962C8B-B14F-4D97-AF65-F5344CB8AC3E}">
        <p14:creationId xmlns:p14="http://schemas.microsoft.com/office/powerpoint/2010/main" val="14207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D2E0-3C5A-5649-9D2B-00BD470D0C3B}" type="slidenum">
              <a:rPr lang="en-US"/>
              <a:pPr/>
              <a:t>65</a:t>
            </a:fld>
            <a:endParaRPr lang="en-US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Implementation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302843" y="1210776"/>
            <a:ext cx="8538313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template &lt;class Comparable&gt;</a:t>
            </a:r>
          </a:p>
          <a:p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&lt;Comparable&gt; *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AvlTree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&lt;Comparable&gt;::</a:t>
            </a:r>
            <a:r>
              <a:rPr lang="en-US" sz="13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rebalance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&lt;Comparable&gt;</a:t>
            </a:r>
            <a:r>
              <a:rPr lang="en-US" sz="13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*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3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en-US" sz="13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   if (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== 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nullptr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) return 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3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   // Left side too high.</a:t>
            </a:r>
          </a:p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   if (height(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-&gt;left) - height(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-&gt;right) &gt; 1)</a:t>
            </a:r>
          </a:p>
          <a:p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   {</a:t>
            </a:r>
          </a:p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       if (height(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-&gt;left-&gt;left)</a:t>
            </a:r>
          </a:p>
          <a:p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               &gt;= 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height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left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right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))</a:t>
            </a:r>
          </a:p>
          <a:p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       {</a:t>
            </a:r>
          </a:p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singleRightRotation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cout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&lt;&lt; "    --- 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Single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right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rotation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"</a:t>
            </a:r>
          </a:p>
          <a:p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                &lt;&lt; 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data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&lt;&lt; 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endl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       }</a:t>
            </a:r>
          </a:p>
          <a:p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else</a:t>
            </a:r>
            <a:endParaRPr lang="mr-IN" sz="13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       {</a:t>
            </a:r>
          </a:p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doubleLeftRightRotation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cout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&lt;&lt; "    --- Double left-right rotation at "</a:t>
            </a:r>
          </a:p>
          <a:p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                &lt;&lt; 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data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&lt;&lt; </a:t>
            </a:r>
            <a:r>
              <a:rPr lang="mr-IN" sz="1300" b="1" dirty="0" err="1">
                <a:latin typeface="Courier New" charset="0"/>
                <a:ea typeface="Courier New" charset="0"/>
                <a:cs typeface="Courier New" charset="0"/>
              </a:rPr>
              <a:t>endl</a:t>
            </a:r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       }</a:t>
            </a:r>
          </a:p>
          <a:p>
            <a:r>
              <a:rPr lang="mr-IN" sz="1300" b="1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3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6014407" y="3611878"/>
            <a:ext cx="75212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Case 1</a:t>
            </a:r>
          </a:p>
        </p:txBody>
      </p:sp>
      <p:sp>
        <p:nvSpPr>
          <p:cNvPr id="609286" name="Text Box 6"/>
          <p:cNvSpPr txBox="1">
            <a:spLocks noChangeArrowheads="1"/>
          </p:cNvSpPr>
          <p:nvPr/>
        </p:nvSpPr>
        <p:spPr bwMode="auto">
          <a:xfrm>
            <a:off x="6492219" y="4709146"/>
            <a:ext cx="75212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432FF"/>
                </a:solidFill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2563259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Implementation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757" y="1234464"/>
            <a:ext cx="6628738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  <a:endParaRPr lang="mr-IN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// Right side too high.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else if (height(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-&gt;right) - height(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-&gt;left) &gt; 1)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  if (height(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-&gt;right-&gt;right)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           &gt;=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height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right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left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))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  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singleLeftRotation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cout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&lt;&lt; "    ---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Single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left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rotation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"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            &lt;&lt;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data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&lt;&lt;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endl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   }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else</a:t>
            </a:r>
            <a:endParaRPr lang="mr-IN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  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doubleRightLeftRotation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cout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&lt;&lt; "    ---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right-left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rotation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"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            &lt;&lt;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data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&lt;&lt;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endl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   }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mr-IN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//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Recompute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the node's height.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node-&gt;height = (max(height(node-&gt;left),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                  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height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node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right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)) + 1);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return node;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897276" y="2839883"/>
            <a:ext cx="75212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432FF"/>
                </a:solidFill>
              </a:rPr>
              <a:t>Case 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445910" y="4120029"/>
            <a:ext cx="75212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432FF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4880027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06BA-E696-2841-994F-8D70A6C6A3FC}" type="slidenum">
              <a:rPr lang="en-US"/>
              <a:pPr/>
              <a:t>67</a:t>
            </a:fld>
            <a:endParaRPr lang="en-US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3325"/>
            <a:ext cx="82296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assignment will give you practice with binary search trees (BST) and AVL trees.</a:t>
            </a:r>
          </a:p>
          <a:p>
            <a:pPr>
              <a:lnSpc>
                <a:spcPct val="90000"/>
              </a:lnSpc>
            </a:pPr>
            <a:r>
              <a:rPr lang="en-US" dirty="0"/>
              <a:t>You are provided a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TreePrinter</a:t>
            </a:r>
            <a:r>
              <a:rPr lang="en-US" dirty="0"/>
              <a:t> class that has a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print()</a:t>
            </a:r>
            <a:r>
              <a:rPr lang="en-US" dirty="0"/>
              <a:t> member function that will print any arbitrary binary tree.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template for how it prints a tree:</a:t>
            </a:r>
          </a:p>
        </p:txBody>
      </p:sp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182563" y="3794125"/>
            <a:ext cx="8853487" cy="295910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900" b="1" dirty="0">
                <a:latin typeface="Courier New" charset="0"/>
              </a:rPr>
              <a:t>                                                               xx</a:t>
            </a:r>
          </a:p>
          <a:p>
            <a:r>
              <a:rPr lang="en-US" sz="900" b="1" dirty="0">
                <a:latin typeface="Courier New" charset="0"/>
              </a:rPr>
              <a:t>                                                               /\</a:t>
            </a:r>
          </a:p>
          <a:p>
            <a:r>
              <a:rPr lang="en-US" sz="900" b="1" dirty="0">
                <a:latin typeface="Courier New" charset="0"/>
              </a:rPr>
              <a:t>                                 ------------------------------  ------------------------------</a:t>
            </a:r>
          </a:p>
          <a:p>
            <a:r>
              <a:rPr lang="en-US" sz="900" b="1" dirty="0">
                <a:latin typeface="Courier New" charset="0"/>
              </a:rPr>
              <a:t>                                /                                                              \</a:t>
            </a:r>
          </a:p>
          <a:p>
            <a:r>
              <a:rPr lang="en-US" sz="900" b="1" dirty="0">
                <a:latin typeface="Courier New" charset="0"/>
              </a:rPr>
              <a:t>                               xx                                                              xx</a:t>
            </a:r>
          </a:p>
          <a:p>
            <a:r>
              <a:rPr lang="en-US" sz="900" b="1" dirty="0">
                <a:latin typeface="Courier New" charset="0"/>
              </a:rPr>
              <a:t>                               /\                                                              /\</a:t>
            </a:r>
          </a:p>
          <a:p>
            <a:r>
              <a:rPr lang="en-US" sz="900" b="1" dirty="0">
                <a:latin typeface="Courier New" charset="0"/>
              </a:rPr>
              <a:t>                 --------------  --------------                                  --------------  --------------</a:t>
            </a:r>
          </a:p>
          <a:p>
            <a:r>
              <a:rPr lang="en-US" sz="900" b="1" dirty="0">
                <a:latin typeface="Courier New" charset="0"/>
              </a:rPr>
              <a:t>                /                              \                                /                              \               </a:t>
            </a:r>
          </a:p>
          <a:p>
            <a:r>
              <a:rPr lang="en-US" sz="900" b="1" dirty="0">
                <a:latin typeface="Courier New" charset="0"/>
              </a:rPr>
              <a:t>               xx                              xx                              xx                              xx              </a:t>
            </a:r>
          </a:p>
          <a:p>
            <a:r>
              <a:rPr lang="en-US" sz="900" b="1" dirty="0">
                <a:latin typeface="Courier New" charset="0"/>
              </a:rPr>
              <a:t>               /\                              /\                              /\                              /\              </a:t>
            </a:r>
          </a:p>
          <a:p>
            <a:r>
              <a:rPr lang="en-US" sz="900" b="1" dirty="0">
                <a:latin typeface="Courier New" charset="0"/>
              </a:rPr>
              <a:t>         ------  ------                  ------  ------                  ------  ------                  ------  ------        </a:t>
            </a:r>
          </a:p>
          <a:p>
            <a:r>
              <a:rPr lang="en-US" sz="900" b="1" dirty="0">
                <a:latin typeface="Courier New" charset="0"/>
              </a:rPr>
              <a:t>        /              \                /              \                /              \                /              \       </a:t>
            </a:r>
          </a:p>
          <a:p>
            <a:r>
              <a:rPr lang="en-US" sz="900" b="1" dirty="0">
                <a:latin typeface="Courier New" charset="0"/>
              </a:rPr>
              <a:t>       xx              xx              xx              xx              xx              xx              xx              xx      </a:t>
            </a:r>
          </a:p>
          <a:p>
            <a:r>
              <a:rPr lang="en-US" sz="900" b="1" dirty="0">
                <a:latin typeface="Courier New" charset="0"/>
              </a:rPr>
              <a:t>       /\              /\              /\              /\              /\              /\              /\              /\      </a:t>
            </a:r>
          </a:p>
          <a:p>
            <a:r>
              <a:rPr lang="en-US" sz="900" b="1" dirty="0">
                <a:latin typeface="Courier New" charset="0"/>
              </a:rPr>
              <a:t>     --  --          --  --          --  --          --  --          --  --          --  --          --  --          --  --    </a:t>
            </a:r>
          </a:p>
          <a:p>
            <a:r>
              <a:rPr lang="en-US" sz="900" b="1" dirty="0">
                <a:latin typeface="Courier New" charset="0"/>
              </a:rPr>
              <a:t>    /      \        /      \        /      \        /      \        /      \        /      \        /      \        /      \   </a:t>
            </a:r>
          </a:p>
          <a:p>
            <a:r>
              <a:rPr lang="en-US" sz="900" b="1" dirty="0">
                <a:latin typeface="Courier New" charset="0"/>
              </a:rPr>
              <a:t>   xx      xx      xx      xx      xx      xx      xx      xx      xx      xx      xx      xx      xx      xx      xx      xx  </a:t>
            </a:r>
          </a:p>
          <a:p>
            <a:r>
              <a:rPr lang="en-US" sz="900" b="1" dirty="0">
                <a:latin typeface="Courier New" charset="0"/>
              </a:rPr>
              <a:t>   /\      /\      /\      /\      /\      /\      /\      /\      /\      /\      /\      /\      /\      /\      /\      /\  </a:t>
            </a:r>
          </a:p>
          <a:p>
            <a:r>
              <a:rPr lang="en-US" sz="900" b="1" dirty="0">
                <a:latin typeface="Courier New" charset="0"/>
              </a:rPr>
              <a:t>  /  \    /  \    /  \    /  \    /  \    /  \    /  \    /  \    /  \    /  \    /  \    /  \    /  \    /  \    /  \    /  \ </a:t>
            </a:r>
          </a:p>
          <a:p>
            <a:r>
              <a:rPr lang="en-US" sz="900" b="1" dirty="0">
                <a:latin typeface="Courier New" charset="0"/>
              </a:rPr>
              <a:t> xx  xx  xx  xx  xx  xx  xx  xx  xx  xx  xx  xx  xx  xx  xx  xx  xx  xx  xx  xx  xx  xx  xx  xx  xx  xx  xx  xx  xx  xx  xx  xx</a:t>
            </a:r>
          </a:p>
          <a:p>
            <a:endParaRPr lang="en-US" sz="9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build="p"/>
      <p:bldP spid="61235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3DA9-40A7-9345-B772-9BA2536DA78E}" type="slidenum">
              <a:rPr lang="en-US"/>
              <a:pPr/>
              <a:t>68</a:t>
            </a:fld>
            <a:endParaRPr lang="en-US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</a:t>
            </a:r>
            <a:r>
              <a:rPr lang="en-US" i="1" dirty="0"/>
              <a:t>, cont’d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311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TreePrinter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is able to print trees with height up to 5, </a:t>
            </a:r>
            <a:r>
              <a:rPr lang="en-US" i="1" dirty="0"/>
              <a:t>i.e.</a:t>
            </a:r>
            <a:r>
              <a:rPr lang="en-US" dirty="0"/>
              <a:t>, 32 node values on the bottom row.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example of an actual printed tree: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1006475" y="2697163"/>
            <a:ext cx="6991350" cy="349567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                                24</a:t>
            </a:r>
          </a:p>
          <a:p>
            <a:r>
              <a:rPr lang="en-US" sz="1400" b="1" dirty="0">
                <a:latin typeface="Courier New" charset="0"/>
              </a:rPr>
              <a:t>                                /\                       </a:t>
            </a:r>
          </a:p>
          <a:p>
            <a:r>
              <a:rPr lang="en-US" sz="1400" b="1" dirty="0">
                <a:latin typeface="Courier New" charset="0"/>
              </a:rPr>
              <a:t>                  --------------  --------------      </a:t>
            </a:r>
          </a:p>
          <a:p>
            <a:r>
              <a:rPr lang="en-US" sz="1400" b="1" dirty="0">
                <a:latin typeface="Courier New" charset="0"/>
              </a:rPr>
              <a:t>                 /                              \          </a:t>
            </a:r>
          </a:p>
          <a:p>
            <a:r>
              <a:rPr lang="en-US" sz="1400" b="1" dirty="0">
                <a:latin typeface="Courier New" charset="0"/>
              </a:rPr>
              <a:t>                18                              73           </a:t>
            </a:r>
          </a:p>
          <a:p>
            <a:r>
              <a:rPr lang="en-US" sz="1400" b="1" dirty="0">
                <a:latin typeface="Courier New" charset="0"/>
              </a:rPr>
              <a:t>                /\                              /\              </a:t>
            </a:r>
          </a:p>
          <a:p>
            <a:r>
              <a:rPr lang="en-US" sz="1400" b="1" dirty="0">
                <a:latin typeface="Courier New" charset="0"/>
              </a:rPr>
              <a:t>          ------  ------                  ------  ------      </a:t>
            </a:r>
          </a:p>
          <a:p>
            <a:r>
              <a:rPr lang="en-US" sz="1400" b="1" dirty="0">
                <a:latin typeface="Courier New" charset="0"/>
              </a:rPr>
              <a:t>         /              \                /              \      </a:t>
            </a:r>
          </a:p>
          <a:p>
            <a:r>
              <a:rPr lang="en-US" sz="1400" b="1" dirty="0">
                <a:latin typeface="Courier New" charset="0"/>
              </a:rPr>
              <a:t>        12              19              38              87     </a:t>
            </a:r>
          </a:p>
          <a:p>
            <a:r>
              <a:rPr lang="en-US" sz="1400" b="1" dirty="0">
                <a:latin typeface="Courier New" charset="0"/>
              </a:rPr>
              <a:t>        /                               /\               \    </a:t>
            </a:r>
          </a:p>
          <a:p>
            <a:r>
              <a:rPr lang="en-US" sz="1400" b="1" dirty="0">
                <a:latin typeface="Courier New" charset="0"/>
              </a:rPr>
              <a:t>      --                              --  --              --  </a:t>
            </a:r>
          </a:p>
          <a:p>
            <a:r>
              <a:rPr lang="en-US" sz="1400" b="1" dirty="0">
                <a:latin typeface="Courier New" charset="0"/>
              </a:rPr>
              <a:t>     /                               /      \               \  </a:t>
            </a:r>
          </a:p>
          <a:p>
            <a:r>
              <a:rPr lang="en-US" sz="1400" b="1" dirty="0">
                <a:latin typeface="Courier New" charset="0"/>
              </a:rPr>
              <a:t>    10                              37      41              90 </a:t>
            </a:r>
          </a:p>
          <a:p>
            <a:r>
              <a:rPr lang="en-US" sz="1400" b="1" dirty="0">
                <a:latin typeface="Courier New" charset="0"/>
              </a:rPr>
              <a:t>                                             \                 </a:t>
            </a:r>
          </a:p>
          <a:p>
            <a:r>
              <a:rPr lang="en-US" sz="1400" b="1" dirty="0">
                <a:latin typeface="Courier New" charset="0"/>
              </a:rPr>
              <a:t>                                              \               </a:t>
            </a:r>
          </a:p>
          <a:p>
            <a:r>
              <a:rPr lang="en-US" sz="1400" b="1" dirty="0">
                <a:latin typeface="Courier New" charset="0"/>
              </a:rPr>
              <a:t>                                              64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406673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#13: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part of the assignment makes sure that you can successfully insert nodes into, and delete nodes from, a binary search tree (BST) and an AVL tree.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27B7-FE49-4C4B-9586-9F05E0667638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Implementation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047990"/>
          </a:xfrm>
        </p:spPr>
        <p:txBody>
          <a:bodyPr/>
          <a:lstStyle/>
          <a:p>
            <a:r>
              <a:rPr lang="en-US" dirty="0"/>
              <a:t>In general, a tree node can have </a:t>
            </a:r>
            <a:br>
              <a:rPr lang="en-US" dirty="0"/>
            </a:br>
            <a:r>
              <a:rPr lang="en-US" dirty="0"/>
              <a:t>an arbitrary number of child nodes.</a:t>
            </a:r>
          </a:p>
          <a:p>
            <a:pPr lvl="1"/>
            <a:r>
              <a:rPr lang="en-US" dirty="0"/>
              <a:t>A a </a:t>
            </a:r>
            <a:r>
              <a:rPr lang="en-US" dirty="0">
                <a:solidFill>
                  <a:srgbClr val="C00000"/>
                </a:solidFill>
              </a:rPr>
              <a:t>binary tree</a:t>
            </a:r>
            <a:r>
              <a:rPr lang="en-US" dirty="0"/>
              <a:t> node can have at most </a:t>
            </a:r>
            <a:r>
              <a:rPr lang="en-US" u="sng" dirty="0"/>
              <a:t>two</a:t>
            </a:r>
            <a:r>
              <a:rPr lang="en-US" dirty="0"/>
              <a:t> children.</a:t>
            </a:r>
          </a:p>
          <a:p>
            <a:pPr lvl="5"/>
            <a:endParaRPr lang="en-US" dirty="0"/>
          </a:p>
          <a:p>
            <a:r>
              <a:rPr lang="en-US" dirty="0"/>
              <a:t>Therefore, each tree node can have </a:t>
            </a:r>
          </a:p>
          <a:p>
            <a:pPr lvl="1"/>
            <a:r>
              <a:rPr lang="en-US" dirty="0"/>
              <a:t>a link to its </a:t>
            </a:r>
            <a:r>
              <a:rPr lang="en-US" u="sng" dirty="0"/>
              <a:t>first child</a:t>
            </a:r>
            <a:r>
              <a:rPr lang="en-US" dirty="0"/>
              <a:t>, and </a:t>
            </a:r>
          </a:p>
          <a:p>
            <a:pPr lvl="1"/>
            <a:r>
              <a:rPr lang="en-US" dirty="0"/>
              <a:t>a link to its </a:t>
            </a:r>
            <a:r>
              <a:rPr lang="en-US" u="sng" dirty="0"/>
              <a:t>next sibling</a:t>
            </a:r>
            <a:r>
              <a:rPr lang="en-US" dirty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84861" y="3611878"/>
            <a:ext cx="351731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class </a:t>
            </a:r>
            <a:r>
              <a:rPr lang="en-US" b="1" dirty="0" err="1">
                <a:latin typeface="Courier New"/>
                <a:cs typeface="Courier New"/>
              </a:rPr>
              <a:t>TreeNode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public: </a:t>
            </a:r>
          </a:p>
          <a:p>
            <a:r>
              <a:rPr lang="en-US" b="1" dirty="0">
                <a:latin typeface="Courier New"/>
                <a:cs typeface="Courier New"/>
              </a:rPr>
              <a:t>    ...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private:</a:t>
            </a:r>
          </a:p>
          <a:p>
            <a:r>
              <a:rPr lang="en-US" b="1" dirty="0">
                <a:latin typeface="Courier New"/>
                <a:cs typeface="Courier New"/>
              </a:rPr>
              <a:t>    int      data;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TreeNode</a:t>
            </a:r>
            <a:r>
              <a:rPr lang="en-US" b="1" dirty="0">
                <a:latin typeface="Courier New"/>
                <a:cs typeface="Courier New"/>
              </a:rPr>
              <a:t> *</a:t>
            </a:r>
            <a:r>
              <a:rPr lang="en-US" b="1" dirty="0" err="1">
                <a:latin typeface="Courier New"/>
                <a:cs typeface="Courier New"/>
              </a:rPr>
              <a:t>first_child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TreeNode</a:t>
            </a:r>
            <a:r>
              <a:rPr lang="en-US" b="1" dirty="0">
                <a:latin typeface="Courier New"/>
                <a:cs typeface="Courier New"/>
              </a:rPr>
              <a:t> *</a:t>
            </a:r>
            <a:r>
              <a:rPr lang="en-US" b="1" dirty="0" err="1">
                <a:latin typeface="Courier New"/>
                <a:cs typeface="Courier New"/>
              </a:rPr>
              <a:t>next_sibling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16A58-E4EB-D740-8135-C267DDCABF8E}"/>
              </a:ext>
            </a:extLst>
          </p:cNvPr>
          <p:cNvSpPr txBox="1"/>
          <p:nvPr/>
        </p:nvSpPr>
        <p:spPr>
          <a:xfrm>
            <a:off x="1280196" y="5313078"/>
            <a:ext cx="349326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The value of the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first_child</a:t>
            </a:r>
            <a:r>
              <a:rPr lang="en-US" dirty="0">
                <a:solidFill>
                  <a:srgbClr val="0432FF"/>
                </a:solidFill>
              </a:rPr>
              <a:t> link </a:t>
            </a:r>
          </a:p>
          <a:p>
            <a:r>
              <a:rPr lang="en-US" dirty="0">
                <a:solidFill>
                  <a:srgbClr val="0432FF"/>
                </a:solidFill>
              </a:rPr>
              <a:t>of a leaf node would be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>
                <a:solidFill>
                  <a:srgbClr val="0432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58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/>
      <p:bldP spid="2" grpId="0" animBg="1"/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4B37-201B-6E47-966D-4B2079613EE2}" type="slidenum">
              <a:rPr lang="en-US"/>
              <a:pPr/>
              <a:t>70</a:t>
            </a:fld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#13: Part 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1"/>
            <a:ext cx="8412163" cy="4876770"/>
          </a:xfrm>
        </p:spPr>
        <p:txBody>
          <a:bodyPr/>
          <a:lstStyle/>
          <a:p>
            <a:r>
              <a:rPr lang="en-US" dirty="0"/>
              <a:t>First </a:t>
            </a:r>
            <a:r>
              <a:rPr lang="en-US" u="sng" dirty="0"/>
              <a:t>create a BST</a:t>
            </a:r>
            <a:r>
              <a:rPr lang="en-US" dirty="0"/>
              <a:t>, node by node.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You will be provided the sequence of values </a:t>
            </a:r>
            <a:br>
              <a:rPr lang="en-US" dirty="0"/>
            </a:br>
            <a:r>
              <a:rPr lang="en-US" dirty="0"/>
              <a:t>to insert into the tree.</a:t>
            </a:r>
          </a:p>
          <a:p>
            <a:pPr lvl="1"/>
            <a:r>
              <a:rPr lang="en-US" dirty="0"/>
              <a:t>Print the tree after each insertion.</a:t>
            </a:r>
          </a:p>
          <a:p>
            <a:pPr lvl="1"/>
            <a:r>
              <a:rPr lang="en-US" dirty="0"/>
              <a:t>The tree will be unbalanced.</a:t>
            </a:r>
          </a:p>
          <a:p>
            <a:pPr lvl="4"/>
            <a:endParaRPr lang="en-US" dirty="0"/>
          </a:p>
          <a:p>
            <a:r>
              <a:rPr lang="en-US" dirty="0"/>
              <a:t>Now </a:t>
            </a:r>
            <a:r>
              <a:rPr lang="en-US" u="sng" dirty="0"/>
              <a:t>repeatedly delete the root</a:t>
            </a:r>
            <a:r>
              <a:rPr lang="en-US" dirty="0"/>
              <a:t> of the tree.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Print the tree after each deletion.</a:t>
            </a:r>
          </a:p>
          <a:p>
            <a:pPr lvl="1"/>
            <a:r>
              <a:rPr lang="en-US" dirty="0"/>
              <a:t>Stop when the tree becomes empty.</a:t>
            </a:r>
          </a:p>
        </p:txBody>
      </p:sp>
    </p:spTree>
    <p:extLst>
      <p:ext uri="{BB962C8B-B14F-4D97-AF65-F5344CB8AC3E}">
        <p14:creationId xmlns:p14="http://schemas.microsoft.com/office/powerpoint/2010/main" val="2570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A9-201D-7F49-B8EE-9DCBE1793A3E}" type="slidenum">
              <a:rPr lang="en-US"/>
              <a:pPr/>
              <a:t>71</a:t>
            </a:fld>
            <a:endParaRPr lang="en-US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#13: Part 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412433" cy="2865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Second, </a:t>
            </a:r>
            <a:r>
              <a:rPr lang="en-US" u="sng" dirty="0"/>
              <a:t>create an AVL tree</a:t>
            </a:r>
            <a:r>
              <a:rPr lang="en-US" dirty="0"/>
              <a:t>, node by node.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Insert the same given sequence of values.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Print the tree</a:t>
            </a:r>
            <a:r>
              <a:rPr lang="en-US" dirty="0"/>
              <a:t> after each insertion to verify that </a:t>
            </a:r>
            <a:br>
              <a:rPr lang="en-US" dirty="0"/>
            </a:br>
            <a:r>
              <a:rPr lang="en-US" dirty="0"/>
              <a:t>you are keeping it balanced.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time you do a rebalancing, print a message indicating </a:t>
            </a:r>
            <a:r>
              <a:rPr lang="en-US" u="sng" dirty="0"/>
              <a:t>which rotation operation(s)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at which node.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Example:</a:t>
            </a:r>
          </a:p>
        </p:txBody>
      </p:sp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2102457" y="4389112"/>
            <a:ext cx="5121915" cy="584775"/>
          </a:xfrm>
          <a:prstGeom prst="rect">
            <a:avLst/>
          </a:prstGeom>
          <a:solidFill>
            <a:srgbClr val="E1F5FF"/>
          </a:solidFill>
          <a:ln>
            <a:solidFill>
              <a:srgbClr val="0432F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Insert node 10: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--- Single right rotation at node 21</a:t>
            </a:r>
          </a:p>
        </p:txBody>
      </p:sp>
    </p:spTree>
    <p:extLst>
      <p:ext uri="{BB962C8B-B14F-4D97-AF65-F5344CB8AC3E}">
        <p14:creationId xmlns:p14="http://schemas.microsoft.com/office/powerpoint/2010/main" val="33961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7" grpId="0" uiExpand="1" build="p"/>
      <p:bldP spid="61542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CBA9-201D-7F49-B8EE-9DCBE1793A3E}" type="slidenum">
              <a:rPr lang="en-US"/>
              <a:pPr/>
              <a:t>72</a:t>
            </a:fld>
            <a:endParaRPr lang="en-US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#13: Part 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412433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As you did with the BST, </a:t>
            </a:r>
            <a:r>
              <a:rPr lang="en-US" u="sng" dirty="0"/>
              <a:t>repeatedly delete the root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your AVL tree.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u="sng" dirty="0"/>
              <a:t>Print the tree</a:t>
            </a:r>
            <a:r>
              <a:rPr lang="en-US" dirty="0"/>
              <a:t> after each deletion to verify that </a:t>
            </a:r>
            <a:br>
              <a:rPr lang="en-US" dirty="0"/>
            </a:br>
            <a:r>
              <a:rPr lang="en-US" dirty="0"/>
              <a:t>you are keeping it balanced.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time you do a rebalancing, print a message indicating </a:t>
            </a:r>
            <a:r>
              <a:rPr lang="en-US" u="sng" dirty="0"/>
              <a:t>which rotation operation(s)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at which node.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Example: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F6D3B-95AA-984B-B364-005724723301}"/>
              </a:ext>
            </a:extLst>
          </p:cNvPr>
          <p:cNvSpPr txBox="1"/>
          <p:nvPr/>
        </p:nvSpPr>
        <p:spPr>
          <a:xfrm>
            <a:off x="1793879" y="4343390"/>
            <a:ext cx="5739072" cy="830997"/>
          </a:xfrm>
          <a:prstGeom prst="rect">
            <a:avLst/>
          </a:prstGeom>
          <a:solidFill>
            <a:srgbClr val="E1F5FF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 root node 77: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--- Single left rotation at node 88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--- Double left-right rotation at node 29</a:t>
            </a:r>
          </a:p>
        </p:txBody>
      </p:sp>
    </p:spTree>
    <p:extLst>
      <p:ext uri="{BB962C8B-B14F-4D97-AF65-F5344CB8AC3E}">
        <p14:creationId xmlns:p14="http://schemas.microsoft.com/office/powerpoint/2010/main" val="95427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1E9E-E3FE-ED48-8B59-45E3CD63F85D}" type="slidenum">
              <a:rPr lang="en-US"/>
              <a:pPr/>
              <a:t>73</a:t>
            </a:fld>
            <a:endParaRPr lang="en-US"/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#13: Part 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A handy AVL tree </a:t>
            </a:r>
            <a:r>
              <a:rPr lang="en-US" u="sng" dirty="0"/>
              <a:t>balance checker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</p:txBody>
      </p:sp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406436" y="1874537"/>
            <a:ext cx="8331127" cy="427809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template &lt;class Comparable&gt;</a:t>
            </a: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AvlTree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&lt;Comparable&gt;::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checkBalance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&lt;Comparable&gt; *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if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==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nullptr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 return -1;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leftHeight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=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checkBalance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-&gt;left);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rightHeight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checkBalance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-&gt;right);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if ((abs(height(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-&gt;left) - height(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-&gt;right)) &gt; 1)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       || (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height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left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)  != 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leftHeight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    || (height(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-&gt;right) !=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rightHeight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))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   {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-2;       // 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unbalanced</a:t>
            </a:r>
            <a:endParaRPr lang="mr-IN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mr-IN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return height(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);  // balanced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97814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#13: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part of the assignment </a:t>
            </a:r>
            <a:r>
              <a:rPr lang="en-US" u="sng" dirty="0"/>
              <a:t>compares the performance</a:t>
            </a:r>
            <a:r>
              <a:rPr lang="en-US" dirty="0"/>
              <a:t> of a BST vs. an AVL tree.</a:t>
            </a:r>
          </a:p>
          <a:p>
            <a:pPr lvl="4"/>
            <a:endParaRPr lang="en-US" dirty="0"/>
          </a:p>
          <a:p>
            <a:r>
              <a:rPr lang="en-US" dirty="0"/>
              <a:t>First, </a:t>
            </a:r>
            <a:r>
              <a:rPr lang="en-US" u="sng" dirty="0"/>
              <a:t>generate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random integers.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is some large number, to be explained.</a:t>
            </a:r>
          </a:p>
          <a:p>
            <a:pPr lvl="5"/>
            <a:endParaRPr lang="en-US" dirty="0"/>
          </a:p>
          <a:p>
            <a:r>
              <a:rPr lang="en-US" u="sng" dirty="0"/>
              <a:t>Insert</a:t>
            </a:r>
            <a:r>
              <a:rPr lang="en-US" dirty="0"/>
              <a:t> the random integers one at a time into the BST and AVL trees.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449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#13: Part 2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5"/>
            <a:ext cx="8229600" cy="4937706"/>
          </a:xfrm>
        </p:spPr>
        <p:txBody>
          <a:bodyPr/>
          <a:lstStyle/>
          <a:p>
            <a:r>
              <a:rPr lang="en-US" dirty="0"/>
              <a:t>For each tree, collect the following statistics:</a:t>
            </a:r>
          </a:p>
          <a:p>
            <a:pPr lvl="1"/>
            <a:r>
              <a:rPr lang="en-US" u="sng" dirty="0"/>
              <a:t>Probe counts</a:t>
            </a:r>
            <a:r>
              <a:rPr lang="en-US" dirty="0"/>
              <a:t>: A probe is whenever you visit a tree node via a pointer to the node and perform any one of these operations:</a:t>
            </a:r>
          </a:p>
          <a:p>
            <a:pPr lvl="2"/>
            <a:r>
              <a:rPr lang="en-US" dirty="0"/>
              <a:t>Check whether the node’s left or right child link is null.</a:t>
            </a:r>
          </a:p>
          <a:p>
            <a:pPr lvl="2"/>
            <a:r>
              <a:rPr lang="en-US" dirty="0"/>
              <a:t>Use the left or right link to go to a child node.</a:t>
            </a:r>
          </a:p>
          <a:p>
            <a:pPr lvl="2"/>
            <a:r>
              <a:rPr lang="en-US" dirty="0"/>
              <a:t>Access the node’s data value.</a:t>
            </a:r>
          </a:p>
          <a:p>
            <a:pPr lvl="1"/>
            <a:r>
              <a:rPr lang="en-US" u="sng" dirty="0"/>
              <a:t>Comparison counts</a:t>
            </a:r>
            <a:r>
              <a:rPr lang="en-US" dirty="0"/>
              <a:t>: A comparison is whenever you compare a node’s data value to another value. A comparison is generally accompanied by a probe which accesses the node’s data value.</a:t>
            </a:r>
          </a:p>
          <a:p>
            <a:pPr lvl="1"/>
            <a:r>
              <a:rPr lang="en-US" u="sng" dirty="0"/>
              <a:t>Elapsed time</a:t>
            </a:r>
            <a:r>
              <a:rPr lang="en-US" dirty="0"/>
              <a:t> in milliseconds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913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#13: Part 2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5"/>
            <a:ext cx="8229600" cy="4937706"/>
          </a:xfrm>
        </p:spPr>
        <p:txBody>
          <a:bodyPr/>
          <a:lstStyle/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print the tree after each insertion.</a:t>
            </a:r>
          </a:p>
          <a:p>
            <a:pPr lvl="4"/>
            <a:endParaRPr lang="en-US" dirty="0"/>
          </a:p>
          <a:p>
            <a:r>
              <a:rPr lang="en-US" dirty="0"/>
              <a:t>Be sure to count probes and comparisons during AVL tree rotations.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70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#13: Part 2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Second, </a:t>
            </a:r>
            <a:r>
              <a:rPr lang="en-US" u="sng" dirty="0"/>
              <a:t>generate</a:t>
            </a:r>
            <a:r>
              <a:rPr lang="en-US" dirty="0"/>
              <a:t> another </a:t>
            </a:r>
            <a:r>
              <a:rPr lang="en-US" i="1" dirty="0"/>
              <a:t>n</a:t>
            </a:r>
            <a:r>
              <a:rPr lang="en-US" dirty="0"/>
              <a:t> random integer values.</a:t>
            </a:r>
          </a:p>
          <a:p>
            <a:pPr lvl="4"/>
            <a:endParaRPr lang="en-US" dirty="0"/>
          </a:p>
          <a:p>
            <a:r>
              <a:rPr lang="en-US" u="sng" dirty="0"/>
              <a:t>Search</a:t>
            </a:r>
            <a:r>
              <a:rPr lang="en-US" dirty="0"/>
              <a:t> the BST and AVL trees for the values, one at a time.</a:t>
            </a:r>
          </a:p>
          <a:p>
            <a:pPr lvl="1"/>
            <a:r>
              <a:rPr lang="en-US" dirty="0"/>
              <a:t>Count probes and comparisons </a:t>
            </a:r>
            <a:br>
              <a:rPr lang="en-US" dirty="0"/>
            </a:br>
            <a:r>
              <a:rPr lang="en-US" dirty="0"/>
              <a:t>and compute elapsed times. </a:t>
            </a:r>
          </a:p>
          <a:p>
            <a:pPr lvl="1"/>
            <a:r>
              <a:rPr lang="en-US" dirty="0"/>
              <a:t>It doesn’t matter whether or not a search succeeds.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09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#13: Part 2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values of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large enough to give you consistent timings that you can compare.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Try values of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= 10,000 to 100,000 </a:t>
            </a:r>
            <a:br>
              <a:rPr lang="en-US" dirty="0"/>
            </a:br>
            <a:r>
              <a:rPr lang="en-US" dirty="0"/>
              <a:t>in increments of 10,000</a:t>
            </a:r>
          </a:p>
          <a:p>
            <a:pPr lvl="1"/>
            <a:r>
              <a:rPr lang="en-US" dirty="0"/>
              <a:t>Slower machines can use a different range of values for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#13: Part 2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953000"/>
          </a:xfrm>
        </p:spPr>
        <p:txBody>
          <a:bodyPr/>
          <a:lstStyle/>
          <a:p>
            <a:r>
              <a:rPr lang="en-US" dirty="0"/>
              <a:t>Print tables of these statistics for insertion and search with BST and AVL trees as comma-separated values. </a:t>
            </a:r>
          </a:p>
          <a:p>
            <a:r>
              <a:rPr lang="en-US" dirty="0"/>
              <a:t>Use Excel to create the following graphs, </a:t>
            </a:r>
            <a:br>
              <a:rPr lang="en-US" dirty="0"/>
            </a:br>
            <a:r>
              <a:rPr lang="en-US" u="sng" dirty="0"/>
              <a:t>each one</a:t>
            </a:r>
            <a:r>
              <a:rPr lang="en-US" dirty="0"/>
              <a:t> containing plots for </a:t>
            </a:r>
            <a:r>
              <a:rPr lang="en-US" u="sng" dirty="0"/>
              <a:t>both BST and AVL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insertion probe counts</a:t>
            </a:r>
          </a:p>
          <a:p>
            <a:pPr lvl="1"/>
            <a:r>
              <a:rPr lang="en-US" dirty="0"/>
              <a:t>search probe counts</a:t>
            </a:r>
          </a:p>
          <a:p>
            <a:pPr lvl="1"/>
            <a:r>
              <a:rPr lang="en-US" dirty="0"/>
              <a:t>insertion compare counts</a:t>
            </a:r>
          </a:p>
          <a:p>
            <a:pPr lvl="1"/>
            <a:r>
              <a:rPr lang="en-US" dirty="0"/>
              <a:t>search compare counts</a:t>
            </a:r>
          </a:p>
          <a:p>
            <a:pPr lvl="1"/>
            <a:r>
              <a:rPr lang="en-US" dirty="0"/>
              <a:t>insertion elapsed time</a:t>
            </a:r>
          </a:p>
          <a:p>
            <a:pPr lvl="1"/>
            <a:r>
              <a:rPr lang="en-US" dirty="0"/>
              <a:t>search elapsed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5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B948-D5A0-7145-95CF-117C068B56E9}" type="slidenum">
              <a:rPr lang="en-US"/>
              <a:pPr/>
              <a:t>8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Implementation</a:t>
            </a:r>
            <a:r>
              <a:rPr lang="en-US" i="1" dirty="0"/>
              <a:t>, cont’d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773673"/>
          </a:xfrm>
        </p:spPr>
        <p:txBody>
          <a:bodyPr/>
          <a:lstStyle/>
          <a:p>
            <a:r>
              <a:rPr lang="en-US" dirty="0"/>
              <a:t>Conceptual view of a tree: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Implementation view of the same tree:</a:t>
            </a:r>
          </a:p>
        </p:txBody>
      </p:sp>
      <p:pic>
        <p:nvPicPr>
          <p:cNvPr id="555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782763"/>
            <a:ext cx="5121275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5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068763"/>
            <a:ext cx="5959475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3328B-2E18-1244-9E05-5C7A7381E0E3}"/>
              </a:ext>
            </a:extLst>
          </p:cNvPr>
          <p:cNvSpPr txBox="1"/>
          <p:nvPr/>
        </p:nvSpPr>
        <p:spPr>
          <a:xfrm>
            <a:off x="274367" y="5074902"/>
            <a:ext cx="221727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Is there an alternative </a:t>
            </a:r>
          </a:p>
          <a:p>
            <a:r>
              <a:rPr lang="en-US" dirty="0">
                <a:solidFill>
                  <a:srgbClr val="0432FF"/>
                </a:solidFill>
              </a:rPr>
              <a:t>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4959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3BE-7743-9F44-BD30-3AA966A7789D}" type="slidenum">
              <a:rPr lang="en-US"/>
              <a:pPr/>
              <a:t>80</a:t>
            </a:fld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Part 1 in CodeCheck.</a:t>
            </a:r>
          </a:p>
          <a:p>
            <a:pPr lvl="1"/>
            <a:r>
              <a:rPr lang="en-US" dirty="0"/>
              <a:t>CodeCheck will check your output.</a:t>
            </a:r>
          </a:p>
          <a:p>
            <a:pPr lvl="6"/>
            <a:endParaRPr lang="en-US" dirty="0"/>
          </a:p>
          <a:p>
            <a:r>
              <a:rPr lang="en-US" dirty="0"/>
              <a:t>Do Part 2 </a:t>
            </a:r>
            <a:r>
              <a:rPr lang="en-US" u="sng" dirty="0"/>
              <a:t>outside of CodeCheck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You can use any code from the lectures </a:t>
            </a:r>
            <a:br>
              <a:rPr lang="en-US" dirty="0"/>
            </a:br>
            <a:r>
              <a:rPr lang="en-US" dirty="0"/>
              <a:t>or from the textbook or from the Web.</a:t>
            </a:r>
          </a:p>
          <a:p>
            <a:pPr lvl="4"/>
            <a:endParaRPr lang="en-US" dirty="0"/>
          </a:p>
          <a:p>
            <a:r>
              <a:rPr lang="en-US" dirty="0"/>
              <a:t>Be sure to give </a:t>
            </a:r>
            <a:r>
              <a:rPr lang="en-US" u="sng" dirty="0"/>
              <a:t>proper citations</a:t>
            </a:r>
            <a:r>
              <a:rPr lang="en-US" dirty="0"/>
              <a:t> if you use code that you didn’t write yourself.</a:t>
            </a:r>
          </a:p>
          <a:p>
            <a:pPr lvl="1"/>
            <a:r>
              <a:rPr lang="en-US" dirty="0"/>
              <a:t>Names of books, URLs, etc.</a:t>
            </a:r>
          </a:p>
          <a:p>
            <a:pPr lvl="1"/>
            <a:r>
              <a:rPr lang="en-US" dirty="0"/>
              <a:t>Put the citations in your program comments.</a:t>
            </a:r>
          </a:p>
        </p:txBody>
      </p:sp>
    </p:spTree>
    <p:extLst>
      <p:ext uri="{BB962C8B-B14F-4D97-AF65-F5344CB8AC3E}">
        <p14:creationId xmlns:p14="http://schemas.microsoft.com/office/powerpoint/2010/main" val="156311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4FB1-A861-FC44-8373-296092AB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Implementation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164CF-5F37-6C40-B9AF-5C6EFE5D2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A very common alternative implementation is for each tree node to have a (possibly empty) </a:t>
            </a:r>
            <a:r>
              <a:rPr lang="en-US" u="sng" dirty="0"/>
              <a:t>vector</a:t>
            </a:r>
            <a:r>
              <a:rPr lang="en-US" dirty="0"/>
              <a:t> of its children.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Choose whichever implementation is most convenient for your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2C4A5-544C-7E45-AE43-2BBAAFE6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C0C19-43BF-AC49-B5AB-92663DF2E64C}"/>
              </a:ext>
            </a:extLst>
          </p:cNvPr>
          <p:cNvSpPr txBox="1"/>
          <p:nvPr/>
        </p:nvSpPr>
        <p:spPr>
          <a:xfrm>
            <a:off x="1554513" y="2788927"/>
            <a:ext cx="4134465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class </a:t>
            </a:r>
            <a:r>
              <a:rPr lang="en-US" b="1" dirty="0" err="1">
                <a:latin typeface="Courier New"/>
                <a:cs typeface="Courier New"/>
              </a:rPr>
              <a:t>TreeNode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public: </a:t>
            </a:r>
          </a:p>
          <a:p>
            <a:r>
              <a:rPr lang="en-US" b="1" dirty="0">
                <a:latin typeface="Courier New"/>
                <a:cs typeface="Courier New"/>
              </a:rPr>
              <a:t>    ...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private:</a:t>
            </a:r>
          </a:p>
          <a:p>
            <a:r>
              <a:rPr lang="en-US" b="1" dirty="0">
                <a:latin typeface="Courier New"/>
                <a:cs typeface="Courier New"/>
              </a:rPr>
              <a:t>    int data;</a:t>
            </a:r>
          </a:p>
          <a:p>
            <a:r>
              <a:rPr lang="en-US" b="1" dirty="0">
                <a:latin typeface="Courier New"/>
                <a:cs typeface="Courier New"/>
              </a:rPr>
              <a:t>    vector&lt;</a:t>
            </a:r>
            <a:r>
              <a:rPr lang="en-US" b="1" dirty="0" err="1">
                <a:latin typeface="Courier New"/>
                <a:cs typeface="Courier New"/>
              </a:rPr>
              <a:t>TreeNode</a:t>
            </a:r>
            <a:r>
              <a:rPr lang="en-US" b="1" dirty="0">
                <a:latin typeface="Courier New"/>
                <a:cs typeface="Courier New"/>
              </a:rPr>
              <a:t> *&gt; children;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F4F90-58E7-7C44-A2B0-72325E33585E}"/>
              </a:ext>
            </a:extLst>
          </p:cNvPr>
          <p:cNvSpPr txBox="1"/>
          <p:nvPr/>
        </p:nvSpPr>
        <p:spPr>
          <a:xfrm>
            <a:off x="5943585" y="4343390"/>
            <a:ext cx="262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The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children</a:t>
            </a:r>
            <a:r>
              <a:rPr lang="en-US" dirty="0">
                <a:solidFill>
                  <a:srgbClr val="0432FF"/>
                </a:solidFill>
              </a:rPr>
              <a:t> vector of a</a:t>
            </a:r>
          </a:p>
          <a:p>
            <a:r>
              <a:rPr lang="en-US" dirty="0">
                <a:solidFill>
                  <a:srgbClr val="0432FF"/>
                </a:solidFill>
              </a:rPr>
              <a:t>leaf node would be empty. </a:t>
            </a:r>
          </a:p>
        </p:txBody>
      </p:sp>
    </p:spTree>
    <p:extLst>
      <p:ext uri="{BB962C8B-B14F-4D97-AF65-F5344CB8AC3E}">
        <p14:creationId xmlns:p14="http://schemas.microsoft.com/office/powerpoint/2010/main" val="17872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65011</TotalTime>
  <Words>6361</Words>
  <Application>Microsoft Macintosh PowerPoint</Application>
  <PresentationFormat>On-screen Show (4:3)</PresentationFormat>
  <Paragraphs>980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Courier New</vt:lpstr>
      <vt:lpstr>Times New Roman</vt:lpstr>
      <vt:lpstr>Wingdings</vt:lpstr>
      <vt:lpstr>Quadrant</vt:lpstr>
      <vt:lpstr>CMPE 180A Data Structures and Algorithms in C++ November 17 Class Meeting</vt:lpstr>
      <vt:lpstr>Assignment #12: Solution</vt:lpstr>
      <vt:lpstr>Trees</vt:lpstr>
      <vt:lpstr>Trees, cont’d</vt:lpstr>
      <vt:lpstr>Trees, cont’d</vt:lpstr>
      <vt:lpstr>Trees, cont’d</vt:lpstr>
      <vt:lpstr>Tree Implementation</vt:lpstr>
      <vt:lpstr>Tree Implementation, cont’d</vt:lpstr>
      <vt:lpstr>Tree Implementation, cont’d</vt:lpstr>
      <vt:lpstr>Tree Traversals</vt:lpstr>
      <vt:lpstr>Preorder Tree Traversal</vt:lpstr>
      <vt:lpstr>Preorder Tree Traversal, cont’d</vt:lpstr>
      <vt:lpstr>Postorder Tree Traversal</vt:lpstr>
      <vt:lpstr>Postorder Tree Traversal, cont’d</vt:lpstr>
      <vt:lpstr>Postorder Tree Traversal, cont’d</vt:lpstr>
      <vt:lpstr>Binary Trees</vt:lpstr>
      <vt:lpstr>Binary Trees, cont’d</vt:lpstr>
      <vt:lpstr>Conversion from Infix to Postfix Notation</vt:lpstr>
      <vt:lpstr>Binary Search Trees</vt:lpstr>
      <vt:lpstr>Inorder Tree Traversal</vt:lpstr>
      <vt:lpstr>Inorder Tree Traversal, cont’d</vt:lpstr>
      <vt:lpstr>The Binary Search Tree ADT</vt:lpstr>
      <vt:lpstr>The Binary Search Tree ADT, cont’d</vt:lpstr>
      <vt:lpstr>The Binary Search Tree ADT, cont’d</vt:lpstr>
      <vt:lpstr>The Binary Search Tree: Min and Max</vt:lpstr>
      <vt:lpstr>The Binary Search Tree: Min and Max, cont’d</vt:lpstr>
      <vt:lpstr>The Binary Search Tree: Min and Max, cont’d</vt:lpstr>
      <vt:lpstr>The Binary Search Tree: Contains</vt:lpstr>
      <vt:lpstr>The Binary Search Tree: Contains, cont’d</vt:lpstr>
      <vt:lpstr>The Binary Search Tree: Contains, cont’d</vt:lpstr>
      <vt:lpstr>The Binary Search Tree: Contains, cont’d</vt:lpstr>
      <vt:lpstr>The Binary Search Tree: Insert</vt:lpstr>
      <vt:lpstr>The Binary Search Tree: Insert, cont’d</vt:lpstr>
      <vt:lpstr>The Binary Search Tree: Insert</vt:lpstr>
      <vt:lpstr>The Binary Search Tree: insert()</vt:lpstr>
      <vt:lpstr>The Binary Search Tree: Remove</vt:lpstr>
      <vt:lpstr>The Binary Search Tree: Remove, cont’d</vt:lpstr>
      <vt:lpstr>The Binary Search Tree: Remove, cont’d</vt:lpstr>
      <vt:lpstr>The Binary Search Tree: Remove, cont’d</vt:lpstr>
      <vt:lpstr>The Binary Search Tree: Remove, cont’d</vt:lpstr>
      <vt:lpstr>The Binary Search Tree: Remove, cont’d</vt:lpstr>
      <vt:lpstr>The Binary Search Tree: Remove, cont’d</vt:lpstr>
      <vt:lpstr>The Binary Search Tree: Remove, cont’d</vt:lpstr>
      <vt:lpstr>The Binary Search Tree: Remove, cont’d</vt:lpstr>
      <vt:lpstr>The Binary Search Tree Animations</vt:lpstr>
      <vt:lpstr>Break</vt:lpstr>
      <vt:lpstr>AVL Trees</vt:lpstr>
      <vt:lpstr>AVL Trees, cont’d</vt:lpstr>
      <vt:lpstr>Balancing AVL Trees</vt:lpstr>
      <vt:lpstr>Balancing AVL Trees, cont’d</vt:lpstr>
      <vt:lpstr>Balancing AVL Trees, cont’d</vt:lpstr>
      <vt:lpstr>Balancing AVL Trees, cont’d</vt:lpstr>
      <vt:lpstr>Balancing AVL Trees, cont’d</vt:lpstr>
      <vt:lpstr>Balancing AVL Trees: Case 1</vt:lpstr>
      <vt:lpstr>Balancing AVL Trees: Case 1, cont’d</vt:lpstr>
      <vt:lpstr>Balancing AVL Trees: Case 4</vt:lpstr>
      <vt:lpstr>Balancing AVL Trees: Case 2</vt:lpstr>
      <vt:lpstr>Balancing AVL Trees: Case 2, cont’d</vt:lpstr>
      <vt:lpstr>Balancing AVL Trees: Case 3</vt:lpstr>
      <vt:lpstr>Balancing AVL Trees: Case 3, cont’d</vt:lpstr>
      <vt:lpstr>AVL Tree Implementation</vt:lpstr>
      <vt:lpstr>The AVL Tree Node</vt:lpstr>
      <vt:lpstr>AVL Tree Implementation, cont’d</vt:lpstr>
      <vt:lpstr>AVL Tree Implementation, cont’d</vt:lpstr>
      <vt:lpstr>AVL Tree Implementation, cont’d</vt:lpstr>
      <vt:lpstr>AVL Tree Implementation, cont’d</vt:lpstr>
      <vt:lpstr>Assignment #13</vt:lpstr>
      <vt:lpstr>Assignment #13, cont’d</vt:lpstr>
      <vt:lpstr>Assignment #13: Part 1</vt:lpstr>
      <vt:lpstr>Assignment #13: Part 1, cont’d</vt:lpstr>
      <vt:lpstr>Assignment #13: Part 1, cont’d</vt:lpstr>
      <vt:lpstr>Assignment #13: Part 1, cont’d</vt:lpstr>
      <vt:lpstr>Assignment #13: Part 1, cont’d</vt:lpstr>
      <vt:lpstr>Assignment #13: Part 2</vt:lpstr>
      <vt:lpstr>Assignment #13: Part 2, cont’d</vt:lpstr>
      <vt:lpstr>Assignment #13: Part 2, cont’d</vt:lpstr>
      <vt:lpstr>Assignment #13: Part 2, cont’d</vt:lpstr>
      <vt:lpstr>Assignment #13: Part 2, cont’d</vt:lpstr>
      <vt:lpstr>Assignment #13: Part 2, cont’d</vt:lpstr>
      <vt:lpstr>Assignment #13, cont’d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1009</cp:revision>
  <cp:lastPrinted>2016-09-16T08:43:07Z</cp:lastPrinted>
  <dcterms:created xsi:type="dcterms:W3CDTF">2008-01-12T03:52:55Z</dcterms:created>
  <dcterms:modified xsi:type="dcterms:W3CDTF">2020-11-18T04:01:18Z</dcterms:modified>
  <cp:category/>
</cp:coreProperties>
</file>