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9"/>
  </p:notesMasterIdLst>
  <p:handoutMasterIdLst>
    <p:handoutMasterId r:id="rId60"/>
  </p:handoutMasterIdLst>
  <p:sldIdLst>
    <p:sldId id="256" r:id="rId2"/>
    <p:sldId id="329" r:id="rId3"/>
    <p:sldId id="298" r:id="rId4"/>
    <p:sldId id="299" r:id="rId5"/>
    <p:sldId id="300" r:id="rId6"/>
    <p:sldId id="301" r:id="rId7"/>
    <p:sldId id="302" r:id="rId8"/>
    <p:sldId id="303" r:id="rId9"/>
    <p:sldId id="315" r:id="rId10"/>
    <p:sldId id="316" r:id="rId11"/>
    <p:sldId id="317" r:id="rId12"/>
    <p:sldId id="314" r:id="rId13"/>
    <p:sldId id="304" r:id="rId14"/>
    <p:sldId id="305" r:id="rId15"/>
    <p:sldId id="306" r:id="rId16"/>
    <p:sldId id="307" r:id="rId17"/>
    <p:sldId id="313" r:id="rId18"/>
    <p:sldId id="308" r:id="rId19"/>
    <p:sldId id="309" r:id="rId20"/>
    <p:sldId id="310" r:id="rId21"/>
    <p:sldId id="311" r:id="rId22"/>
    <p:sldId id="319" r:id="rId23"/>
    <p:sldId id="312" r:id="rId24"/>
    <p:sldId id="328" r:id="rId25"/>
    <p:sldId id="320" r:id="rId26"/>
    <p:sldId id="292" r:id="rId27"/>
    <p:sldId id="257" r:id="rId28"/>
    <p:sldId id="293" r:id="rId29"/>
    <p:sldId id="258" r:id="rId30"/>
    <p:sldId id="259" r:id="rId31"/>
    <p:sldId id="260" r:id="rId32"/>
    <p:sldId id="261" r:id="rId33"/>
    <p:sldId id="262" r:id="rId34"/>
    <p:sldId id="263" r:id="rId35"/>
    <p:sldId id="321" r:id="rId36"/>
    <p:sldId id="269" r:id="rId37"/>
    <p:sldId id="270" r:id="rId38"/>
    <p:sldId id="271" r:id="rId39"/>
    <p:sldId id="272" r:id="rId40"/>
    <p:sldId id="273" r:id="rId41"/>
    <p:sldId id="274" r:id="rId42"/>
    <p:sldId id="275" r:id="rId43"/>
    <p:sldId id="296" r:id="rId44"/>
    <p:sldId id="297" r:id="rId45"/>
    <p:sldId id="277" r:id="rId46"/>
    <p:sldId id="278" r:id="rId47"/>
    <p:sldId id="279" r:id="rId48"/>
    <p:sldId id="280" r:id="rId49"/>
    <p:sldId id="281" r:id="rId50"/>
    <p:sldId id="284" r:id="rId51"/>
    <p:sldId id="282" r:id="rId52"/>
    <p:sldId id="283" r:id="rId53"/>
    <p:sldId id="285" r:id="rId54"/>
    <p:sldId id="286" r:id="rId55"/>
    <p:sldId id="287" r:id="rId56"/>
    <p:sldId id="290" r:id="rId57"/>
    <p:sldId id="291" r:id="rId5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  <a:srgbClr val="B23C00"/>
    <a:srgbClr val="0033CC"/>
    <a:srgbClr val="66CCFF"/>
    <a:srgbClr val="E1F5FF"/>
    <a:srgbClr val="C6DEFF"/>
    <a:srgbClr val="A12A03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31" autoAdjust="0"/>
    <p:restoredTop sz="95694" autoAdjust="0"/>
  </p:normalViewPr>
  <p:slideViewPr>
    <p:cSldViewPr>
      <p:cViewPr varScale="1">
        <p:scale>
          <a:sx n="238" d="100"/>
          <a:sy n="238" d="100"/>
        </p:scale>
        <p:origin x="576" y="18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73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November 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November 3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Simple Hash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049"/>
            <a:ext cx="8229600" cy="3524876"/>
          </a:xfrm>
        </p:spPr>
        <p:txBody>
          <a:bodyPr/>
          <a:lstStyle/>
          <a:p>
            <a:r>
              <a:rPr lang="en-US" dirty="0"/>
              <a:t>We use only the first three letters of each word.</a:t>
            </a:r>
          </a:p>
          <a:p>
            <a:pPr lvl="1"/>
            <a:r>
              <a:rPr lang="en-US" dirty="0"/>
              <a:t>27 letters in the alphabet + space</a:t>
            </a:r>
          </a:p>
          <a:p>
            <a:pPr lvl="1"/>
            <a:r>
              <a:rPr lang="en-US" dirty="0"/>
              <a:t>729 = 27</a:t>
            </a:r>
            <a:r>
              <a:rPr lang="en-US" baseline="30000" dirty="0"/>
              <a:t>2</a:t>
            </a:r>
          </a:p>
          <a:p>
            <a:pPr lvl="6"/>
            <a:endParaRPr lang="en-US" dirty="0"/>
          </a:p>
          <a:p>
            <a:r>
              <a:rPr lang="en-US" dirty="0"/>
              <a:t>Good distribution into a table of 10,007 if the first three letters are random.</a:t>
            </a:r>
          </a:p>
          <a:p>
            <a:pPr lvl="1"/>
            <a:r>
              <a:rPr lang="en-US" dirty="0"/>
              <a:t>But the English language is not random and </a:t>
            </a:r>
            <a:br>
              <a:rPr lang="en-US" dirty="0"/>
            </a:br>
            <a:r>
              <a:rPr lang="en-US" dirty="0"/>
              <a:t>many words will start with the same three letters.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9636" y="1325105"/>
            <a:ext cx="7904728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hash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string&amp; word,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(</a:t>
            </a:r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key[0] + 27*key[1] + 729*key[2]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)%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72531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Hash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6122"/>
            <a:ext cx="8229600" cy="2884803"/>
          </a:xfrm>
        </p:spPr>
        <p:txBody>
          <a:bodyPr/>
          <a:lstStyle/>
          <a:p>
            <a:r>
              <a:rPr lang="en-US" dirty="0"/>
              <a:t>Calculates a polynomial function </a:t>
            </a:r>
            <a:br>
              <a:rPr lang="en-US" dirty="0"/>
            </a:br>
            <a:r>
              <a:rPr lang="en-US" dirty="0"/>
              <a:t>by nested multiplication (Horner’s rule).</a:t>
            </a:r>
          </a:p>
          <a:p>
            <a:r>
              <a:rPr lang="en-US" dirty="0"/>
              <a:t>Easy and fast to calculate.</a:t>
            </a:r>
          </a:p>
          <a:p>
            <a:r>
              <a:rPr lang="en-US" dirty="0"/>
              <a:t>Distributes the keys well into a large 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64281" y="1325903"/>
            <a:ext cx="7215437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hash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string&amp; word,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unsigned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hashVal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for (char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: word)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hashVal</a:t>
            </a:r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= 37*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hashVal</a:t>
            </a:r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hashVal%table_size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65043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998B-1DE5-A947-96C7-8DFBC9643AC6}" type="slidenum">
              <a:rPr lang="en-US"/>
              <a:pPr/>
              <a:t>12</a:t>
            </a:fld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Collisions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more data we put into a hash table, </a:t>
            </a:r>
            <a:br>
              <a:rPr lang="en-US" dirty="0"/>
            </a:br>
            <a:r>
              <a:rPr lang="en-US" dirty="0"/>
              <a:t>the more </a:t>
            </a:r>
            <a:r>
              <a:rPr lang="en-US" dirty="0">
                <a:solidFill>
                  <a:srgbClr val="C00000"/>
                </a:solidFill>
              </a:rPr>
              <a:t>collisions</a:t>
            </a:r>
            <a:r>
              <a:rPr lang="en-US" dirty="0"/>
              <a:t> occur.</a:t>
            </a:r>
          </a:p>
          <a:p>
            <a:pPr lvl="4"/>
            <a:endParaRPr lang="en-US" dirty="0"/>
          </a:p>
          <a:p>
            <a:r>
              <a:rPr lang="en-US" dirty="0"/>
              <a:t>A collision is when two or more data records </a:t>
            </a:r>
            <a:br>
              <a:rPr lang="en-US" dirty="0"/>
            </a:br>
            <a:r>
              <a:rPr lang="en-US" dirty="0"/>
              <a:t>are mapped to the </a:t>
            </a:r>
            <a:r>
              <a:rPr lang="en-US" u="sng" dirty="0"/>
              <a:t>same</a:t>
            </a:r>
            <a:r>
              <a:rPr lang="en-US" dirty="0"/>
              <a:t> table cell.</a:t>
            </a:r>
          </a:p>
          <a:p>
            <a:pPr lvl="5"/>
            <a:endParaRPr lang="en-US" dirty="0"/>
          </a:p>
          <a:p>
            <a:r>
              <a:rPr lang="en-US" dirty="0"/>
              <a:t>How can a hash table handle collisions?</a:t>
            </a:r>
          </a:p>
        </p:txBody>
      </p:sp>
    </p:spTree>
    <p:extLst>
      <p:ext uri="{BB962C8B-B14F-4D97-AF65-F5344CB8AC3E}">
        <p14:creationId xmlns:p14="http://schemas.microsoft.com/office/powerpoint/2010/main" val="3031385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B156-7048-1448-8D88-0C20FB147CAB}" type="slidenum">
              <a:rPr lang="en-US"/>
              <a:pPr/>
              <a:t>13</a:t>
            </a:fld>
            <a:endParaRPr lang="en-US"/>
          </a:p>
        </p:txBody>
      </p:sp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Keys for Successful Hashing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hash function</a:t>
            </a:r>
          </a:p>
          <a:p>
            <a:r>
              <a:rPr lang="en-US" dirty="0"/>
              <a:t>Good collision resolution</a:t>
            </a:r>
          </a:p>
          <a:p>
            <a:r>
              <a:rPr lang="en-US" dirty="0"/>
              <a:t>Size of the underlying array a </a:t>
            </a:r>
            <a:r>
              <a:rPr lang="en-US" u="sng" dirty="0"/>
              <a:t>prime number</a:t>
            </a:r>
            <a:endParaRPr lang="en-US" u="sng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867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5625-E76C-7245-9A67-8073568B6F0F}" type="slidenum">
              <a:rPr lang="en-US"/>
              <a:pPr/>
              <a:t>14</a:t>
            </a:fld>
            <a:endParaRPr lang="en-US"/>
          </a:p>
        </p:txBody>
      </p:sp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Separate chaining</a:t>
            </a:r>
          </a:p>
          <a:p>
            <a:pPr lvl="4"/>
            <a:endParaRPr lang="en-US" dirty="0"/>
          </a:p>
          <a:p>
            <a:r>
              <a:rPr lang="en-US" dirty="0"/>
              <a:t>Open addressing</a:t>
            </a:r>
          </a:p>
          <a:p>
            <a:pPr lvl="1"/>
            <a:r>
              <a:rPr lang="en-US" dirty="0"/>
              <a:t>Linear probing</a:t>
            </a:r>
          </a:p>
          <a:p>
            <a:pPr lvl="1"/>
            <a:r>
              <a:rPr lang="en-US" dirty="0"/>
              <a:t>Quadratic probing</a:t>
            </a:r>
          </a:p>
        </p:txBody>
      </p:sp>
    </p:spTree>
    <p:extLst>
      <p:ext uri="{BB962C8B-B14F-4D97-AF65-F5344CB8AC3E}">
        <p14:creationId xmlns:p14="http://schemas.microsoft.com/office/powerpoint/2010/main" val="2793954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7858-2500-2D44-9187-18F63C2AB989}" type="slidenum">
              <a:rPr lang="en-US"/>
              <a:pPr/>
              <a:t>15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Separate Chaining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2973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Each cell in a hash table is a pointer to a </a:t>
            </a:r>
            <a:r>
              <a:rPr lang="en-US" u="sng" dirty="0"/>
              <a:t>linked list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all the data records that hash to that entry.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To retrieve a data record, we first </a:t>
            </a:r>
            <a:r>
              <a:rPr lang="en-US" u="sng" dirty="0"/>
              <a:t>hash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the cell.</a:t>
            </a:r>
          </a:p>
        </p:txBody>
      </p:sp>
      <p:pic>
        <p:nvPicPr>
          <p:cNvPr id="9513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325563"/>
            <a:ext cx="420052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Java, 3</a:t>
            </a:r>
            <a:r>
              <a:rPr lang="en-US" sz="800" b="1" baseline="30000" dirty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0-13-257627-9</a:t>
            </a:r>
          </a:p>
        </p:txBody>
      </p:sp>
    </p:spTree>
    <p:extLst>
      <p:ext uri="{BB962C8B-B14F-4D97-AF65-F5344CB8AC3E}">
        <p14:creationId xmlns:p14="http://schemas.microsoft.com/office/powerpoint/2010/main" val="314706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7858-2500-2D44-9187-18F63C2AB989}" type="slidenum">
              <a:rPr lang="en-US"/>
              <a:pPr/>
              <a:t>16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Collision Resolution: Separate Chaining</a:t>
            </a:r>
            <a:r>
              <a:rPr lang="en-US" i="1" dirty="0"/>
              <a:t>, cont’d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2973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Then we search the associated linked list </a:t>
            </a:r>
            <a:br>
              <a:rPr lang="en-US" dirty="0"/>
            </a:br>
            <a:r>
              <a:rPr lang="en-US" dirty="0"/>
              <a:t>for the data record.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 can sort the linked lists to improve search performance.</a:t>
            </a:r>
          </a:p>
        </p:txBody>
      </p:sp>
      <p:pic>
        <p:nvPicPr>
          <p:cNvPr id="9513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325563"/>
            <a:ext cx="420052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Java, 3</a:t>
            </a:r>
            <a:r>
              <a:rPr lang="en-US" sz="800" b="1" baseline="30000" dirty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0-13-257627-9</a:t>
            </a:r>
          </a:p>
        </p:txBody>
      </p:sp>
    </p:spTree>
    <p:extLst>
      <p:ext uri="{BB962C8B-B14F-4D97-AF65-F5344CB8AC3E}">
        <p14:creationId xmlns:p14="http://schemas.microsoft.com/office/powerpoint/2010/main" val="1940113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315B-FDB4-204A-B5AC-9578F02B612B}" type="slidenum">
              <a:rPr lang="en-US"/>
              <a:pPr/>
              <a:t>17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Open Addressing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46267"/>
          </a:xfrm>
        </p:spPr>
        <p:txBody>
          <a:bodyPr/>
          <a:lstStyle/>
          <a:p>
            <a:r>
              <a:rPr lang="en-US" dirty="0"/>
              <a:t>Does not use linked lists.</a:t>
            </a:r>
          </a:p>
          <a:p>
            <a:pPr lvl="4"/>
            <a:endParaRPr lang="en-US" dirty="0"/>
          </a:p>
          <a:p>
            <a:r>
              <a:rPr lang="en-US" dirty="0"/>
              <a:t>All the data resides in the table.</a:t>
            </a:r>
          </a:p>
          <a:p>
            <a:pPr lvl="4"/>
            <a:endParaRPr lang="en-US" dirty="0"/>
          </a:p>
          <a:p>
            <a:r>
              <a:rPr lang="en-US" dirty="0"/>
              <a:t>When a collision occurs, </a:t>
            </a:r>
            <a:br>
              <a:rPr lang="en-US" dirty="0"/>
            </a:br>
            <a:r>
              <a:rPr lang="en-US" u="sng" dirty="0"/>
              <a:t>try a different table cell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will consider two types of open addressing:</a:t>
            </a:r>
          </a:p>
          <a:p>
            <a:pPr lvl="1"/>
            <a:r>
              <a:rPr lang="en-US" dirty="0"/>
              <a:t>linear probing</a:t>
            </a:r>
          </a:p>
          <a:p>
            <a:pPr lvl="1"/>
            <a:r>
              <a:rPr lang="en-US" dirty="0"/>
              <a:t>quadratic probing</a:t>
            </a:r>
          </a:p>
        </p:txBody>
      </p:sp>
    </p:spTree>
    <p:extLst>
      <p:ext uri="{BB962C8B-B14F-4D97-AF65-F5344CB8AC3E}">
        <p14:creationId xmlns:p14="http://schemas.microsoft.com/office/powerpoint/2010/main" val="1603603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315B-FDB4-204A-B5AC-9578F02B612B}" type="slidenum">
              <a:rPr lang="en-US"/>
              <a:pPr/>
              <a:t>18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Try in succession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…</a:t>
            </a:r>
          </a:p>
          <a:p>
            <a:pPr lvl="4"/>
            <a:endParaRPr lang="en-US" dirty="0">
              <a:latin typeface="Times New Roman" charset="0"/>
            </a:endParaRPr>
          </a:p>
          <a:p>
            <a:r>
              <a:rPr lang="en-US" i="1" dirty="0">
                <a:latin typeface="Times New Roman" charset="0"/>
              </a:rPr>
              <a:t>h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 = (</a:t>
            </a:r>
            <a:r>
              <a:rPr lang="en-US" i="1" dirty="0">
                <a:latin typeface="Times New Roman" charset="0"/>
              </a:rPr>
              <a:t>hash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 + 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C000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%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, with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(0) = 0</a:t>
            </a:r>
          </a:p>
          <a:p>
            <a:pPr marL="919163" lvl="3" indent="-469900">
              <a:buSzPct val="70000"/>
            </a:pPr>
            <a:r>
              <a:rPr lang="en-US" sz="2400" i="1" dirty="0">
                <a:latin typeface="Times New Roman" charset="0"/>
              </a:rPr>
              <a:t>hash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i="1" dirty="0">
                <a:latin typeface="Times New Roman" charset="0"/>
              </a:rPr>
              <a:t>x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/>
              <a:t>produces the </a:t>
            </a:r>
            <a:r>
              <a:rPr lang="en-US" sz="2400" u="sng" dirty="0"/>
              <a:t>home cell</a:t>
            </a:r>
            <a:r>
              <a:rPr lang="en-US" sz="2400" dirty="0"/>
              <a:t>.</a:t>
            </a:r>
            <a:endParaRPr lang="en-US" sz="2400" dirty="0">
              <a:latin typeface="Times New Roman" charset="0"/>
            </a:endParaRPr>
          </a:p>
          <a:p>
            <a:pPr lvl="4"/>
            <a:endParaRPr lang="en-US" dirty="0">
              <a:latin typeface="Times New Roman" charset="0"/>
            </a:endParaRPr>
          </a:p>
          <a:p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is the </a:t>
            </a:r>
            <a:r>
              <a:rPr lang="en-US" dirty="0">
                <a:solidFill>
                  <a:srgbClr val="B23C00"/>
                </a:solidFill>
              </a:rPr>
              <a:t>collision resolution strategy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With linear probing,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is a </a:t>
            </a:r>
            <a:r>
              <a:rPr lang="en-US" u="sng" dirty="0"/>
              <a:t>linear function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typically,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57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3C5C-D49B-B34F-9637-EF961053B748}" type="slidenum">
              <a:rPr lang="en-US"/>
              <a:pPr/>
              <a:t>19</a:t>
            </a:fld>
            <a:endParaRPr lang="en-US"/>
          </a:p>
        </p:txBody>
      </p:sp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  <a:r>
              <a:rPr lang="en-US" i="1" dirty="0"/>
              <a:t>, cont’d</a:t>
            </a:r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953000"/>
          </a:xfrm>
        </p:spPr>
        <p:txBody>
          <a:bodyPr/>
          <a:lstStyle/>
          <a:p>
            <a:r>
              <a:rPr lang="en-US" dirty="0"/>
              <a:t>Insertion </a:t>
            </a:r>
          </a:p>
          <a:p>
            <a:pPr lvl="1"/>
            <a:r>
              <a:rPr lang="en-US" dirty="0"/>
              <a:t>If a cell is filled, look for the next empty cell.</a:t>
            </a:r>
          </a:p>
          <a:p>
            <a:pPr lvl="5"/>
            <a:endParaRPr lang="en-US" dirty="0"/>
          </a:p>
          <a:p>
            <a:r>
              <a:rPr lang="en-US" dirty="0"/>
              <a:t>Search </a:t>
            </a:r>
          </a:p>
          <a:p>
            <a:pPr lvl="1"/>
            <a:r>
              <a:rPr lang="en-US" dirty="0"/>
              <a:t>Start searching at the home cell, keep looking at the next cell until you find the matching key is found.</a:t>
            </a:r>
          </a:p>
          <a:p>
            <a:pPr lvl="1"/>
            <a:r>
              <a:rPr lang="en-US" dirty="0"/>
              <a:t>If you encounter an </a:t>
            </a:r>
            <a:r>
              <a:rPr lang="en-US" u="sng" dirty="0"/>
              <a:t>empty cell</a:t>
            </a:r>
            <a:r>
              <a:rPr lang="en-US" dirty="0"/>
              <a:t>, there is no key match.</a:t>
            </a:r>
          </a:p>
          <a:p>
            <a:pPr lvl="5"/>
            <a:endParaRPr lang="en-US" dirty="0"/>
          </a:p>
          <a:p>
            <a:r>
              <a:rPr lang="en-US" dirty="0"/>
              <a:t>Deletion </a:t>
            </a:r>
          </a:p>
          <a:p>
            <a:pPr lvl="1"/>
            <a:r>
              <a:rPr lang="en-US" dirty="0"/>
              <a:t>Empty cells will prematurely terminate a search.</a:t>
            </a:r>
          </a:p>
          <a:p>
            <a:pPr lvl="1"/>
            <a:r>
              <a:rPr lang="en-US" dirty="0"/>
              <a:t>Leave deleted items in the hash table but </a:t>
            </a:r>
            <a:br>
              <a:rPr lang="en-US" dirty="0"/>
            </a:br>
            <a:r>
              <a:rPr lang="en-US" u="sng" dirty="0"/>
              <a:t>mark them as deleted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89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9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9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92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22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C2BBE-829A-6A43-86DC-63FF4D7A4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#10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CCCDB-BB93-7E41-A063-731DCD361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lessons did we learn about </a:t>
            </a:r>
            <a:br>
              <a:rPr lang="en-US" dirty="0"/>
            </a:br>
            <a:r>
              <a:rPr lang="en-US" dirty="0"/>
              <a:t>STL vectors and lists?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2791A-C3AE-634A-96DA-43579BDD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00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226" y="2971805"/>
            <a:ext cx="6108700" cy="333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315B-FDB4-204A-B5AC-9578F02B612B}" type="slidenum">
              <a:rPr lang="en-US"/>
              <a:pPr/>
              <a:t>20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/>
              <a:t>Suppose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 is 10, the keys are integer values, and the hash function is the key value modulo 10.</a:t>
            </a:r>
          </a:p>
          <a:p>
            <a:pPr lvl="1"/>
            <a:r>
              <a:rPr lang="en-US" dirty="0"/>
              <a:t>We want to insert keys 89, 18, 49, 58, and 69.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Java, 3</a:t>
            </a:r>
            <a:r>
              <a:rPr lang="en-US" sz="800" b="1" baseline="30000" dirty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0-13-257627-9</a:t>
            </a:r>
          </a:p>
        </p:txBody>
      </p:sp>
    </p:spTree>
    <p:extLst>
      <p:ext uri="{BB962C8B-B14F-4D97-AF65-F5344CB8AC3E}">
        <p14:creationId xmlns:p14="http://schemas.microsoft.com/office/powerpoint/2010/main" val="2318780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74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2514610"/>
            <a:ext cx="5659438" cy="357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5731-C77C-7D49-8E87-668361D912AE}" type="slidenum">
              <a:rPr lang="en-US"/>
              <a:pPr/>
              <a:t>21</a:t>
            </a:fld>
            <a:endParaRPr lang="en-US"/>
          </a:p>
        </p:txBody>
      </p:sp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Quadratic Probing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/>
              <a:t>Linear probing causes </a:t>
            </a:r>
            <a:r>
              <a:rPr lang="en-US" dirty="0">
                <a:solidFill>
                  <a:srgbClr val="B23C00"/>
                </a:solidFill>
              </a:rPr>
              <a:t>primary clustering</a:t>
            </a:r>
            <a:r>
              <a:rPr lang="en-US" dirty="0"/>
              <a:t>.</a:t>
            </a:r>
          </a:p>
          <a:p>
            <a:r>
              <a:rPr lang="en-US" dirty="0"/>
              <a:t>Try </a:t>
            </a:r>
            <a:r>
              <a:rPr lang="en-US" dirty="0">
                <a:solidFill>
                  <a:srgbClr val="B23C00"/>
                </a:solidFill>
              </a:rPr>
              <a:t>quadratic probing </a:t>
            </a:r>
            <a:r>
              <a:rPr lang="en-US" dirty="0"/>
              <a:t>instead: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/>
              <a:t>. </a:t>
            </a:r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457200" y="2990850"/>
            <a:ext cx="1908175" cy="835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49 collides with 89:</a:t>
            </a:r>
            <a:br>
              <a:rPr lang="en-US" sz="1600" dirty="0"/>
            </a:br>
            <a:r>
              <a:rPr lang="en-US" sz="1600" dirty="0"/>
              <a:t>the next empty cell</a:t>
            </a:r>
          </a:p>
          <a:p>
            <a:r>
              <a:rPr lang="en-US" sz="1600" dirty="0"/>
              <a:t>is 1 away.</a:t>
            </a: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457200" y="3997325"/>
            <a:ext cx="2073275" cy="1079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58 collides with 18:</a:t>
            </a:r>
            <a:br>
              <a:rPr lang="en-US" sz="1600" dirty="0"/>
            </a:br>
            <a:r>
              <a:rPr lang="en-US" sz="1600" dirty="0"/>
              <a:t>the next cell is filled.</a:t>
            </a:r>
          </a:p>
          <a:p>
            <a:r>
              <a:rPr lang="en-US" sz="1600" dirty="0"/>
              <a:t>Try 2</a:t>
            </a:r>
            <a:r>
              <a:rPr lang="en-US" sz="1600" baseline="30000" dirty="0"/>
              <a:t>2</a:t>
            </a:r>
            <a:r>
              <a:rPr lang="en-US" sz="1600" dirty="0"/>
              <a:t> = 4 cells away</a:t>
            </a:r>
          </a:p>
          <a:p>
            <a:r>
              <a:rPr lang="en-US" sz="1600" dirty="0"/>
              <a:t>from the home cell.</a:t>
            </a:r>
          </a:p>
        </p:txBody>
      </p:sp>
      <p:sp>
        <p:nvSpPr>
          <p:cNvPr id="957447" name="Text Box 7"/>
          <p:cNvSpPr txBox="1">
            <a:spLocks noChangeArrowheads="1"/>
          </p:cNvSpPr>
          <p:nvPr/>
        </p:nvSpPr>
        <p:spPr bwMode="auto">
          <a:xfrm>
            <a:off x="457200" y="5257800"/>
            <a:ext cx="1358900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Same for 69.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Java, 3</a:t>
            </a:r>
            <a:r>
              <a:rPr lang="en-US" sz="800" b="1" baseline="30000" dirty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0-13-257627-9</a:t>
            </a:r>
          </a:p>
        </p:txBody>
      </p:sp>
    </p:spTree>
    <p:extLst>
      <p:ext uri="{BB962C8B-B14F-4D97-AF65-F5344CB8AC3E}">
        <p14:creationId xmlns:p14="http://schemas.microsoft.com/office/powerpoint/2010/main" val="57665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45" grpId="0" animBg="1"/>
      <p:bldP spid="957446" grpId="0" animBg="1"/>
      <p:bldP spid="9574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2" y="411163"/>
            <a:ext cx="8595311" cy="655637"/>
          </a:xfrm>
        </p:spPr>
        <p:txBody>
          <a:bodyPr/>
          <a:lstStyle/>
          <a:p>
            <a:r>
              <a:rPr lang="en-US" dirty="0"/>
              <a:t>Collision Resolution: Quadratic Probing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i="1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4"/>
          </a:xfrm>
        </p:spPr>
        <p:txBody>
          <a:bodyPr/>
          <a:lstStyle/>
          <a:p>
            <a:r>
              <a:rPr lang="en-US" dirty="0"/>
              <a:t>Try </a:t>
            </a:r>
            <a:r>
              <a:rPr lang="en-US" dirty="0">
                <a:solidFill>
                  <a:srgbClr val="B23C00"/>
                </a:solidFill>
              </a:rPr>
              <a:t>quadratic probing </a:t>
            </a:r>
            <a:r>
              <a:rPr lang="en-US" dirty="0"/>
              <a:t>instead: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/>
              <a:t>. </a:t>
            </a:r>
          </a:p>
          <a:p>
            <a:pPr lvl="4"/>
            <a:endParaRPr lang="en-US" dirty="0"/>
          </a:p>
          <a:p>
            <a:r>
              <a:rPr lang="en-US" i="1" dirty="0">
                <a:latin typeface="Times New Roman" charset="0"/>
              </a:rPr>
              <a:t>i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/>
              <a:t> is easy to compute, for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 = 0, 1, 2, ...</a:t>
            </a:r>
          </a:p>
          <a:p>
            <a:pPr lvl="1"/>
            <a:r>
              <a:rPr lang="en-US" dirty="0"/>
              <a:t>Remember that we proved that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95304" y="3074889"/>
            <a:ext cx="2753345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1 = 1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= 4 = 2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+ 5 = 9 = 3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+ 5 + 7 = 16 = 4</a:t>
            </a:r>
            <a:r>
              <a:rPr lang="en-US" sz="2000" baseline="30000" dirty="0"/>
              <a:t>2</a:t>
            </a:r>
          </a:p>
          <a:p>
            <a:r>
              <a:rPr lang="en-US" sz="2000" i="1" dirty="0"/>
              <a:t>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6706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8AA2-8D5F-2D4C-AB12-7ED32A821A32}" type="slidenum">
              <a:rPr lang="en-US"/>
              <a:pPr/>
              <a:t>23</a:t>
            </a:fld>
            <a:endParaRPr lang="en-US"/>
          </a:p>
        </p:txBody>
      </p:sp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Factor</a:t>
            </a:r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503873" cy="483552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load factor </a:t>
            </a:r>
            <a:r>
              <a:rPr lang="el-GR" b="1" i="1" dirty="0">
                <a:solidFill>
                  <a:srgbClr val="B23C00"/>
                </a:solidFill>
                <a:latin typeface="Times New Roman" charset="0"/>
              </a:rPr>
              <a:t>λ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a hash table is the ratio of the number of elements in the table to the table size.</a:t>
            </a:r>
          </a:p>
          <a:p>
            <a:pPr lvl="1"/>
            <a:r>
              <a:rPr lang="el-GR" b="1" i="1" u="sng" dirty="0">
                <a:latin typeface="Times New Roman" charset="0"/>
              </a:rPr>
              <a:t>λ</a:t>
            </a:r>
            <a:r>
              <a:rPr lang="en-US" u="sng" dirty="0"/>
              <a:t> is much more important than table size.</a:t>
            </a:r>
          </a:p>
          <a:p>
            <a:pPr lvl="5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For probing collision resolution strategies, </a:t>
            </a:r>
            <a:br>
              <a:rPr lang="en-US" dirty="0"/>
            </a:br>
            <a:r>
              <a:rPr lang="en-US" dirty="0"/>
              <a:t>it is important to </a:t>
            </a:r>
            <a:r>
              <a:rPr lang="en-US" u="sng" dirty="0"/>
              <a:t>keep </a:t>
            </a:r>
            <a:r>
              <a:rPr lang="el-GR" b="1" i="1" u="sng" dirty="0">
                <a:latin typeface="Times New Roman" charset="0"/>
              </a:rPr>
              <a:t>λ</a:t>
            </a:r>
            <a:r>
              <a:rPr lang="en-US" u="sng" dirty="0"/>
              <a:t> under 0.5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let the table become more than half full.</a:t>
            </a:r>
          </a:p>
          <a:p>
            <a:pPr lvl="4"/>
            <a:endParaRPr lang="en-US" dirty="0"/>
          </a:p>
          <a:p>
            <a:r>
              <a:rPr lang="en-US" dirty="0"/>
              <a:t>If quadratic probing is used and the table size </a:t>
            </a:r>
            <a:br>
              <a:rPr lang="en-US" dirty="0"/>
            </a:br>
            <a:r>
              <a:rPr lang="en-US" dirty="0"/>
              <a:t>is a prime number, then a new element can </a:t>
            </a:r>
            <a:r>
              <a:rPr lang="en-US" u="sng" dirty="0"/>
              <a:t>always</a:t>
            </a:r>
            <a:r>
              <a:rPr lang="en-US" dirty="0"/>
              <a:t> be inserted if the table is at most </a:t>
            </a:r>
            <a:r>
              <a:rPr lang="en-US" u="sng" dirty="0"/>
              <a:t>half full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872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Read a copy of the U.S. Constitution and its amendments and build a </a:t>
            </a:r>
            <a:r>
              <a:rPr lang="en-US" u="sng" dirty="0"/>
              <a:t>concordance table</a:t>
            </a:r>
            <a:r>
              <a:rPr lang="en-US" dirty="0"/>
              <a:t>.</a:t>
            </a:r>
          </a:p>
          <a:p>
            <a:pPr lvl="1"/>
            <a:r>
              <a:rPr lang="en-US" u="sng" dirty="0"/>
              <a:t>concordance</a:t>
            </a:r>
            <a:r>
              <a:rPr lang="en-US" dirty="0"/>
              <a:t>: An alphabetical list of words in a text, each word with the number of times it appears.</a:t>
            </a:r>
          </a:p>
          <a:p>
            <a:pPr lvl="5"/>
            <a:endParaRPr lang="en-US" dirty="0"/>
          </a:p>
          <a:p>
            <a:r>
              <a:rPr lang="en-US" dirty="0"/>
              <a:t>Maintain the concordance in a </a:t>
            </a:r>
            <a:r>
              <a:rPr lang="en-US" u="sng" dirty="0"/>
              <a:t>sorted </a:t>
            </a:r>
            <a:br>
              <a:rPr lang="en-US" u="sng" dirty="0"/>
            </a:br>
            <a:r>
              <a:rPr lang="en-US" u="sng" dirty="0"/>
              <a:t>STL vector</a:t>
            </a:r>
            <a:r>
              <a:rPr lang="en-US" dirty="0"/>
              <a:t>, a </a:t>
            </a:r>
            <a:r>
              <a:rPr lang="en-US" u="sng" dirty="0"/>
              <a:t>sorted STL list</a:t>
            </a:r>
            <a:r>
              <a:rPr lang="en-US" dirty="0"/>
              <a:t>, and an </a:t>
            </a:r>
            <a:r>
              <a:rPr lang="en-US" u="sng" dirty="0"/>
              <a:t>STL map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Compare the timings of the vector, list, and map:</a:t>
            </a:r>
          </a:p>
          <a:p>
            <a:pPr lvl="1"/>
            <a:r>
              <a:rPr lang="en-US" dirty="0"/>
              <a:t>Insertion of words</a:t>
            </a:r>
          </a:p>
          <a:p>
            <a:pPr lvl="1"/>
            <a:r>
              <a:rPr lang="en-US" dirty="0"/>
              <a:t>Searching for 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6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192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EAB8-B6A4-DD4A-82FD-1256B3A7D647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Algorithm Analysis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779502"/>
          </a:xfrm>
        </p:spPr>
        <p:txBody>
          <a:bodyPr/>
          <a:lstStyle/>
          <a:p>
            <a:r>
              <a:rPr lang="en-US" dirty="0"/>
              <a:t>To analyze an algorithm, we </a:t>
            </a:r>
            <a:r>
              <a:rPr lang="en-US" u="sng" dirty="0"/>
              <a:t>measure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it.</a:t>
            </a:r>
          </a:p>
          <a:p>
            <a:pPr lvl="5"/>
            <a:endParaRPr lang="en-US" dirty="0"/>
          </a:p>
          <a:p>
            <a:r>
              <a:rPr lang="en-US" dirty="0"/>
              <a:t>A convenient measure must be:</a:t>
            </a:r>
          </a:p>
          <a:p>
            <a:pPr lvl="1"/>
            <a:r>
              <a:rPr lang="en-US" dirty="0"/>
              <a:t>A </a:t>
            </a:r>
            <a:r>
              <a:rPr lang="en-US" u="sng" dirty="0"/>
              <a:t>resource</a:t>
            </a:r>
            <a:r>
              <a:rPr lang="en-US" dirty="0"/>
              <a:t> we care about </a:t>
            </a:r>
            <a:br>
              <a:rPr lang="en-US" dirty="0"/>
            </a:br>
            <a:r>
              <a:rPr lang="en-US" dirty="0"/>
              <a:t>(elapsed time, memory usage, etc.).</a:t>
            </a:r>
          </a:p>
          <a:p>
            <a:pPr lvl="1"/>
            <a:r>
              <a:rPr lang="en-US" u="sng" dirty="0"/>
              <a:t>Quantitative</a:t>
            </a:r>
            <a:r>
              <a:rPr lang="en-US" dirty="0"/>
              <a:t>, to make comparisons possible.</a:t>
            </a:r>
          </a:p>
          <a:p>
            <a:pPr lvl="1"/>
            <a:r>
              <a:rPr lang="en-US" dirty="0"/>
              <a:t>Easy to compute.</a:t>
            </a:r>
          </a:p>
          <a:p>
            <a:pPr lvl="1"/>
            <a:r>
              <a:rPr lang="en-US" dirty="0"/>
              <a:t>A </a:t>
            </a:r>
            <a:r>
              <a:rPr lang="en-US" u="sng" dirty="0"/>
              <a:t>good predictor</a:t>
            </a:r>
            <a:r>
              <a:rPr lang="en-US" dirty="0"/>
              <a:t> of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goodness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algorithm.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7620" y="5199986"/>
            <a:ext cx="834876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In this class, we will be concerned mostly with </a:t>
            </a:r>
            <a:r>
              <a:rPr lang="en-US" sz="2400" u="sng" dirty="0">
                <a:solidFill>
                  <a:srgbClr val="0033CC"/>
                </a:solidFill>
              </a:rPr>
              <a:t>elapsed time</a:t>
            </a:r>
            <a:r>
              <a:rPr lang="en-US" sz="2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21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27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Analysis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Our concern generally is </a:t>
            </a:r>
            <a:r>
              <a:rPr lang="en-US" u="sng" dirty="0"/>
              <a:t>not how long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a particular run of an algorithm will take, </a:t>
            </a:r>
            <a:br>
              <a:rPr lang="en-US" dirty="0"/>
            </a:br>
            <a:r>
              <a:rPr lang="en-US" dirty="0"/>
              <a:t>but </a:t>
            </a:r>
            <a:r>
              <a:rPr lang="en-US" u="sng" dirty="0"/>
              <a:t>how well the algorithm scales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does the run time increase </a:t>
            </a:r>
            <a:br>
              <a:rPr lang="en-US" dirty="0"/>
            </a:br>
            <a:r>
              <a:rPr lang="en-US" dirty="0"/>
              <a:t>as the amount of input increases?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How does the reading time of a book increase as the number of pages increases?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Example: How does the run time of a particular </a:t>
            </a:r>
            <a:br>
              <a:rPr lang="en-US" dirty="0"/>
            </a:br>
            <a:r>
              <a:rPr lang="en-US" dirty="0"/>
              <a:t>sort algorithm increase as the number of items </a:t>
            </a:r>
            <a:br>
              <a:rPr lang="en-US" dirty="0"/>
            </a:br>
            <a:r>
              <a:rPr lang="en-US" dirty="0"/>
              <a:t>to be sorted increases?</a:t>
            </a:r>
          </a:p>
        </p:txBody>
      </p:sp>
    </p:spTree>
    <p:extLst>
      <p:ext uri="{BB962C8B-B14F-4D97-AF65-F5344CB8AC3E}">
        <p14:creationId xmlns:p14="http://schemas.microsoft.com/office/powerpoint/2010/main" val="67463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A57E-760D-D947-9AA9-F3EE36B352D8}" type="slidenum">
              <a:rPr lang="en-US"/>
              <a:pPr/>
              <a:t>28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Reading Books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059648"/>
          </a:xfrm>
        </p:spPr>
        <p:txBody>
          <a:bodyPr/>
          <a:lstStyle/>
          <a:p>
            <a:r>
              <a:rPr lang="en-US" u="sng" dirty="0"/>
              <a:t>Algorithm</a:t>
            </a:r>
            <a:r>
              <a:rPr lang="en-US" dirty="0"/>
              <a:t>: Read a book.</a:t>
            </a:r>
          </a:p>
          <a:p>
            <a:r>
              <a:rPr lang="en-US" u="sng" dirty="0"/>
              <a:t>Measure</a:t>
            </a:r>
            <a:r>
              <a:rPr lang="en-US" dirty="0"/>
              <a:t>: Length of time to read a book.</a:t>
            </a:r>
          </a:p>
          <a:p>
            <a:pPr lvl="4"/>
            <a:endParaRPr lang="en-US" dirty="0"/>
          </a:p>
          <a:p>
            <a:r>
              <a:rPr lang="en-US" dirty="0"/>
              <a:t>Given a set of books to read, can we predict how long it will take to read each one, </a:t>
            </a:r>
            <a:br>
              <a:rPr lang="en-US" dirty="0"/>
            </a:br>
            <a:r>
              <a:rPr lang="en-US" u="sng" dirty="0"/>
              <a:t>without actually reading </a:t>
            </a:r>
            <a:r>
              <a:rPr lang="en-US" dirty="0"/>
              <a:t>it?</a:t>
            </a:r>
          </a:p>
          <a:p>
            <a:pPr lvl="5"/>
            <a:endParaRPr lang="en-US" dirty="0"/>
          </a:p>
          <a:p>
            <a:r>
              <a:rPr lang="en-US" dirty="0"/>
              <a:t>Possible ways to compute reading time:</a:t>
            </a:r>
          </a:p>
          <a:p>
            <a:pPr lvl="1"/>
            <a:r>
              <a:rPr lang="en-US" dirty="0"/>
              <a:t>weight of the book</a:t>
            </a:r>
          </a:p>
          <a:p>
            <a:pPr lvl="1"/>
            <a:r>
              <a:rPr lang="en-US" dirty="0"/>
              <a:t>physical size (width, height, thickness) of the book</a:t>
            </a:r>
          </a:p>
          <a:p>
            <a:pPr lvl="1"/>
            <a:r>
              <a:rPr lang="en-US" dirty="0"/>
              <a:t>total number of words</a:t>
            </a:r>
          </a:p>
          <a:p>
            <a:pPr lvl="1"/>
            <a:r>
              <a:rPr lang="en-US" dirty="0"/>
              <a:t>total number of pages</a:t>
            </a:r>
          </a:p>
        </p:txBody>
      </p:sp>
    </p:spTree>
    <p:extLst>
      <p:ext uri="{BB962C8B-B14F-4D97-AF65-F5344CB8AC3E}">
        <p14:creationId xmlns:p14="http://schemas.microsoft.com/office/powerpoint/2010/main" val="194747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29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Analysis</a:t>
            </a:r>
            <a:r>
              <a:rPr lang="en-US" i="1" dirty="0"/>
              <a:t>, cont’d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When we compare two algorithms, </a:t>
            </a:r>
            <a:br>
              <a:rPr lang="en-US" dirty="0"/>
            </a:br>
            <a:r>
              <a:rPr lang="en-US" dirty="0"/>
              <a:t>we want to compare how well they </a:t>
            </a:r>
            <a:r>
              <a:rPr lang="en-US" u="sng" dirty="0"/>
              <a:t>scale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How do their elapsed run times grow </a:t>
            </a:r>
            <a:br>
              <a:rPr lang="en-US" dirty="0"/>
            </a:br>
            <a:r>
              <a:rPr lang="en-US" dirty="0"/>
              <a:t>as the size of the input grows?</a:t>
            </a:r>
          </a:p>
          <a:p>
            <a:pPr lvl="1"/>
            <a:r>
              <a:rPr lang="en-US" dirty="0"/>
              <a:t>How do their </a:t>
            </a:r>
            <a:r>
              <a:rPr lang="en-US" u="sng" dirty="0"/>
              <a:t>growth rates</a:t>
            </a:r>
            <a:r>
              <a:rPr lang="en-US" dirty="0"/>
              <a:t> compare?</a:t>
            </a:r>
          </a:p>
          <a:p>
            <a:pPr lvl="5"/>
            <a:endParaRPr lang="en-US" dirty="0"/>
          </a:p>
          <a:p>
            <a:r>
              <a:rPr lang="en-US" dirty="0"/>
              <a:t>Can we do this comparison </a:t>
            </a:r>
            <a:r>
              <a:rPr lang="en-US" u="sng" dirty="0"/>
              <a:t>without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actually running the algorithms?</a:t>
            </a:r>
          </a:p>
          <a:p>
            <a:pPr lvl="1"/>
            <a:r>
              <a:rPr lang="en-US" dirty="0"/>
              <a:t>Some algorithms may be too expensive to run.</a:t>
            </a:r>
          </a:p>
        </p:txBody>
      </p:sp>
    </p:spTree>
    <p:extLst>
      <p:ext uri="{BB962C8B-B14F-4D97-AF65-F5344CB8AC3E}">
        <p14:creationId xmlns:p14="http://schemas.microsoft.com/office/powerpoint/2010/main" val="195667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B815A-2C8A-1D48-8F41-76227056D851}" type="slidenum">
              <a:rPr lang="en-US"/>
              <a:pPr/>
              <a:t>3</a:t>
            </a:fld>
            <a:endParaRPr lang="en-US"/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Tables</a:t>
            </a:r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Consider an </a:t>
            </a:r>
            <a:r>
              <a:rPr lang="en-US" u="sng" dirty="0"/>
              <a:t>array</a:t>
            </a:r>
            <a:r>
              <a:rPr lang="en-US" dirty="0"/>
              <a:t> or a </a:t>
            </a:r>
            <a:r>
              <a:rPr lang="en-US" u="sng" dirty="0"/>
              <a:t>vector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To access a value, you use an </a:t>
            </a:r>
            <a:r>
              <a:rPr lang="en-US" u="sng" dirty="0"/>
              <a:t>integer index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array </a:t>
            </a:r>
            <a:r>
              <a:rPr lang="en-US" u="sng" dirty="0"/>
              <a:t>maps</a:t>
            </a:r>
            <a:r>
              <a:rPr lang="en-US" dirty="0"/>
              <a:t> the index to a data value </a:t>
            </a:r>
            <a:br>
              <a:rPr lang="en-US" dirty="0"/>
            </a:br>
            <a:r>
              <a:rPr lang="en-US" dirty="0"/>
              <a:t>stored in the array.</a:t>
            </a:r>
          </a:p>
          <a:p>
            <a:pPr lvl="1"/>
            <a:r>
              <a:rPr lang="en-US" dirty="0"/>
              <a:t>The mapping function is very efficient.</a:t>
            </a:r>
          </a:p>
          <a:p>
            <a:pPr lvl="1"/>
            <a:r>
              <a:rPr lang="en-US" dirty="0"/>
              <a:t>As long as the index value is within range, </a:t>
            </a:r>
            <a:br>
              <a:rPr lang="en-US" dirty="0"/>
            </a:br>
            <a:r>
              <a:rPr lang="en-US" dirty="0"/>
              <a:t>there is a strict </a:t>
            </a:r>
            <a:r>
              <a:rPr lang="en-US" u="sng" dirty="0"/>
              <a:t>one-to-one correspondence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between an index value and a stored data value.</a:t>
            </a:r>
          </a:p>
          <a:p>
            <a:pPr lvl="5"/>
            <a:endParaRPr lang="en-US" dirty="0"/>
          </a:p>
          <a:p>
            <a:r>
              <a:rPr lang="en-US" dirty="0"/>
              <a:t>We can consider the index value to be the </a:t>
            </a:r>
            <a:br>
              <a:rPr lang="en-US" dirty="0"/>
            </a:br>
            <a:r>
              <a:rPr lang="en-US" u="sng" dirty="0"/>
              <a:t>key</a:t>
            </a:r>
            <a:r>
              <a:rPr lang="en-US" dirty="0"/>
              <a:t> to the corresponding data value.</a:t>
            </a:r>
          </a:p>
        </p:txBody>
      </p:sp>
    </p:spTree>
    <p:extLst>
      <p:ext uri="{BB962C8B-B14F-4D97-AF65-F5344CB8AC3E}">
        <p14:creationId xmlns:p14="http://schemas.microsoft.com/office/powerpoint/2010/main" val="184519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9D16-9F66-774D-8D62-9DF84AC2DF79}" type="slidenum">
              <a:rPr lang="en-US"/>
              <a:pPr/>
              <a:t>30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Well Does an Algorithm Scale?</a:t>
            </a:r>
          </a:p>
        </p:txBody>
      </p:sp>
      <p:pic>
        <p:nvPicPr>
          <p:cNvPr id="396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1303338"/>
            <a:ext cx="4205288" cy="395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6293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14151510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526D-03FE-5549-BC72-0400A9FC6DDA}" type="slidenum">
              <a:rPr lang="en-US"/>
              <a:pPr/>
              <a:t>31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</a:p>
        </p:txBody>
      </p:sp>
      <p:pic>
        <p:nvPicPr>
          <p:cNvPr id="397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17342"/>
            <a:ext cx="7070725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1061802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CE24-58C5-124E-BAAF-B43CAB4BE003}" type="slidenum">
              <a:rPr lang="en-US"/>
              <a:pPr/>
              <a:t>32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8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235075"/>
            <a:ext cx="6446837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1274437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F91C9-FA2D-E740-960B-917CF1BF64A0}" type="slidenum">
              <a:rPr lang="en-US"/>
              <a:pPr/>
              <a:t>33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9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235075"/>
            <a:ext cx="6589713" cy="486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9056580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088B-D1BC-D14B-9B56-AA1E54BA67A4}" type="slidenum">
              <a:rPr lang="en-US"/>
              <a:pPr/>
              <a:t>34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838"/>
            <a:ext cx="8229600" cy="1970087"/>
          </a:xfrm>
        </p:spPr>
        <p:txBody>
          <a:bodyPr/>
          <a:lstStyle/>
          <a:p>
            <a:r>
              <a:rPr lang="en-US" sz="2400" b="1" dirty="0"/>
              <a:t>Goal:</a:t>
            </a:r>
            <a:r>
              <a:rPr lang="en-US" sz="2400" dirty="0"/>
              <a:t> Move the stack of disks from the </a:t>
            </a:r>
            <a:r>
              <a:rPr lang="en-US" sz="2400" dirty="0">
                <a:solidFill>
                  <a:srgbClr val="B23C00"/>
                </a:solidFill>
              </a:rPr>
              <a:t>source</a:t>
            </a:r>
            <a:r>
              <a:rPr lang="en-US" sz="2400" dirty="0"/>
              <a:t> pin </a:t>
            </a:r>
            <a:br>
              <a:rPr lang="en-US" sz="2400" dirty="0"/>
            </a:br>
            <a:r>
              <a:rPr lang="en-US" sz="2400" dirty="0"/>
              <a:t>to the </a:t>
            </a:r>
            <a:r>
              <a:rPr lang="en-US" sz="2400" dirty="0">
                <a:solidFill>
                  <a:srgbClr val="B23C00"/>
                </a:solidFill>
              </a:rPr>
              <a:t>destination</a:t>
            </a:r>
            <a:r>
              <a:rPr lang="en-US" sz="2400" dirty="0"/>
              <a:t> pin.</a:t>
            </a:r>
          </a:p>
          <a:p>
            <a:pPr lvl="1"/>
            <a:r>
              <a:rPr lang="en-US" sz="2000" dirty="0"/>
              <a:t>You can move only one disk at a time.</a:t>
            </a:r>
          </a:p>
          <a:p>
            <a:pPr lvl="1"/>
            <a:r>
              <a:rPr lang="en-US" sz="2000" dirty="0"/>
              <a:t>You cannot put a larger disk on top of a smaller disk.</a:t>
            </a:r>
          </a:p>
          <a:p>
            <a:pPr lvl="1"/>
            <a:r>
              <a:rPr lang="en-US" sz="2000" dirty="0"/>
              <a:t>Use the third pin for </a:t>
            </a:r>
            <a:r>
              <a:rPr lang="en-US" sz="2000" dirty="0">
                <a:solidFill>
                  <a:srgbClr val="B23C00"/>
                </a:solidFill>
              </a:rPr>
              <a:t>temporary</a:t>
            </a:r>
            <a:r>
              <a:rPr lang="en-US" sz="2000" dirty="0"/>
              <a:t> disk storage.</a:t>
            </a:r>
          </a:p>
        </p:txBody>
      </p:sp>
      <p:pic>
        <p:nvPicPr>
          <p:cNvPr id="393221" name="Picture 5" descr="Tower-of-Han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417638"/>
            <a:ext cx="5553075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14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4619-DE99-784C-9EC3-6133E677D627}" type="slidenum">
              <a:rPr lang="en-US"/>
              <a:pPr/>
              <a:t>35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6"/>
            <a:ext cx="8229600" cy="4987900"/>
          </a:xfrm>
        </p:spPr>
        <p:txBody>
          <a:bodyPr/>
          <a:lstStyle/>
          <a:p>
            <a:r>
              <a:rPr lang="en-US" dirty="0"/>
              <a:t>Label the pins A, B, and C. Initial roles:</a:t>
            </a:r>
          </a:p>
          <a:p>
            <a:pPr lvl="1"/>
            <a:r>
              <a:rPr lang="en-US" dirty="0"/>
              <a:t>A: source</a:t>
            </a:r>
          </a:p>
          <a:p>
            <a:pPr lvl="1"/>
            <a:r>
              <a:rPr lang="en-US" dirty="0"/>
              <a:t>B: destination</a:t>
            </a:r>
          </a:p>
          <a:p>
            <a:pPr lvl="1"/>
            <a:r>
              <a:rPr lang="en-US" dirty="0"/>
              <a:t>C: temporary</a:t>
            </a:r>
          </a:p>
          <a:p>
            <a:pPr lvl="6"/>
            <a:endParaRPr lang="en-US" dirty="0"/>
          </a:p>
          <a:p>
            <a:r>
              <a:rPr lang="en-US" dirty="0"/>
              <a:t>Base case: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= 1 disk</a:t>
            </a:r>
          </a:p>
          <a:p>
            <a:pPr lvl="1"/>
            <a:r>
              <a:rPr lang="en-US" dirty="0"/>
              <a:t>Move disk from A to B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</a:p>
          <a:p>
            <a:pPr lvl="5"/>
            <a:endParaRPr lang="en-US" dirty="0"/>
          </a:p>
          <a:p>
            <a:r>
              <a:rPr lang="en-US" dirty="0"/>
              <a:t>Simpler but similar case: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-1 disks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1 disk from A to B   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C to B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31927" y="1965976"/>
            <a:ext cx="332655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During recursive calls, the pins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will assume different roles.</a:t>
            </a:r>
          </a:p>
        </p:txBody>
      </p:sp>
    </p:spTree>
    <p:extLst>
      <p:ext uri="{BB962C8B-B14F-4D97-AF65-F5344CB8AC3E}">
        <p14:creationId xmlns:p14="http://schemas.microsoft.com/office/powerpoint/2010/main" val="12797343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33CC-7938-7746-BF73-10A2ED865425}" type="slidenum">
              <a:rPr lang="en-US"/>
              <a:pPr/>
              <a:t>36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measure </a:t>
            </a:r>
            <a:r>
              <a:rPr lang="en-US" u="sng" dirty="0"/>
              <a:t>how long it will take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to solve the puzzle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disks?</a:t>
            </a:r>
          </a:p>
          <a:p>
            <a:pPr lvl="4"/>
            <a:endParaRPr lang="en-US" dirty="0"/>
          </a:p>
          <a:p>
            <a:r>
              <a:rPr lang="en-US" dirty="0"/>
              <a:t>What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a good predictor?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u="sng" dirty="0"/>
              <a:t>number times</a:t>
            </a:r>
            <a:r>
              <a:rPr lang="en-US" dirty="0"/>
              <a:t> we move a disk </a:t>
            </a:r>
            <a:br>
              <a:rPr lang="en-US" dirty="0"/>
            </a:br>
            <a:r>
              <a:rPr lang="en-US" dirty="0"/>
              <a:t>from one pin to another.</a:t>
            </a:r>
          </a:p>
          <a:p>
            <a:pPr lvl="1"/>
            <a:r>
              <a:rPr lang="en-US" dirty="0"/>
              <a:t>Therefore, let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u="sng" dirty="0"/>
              <a:t>count the number of moves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4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BBFFD-9C3D-264A-A292-CCB07853CFB8}" type="slidenum">
              <a:rPr lang="en-US"/>
              <a:pPr/>
              <a:t>37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Analysis</a:t>
            </a:r>
            <a:r>
              <a:rPr lang="en-US" i="1" dirty="0"/>
              <a:t>, cont’d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-1</a:t>
            </a:r>
            <a:r>
              <a:rPr lang="en-US" dirty="0"/>
              <a:t>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</a:t>
            </a:r>
            <a:r>
              <a:rPr lang="en-US" dirty="0">
                <a:solidFill>
                  <a:srgbClr val="009051"/>
                </a:solidFill>
              </a:rPr>
              <a:t>1</a:t>
            </a:r>
            <a:r>
              <a:rPr lang="en-US" dirty="0"/>
              <a:t> disk          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-1</a:t>
            </a:r>
            <a:r>
              <a:rPr lang="en-US" dirty="0"/>
              <a:t>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destination)</a:t>
            </a:r>
          </a:p>
          <a:p>
            <a:pPr lvl="6"/>
            <a:endParaRPr lang="en-US" i="1" dirty="0">
              <a:solidFill>
                <a:srgbClr val="0033CC"/>
              </a:solidFill>
            </a:endParaRPr>
          </a:p>
          <a:p>
            <a:r>
              <a:rPr lang="en-US" dirty="0"/>
              <a:t>What is the </a:t>
            </a:r>
            <a:r>
              <a:rPr lang="en-US" u="sng" dirty="0"/>
              <a:t>pattern</a:t>
            </a:r>
            <a:r>
              <a:rPr lang="en-US" dirty="0"/>
              <a:t> in the number of moves </a:t>
            </a:r>
            <a:br>
              <a:rPr lang="en-US" dirty="0"/>
            </a:b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increases?</a:t>
            </a:r>
          </a:p>
          <a:p>
            <a:pPr lvl="1"/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number of moves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disks.</a:t>
            </a:r>
          </a:p>
        </p:txBody>
      </p:sp>
      <p:grpSp>
        <p:nvGrpSpPr>
          <p:cNvPr id="411661" name="Group 13"/>
          <p:cNvGrpSpPr>
            <a:grpSpLocks/>
          </p:cNvGrpSpPr>
          <p:nvPr/>
        </p:nvGrpSpPr>
        <p:grpSpPr bwMode="auto">
          <a:xfrm>
            <a:off x="2557463" y="4677381"/>
            <a:ext cx="4117975" cy="1403350"/>
            <a:chOff x="2592" y="2082"/>
            <a:chExt cx="2594" cy="884"/>
          </a:xfrm>
        </p:grpSpPr>
        <p:sp>
          <p:nvSpPr>
            <p:cNvPr id="411656" name="Rectangle 8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3" name="Text Box 5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1654" name="Text Box 6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latin typeface="Times New Roman" charset="0"/>
                </a:rPr>
                <a:t>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= 1</a:t>
              </a:r>
            </a:p>
            <a:p>
              <a:r>
                <a:rPr lang="en-US" sz="2800" dirty="0">
                  <a:latin typeface="Times New Roman" charset="0"/>
                </a:rPr>
                <a:t>2</a:t>
              </a:r>
              <a:r>
                <a:rPr lang="en-US" sz="2800" i="1" dirty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solidFill>
                    <a:srgbClr val="C00000"/>
                  </a:solidFill>
                  <a:latin typeface="Times New Roman" charset="0"/>
                </a:rPr>
                <a:t>n</a:t>
              </a:r>
              <a:r>
                <a:rPr lang="en-US" sz="2800" dirty="0">
                  <a:solidFill>
                    <a:srgbClr val="C00000"/>
                  </a:solidFill>
                  <a:latin typeface="Times New Roman" charset="0"/>
                </a:rPr>
                <a:t>-1</a:t>
              </a:r>
              <a:r>
                <a:rPr lang="en-US" sz="2800" dirty="0">
                  <a:latin typeface="Times New Roman" charset="0"/>
                </a:rPr>
                <a:t>) + </a:t>
              </a:r>
              <a:r>
                <a:rPr lang="en-US" sz="2800" dirty="0">
                  <a:solidFill>
                    <a:srgbClr val="009051"/>
                  </a:solidFill>
                  <a:latin typeface="Times New Roman" charset="0"/>
                </a:rPr>
                <a:t>1</a:t>
              </a:r>
              <a:r>
                <a:rPr lang="en-US" sz="2800" dirty="0">
                  <a:latin typeface="Times New Roman" charset="0"/>
                </a:rPr>
                <a:t>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1655" name="Text Box 7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23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86E7B-428E-1E46-BDD6-6F9210D64C30}" type="slidenum">
              <a:rPr lang="en-US"/>
              <a:pPr/>
              <a:t>38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9"/>
            <a:ext cx="8229600" cy="3748999"/>
          </a:xfrm>
        </p:spPr>
        <p:txBody>
          <a:bodyPr/>
          <a:lstStyle/>
          <a:p>
            <a:r>
              <a:rPr lang="en-US" dirty="0"/>
              <a:t>This is a </a:t>
            </a:r>
            <a:r>
              <a:rPr lang="en-US" dirty="0">
                <a:solidFill>
                  <a:srgbClr val="B23C00"/>
                </a:solidFill>
              </a:rPr>
              <a:t>recurrence relation</a:t>
            </a:r>
            <a:r>
              <a:rPr lang="en-US" dirty="0"/>
              <a:t>.</a:t>
            </a:r>
          </a:p>
          <a:p>
            <a:pPr lvl="1"/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shows up in its own definition: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)</a:t>
            </a:r>
            <a:r>
              <a:rPr lang="en-US" dirty="0"/>
              <a:t> = 2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-1)</a:t>
            </a:r>
            <a:r>
              <a:rPr lang="en-US" dirty="0"/>
              <a:t> + 1</a:t>
            </a:r>
          </a:p>
          <a:p>
            <a:pPr lvl="1"/>
            <a:r>
              <a:rPr lang="en-US" dirty="0"/>
              <a:t>The mathematical analogy of recursion.</a:t>
            </a:r>
          </a:p>
          <a:p>
            <a:pPr lvl="5"/>
            <a:endParaRPr lang="en-US" dirty="0"/>
          </a:p>
          <a:p>
            <a:r>
              <a:rPr lang="en-US" dirty="0"/>
              <a:t>Can we find the definition of function </a:t>
            </a:r>
            <a:r>
              <a:rPr lang="en-US" i="1" dirty="0">
                <a:latin typeface="Times New Roman" charset="0"/>
              </a:rPr>
              <a:t>f 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Observation: </a:t>
            </a:r>
            <a:br>
              <a:rPr lang="en-US" dirty="0"/>
            </a:br>
            <a:r>
              <a:rPr lang="en-US" dirty="0"/>
              <a:t>Since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= 2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-1) + 1, we know that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&gt; 2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-1).</a:t>
            </a:r>
          </a:p>
          <a:p>
            <a:pPr lvl="1"/>
            <a:r>
              <a:rPr lang="en-US" dirty="0"/>
              <a:t>Therefore, if we increase the number of disks from </a:t>
            </a:r>
            <a:br>
              <a:rPr lang="en-US" dirty="0"/>
            </a:b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to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+1, the number of moves will </a:t>
            </a:r>
            <a:r>
              <a:rPr lang="en-US" u="sng" dirty="0"/>
              <a:t>at least double</a:t>
            </a:r>
            <a:r>
              <a:rPr lang="en-US" dirty="0"/>
              <a:t>. </a:t>
            </a:r>
          </a:p>
        </p:txBody>
      </p:sp>
      <p:grpSp>
        <p:nvGrpSpPr>
          <p:cNvPr id="412676" name="Group 4"/>
          <p:cNvGrpSpPr>
            <a:grpSpLocks/>
          </p:cNvGrpSpPr>
          <p:nvPr/>
        </p:nvGrpSpPr>
        <p:grpSpPr bwMode="auto">
          <a:xfrm>
            <a:off x="2557463" y="1051586"/>
            <a:ext cx="4117975" cy="1403350"/>
            <a:chOff x="2592" y="2082"/>
            <a:chExt cx="2594" cy="884"/>
          </a:xfrm>
        </p:grpSpPr>
        <p:sp>
          <p:nvSpPr>
            <p:cNvPr id="412677" name="Rectangle 5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78" name="Text Box 6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2679" name="Text Box 7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latin typeface="Times New Roman" charset="0"/>
                </a:rPr>
                <a:t>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= 1</a:t>
              </a:r>
            </a:p>
            <a:p>
              <a:r>
                <a:rPr lang="en-US" sz="2800" dirty="0">
                  <a:latin typeface="Times New Roman" charset="0"/>
                </a:rPr>
                <a:t>2</a:t>
              </a:r>
              <a:r>
                <a:rPr lang="en-US" sz="2800" i="1" dirty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-1) + 1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2680" name="Text Box 8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19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1739-13F5-3C4E-B122-E2F5A72E22CA}" type="slidenum">
              <a:rPr lang="en-US"/>
              <a:pPr/>
              <a:t>39</a:t>
            </a:fld>
            <a:endParaRPr 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Count Moves</a:t>
            </a:r>
          </a:p>
        </p:txBody>
      </p:sp>
      <p:sp>
        <p:nvSpPr>
          <p:cNvPr id="410628" name="Text Box 4"/>
          <p:cNvSpPr txBox="1">
            <a:spLocks noChangeArrowheads="1"/>
          </p:cNvSpPr>
          <p:nvPr/>
        </p:nvSpPr>
        <p:spPr bwMode="auto">
          <a:xfrm>
            <a:off x="91489" y="1325903"/>
            <a:ext cx="8956298" cy="4708981"/>
          </a:xfrm>
          <a:prstGeom prst="rect">
            <a:avLst/>
          </a:prstGeom>
          <a:solidFill>
            <a:srgbClr val="EAEAEA"/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"Disks Moves" &lt;&lt;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= 1;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&lt;= 10;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++) 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count = 0;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solve(n, Pin::A, Pin::B, Pin::C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count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(5) &lt;&lt;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(5) &lt;&lt;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count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mr-IN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move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(Pin from, Pin to,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&amp; count)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count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++;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10629" name="Text Box 5"/>
          <p:cNvSpPr txBox="1">
            <a:spLocks noChangeArrowheads="1"/>
          </p:cNvSpPr>
          <p:nvPr/>
        </p:nvSpPr>
        <p:spPr bwMode="auto">
          <a:xfrm>
            <a:off x="2103147" y="5257780"/>
            <a:ext cx="32035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folHlink"/>
                </a:solidFill>
              </a:rPr>
              <a:t>Don</a:t>
            </a:r>
            <a:r>
              <a:rPr lang="en-US" sz="1800" dirty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1800" dirty="0">
                <a:solidFill>
                  <a:schemeClr val="folHlink"/>
                </a:solidFill>
              </a:rPr>
              <a:t>t print. Just count moves.</a:t>
            </a:r>
          </a:p>
        </p:txBody>
      </p:sp>
      <p:sp>
        <p:nvSpPr>
          <p:cNvPr id="410630" name="Text Box 6"/>
          <p:cNvSpPr txBox="1">
            <a:spLocks noChangeArrowheads="1"/>
          </p:cNvSpPr>
          <p:nvPr/>
        </p:nvSpPr>
        <p:spPr bwMode="auto">
          <a:xfrm>
            <a:off x="6825907" y="6245747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34300" y="1417342"/>
            <a:ext cx="12202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Hanoi2.cpp</a:t>
            </a:r>
          </a:p>
        </p:txBody>
      </p:sp>
    </p:spTree>
    <p:extLst>
      <p:ext uri="{BB962C8B-B14F-4D97-AF65-F5344CB8AC3E}">
        <p14:creationId xmlns:p14="http://schemas.microsoft.com/office/powerpoint/2010/main" val="29112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5DC48-135E-6D4B-B3ED-615D20A5D0F0}" type="slidenum">
              <a:rPr lang="en-US"/>
              <a:pPr/>
              <a:t>4</a:t>
            </a:fld>
            <a:endParaRPr lang="en-US"/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hash table </a:t>
            </a:r>
            <a:r>
              <a:rPr lang="en-US" dirty="0"/>
              <a:t>also stores data values.</a:t>
            </a:r>
          </a:p>
          <a:p>
            <a:pPr lvl="1"/>
            <a:r>
              <a:rPr lang="en-US" dirty="0"/>
              <a:t>Use a </a:t>
            </a:r>
            <a:r>
              <a:rPr lang="en-US" u="sng" dirty="0"/>
              <a:t>key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obtain the corresponding data value.</a:t>
            </a:r>
          </a:p>
          <a:p>
            <a:pPr lvl="5"/>
            <a:endParaRPr lang="en-US" dirty="0"/>
          </a:p>
          <a:p>
            <a:r>
              <a:rPr lang="en-US" dirty="0"/>
              <a:t>The key does not have to be an integer value.</a:t>
            </a:r>
          </a:p>
          <a:p>
            <a:pPr lvl="1"/>
            <a:r>
              <a:rPr lang="en-US" dirty="0"/>
              <a:t>For example, the key could be a string.</a:t>
            </a:r>
          </a:p>
          <a:p>
            <a:pPr lvl="6"/>
            <a:endParaRPr lang="en-US" dirty="0"/>
          </a:p>
          <a:p>
            <a:r>
              <a:rPr lang="en-US" dirty="0"/>
              <a:t>There might </a:t>
            </a:r>
            <a:r>
              <a:rPr lang="en-US" u="sng" dirty="0"/>
              <a:t>not</a:t>
            </a:r>
            <a:r>
              <a:rPr lang="en-US" dirty="0"/>
              <a:t> be a one-to-one correspondence between keys and data values.</a:t>
            </a:r>
          </a:p>
          <a:p>
            <a:pPr lvl="5"/>
            <a:endParaRPr lang="en-US" dirty="0"/>
          </a:p>
          <a:p>
            <a:r>
              <a:rPr lang="en-US" dirty="0"/>
              <a:t>The mapping function might not be trivial.</a:t>
            </a:r>
          </a:p>
        </p:txBody>
      </p:sp>
    </p:spTree>
    <p:extLst>
      <p:ext uri="{BB962C8B-B14F-4D97-AF65-F5344CB8AC3E}">
        <p14:creationId xmlns:p14="http://schemas.microsoft.com/office/powerpoint/2010/main" val="251727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2CA-5311-D14B-B667-FA18612C2C7A}" type="slidenum">
              <a:rPr lang="en-US"/>
              <a:pPr/>
              <a:t>40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0638" y="1274763"/>
            <a:ext cx="6126162" cy="3800475"/>
          </a:xfrm>
        </p:spPr>
        <p:txBody>
          <a:bodyPr/>
          <a:lstStyle/>
          <a:p>
            <a:r>
              <a:rPr lang="en-US" dirty="0"/>
              <a:t>What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the pattern?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we </a:t>
            </a:r>
            <a:r>
              <a:rPr lang="en-US" u="sng" dirty="0"/>
              <a:t>prove</a:t>
            </a:r>
            <a:r>
              <a:rPr lang="en-US" dirty="0"/>
              <a:t> this?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Just because this formula holds </a:t>
            </a:r>
            <a:br>
              <a:rPr lang="en-US" dirty="0"/>
            </a:br>
            <a:r>
              <a:rPr lang="en-US" dirty="0"/>
              <a:t>for the first 10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, can we assume that it will hold for </a:t>
            </a:r>
            <a:r>
              <a:rPr lang="en-US" u="sng" dirty="0"/>
              <a:t>all</a:t>
            </a:r>
            <a:r>
              <a:rPr lang="en-US" dirty="0"/>
              <a:t>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</a:t>
            </a:r>
            <a:r>
              <a:rPr lang="en-US" dirty="0">
                <a:cs typeface="Arial" charset="0"/>
              </a:rPr>
              <a:t>≥ 1?</a:t>
            </a:r>
            <a:endParaRPr lang="en-US" u="sng" dirty="0">
              <a:cs typeface="Arial" charset="0"/>
            </a:endParaRPr>
          </a:p>
        </p:txBody>
      </p:sp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457200" y="1325563"/>
            <a:ext cx="1860550" cy="34448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Disks Moves</a:t>
            </a:r>
          </a:p>
          <a:p>
            <a:r>
              <a:rPr lang="en-US" sz="2000" b="1">
                <a:latin typeface="Courier New" charset="0"/>
              </a:rPr>
              <a:t>    1     1</a:t>
            </a:r>
          </a:p>
          <a:p>
            <a:r>
              <a:rPr lang="en-US" sz="2000" b="1">
                <a:latin typeface="Courier New" charset="0"/>
              </a:rPr>
              <a:t>    2     3</a:t>
            </a:r>
          </a:p>
          <a:p>
            <a:r>
              <a:rPr lang="en-US" sz="2000" b="1">
                <a:latin typeface="Courier New" charset="0"/>
              </a:rPr>
              <a:t>    3     7</a:t>
            </a:r>
          </a:p>
          <a:p>
            <a:r>
              <a:rPr lang="en-US" sz="2000" b="1">
                <a:latin typeface="Courier New" charset="0"/>
              </a:rPr>
              <a:t>    4    15</a:t>
            </a:r>
          </a:p>
          <a:p>
            <a:r>
              <a:rPr lang="en-US" sz="2000" b="1">
                <a:latin typeface="Courier New" charset="0"/>
              </a:rPr>
              <a:t>    5    31</a:t>
            </a:r>
          </a:p>
          <a:p>
            <a:r>
              <a:rPr lang="en-US" sz="2000" b="1">
                <a:latin typeface="Courier New" charset="0"/>
              </a:rPr>
              <a:t>    6    63</a:t>
            </a:r>
          </a:p>
          <a:p>
            <a:r>
              <a:rPr lang="en-US" sz="2000" b="1">
                <a:latin typeface="Courier New" charset="0"/>
              </a:rPr>
              <a:t>    7   127</a:t>
            </a:r>
          </a:p>
          <a:p>
            <a:r>
              <a:rPr lang="en-US" sz="2000" b="1">
                <a:latin typeface="Courier New" charset="0"/>
              </a:rPr>
              <a:t>    8   255</a:t>
            </a:r>
          </a:p>
          <a:p>
            <a:r>
              <a:rPr lang="en-US" sz="2000" b="1">
                <a:latin typeface="Courier New" charset="0"/>
              </a:rPr>
              <a:t>    9   511</a:t>
            </a:r>
          </a:p>
          <a:p>
            <a:r>
              <a:rPr lang="en-US" sz="2000" b="1">
                <a:latin typeface="Courier New" charset="0"/>
              </a:rPr>
              <a:t>   10  1023</a:t>
            </a:r>
          </a:p>
        </p:txBody>
      </p:sp>
      <p:sp>
        <p:nvSpPr>
          <p:cNvPr id="413701" name="Text Box 5"/>
          <p:cNvSpPr txBox="1">
            <a:spLocks noChangeArrowheads="1"/>
          </p:cNvSpPr>
          <p:nvPr/>
        </p:nvSpPr>
        <p:spPr bwMode="auto">
          <a:xfrm>
            <a:off x="3565525" y="1874838"/>
            <a:ext cx="2320925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i="1">
                <a:latin typeface="Times New Roman" charset="0"/>
              </a:rPr>
              <a:t>f</a:t>
            </a:r>
            <a:r>
              <a:rPr lang="en-US" sz="3600">
                <a:latin typeface="Times New Roman" charset="0"/>
              </a:rPr>
              <a:t>(</a:t>
            </a:r>
            <a:r>
              <a:rPr lang="en-US" sz="3600" i="1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) = 2</a:t>
            </a:r>
            <a:r>
              <a:rPr lang="en-US" sz="3600" i="1" baseline="30000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 - 1</a:t>
            </a:r>
          </a:p>
        </p:txBody>
      </p:sp>
    </p:spTree>
    <p:extLst>
      <p:ext uri="{BB962C8B-B14F-4D97-AF65-F5344CB8AC3E}">
        <p14:creationId xmlns:p14="http://schemas.microsoft.com/office/powerpoint/2010/main" val="102325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/>
      <p:bldP spid="41370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41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Induction: Base Case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90825"/>
            <a:ext cx="8229600" cy="3381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 = 1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dirty="0"/>
              <a:t>Then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(1) = 2</a:t>
            </a:r>
            <a:r>
              <a:rPr lang="en-US" baseline="30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 - 1 = 1</a:t>
            </a:r>
            <a:r>
              <a:rPr lang="en-US" dirty="0"/>
              <a:t> is true.</a:t>
            </a:r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8195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/>
      <p:bldP spid="415753" grpId="0" animBg="1"/>
      <p:bldP spid="41575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42</a:t>
            </a:fld>
            <a:endParaRPr lang="en-US" dirty="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Induction: Inductive Step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9"/>
            <a:ext cx="8229600" cy="3474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Let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B23C00"/>
                </a:solidFill>
              </a:rPr>
              <a:t>Induction hypothesis: </a:t>
            </a:r>
            <a:br>
              <a:rPr lang="en-US" sz="2400" dirty="0"/>
            </a:br>
            <a:r>
              <a:rPr lang="en-US" sz="2400" u="sng" dirty="0"/>
              <a:t>Assume</a:t>
            </a:r>
            <a:r>
              <a:rPr lang="en-US" sz="2400" dirty="0"/>
              <a:t> that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</a:t>
            </a:r>
            <a:r>
              <a:rPr lang="en-US" sz="2400" u="sng" dirty="0"/>
              <a:t>true</a:t>
            </a:r>
            <a:r>
              <a:rPr lang="en-US" sz="2400" dirty="0"/>
              <a:t>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/>
                <a:cs typeface="Times New Roman"/>
              </a:rPr>
              <a:t>&lt;</a:t>
            </a:r>
            <a:r>
              <a:rPr lang="en-US" sz="2400" dirty="0">
                <a:solidFill>
                  <a:schemeClr val="folHlink"/>
                </a:solidFill>
              </a:rPr>
              <a:t>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, </a:t>
            </a:r>
            <a:r>
              <a:rPr lang="en-US" sz="2400" dirty="0">
                <a:latin typeface="+mj-lt"/>
              </a:rPr>
              <a:t>where</a:t>
            </a:r>
            <a:r>
              <a:rPr lang="en-US" sz="2400" i="1" dirty="0">
                <a:latin typeface="Times New Roman" charset="0"/>
              </a:rPr>
              <a:t> n </a:t>
            </a:r>
            <a:r>
              <a:rPr lang="en-US" sz="2400" dirty="0">
                <a:latin typeface="Times New Roman" charset="0"/>
              </a:rPr>
              <a:t>&gt; 1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Since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6600"/>
                </a:solidFill>
                <a:latin typeface="Times New Roman" charset="0"/>
              </a:rPr>
              <a:t>-1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then by our hypothesis: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n-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1) =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– 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From the recurrence relation: </a:t>
            </a:r>
            <a:br>
              <a:rPr lang="en-US" sz="2400" dirty="0"/>
            </a:b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</a:t>
            </a:r>
            <a:r>
              <a:rPr lang="en-US" sz="2400" dirty="0">
                <a:latin typeface="Times New Roman" charset="0"/>
              </a:rPr>
              <a:t> 2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-1)</a:t>
            </a:r>
            <a:r>
              <a:rPr lang="en-US" sz="2400" dirty="0">
                <a:latin typeface="Times New Roman" charset="0"/>
              </a:rPr>
              <a:t> + 1 = 2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- 1)</a:t>
            </a:r>
            <a:r>
              <a:rPr lang="en-US" sz="2400" dirty="0">
                <a:latin typeface="Times New Roman" charset="0"/>
              </a:rPr>
              <a:t> + 1 = 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 for all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Therefore, if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true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</a:t>
            </a:r>
            <a:br>
              <a:rPr lang="en-US" sz="2400" dirty="0"/>
            </a:br>
            <a:r>
              <a:rPr lang="en-US" sz="2400" dirty="0"/>
              <a:t>it must also be true for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/>
              <a:t> as well. </a:t>
            </a:r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920875" y="3886195"/>
            <a:ext cx="4937100" cy="1097268"/>
            <a:chOff x="1920875" y="3886195"/>
            <a:chExt cx="4937100" cy="1097268"/>
          </a:xfrm>
        </p:grpSpPr>
        <p:sp>
          <p:nvSpPr>
            <p:cNvPr id="2" name="Rectangle 1"/>
            <p:cNvSpPr/>
            <p:nvPr/>
          </p:nvSpPr>
          <p:spPr bwMode="auto">
            <a:xfrm>
              <a:off x="6083085" y="3886195"/>
              <a:ext cx="774890" cy="365756"/>
            </a:xfrm>
            <a:prstGeom prst="rect">
              <a:avLst/>
            </a:prstGeom>
            <a:noFill/>
            <a:ln w="9525" cap="flat" cmpd="sng" algn="ctr">
              <a:solidFill>
                <a:srgbClr val="66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920875" y="4617707"/>
              <a:ext cx="735352" cy="365756"/>
            </a:xfrm>
            <a:prstGeom prst="rect">
              <a:avLst/>
            </a:prstGeom>
            <a:noFill/>
            <a:ln w="9525" cap="flat" cmpd="sng" algn="ctr">
              <a:solidFill>
                <a:srgbClr val="66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5" name="Curved Connector 4"/>
            <p:cNvCxnSpPr>
              <a:stCxn id="2" idx="2"/>
              <a:endCxn id="14" idx="0"/>
            </p:cNvCxnSpPr>
            <p:nvPr/>
          </p:nvCxnSpPr>
          <p:spPr bwMode="auto">
            <a:xfrm rot="5400000">
              <a:off x="4196663" y="2343840"/>
              <a:ext cx="365756" cy="4181979"/>
            </a:xfrm>
            <a:prstGeom prst="curvedConnector3">
              <a:avLst>
                <a:gd name="adj1" fmla="val 39407"/>
              </a:avLst>
            </a:prstGeom>
            <a:solidFill>
              <a:schemeClr val="accent1"/>
            </a:solidFill>
            <a:ln w="9525" cap="flat" cmpd="sng" algn="ctr">
              <a:solidFill>
                <a:srgbClr val="66CCFF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10" name="Group 9"/>
          <p:cNvGrpSpPr/>
          <p:nvPr/>
        </p:nvGrpSpPr>
        <p:grpSpPr>
          <a:xfrm>
            <a:off x="3597279" y="3886195"/>
            <a:ext cx="4449403" cy="1097268"/>
            <a:chOff x="3597279" y="3886195"/>
            <a:chExt cx="4449403" cy="1097268"/>
          </a:xfrm>
        </p:grpSpPr>
        <p:sp>
          <p:nvSpPr>
            <p:cNvPr id="3" name="Rectangle 2"/>
            <p:cNvSpPr/>
            <p:nvPr/>
          </p:nvSpPr>
          <p:spPr bwMode="auto">
            <a:xfrm>
              <a:off x="7132292" y="3886195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597279" y="4617707"/>
              <a:ext cx="1028965" cy="365756"/>
            </a:xfrm>
            <a:prstGeom prst="rect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8" name="Curved Connector 7"/>
            <p:cNvCxnSpPr>
              <a:stCxn id="3" idx="2"/>
              <a:endCxn id="16" idx="0"/>
            </p:cNvCxnSpPr>
            <p:nvPr/>
          </p:nvCxnSpPr>
          <p:spPr bwMode="auto">
            <a:xfrm rot="5400000">
              <a:off x="5667747" y="2695967"/>
              <a:ext cx="365756" cy="3477725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91652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43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Induction: What Happened?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7"/>
            <a:ext cx="8229600" cy="356612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First we proved it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1 </a:t>
            </a:r>
            <a:r>
              <a:rPr lang="en-US" sz="2400" dirty="0"/>
              <a:t>(the base case).</a:t>
            </a:r>
          </a:p>
          <a:p>
            <a:pPr lvl="6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Then we proved that </a:t>
            </a:r>
            <a:r>
              <a:rPr lang="en-US" sz="2400" u="sng" dirty="0"/>
              <a:t>if</a:t>
            </a:r>
            <a:r>
              <a:rPr lang="en-US" sz="2400" dirty="0"/>
              <a:t> it’s true for all </a:t>
            </a:r>
            <a:r>
              <a:rPr lang="en-US" sz="2400" i="1" dirty="0">
                <a:latin typeface="Times New Roman"/>
                <a:cs typeface="Times New Roman"/>
              </a:rPr>
              <a:t>k</a:t>
            </a:r>
            <a:r>
              <a:rPr lang="en-US" sz="2400" dirty="0">
                <a:latin typeface="Times New Roman"/>
                <a:cs typeface="Times New Roman"/>
              </a:rPr>
              <a:t> &lt;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/>
              <a:t>, where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&gt; 1 </a:t>
            </a:r>
            <a:r>
              <a:rPr lang="en-US" sz="2400" dirty="0"/>
              <a:t>(the </a:t>
            </a:r>
            <a:r>
              <a:rPr lang="en-US" sz="2400" dirty="0">
                <a:solidFill>
                  <a:srgbClr val="B23C00"/>
                </a:solidFill>
              </a:rPr>
              <a:t>induction hypothesis</a:t>
            </a:r>
            <a:r>
              <a:rPr lang="en-US" sz="2400" dirty="0"/>
              <a:t>) then it </a:t>
            </a:r>
            <a:r>
              <a:rPr lang="en-US" sz="2400" u="sng" dirty="0"/>
              <a:t>must also be true</a:t>
            </a:r>
            <a:r>
              <a:rPr lang="en-US" sz="2400" dirty="0"/>
              <a:t>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/>
              <a:t>.</a:t>
            </a:r>
          </a:p>
          <a:p>
            <a:pPr lvl="6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Suppose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2</a:t>
            </a:r>
            <a:r>
              <a:rPr lang="en-US" sz="2400" dirty="0"/>
              <a:t>. Since we know it’s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1 </a:t>
            </a:r>
            <a:r>
              <a:rPr lang="en-US" sz="2400" dirty="0"/>
              <a:t>(the base case), it must be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2 </a:t>
            </a:r>
            <a:r>
              <a:rPr lang="en-US" sz="2400" dirty="0"/>
              <a:t>(from above).</a:t>
            </a:r>
          </a:p>
          <a:p>
            <a:pPr lvl="6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Suppose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3</a:t>
            </a:r>
            <a:r>
              <a:rPr lang="en-US" sz="2400" dirty="0"/>
              <a:t>. Since we know it’s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2</a:t>
            </a:r>
            <a:r>
              <a:rPr lang="en-US" sz="2400" dirty="0"/>
              <a:t> (from above), it must be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3</a:t>
            </a:r>
            <a:r>
              <a:rPr lang="en-US" sz="2400" dirty="0"/>
              <a:t>.</a:t>
            </a:r>
          </a:p>
          <a:p>
            <a:pPr lvl="7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Etc.!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281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Induction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37561"/>
            <a:ext cx="8229600" cy="2834609"/>
          </a:xfrm>
        </p:spPr>
        <p:txBody>
          <a:bodyPr/>
          <a:lstStyle/>
          <a:p>
            <a:r>
              <a:rPr lang="en-US" sz="2000" b="1" dirty="0"/>
              <a:t>Induction hypothesis:</a:t>
            </a:r>
            <a:br>
              <a:rPr lang="en-US" sz="2000" b="1" dirty="0"/>
            </a:br>
            <a:r>
              <a:rPr lang="en-US" sz="2000" u="sng" dirty="0"/>
              <a:t>Assume</a:t>
            </a:r>
            <a:r>
              <a:rPr lang="en-US" sz="2000" dirty="0"/>
              <a:t> that </a:t>
            </a:r>
            <a:r>
              <a:rPr lang="en-US" sz="2000" dirty="0">
                <a:solidFill>
                  <a:srgbClr val="B23C00"/>
                </a:solidFill>
              </a:rPr>
              <a:t>1 + 3 + 5 + 7 + … + (2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>
                <a:solidFill>
                  <a:srgbClr val="B23C00"/>
                </a:solidFill>
              </a:rPr>
              <a:t> -1) = 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baseline="30000" dirty="0">
                <a:solidFill>
                  <a:srgbClr val="B23C00"/>
                </a:solidFill>
              </a:rPr>
              <a:t>2</a:t>
            </a:r>
            <a:r>
              <a:rPr lang="en-US" sz="2000" dirty="0">
                <a:solidFill>
                  <a:srgbClr val="B23C00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u="sng" dirty="0"/>
              <a:t>true</a:t>
            </a:r>
            <a:r>
              <a:rPr lang="en-US" sz="2000" dirty="0"/>
              <a:t> for some 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/>
              <a:t> &gt; 0 </a:t>
            </a:r>
          </a:p>
          <a:p>
            <a:pPr lvl="5"/>
            <a:endParaRPr lang="en-US" sz="400" dirty="0"/>
          </a:p>
          <a:p>
            <a:r>
              <a:rPr lang="en-US" sz="2000" u="sng" dirty="0"/>
              <a:t>Then show that</a:t>
            </a:r>
            <a:r>
              <a:rPr lang="en-US" sz="2000" dirty="0"/>
              <a:t>: 1 + 3 + 5 + 7 + … + 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latin typeface="+mj-lt"/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-1) = 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latin typeface="+mj-lt"/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baseline="30000" dirty="0"/>
              <a:t>2</a:t>
            </a:r>
            <a:r>
              <a:rPr lang="en-US" sz="2000" dirty="0"/>
              <a:t>   </a:t>
            </a:r>
          </a:p>
          <a:p>
            <a:pPr lvl="2"/>
            <a:endParaRPr lang="en-US" sz="1200" dirty="0"/>
          </a:p>
          <a:p>
            <a:r>
              <a:rPr lang="en-US" sz="2000" dirty="0"/>
              <a:t>1 + 3 + 5 + 7 + …………… + 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-1) =</a:t>
            </a:r>
          </a:p>
          <a:p>
            <a:r>
              <a:rPr lang="en-US" sz="2000" dirty="0">
                <a:solidFill>
                  <a:srgbClr val="B23C00"/>
                </a:solidFill>
              </a:rPr>
              <a:t>1 + 3 + 5 + 7 + … + (2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i="1" dirty="0">
                <a:solidFill>
                  <a:srgbClr val="B23C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B23C00"/>
                </a:solidFill>
              </a:rPr>
              <a:t>-1) </a:t>
            </a:r>
            <a:r>
              <a:rPr lang="en-US" sz="2000" dirty="0"/>
              <a:t>+ 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-1) =</a:t>
            </a:r>
          </a:p>
          <a:p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k</a:t>
            </a:r>
            <a:r>
              <a:rPr lang="en-US" sz="2000" baseline="30000" dirty="0">
                <a:solidFill>
                  <a:srgbClr val="B23C00"/>
                </a:solidFill>
              </a:rPr>
              <a:t>2</a:t>
            </a:r>
            <a:r>
              <a:rPr lang="en-US" sz="2000" dirty="0"/>
              <a:t> + 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-1) = </a:t>
            </a:r>
            <a:r>
              <a:rPr lang="en-US" sz="2000" i="1" dirty="0">
                <a:latin typeface="Times New Roman"/>
                <a:cs typeface="Times New Roman"/>
              </a:rPr>
              <a:t>k</a:t>
            </a:r>
            <a:r>
              <a:rPr lang="en-US" sz="2000" baseline="30000" dirty="0"/>
              <a:t>2</a:t>
            </a:r>
            <a:r>
              <a:rPr lang="en-US" sz="2000" dirty="0"/>
              <a:t> + 2</a:t>
            </a:r>
            <a:r>
              <a:rPr lang="en-US" sz="2000" i="1" dirty="0">
                <a:latin typeface="Times New Roman"/>
                <a:cs typeface="Times New Roman"/>
              </a:rPr>
              <a:t>k</a:t>
            </a:r>
            <a:r>
              <a:rPr lang="en-US" sz="2000" dirty="0"/>
              <a:t> + 1</a:t>
            </a:r>
          </a:p>
          <a:p>
            <a:r>
              <a:rPr lang="en-US" sz="2000" dirty="0"/>
              <a:t>                                                                  = 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>
                <a:solidFill>
                  <a:srgbClr val="008000"/>
                </a:solidFill>
              </a:rPr>
              <a:t> + 1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45" y="1587307"/>
            <a:ext cx="2753345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1 = 1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= 4 = 2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+ 5 = 9 = 3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+ 5 + 7 = 16 = 4</a:t>
            </a:r>
            <a:r>
              <a:rPr lang="en-US" sz="2000" baseline="30000" dirty="0"/>
              <a:t>2</a:t>
            </a:r>
          </a:p>
          <a:p>
            <a:r>
              <a:rPr lang="en-US" sz="2000" i="1" dirty="0"/>
              <a:t>… ?</a:t>
            </a:r>
            <a:r>
              <a:rPr lang="en-US" sz="20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66171" y="1572621"/>
            <a:ext cx="5062720" cy="400110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1 + 3 + 5 + 7 + … + (2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dirty="0"/>
              <a:t> -1) = 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baseline="30000" dirty="0"/>
              <a:t>2</a:t>
            </a:r>
            <a:r>
              <a:rPr lang="en-US" sz="2000" dirty="0"/>
              <a:t> for all 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dirty="0"/>
              <a:t> &gt; 0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45" y="1143025"/>
            <a:ext cx="1724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Observe that: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71" y="1143025"/>
            <a:ext cx="911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Prove</a:t>
            </a:r>
            <a:r>
              <a:rPr lang="en-US" dirty="0"/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66171" y="2452657"/>
            <a:ext cx="4604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+mn-lt"/>
              </a:rPr>
              <a:t>Base case:</a:t>
            </a:r>
          </a:p>
          <a:p>
            <a:r>
              <a:rPr lang="en-US" sz="2000" dirty="0">
                <a:latin typeface="+mn-lt"/>
              </a:rPr>
              <a:t>Let 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dirty="0">
                <a:latin typeface="+mn-lt"/>
                <a:cs typeface="Times New Roman"/>
              </a:rPr>
              <a:t> = 1</a:t>
            </a:r>
            <a:r>
              <a:rPr lang="en-US" sz="2000" dirty="0">
                <a:latin typeface="+mn-lt"/>
              </a:rPr>
              <a:t>. Then </a:t>
            </a:r>
            <a:r>
              <a:rPr lang="en-US" sz="2000" dirty="0">
                <a:latin typeface="+mn-lt"/>
                <a:cs typeface="Times New Roman"/>
              </a:rPr>
              <a:t>1 = 1</a:t>
            </a:r>
            <a:r>
              <a:rPr lang="en-US" sz="2000" baseline="30000" dirty="0">
                <a:latin typeface="+mn-lt"/>
                <a:cs typeface="Times New Roman"/>
              </a:rPr>
              <a:t>2</a:t>
            </a:r>
            <a:r>
              <a:rPr lang="en-US" sz="2000" dirty="0">
                <a:latin typeface="+mn-lt"/>
                <a:cs typeface="Times New Roman"/>
              </a:rPr>
              <a:t> is obviously true</a:t>
            </a:r>
            <a:r>
              <a:rPr lang="en-US" sz="2000" dirty="0">
                <a:latin typeface="+mn-lt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162" y="4539470"/>
            <a:ext cx="215315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True for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= 1.</a:t>
            </a:r>
          </a:p>
          <a:p>
            <a:r>
              <a:rPr lang="en-US" dirty="0">
                <a:solidFill>
                  <a:srgbClr val="0033CC"/>
                </a:solidFill>
              </a:rPr>
              <a:t>If true for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=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  <a:ea typeface="Times New Roman" charset="0"/>
                <a:cs typeface="Times New Roman" charset="0"/>
              </a:rPr>
              <a:t>k</a:t>
            </a:r>
          </a:p>
          <a:p>
            <a:r>
              <a:rPr lang="en-US" dirty="0">
                <a:solidFill>
                  <a:srgbClr val="0033CC"/>
                </a:solidFill>
              </a:rPr>
              <a:t>then true for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>
                <a:solidFill>
                  <a:srgbClr val="0033CC"/>
                </a:solidFill>
              </a:rPr>
              <a:t> =  </a:t>
            </a:r>
            <a:r>
              <a:rPr lang="en-US" i="1" dirty="0">
                <a:solidFill>
                  <a:srgbClr val="0033CC"/>
                </a:solidFill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en-US" dirty="0">
                <a:solidFill>
                  <a:srgbClr val="0033CC"/>
                </a:solidFill>
              </a:rPr>
              <a:t>+1.</a:t>
            </a:r>
          </a:p>
        </p:txBody>
      </p:sp>
    </p:spTree>
    <p:extLst>
      <p:ext uri="{BB962C8B-B14F-4D97-AF65-F5344CB8AC3E}">
        <p14:creationId xmlns:p14="http://schemas.microsoft.com/office/powerpoint/2010/main" val="51027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9" grpId="0"/>
      <p:bldP spid="10" grpId="0"/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BD0E-3C7B-6E4C-8FA4-F3FEE7085D0F}" type="slidenum">
              <a:rPr lang="en-US"/>
              <a:pPr/>
              <a:t>45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Analysis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algorithm is a </a:t>
            </a:r>
            <a:r>
              <a:rPr lang="en-US" u="sng" dirty="0"/>
              <a:t>set of operations</a:t>
            </a:r>
            <a:r>
              <a:rPr lang="en-US" dirty="0"/>
              <a:t> to perform </a:t>
            </a:r>
            <a:br>
              <a:rPr lang="en-US" dirty="0"/>
            </a:br>
            <a:r>
              <a:rPr lang="en-US" dirty="0"/>
              <a:t>in order to solve a problem.</a:t>
            </a:r>
          </a:p>
          <a:p>
            <a:pPr lvl="4"/>
            <a:endParaRPr lang="en-US" dirty="0"/>
          </a:p>
          <a:p>
            <a:r>
              <a:rPr lang="en-US" dirty="0"/>
              <a:t>We want to know </a:t>
            </a:r>
            <a:r>
              <a:rPr lang="en-US" u="sng" dirty="0"/>
              <a:t>how an algorithm scales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as its input size grows.</a:t>
            </a:r>
          </a:p>
          <a:p>
            <a:pPr lvl="4"/>
            <a:endParaRPr lang="en-US" dirty="0"/>
          </a:p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is the </a:t>
            </a:r>
            <a:r>
              <a:rPr lang="en-US" u="sng" dirty="0"/>
              <a:t>running time</a:t>
            </a:r>
            <a:r>
              <a:rPr lang="en-US" dirty="0"/>
              <a:t> of an algorithm </a:t>
            </a:r>
            <a:br>
              <a:rPr lang="en-US" dirty="0"/>
            </a:br>
            <a:r>
              <a:rPr lang="en-US" dirty="0"/>
              <a:t>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values, then </a:t>
            </a:r>
            <a:br>
              <a:rPr lang="en-US" dirty="0"/>
            </a:br>
            <a:r>
              <a:rPr lang="en-US" u="sng" dirty="0"/>
              <a:t>how does </a:t>
            </a:r>
            <a:r>
              <a:rPr lang="en-US" i="1" u="sng" dirty="0">
                <a:latin typeface="Times New Roman" charset="0"/>
              </a:rPr>
              <a:t>T</a:t>
            </a:r>
            <a:r>
              <a:rPr lang="en-US" u="sng" dirty="0"/>
              <a:t>(</a:t>
            </a:r>
            <a:r>
              <a:rPr lang="en-US" i="1" u="sng" dirty="0">
                <a:latin typeface="Times New Roman" charset="0"/>
              </a:rPr>
              <a:t>N</a:t>
            </a:r>
            <a:r>
              <a:rPr lang="en-US" u="sng" dirty="0"/>
              <a:t>) change as </a:t>
            </a:r>
            <a:r>
              <a:rPr lang="en-US" i="1" u="sng" dirty="0">
                <a:latin typeface="Times New Roman" charset="0"/>
              </a:rPr>
              <a:t>N</a:t>
            </a:r>
            <a:r>
              <a:rPr lang="en-US" u="sng" dirty="0"/>
              <a:t> increases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78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E375-F972-8C4E-9985-F29C614EE72B}" type="slidenum">
              <a:rPr lang="en-US"/>
              <a:pPr/>
              <a:t>46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and its Cousins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</a:t>
            </a:r>
            <a:r>
              <a:rPr lang="en-US" u="sng" dirty="0"/>
              <a:t>running time</a:t>
            </a:r>
            <a:r>
              <a:rPr lang="en-US" dirty="0"/>
              <a:t> of an algorithm </a:t>
            </a:r>
            <a:br>
              <a:rPr lang="en-US" dirty="0"/>
            </a:br>
            <a:r>
              <a:rPr lang="en-US" dirty="0"/>
              <a:t>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Big-Oh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T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)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 </a:t>
            </a:r>
            <a:r>
              <a:rPr lang="en-US" i="1" dirty="0" err="1">
                <a:solidFill>
                  <a:srgbClr val="C00000"/>
                </a:solidFill>
                <a:latin typeface="Times New Roman" charset="0"/>
              </a:rPr>
              <a:t>cf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 other words, when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sufficiently large, </a:t>
            </a:r>
            <a:br>
              <a:rPr lang="en-US" dirty="0"/>
            </a:br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an </a:t>
            </a:r>
            <a:r>
              <a:rPr lang="en-US" u="sng" dirty="0"/>
              <a:t>upper bound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We 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care about small values of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u="sng" dirty="0"/>
              <a:t>no faster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than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increases.</a:t>
            </a:r>
          </a:p>
        </p:txBody>
      </p:sp>
    </p:spTree>
    <p:extLst>
      <p:ext uri="{BB962C8B-B14F-4D97-AF65-F5344CB8AC3E}">
        <p14:creationId xmlns:p14="http://schemas.microsoft.com/office/powerpoint/2010/main" val="53634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5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A8B9-63D1-C94E-8DDE-ED11DE713AD9}" type="slidenum">
              <a:rPr lang="en-US"/>
              <a:pPr/>
              <a:t>47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325903"/>
            <a:ext cx="8229600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Omega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T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)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charset="0"/>
                <a:cs typeface="Times New Roman" charset="0"/>
              </a:rPr>
              <a:t>≥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 cg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C000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C00000"/>
                </a:solidFill>
                <a:latin typeface="Times New Roman" charset="0"/>
              </a:rPr>
              <a:t>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 other words, when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sufficiently large, </a:t>
            </a:r>
            <a:br>
              <a:rPr lang="en-US" dirty="0"/>
            </a:br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</a:t>
            </a:r>
            <a:r>
              <a:rPr lang="en-US" u="sng" dirty="0"/>
              <a:t>lower bound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We 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care about small values of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u="sng" dirty="0"/>
              <a:t>at least as fast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increases.</a:t>
            </a:r>
          </a:p>
        </p:txBody>
      </p:sp>
    </p:spTree>
    <p:extLst>
      <p:ext uri="{BB962C8B-B14F-4D97-AF65-F5344CB8AC3E}">
        <p14:creationId xmlns:p14="http://schemas.microsoft.com/office/powerpoint/2010/main" val="129595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569-304C-A941-B154-51E0EE6C66A0}" type="slidenum">
              <a:rPr lang="en-US"/>
              <a:pPr/>
              <a:t>48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grpSp>
        <p:nvGrpSpPr>
          <p:cNvPr id="430101" name="Group 21"/>
          <p:cNvGrpSpPr>
            <a:grpSpLocks/>
          </p:cNvGrpSpPr>
          <p:nvPr/>
        </p:nvGrpSpPr>
        <p:grpSpPr bwMode="auto">
          <a:xfrm>
            <a:off x="457200" y="1301750"/>
            <a:ext cx="3749675" cy="4413250"/>
            <a:chOff x="288" y="951"/>
            <a:chExt cx="2362" cy="2780"/>
          </a:xfrm>
        </p:grpSpPr>
        <p:grpSp>
          <p:nvGrpSpPr>
            <p:cNvPr id="430097" name="Group 17"/>
            <p:cNvGrpSpPr>
              <a:grpSpLocks/>
            </p:cNvGrpSpPr>
            <p:nvPr/>
          </p:nvGrpSpPr>
          <p:grpSpPr bwMode="auto">
            <a:xfrm>
              <a:off x="288" y="951"/>
              <a:ext cx="2362" cy="2419"/>
              <a:chOff x="288" y="835"/>
              <a:chExt cx="2362" cy="2419"/>
            </a:xfrm>
          </p:grpSpPr>
          <p:pic>
            <p:nvPicPr>
              <p:cNvPr id="43008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835"/>
                <a:ext cx="2362" cy="23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8" name="Text Box 8"/>
              <p:cNvSpPr txBox="1">
                <a:spLocks noChangeArrowheads="1"/>
              </p:cNvSpPr>
              <p:nvPr/>
            </p:nvSpPr>
            <p:spPr bwMode="auto">
              <a:xfrm>
                <a:off x="2304" y="2682"/>
                <a:ext cx="2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N</a:t>
                </a:r>
              </a:p>
            </p:txBody>
          </p:sp>
          <p:sp>
            <p:nvSpPr>
              <p:cNvPr id="430090" name="Text Box 10"/>
              <p:cNvSpPr txBox="1">
                <a:spLocks noChangeArrowheads="1"/>
              </p:cNvSpPr>
              <p:nvPr/>
            </p:nvSpPr>
            <p:spPr bwMode="auto">
              <a:xfrm>
                <a:off x="2189" y="145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T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3" name="Text Box 13"/>
              <p:cNvSpPr txBox="1">
                <a:spLocks noChangeArrowheads="1"/>
              </p:cNvSpPr>
              <p:nvPr/>
            </p:nvSpPr>
            <p:spPr bwMode="auto">
              <a:xfrm>
                <a:off x="2131" y="896"/>
                <a:ext cx="4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cf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5" name="Text Box 15"/>
              <p:cNvSpPr txBox="1">
                <a:spLocks noChangeArrowheads="1"/>
              </p:cNvSpPr>
              <p:nvPr/>
            </p:nvSpPr>
            <p:spPr bwMode="auto">
              <a:xfrm>
                <a:off x="1210" y="2966"/>
                <a:ext cx="1281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T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</a:t>
                </a:r>
                <a:r>
                  <a:rPr lang="en-US" sz="2400" i="1">
                    <a:latin typeface="Times New Roman" charset="0"/>
                  </a:rPr>
                  <a:t> = O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f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))</a:t>
                </a:r>
              </a:p>
            </p:txBody>
          </p:sp>
        </p:grpSp>
        <p:sp>
          <p:nvSpPr>
            <p:cNvPr id="430099" name="Text Box 19"/>
            <p:cNvSpPr txBox="1">
              <a:spLocks noChangeArrowheads="1"/>
            </p:cNvSpPr>
            <p:nvPr/>
          </p:nvSpPr>
          <p:spPr bwMode="auto">
            <a:xfrm>
              <a:off x="748" y="3443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Upper bound</a:t>
              </a:r>
            </a:p>
          </p:txBody>
        </p:sp>
      </p:grpSp>
      <p:grpSp>
        <p:nvGrpSpPr>
          <p:cNvPr id="430102" name="Group 22"/>
          <p:cNvGrpSpPr>
            <a:grpSpLocks/>
          </p:cNvGrpSpPr>
          <p:nvPr/>
        </p:nvGrpSpPr>
        <p:grpSpPr bwMode="auto">
          <a:xfrm>
            <a:off x="4629150" y="1301750"/>
            <a:ext cx="3756025" cy="4413250"/>
            <a:chOff x="2916" y="951"/>
            <a:chExt cx="2366" cy="2780"/>
          </a:xfrm>
        </p:grpSpPr>
        <p:grpSp>
          <p:nvGrpSpPr>
            <p:cNvPr id="430098" name="Group 18"/>
            <p:cNvGrpSpPr>
              <a:grpSpLocks/>
            </p:cNvGrpSpPr>
            <p:nvPr/>
          </p:nvGrpSpPr>
          <p:grpSpPr bwMode="auto">
            <a:xfrm>
              <a:off x="2916" y="951"/>
              <a:ext cx="2366" cy="2419"/>
              <a:chOff x="2916" y="835"/>
              <a:chExt cx="2366" cy="2419"/>
            </a:xfrm>
          </p:grpSpPr>
          <p:pic>
            <p:nvPicPr>
              <p:cNvPr id="430087" name="Picture 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16" y="835"/>
                <a:ext cx="2345" cy="2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9" name="Text Box 9"/>
              <p:cNvSpPr txBox="1">
                <a:spLocks noChangeArrowheads="1"/>
              </p:cNvSpPr>
              <p:nvPr/>
            </p:nvSpPr>
            <p:spPr bwMode="auto">
              <a:xfrm>
                <a:off x="5011" y="2682"/>
                <a:ext cx="2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N</a:t>
                </a:r>
              </a:p>
            </p:txBody>
          </p:sp>
          <p:sp>
            <p:nvSpPr>
              <p:cNvPr id="430091" name="Text Box 11"/>
              <p:cNvSpPr txBox="1">
                <a:spLocks noChangeArrowheads="1"/>
              </p:cNvSpPr>
              <p:nvPr/>
            </p:nvSpPr>
            <p:spPr bwMode="auto">
              <a:xfrm>
                <a:off x="4781" y="118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T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2" name="Text Box 12"/>
              <p:cNvSpPr txBox="1">
                <a:spLocks noChangeArrowheads="1"/>
              </p:cNvSpPr>
              <p:nvPr/>
            </p:nvSpPr>
            <p:spPr bwMode="auto">
              <a:xfrm>
                <a:off x="4838" y="1642"/>
                <a:ext cx="444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cg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6" name="Text Box 16"/>
              <p:cNvSpPr txBox="1">
                <a:spLocks noChangeArrowheads="1"/>
              </p:cNvSpPr>
              <p:nvPr/>
            </p:nvSpPr>
            <p:spPr bwMode="auto">
              <a:xfrm>
                <a:off x="3802" y="2966"/>
                <a:ext cx="1324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T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</a:t>
                </a:r>
                <a:r>
                  <a:rPr lang="en-US" sz="2400" i="1">
                    <a:latin typeface="Times New Roman" charset="0"/>
                  </a:rPr>
                  <a:t> = </a:t>
                </a:r>
                <a:r>
                  <a:rPr lang="el-GR" sz="2400" i="1">
                    <a:latin typeface="Times New Roman" charset="0"/>
                    <a:cs typeface="Times New Roman" charset="0"/>
                  </a:rPr>
                  <a:t>Ω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g</a:t>
                </a:r>
                <a:r>
                  <a:rPr lang="en-US" sz="2400">
                    <a:latin typeface="Times New Roman" charset="0"/>
                  </a:rPr>
                  <a:t>(</a:t>
                </a:r>
                <a:r>
                  <a:rPr lang="en-US" sz="2400" i="1">
                    <a:latin typeface="Times New Roman" charset="0"/>
                  </a:rPr>
                  <a:t>N</a:t>
                </a:r>
                <a:r>
                  <a:rPr lang="en-US" sz="2400">
                    <a:latin typeface="Times New Roman" charset="0"/>
                  </a:rPr>
                  <a:t>))</a:t>
                </a:r>
              </a:p>
            </p:txBody>
          </p:sp>
        </p:grpSp>
        <p:sp>
          <p:nvSpPr>
            <p:cNvPr id="430100" name="Text Box 20"/>
            <p:cNvSpPr txBox="1">
              <a:spLocks noChangeArrowheads="1"/>
            </p:cNvSpPr>
            <p:nvPr/>
          </p:nvSpPr>
          <p:spPr bwMode="auto">
            <a:xfrm>
              <a:off x="3610" y="3443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Lower bound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62838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35CE-0103-DD47-98BD-BD4CCBB30D57}" type="slidenum">
              <a:rPr lang="en-US"/>
              <a:pPr/>
              <a:t>49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Theta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and only if:</a:t>
            </a:r>
          </a:p>
          <a:p>
            <a:pPr lvl="2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and</a:t>
            </a:r>
          </a:p>
          <a:p>
            <a:pPr lvl="2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 other words, the rate of growth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u="sng" dirty="0"/>
              <a:t>equals the rate of growth</a:t>
            </a:r>
            <a:r>
              <a:rPr lang="en-US" dirty="0"/>
              <a:t> of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999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9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E101-598E-4144-BB02-A677B774D562}" type="slidenum">
              <a:rPr lang="en-US"/>
              <a:pPr/>
              <a:t>5</a:t>
            </a:fld>
            <a:endParaRPr lang="en-US"/>
          </a:p>
        </p:txBody>
      </p:sp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implement a hash table as an </a:t>
            </a:r>
            <a:br>
              <a:rPr lang="en-US" dirty="0"/>
            </a:br>
            <a:r>
              <a:rPr lang="en-US" u="sng" dirty="0"/>
              <a:t>array of cells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Refer to its size as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the hash table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dirty="0">
                <a:solidFill>
                  <a:srgbClr val="B23C00"/>
                </a:solidFill>
              </a:rPr>
              <a:t>mapping function </a:t>
            </a:r>
            <a:br>
              <a:rPr lang="en-US" dirty="0"/>
            </a:br>
            <a:r>
              <a:rPr lang="en-US" dirty="0"/>
              <a:t>maps a key value into an integer value </a:t>
            </a:r>
            <a:br>
              <a:rPr lang="en-US" dirty="0"/>
            </a:br>
            <a:r>
              <a:rPr lang="en-US" dirty="0"/>
              <a:t>in the range 0 to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 – 1, </a:t>
            </a:r>
            <a:br>
              <a:rPr lang="en-US" dirty="0"/>
            </a:br>
            <a:r>
              <a:rPr lang="en-US" dirty="0"/>
              <a:t>then we can use this integer value </a:t>
            </a:r>
            <a:br>
              <a:rPr lang="en-US" dirty="0"/>
            </a:br>
            <a:r>
              <a:rPr lang="en-US" dirty="0"/>
              <a:t>as the index into the underlying array.</a:t>
            </a:r>
          </a:p>
        </p:txBody>
      </p:sp>
    </p:spTree>
    <p:extLst>
      <p:ext uri="{BB962C8B-B14F-4D97-AF65-F5344CB8AC3E}">
        <p14:creationId xmlns:p14="http://schemas.microsoft.com/office/powerpoint/2010/main" val="11909410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CBB-E44F-5145-ACD6-FEDA466A21E3}" type="slidenum">
              <a:rPr lang="en-US"/>
              <a:pPr/>
              <a:t>50</a:t>
            </a:fld>
            <a:endParaRPr lang="en-US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Rate of Growth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98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 decided that a good predictor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for solving the Towers of Hanoi problem was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the number of disks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2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-1</a:t>
            </a:r>
            <a:r>
              <a:rPr lang="en-US" dirty="0"/>
              <a:t> is the number of disk moves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Therefore,</a:t>
            </a:r>
          </a:p>
        </p:txBody>
      </p: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3551238" y="3549650"/>
            <a:ext cx="1970087" cy="5191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charset="0"/>
              </a:rPr>
              <a:t>T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 = </a:t>
            </a:r>
            <a:r>
              <a:rPr lang="el-GR" sz="2800" i="1">
                <a:latin typeface="Times New Roman" charset="0"/>
              </a:rPr>
              <a:t>Θ</a:t>
            </a:r>
            <a:r>
              <a:rPr lang="en-US" sz="2800">
                <a:latin typeface="Times New Roman" charset="0"/>
              </a:rPr>
              <a:t>(2</a:t>
            </a:r>
            <a:r>
              <a:rPr lang="en-US" sz="2800" i="1" baseline="30000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39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/>
      <p:bldP spid="43520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BF457-E577-FF43-A818-A3A0EB96DA3C}" type="slidenum">
              <a:rPr lang="en-US"/>
              <a:pPr/>
              <a:t>51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Little-Oh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i="1" dirty="0">
                <a:latin typeface="Times New Roman" charset="0"/>
                <a:cs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&lt; </a:t>
            </a:r>
            <a:r>
              <a:rPr lang="en-US" i="1" dirty="0" err="1">
                <a:latin typeface="Times New Roman" charset="0"/>
              </a:rPr>
              <a:t>cp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similar to the upper bound 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but instead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we have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&lt;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cp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203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1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AF88-19BC-6449-8D12-C9B646C584E4}" type="slidenum">
              <a:rPr lang="en-US"/>
              <a:pPr/>
              <a:t>52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 and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+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+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 </a:t>
            </a:r>
            <a:r>
              <a:rPr lang="en-US" dirty="0"/>
              <a:t>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(max(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,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)))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x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x</a:t>
            </a:r>
            <a:r>
              <a:rPr lang="en-US" i="1" dirty="0">
                <a:latin typeface="Times New Roman" charset="0"/>
              </a:rPr>
              <a:t> f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</a:p>
          <a:p>
            <a:pPr lvl="4"/>
            <a:endParaRPr lang="en-US" dirty="0"/>
          </a:p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is a polynomial of degree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,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  <a:cs typeface="" charset="0"/>
              </a:rPr>
              <a:t>(</a:t>
            </a:r>
            <a:r>
              <a:rPr lang="en-US" i="1" dirty="0" err="1">
                <a:latin typeface="Times New Roman" charset="0"/>
                <a:cs typeface="" charset="0"/>
              </a:rPr>
              <a:t>N</a:t>
            </a:r>
            <a:r>
              <a:rPr lang="en-US" i="1" baseline="30000" dirty="0" err="1">
                <a:latin typeface="Times New Roman" charset="0"/>
                <a:cs typeface="" charset="0"/>
              </a:rPr>
              <a:t>k</a:t>
            </a:r>
            <a:r>
              <a:rPr lang="en-US" dirty="0">
                <a:latin typeface="Times New Roman" charset="0"/>
                <a:cs typeface="" charset="0"/>
              </a:rPr>
              <a:t>)</a:t>
            </a:r>
          </a:p>
          <a:p>
            <a:pPr lvl="4"/>
            <a:endParaRPr lang="en-US" dirty="0">
              <a:cs typeface="" charset="0"/>
            </a:endParaRPr>
          </a:p>
          <a:p>
            <a:r>
              <a:rPr lang="en-US" dirty="0">
                <a:cs typeface="" charset="0"/>
              </a:rPr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dirty="0" err="1">
                <a:latin typeface="Times New Roman" charset="0"/>
              </a:rPr>
              <a:t>log</a:t>
            </a:r>
            <a:r>
              <a:rPr lang="en-US" i="1" baseline="30000" dirty="0" err="1">
                <a:latin typeface="Times New Roman" charset="0"/>
              </a:rPr>
              <a:t>k</a:t>
            </a:r>
            <a:r>
              <a:rPr lang="en-US" i="1" dirty="0">
                <a:latin typeface="Times New Roman" charset="0"/>
              </a:rPr>
              <a:t> N </a:t>
            </a:r>
            <a:r>
              <a:rPr lang="en-US" dirty="0"/>
              <a:t>for any constant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, then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/>
            <a:r>
              <a:rPr lang="en-US" dirty="0"/>
              <a:t>Logarithms grow slowly!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109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1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2210-B0F7-9D4D-A177-5647047FF937}" type="slidenum">
              <a:rPr lang="en-US"/>
              <a:pPr/>
              <a:t>53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Compare Growth Rates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we want to </a:t>
            </a:r>
            <a:r>
              <a:rPr lang="en-US" u="sng" dirty="0"/>
              <a:t>compare the growth rates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two functions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, compute</a:t>
            </a:r>
            <a:endParaRPr lang="en-US" dirty="0">
              <a:cs typeface="Arial" charset="0"/>
            </a:endParaRP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limit is 0: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is an upper bound for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).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limit is a constant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>
                <a:cs typeface="Times New Roman" charset="0"/>
              </a:rPr>
              <a:t>≠ 0</a:t>
            </a:r>
            <a:r>
              <a:rPr lang="en-US" dirty="0">
                <a:latin typeface="Times New Roman" charset="0"/>
                <a:cs typeface="Times New Roman" charset="0"/>
              </a:rPr>
              <a:t>: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br>
              <a:rPr lang="en-US" dirty="0">
                <a:latin typeface="Times New Roman" charset="0"/>
                <a:cs typeface="Times New Roman" charset="0"/>
              </a:rPr>
            </a:b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and 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have the same growth rate.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limit is </a:t>
            </a:r>
            <a:r>
              <a:rPr lang="en-US" sz="3600" dirty="0">
                <a:cs typeface="Arial" charset="0"/>
              </a:rPr>
              <a:t>∞</a:t>
            </a:r>
            <a:r>
              <a:rPr lang="en-US" dirty="0">
                <a:cs typeface="Arial" charset="0"/>
              </a:rPr>
              <a:t>: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br>
              <a:rPr lang="en-US" dirty="0">
                <a:latin typeface="Times New Roman" charset="0"/>
              </a:rPr>
            </a:b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is an upper bound for</a:t>
            </a:r>
            <a:r>
              <a:rPr lang="en-US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).</a:t>
            </a:r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3421063" y="2270446"/>
            <a:ext cx="2247900" cy="88423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charset="0"/>
              </a:rPr>
              <a:t>lim </a:t>
            </a:r>
            <a:r>
              <a:rPr lang="en-US" sz="2800" i="1">
                <a:latin typeface="Times New Roman" charset="0"/>
              </a:rPr>
              <a:t>f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 / </a:t>
            </a:r>
            <a:r>
              <a:rPr lang="en-US" sz="2800" i="1">
                <a:latin typeface="Times New Roman" charset="0"/>
              </a:rPr>
              <a:t>g</a:t>
            </a:r>
            <a:r>
              <a:rPr lang="en-US" sz="2800">
                <a:latin typeface="Times New Roman" charset="0"/>
              </a:rPr>
              <a:t>(</a:t>
            </a:r>
            <a:r>
              <a:rPr lang="en-US" sz="2800" i="1">
                <a:latin typeface="Times New Roman" charset="0"/>
              </a:rPr>
              <a:t>N</a:t>
            </a:r>
            <a:r>
              <a:rPr lang="en-US" sz="2800">
                <a:latin typeface="Times New Roman" charset="0"/>
              </a:rPr>
              <a:t>)</a:t>
            </a:r>
            <a:br>
              <a:rPr lang="en-US" sz="2800">
                <a:latin typeface="Times New Roman" charset="0"/>
              </a:rPr>
            </a:b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  <a:sym typeface="Wingdings" charset="0"/>
              </a:rPr>
              <a:t></a:t>
            </a:r>
            <a:r>
              <a:rPr lang="en-US" sz="2400"/>
              <a:t>∞</a:t>
            </a:r>
          </a:p>
        </p:txBody>
      </p:sp>
    </p:spTree>
    <p:extLst>
      <p:ext uri="{BB962C8B-B14F-4D97-AF65-F5344CB8AC3E}">
        <p14:creationId xmlns:p14="http://schemas.microsoft.com/office/powerpoint/2010/main" val="14693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B432-3E2B-444A-8806-1C54DB00D7AE}" type="slidenum">
              <a:rPr lang="en-US"/>
              <a:pPr/>
              <a:t>54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Rules for Computing Running Time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Consecutive statements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Add the running times of the statements.</a:t>
            </a:r>
          </a:p>
          <a:p>
            <a:pPr lvl="1"/>
            <a:r>
              <a:rPr lang="en-US" dirty="0"/>
              <a:t>Generally, only consider the statement </a:t>
            </a:r>
            <a:br>
              <a:rPr lang="en-US" dirty="0"/>
            </a:br>
            <a:r>
              <a:rPr lang="en-US" dirty="0"/>
              <a:t>with the maximum running time.</a:t>
            </a:r>
          </a:p>
          <a:p>
            <a:pPr lvl="4"/>
            <a:endParaRPr lang="en-US" dirty="0"/>
          </a:p>
          <a:p>
            <a:r>
              <a:rPr lang="en-US" dirty="0"/>
              <a:t>Branching statement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running time of the entire statement is at most the maximum running time of its branches.</a:t>
            </a:r>
          </a:p>
        </p:txBody>
      </p:sp>
    </p:spTree>
    <p:extLst>
      <p:ext uri="{BB962C8B-B14F-4D97-AF65-F5344CB8AC3E}">
        <p14:creationId xmlns:p14="http://schemas.microsoft.com/office/powerpoint/2010/main" val="20610444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60DD-16F8-FA4B-BC73-FDCC06519981}" type="slidenum">
              <a:rPr lang="en-US"/>
              <a:pPr/>
              <a:t>55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Running Time</a:t>
            </a:r>
            <a:r>
              <a:rPr lang="en-US" i="1" dirty="0"/>
              <a:t>, cont’d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running time of a loop is at most </a:t>
            </a:r>
            <a:br>
              <a:rPr lang="en-US" dirty="0"/>
            </a:br>
            <a:r>
              <a:rPr lang="en-US" dirty="0"/>
              <a:t>the number of iterations times </a:t>
            </a:r>
            <a:br>
              <a:rPr lang="en-US" dirty="0"/>
            </a:br>
            <a:r>
              <a:rPr lang="en-US" dirty="0"/>
              <a:t>the running time of the statements in the loop.</a:t>
            </a:r>
          </a:p>
          <a:p>
            <a:pPr lvl="4"/>
            <a:endParaRPr lang="en-US" dirty="0"/>
          </a:p>
          <a:p>
            <a:r>
              <a:rPr lang="en-US" dirty="0"/>
              <a:t>Nested loops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Compute the running time of the statements in the innermost loop, then multiply by the product of the numbers of iterations of all the loops.</a:t>
            </a:r>
          </a:p>
        </p:txBody>
      </p:sp>
    </p:spTree>
    <p:extLst>
      <p:ext uri="{BB962C8B-B14F-4D97-AF65-F5344CB8AC3E}">
        <p14:creationId xmlns:p14="http://schemas.microsoft.com/office/powerpoint/2010/main" val="10620719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C04-DAC1-3544-8846-2007D6A708DE}" type="slidenum">
              <a:rPr lang="en-US"/>
              <a:pPr/>
              <a:t>56</a:t>
            </a:fld>
            <a:endParaRPr lang="en-US"/>
          </a:p>
        </p:txBody>
      </p: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72000" algn="l"/>
              </a:tabLst>
            </a:pPr>
            <a:r>
              <a:rPr lang="en-US" u="sng" dirty="0"/>
              <a:t>Problem</a:t>
            </a:r>
            <a:r>
              <a:rPr lang="en-US" dirty="0"/>
              <a:t>: Compute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Fibonacci number.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>
              <a:tabLst>
                <a:tab pos="4572000" algn="l"/>
              </a:tabLst>
            </a:pPr>
            <a:r>
              <a:rPr lang="en-US" dirty="0"/>
              <a:t>Two algorithms to solve this problem: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Start with 1, 1, and repeatedly </a:t>
            </a:r>
            <a:br>
              <a:rPr lang="en-US" dirty="0"/>
            </a:br>
            <a:r>
              <a:rPr lang="en-US" dirty="0"/>
              <a:t>add the previous two values.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2">
              <a:tabLst>
                <a:tab pos="4572000" algn="l"/>
              </a:tabLst>
            </a:pPr>
            <a:r>
              <a:rPr lang="en-US" dirty="0" err="1"/>
              <a:t>LinearGrowthRate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Use recursion: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-2) +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-1)</a:t>
            </a:r>
          </a:p>
          <a:p>
            <a:pPr lvl="4">
              <a:tabLst>
                <a:tab pos="4572000" algn="l"/>
              </a:tabLst>
            </a:pPr>
            <a:endParaRPr lang="en-US" dirty="0">
              <a:latin typeface="Times New Roman" charset="0"/>
            </a:endParaRPr>
          </a:p>
          <a:p>
            <a:pPr lvl="2">
              <a:tabLst>
                <a:tab pos="4572000" algn="l"/>
              </a:tabLst>
            </a:pPr>
            <a:r>
              <a:rPr lang="en-US" dirty="0" err="1"/>
              <a:t>ExponentialGrowthRate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(1.5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71434" y="4343390"/>
            <a:ext cx="181532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Why is the growth </a:t>
            </a:r>
          </a:p>
          <a:p>
            <a:r>
              <a:rPr lang="en-US" dirty="0">
                <a:solidFill>
                  <a:srgbClr val="B23C00"/>
                </a:solidFill>
              </a:rPr>
              <a:t>rate exponential?</a:t>
            </a:r>
          </a:p>
        </p:txBody>
      </p:sp>
    </p:spTree>
    <p:extLst>
      <p:ext uri="{BB962C8B-B14F-4D97-AF65-F5344CB8AC3E}">
        <p14:creationId xmlns:p14="http://schemas.microsoft.com/office/powerpoint/2010/main" val="170657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/>
      <p:bldP spid="2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2D73-201F-0841-83BE-55E3EDECA041}" type="slidenum">
              <a:rPr lang="en-US"/>
              <a:pPr/>
              <a:t>57</a:t>
            </a:fld>
            <a:endParaRPr 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/>
              <a:t>One set of results for the Fibonacci problem.</a:t>
            </a:r>
          </a:p>
          <a:p>
            <a:pPr lvl="1"/>
            <a:r>
              <a:rPr lang="en-US"/>
              <a:t>Times in milliseconds.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391" y="2331732"/>
            <a:ext cx="5417719" cy="347787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    n        Linear   Exponential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10             0             1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20             0             2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25             0             3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30             0             4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35             0            45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40             0           504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45             0          5358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50             0         59267</a:t>
            </a:r>
          </a:p>
        </p:txBody>
      </p:sp>
    </p:spTree>
    <p:extLst>
      <p:ext uri="{BB962C8B-B14F-4D97-AF65-F5344CB8AC3E}">
        <p14:creationId xmlns:p14="http://schemas.microsoft.com/office/powerpoint/2010/main" val="65045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1817-C613-B943-853C-ADD195DD7348}" type="slidenum">
              <a:rPr lang="en-US"/>
              <a:pPr/>
              <a:t>6</a:t>
            </a:fld>
            <a:endParaRPr lang="en-US"/>
          </a:p>
        </p:txBody>
      </p:sp>
      <p:sp>
        <p:nvSpPr>
          <p:cNvPr id="94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555" cy="4784725"/>
          </a:xfrm>
        </p:spPr>
        <p:txBody>
          <a:bodyPr/>
          <a:lstStyle/>
          <a:p>
            <a:r>
              <a:rPr lang="en-US" dirty="0"/>
              <a:t>Suppose we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re storing employee data records </a:t>
            </a:r>
            <a:br>
              <a:rPr lang="en-US" dirty="0"/>
            </a:br>
            <a:r>
              <a:rPr lang="en-US" dirty="0"/>
              <a:t>into a hash table.</a:t>
            </a:r>
          </a:p>
          <a:p>
            <a:pPr lvl="4"/>
            <a:endParaRPr lang="en-US" dirty="0"/>
          </a:p>
          <a:p>
            <a:r>
              <a:rPr lang="en-US" dirty="0"/>
              <a:t>We use an </a:t>
            </a:r>
            <a:r>
              <a:rPr lang="en-US" u="sng" dirty="0"/>
              <a:t>employee’s name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as the </a:t>
            </a:r>
            <a:r>
              <a:rPr lang="en-US" u="sng" dirty="0"/>
              <a:t>key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342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1817-C613-B943-853C-ADD195DD7348}" type="slidenum">
              <a:rPr lang="en-US"/>
              <a:pPr/>
              <a:t>7</a:t>
            </a:fld>
            <a:endParaRPr lang="en-US"/>
          </a:p>
        </p:txBody>
      </p:sp>
      <p:sp>
        <p:nvSpPr>
          <p:cNvPr id="94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937125" cy="4784725"/>
          </a:xfrm>
        </p:spPr>
        <p:txBody>
          <a:bodyPr/>
          <a:lstStyle/>
          <a:p>
            <a:r>
              <a:rPr lang="en-US" dirty="0"/>
              <a:t>Suppose that the name</a:t>
            </a:r>
          </a:p>
          <a:p>
            <a:pPr lvl="4"/>
            <a:endParaRPr lang="en-US" dirty="0"/>
          </a:p>
          <a:p>
            <a:pPr lvl="1"/>
            <a:r>
              <a:rPr lang="en-US" i="1" dirty="0">
                <a:solidFill>
                  <a:srgbClr val="0033CC"/>
                </a:solidFill>
              </a:rPr>
              <a:t>john</a:t>
            </a:r>
            <a:r>
              <a:rPr lang="en-US" dirty="0"/>
              <a:t> hashes (maps) to </a:t>
            </a:r>
            <a:r>
              <a:rPr lang="en-US" dirty="0">
                <a:solidFill>
                  <a:srgbClr val="0033CC"/>
                </a:solidFill>
              </a:rPr>
              <a:t>3</a:t>
            </a:r>
            <a:endParaRPr lang="en-US" dirty="0"/>
          </a:p>
          <a:p>
            <a:pPr lvl="1"/>
            <a:r>
              <a:rPr lang="en-US" i="1" dirty="0" err="1">
                <a:solidFill>
                  <a:srgbClr val="0033CC"/>
                </a:solidFill>
              </a:rPr>
              <a:t>phil</a:t>
            </a:r>
            <a:r>
              <a:rPr lang="en-US" dirty="0"/>
              <a:t> hashes to </a:t>
            </a:r>
            <a:r>
              <a:rPr lang="en-US" dirty="0">
                <a:solidFill>
                  <a:srgbClr val="0033CC"/>
                </a:solidFill>
              </a:rPr>
              <a:t>4</a:t>
            </a:r>
            <a:endParaRPr lang="en-US" dirty="0"/>
          </a:p>
          <a:p>
            <a:pPr lvl="1"/>
            <a:r>
              <a:rPr lang="en-US" i="1" dirty="0" err="1">
                <a:solidFill>
                  <a:srgbClr val="0033CC"/>
                </a:solidFill>
              </a:rPr>
              <a:t>dave</a:t>
            </a:r>
            <a:r>
              <a:rPr lang="en-US" dirty="0"/>
              <a:t> hashes to </a:t>
            </a:r>
            <a:r>
              <a:rPr lang="en-US" dirty="0">
                <a:solidFill>
                  <a:srgbClr val="0033CC"/>
                </a:solidFill>
              </a:rPr>
              <a:t>6</a:t>
            </a:r>
            <a:endParaRPr lang="en-US" dirty="0"/>
          </a:p>
          <a:p>
            <a:pPr lvl="1"/>
            <a:r>
              <a:rPr lang="en-US" i="1" dirty="0" err="1">
                <a:solidFill>
                  <a:srgbClr val="0033CC"/>
                </a:solidFill>
              </a:rPr>
              <a:t>mary</a:t>
            </a:r>
            <a:r>
              <a:rPr lang="en-US" dirty="0"/>
              <a:t> hashes to </a:t>
            </a:r>
            <a:r>
              <a:rPr lang="en-US" dirty="0">
                <a:solidFill>
                  <a:srgbClr val="0033CC"/>
                </a:solidFill>
              </a:rPr>
              <a:t>7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This is an </a:t>
            </a:r>
            <a:r>
              <a:rPr lang="en-US" u="sng" dirty="0"/>
              <a:t>ideal situation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because each employee record ended up in a different table cell.</a:t>
            </a:r>
          </a:p>
        </p:txBody>
      </p:sp>
      <p:pic>
        <p:nvPicPr>
          <p:cNvPr id="9492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413" y="1235075"/>
            <a:ext cx="3363912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Java, 3</a:t>
            </a:r>
            <a:r>
              <a:rPr lang="en-US" sz="800" b="1" baseline="30000" dirty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0-13-257627-9</a:t>
            </a:r>
          </a:p>
        </p:txBody>
      </p:sp>
    </p:spTree>
    <p:extLst>
      <p:ext uri="{BB962C8B-B14F-4D97-AF65-F5344CB8AC3E}">
        <p14:creationId xmlns:p14="http://schemas.microsoft.com/office/powerpoint/2010/main" val="53978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998B-1DE5-A947-96C7-8DFBC9643AC6}" type="slidenum">
              <a:rPr lang="en-US"/>
              <a:pPr/>
              <a:t>8</a:t>
            </a:fld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an </a:t>
            </a:r>
            <a:r>
              <a:rPr lang="en-US" u="sng" dirty="0"/>
              <a:t>ideal hash function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map </a:t>
            </a:r>
            <a:br>
              <a:rPr lang="en-US" dirty="0"/>
            </a:br>
            <a:r>
              <a:rPr lang="en-US" dirty="0"/>
              <a:t>each data record into a </a:t>
            </a:r>
            <a:r>
              <a:rPr lang="en-US" u="sng" dirty="0"/>
              <a:t>distinct table cell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It can be </a:t>
            </a:r>
            <a:r>
              <a:rPr lang="en-US" u="sng" dirty="0"/>
              <a:t>very difficult</a:t>
            </a:r>
            <a:r>
              <a:rPr lang="en-US" dirty="0"/>
              <a:t> to find such a hash function.</a:t>
            </a:r>
          </a:p>
        </p:txBody>
      </p:sp>
    </p:spTree>
    <p:extLst>
      <p:ext uri="{BB962C8B-B14F-4D97-AF65-F5344CB8AC3E}">
        <p14:creationId xmlns:p14="http://schemas.microsoft.com/office/powerpoint/2010/main" val="312359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Hash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Suppose our keys are words and the table size is 10,007 (a prime number).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Problem: This hash function does not distribute the keys well if the table is large.</a:t>
            </a:r>
          </a:p>
          <a:p>
            <a:pPr lvl="1"/>
            <a:r>
              <a:rPr lang="en-US" dirty="0"/>
              <a:t>The maximum ASCII character value is 127.</a:t>
            </a:r>
          </a:p>
          <a:p>
            <a:pPr lvl="1"/>
            <a:r>
              <a:rPr lang="en-US" dirty="0"/>
              <a:t>If a typical word is 8 characters long, the hash function generally has values from 0 to 1,016.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6785" y="2240293"/>
            <a:ext cx="6250429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hash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string&amp; word,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hashVal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for (char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: word)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hashVal</a:t>
            </a:r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+=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return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hashVal%table_size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998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54403</TotalTime>
  <Words>4290</Words>
  <Application>Microsoft Macintosh PowerPoint</Application>
  <PresentationFormat>On-screen Show (4:3)</PresentationFormat>
  <Paragraphs>595</Paragraphs>
  <Slides>57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</vt:lpstr>
      <vt:lpstr>Courier New</vt:lpstr>
      <vt:lpstr>Times New Roman</vt:lpstr>
      <vt:lpstr>Wingdings</vt:lpstr>
      <vt:lpstr>Quadrant</vt:lpstr>
      <vt:lpstr>CMPE 180A Data Structures and Algorithms in C++ November 3 Class Meeting</vt:lpstr>
      <vt:lpstr>Assignment #10 Solution</vt:lpstr>
      <vt:lpstr>Hash Tables</vt:lpstr>
      <vt:lpstr>Hash Tables, cont’d</vt:lpstr>
      <vt:lpstr>Hash Tables, cont’d</vt:lpstr>
      <vt:lpstr>Hash Tables, cont’d</vt:lpstr>
      <vt:lpstr>Hash Tables, cont’d</vt:lpstr>
      <vt:lpstr>Hash Function</vt:lpstr>
      <vt:lpstr>A Simple Hash Function</vt:lpstr>
      <vt:lpstr>Another Simple Hash Function</vt:lpstr>
      <vt:lpstr>A Better Hash Function</vt:lpstr>
      <vt:lpstr>Collisions</vt:lpstr>
      <vt:lpstr>Keys for Successful Hashing</vt:lpstr>
      <vt:lpstr>Collision Resolution</vt:lpstr>
      <vt:lpstr>Collision Resolution: Separate Chaining</vt:lpstr>
      <vt:lpstr>Collision Resolution: Separate Chaining, cont’d</vt:lpstr>
      <vt:lpstr>Collision Resolution: Open Addressing</vt:lpstr>
      <vt:lpstr>Collision Resolution: Linear Probing</vt:lpstr>
      <vt:lpstr>Collision Resolution: Linear Probing, cont’d</vt:lpstr>
      <vt:lpstr>Collision Resolution: Linear Probing, cont’d</vt:lpstr>
      <vt:lpstr>Collision Resolution: Quadratic Probing</vt:lpstr>
      <vt:lpstr>Collision Resolution: Quadratic Probing, cont’d</vt:lpstr>
      <vt:lpstr>Load Factor</vt:lpstr>
      <vt:lpstr>Assignment #11</vt:lpstr>
      <vt:lpstr>Break</vt:lpstr>
      <vt:lpstr>Introduction to Algorithm Analysis</vt:lpstr>
      <vt:lpstr>Introduction to Algorithm Analysis, cont’d</vt:lpstr>
      <vt:lpstr>Example: Reading Books</vt:lpstr>
      <vt:lpstr>Introduction to Algorithm Analysis, cont’d</vt:lpstr>
      <vt:lpstr>How Well Does an Algorithm Scale?</vt:lpstr>
      <vt:lpstr>How Well Does an Algorithm Scale? cont’d</vt:lpstr>
      <vt:lpstr>How Well Does an Algorithm Scale? cont’d</vt:lpstr>
      <vt:lpstr>How Well Does an Algorithm Scale? cont’d</vt:lpstr>
      <vt:lpstr>Towers of Hanoi</vt:lpstr>
      <vt:lpstr>Towers of Hanoi, cont’d</vt:lpstr>
      <vt:lpstr>Towers of Hanoi: Analysis</vt:lpstr>
      <vt:lpstr>Towers of Hanoi: Analysis, cont’d</vt:lpstr>
      <vt:lpstr>Towers of Hanoi: Analysis</vt:lpstr>
      <vt:lpstr>Towers of Hanoi: Count Moves</vt:lpstr>
      <vt:lpstr>Towers of Hanoi: Analysis</vt:lpstr>
      <vt:lpstr>Proof by Induction: Base Case</vt:lpstr>
      <vt:lpstr>Proof by Induction: Inductive Step</vt:lpstr>
      <vt:lpstr>Proof by Induction: What Happened?</vt:lpstr>
      <vt:lpstr>Another Proof By Induction Example</vt:lpstr>
      <vt:lpstr>Algorithm Analysis</vt:lpstr>
      <vt:lpstr>Big-Oh and its Cousins</vt:lpstr>
      <vt:lpstr>Big-Oh and its Cousins, cont’d</vt:lpstr>
      <vt:lpstr>Big-Oh and its Cousins, cont’d</vt:lpstr>
      <vt:lpstr>Big-Oh and its Cousins, cont’d</vt:lpstr>
      <vt:lpstr>Towers of Hanoi: Rate of Growth</vt:lpstr>
      <vt:lpstr>Big-Oh and its Cousins, cont’d</vt:lpstr>
      <vt:lpstr>Big-Oh and its Cousins, cont’d</vt:lpstr>
      <vt:lpstr>Compare Growth Rates</vt:lpstr>
      <vt:lpstr>General Rules for Computing Running Time</vt:lpstr>
      <vt:lpstr>Computing Running Time, cont’d</vt:lpstr>
      <vt:lpstr>Scalability of Different Algorithms</vt:lpstr>
      <vt:lpstr>Scalability of Different Algorithms,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930</cp:revision>
  <cp:lastPrinted>2016-09-16T08:43:07Z</cp:lastPrinted>
  <dcterms:created xsi:type="dcterms:W3CDTF">2008-01-12T03:52:55Z</dcterms:created>
  <dcterms:modified xsi:type="dcterms:W3CDTF">2020-11-03T07:26:05Z</dcterms:modified>
  <cp:category/>
</cp:coreProperties>
</file>