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1"/>
  </p:sldMasterIdLst>
  <p:notesMasterIdLst>
    <p:notesMasterId r:id="rId63"/>
  </p:notesMasterIdLst>
  <p:handoutMasterIdLst>
    <p:handoutMasterId r:id="rId64"/>
  </p:handoutMasterIdLst>
  <p:sldIdLst>
    <p:sldId id="256" r:id="rId2"/>
    <p:sldId id="283" r:id="rId3"/>
    <p:sldId id="284" r:id="rId4"/>
    <p:sldId id="285" r:id="rId5"/>
    <p:sldId id="286" r:id="rId6"/>
    <p:sldId id="504" r:id="rId7"/>
    <p:sldId id="506" r:id="rId8"/>
    <p:sldId id="282" r:id="rId9"/>
    <p:sldId id="287" r:id="rId10"/>
    <p:sldId id="288" r:id="rId11"/>
    <p:sldId id="289" r:id="rId12"/>
    <p:sldId id="507" r:id="rId13"/>
    <p:sldId id="508" r:id="rId14"/>
    <p:sldId id="509" r:id="rId15"/>
    <p:sldId id="265" r:id="rId16"/>
    <p:sldId id="266" r:id="rId17"/>
    <p:sldId id="267" r:id="rId18"/>
    <p:sldId id="510" r:id="rId19"/>
    <p:sldId id="511" r:id="rId20"/>
    <p:sldId id="512" r:id="rId21"/>
    <p:sldId id="513" r:id="rId22"/>
    <p:sldId id="514" r:id="rId23"/>
    <p:sldId id="276" r:id="rId24"/>
    <p:sldId id="515" r:id="rId25"/>
    <p:sldId id="274" r:id="rId26"/>
    <p:sldId id="295" r:id="rId27"/>
    <p:sldId id="296" r:id="rId28"/>
    <p:sldId id="297" r:id="rId29"/>
    <p:sldId id="298" r:id="rId30"/>
    <p:sldId id="501" r:id="rId31"/>
    <p:sldId id="476" r:id="rId32"/>
    <p:sldId id="477" r:id="rId33"/>
    <p:sldId id="478" r:id="rId34"/>
    <p:sldId id="461" r:id="rId35"/>
    <p:sldId id="299" r:id="rId36"/>
    <p:sldId id="479" r:id="rId37"/>
    <p:sldId id="277" r:id="rId38"/>
    <p:sldId id="475" r:id="rId39"/>
    <p:sldId id="279" r:id="rId40"/>
    <p:sldId id="280" r:id="rId41"/>
    <p:sldId id="480" r:id="rId42"/>
    <p:sldId id="481" r:id="rId43"/>
    <p:sldId id="482" r:id="rId44"/>
    <p:sldId id="500" r:id="rId45"/>
    <p:sldId id="348" r:id="rId46"/>
    <p:sldId id="349" r:id="rId47"/>
    <p:sldId id="350" r:id="rId48"/>
    <p:sldId id="351" r:id="rId49"/>
    <p:sldId id="264" r:id="rId50"/>
    <p:sldId id="268" r:id="rId51"/>
    <p:sldId id="259" r:id="rId52"/>
    <p:sldId id="269" r:id="rId53"/>
    <p:sldId id="270" r:id="rId54"/>
    <p:sldId id="271" r:id="rId55"/>
    <p:sldId id="272" r:id="rId56"/>
    <p:sldId id="281" r:id="rId57"/>
    <p:sldId id="260" r:id="rId58"/>
    <p:sldId id="273" r:id="rId59"/>
    <p:sldId id="502" r:id="rId60"/>
    <p:sldId id="275" r:id="rId61"/>
    <p:sldId id="503" r:id="rId62"/>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sz="1600"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sz="1600"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sz="1600"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sz="1600" kern="1200">
        <a:solidFill>
          <a:schemeClr val="tx1"/>
        </a:solidFill>
        <a:latin typeface="Arial" charset="0"/>
        <a:ea typeface="ＭＳ Ｐゴシック" charset="0"/>
        <a:cs typeface="+mn-cs"/>
      </a:defRPr>
    </a:lvl5pPr>
    <a:lvl6pPr marL="2286000" algn="l" defTabSz="457200" rtl="0" eaLnBrk="1" latinLnBrk="0" hangingPunct="1">
      <a:defRPr sz="1600" kern="1200">
        <a:solidFill>
          <a:schemeClr val="tx1"/>
        </a:solidFill>
        <a:latin typeface="Arial" charset="0"/>
        <a:ea typeface="ＭＳ Ｐゴシック" charset="0"/>
        <a:cs typeface="+mn-cs"/>
      </a:defRPr>
    </a:lvl6pPr>
    <a:lvl7pPr marL="2743200" algn="l" defTabSz="457200" rtl="0" eaLnBrk="1" latinLnBrk="0" hangingPunct="1">
      <a:defRPr sz="1600" kern="1200">
        <a:solidFill>
          <a:schemeClr val="tx1"/>
        </a:solidFill>
        <a:latin typeface="Arial" charset="0"/>
        <a:ea typeface="ＭＳ Ｐゴシック" charset="0"/>
        <a:cs typeface="+mn-cs"/>
      </a:defRPr>
    </a:lvl7pPr>
    <a:lvl8pPr marL="3200400" algn="l" defTabSz="457200" rtl="0" eaLnBrk="1" latinLnBrk="0" hangingPunct="1">
      <a:defRPr sz="1600" kern="1200">
        <a:solidFill>
          <a:schemeClr val="tx1"/>
        </a:solidFill>
        <a:latin typeface="Arial" charset="0"/>
        <a:ea typeface="ＭＳ Ｐゴシック" charset="0"/>
        <a:cs typeface="+mn-cs"/>
      </a:defRPr>
    </a:lvl8pPr>
    <a:lvl9pPr marL="3657600" algn="l" defTabSz="457200" rtl="0" eaLnBrk="1" latinLnBrk="0" hangingPunct="1">
      <a:defRPr sz="1600"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2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8F00"/>
    <a:srgbClr val="B23C00"/>
    <a:srgbClr val="66CCFF"/>
    <a:srgbClr val="E1F5FF"/>
    <a:srgbClr val="C6DEFF"/>
    <a:srgbClr val="A12A03"/>
    <a:srgbClr val="A40000"/>
    <a:srgbClr val="CC99FF"/>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87" autoAdjust="0"/>
    <p:restoredTop sz="96763" autoAdjust="0"/>
  </p:normalViewPr>
  <p:slideViewPr>
    <p:cSldViewPr>
      <p:cViewPr varScale="1">
        <p:scale>
          <a:sx n="214" d="100"/>
          <a:sy n="214" d="100"/>
        </p:scale>
        <p:origin x="184" y="744"/>
      </p:cViewPr>
      <p:guideLst>
        <p:guide orient="horz" pos="2160"/>
        <p:guide pos="28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91439" cy="91439"/>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4172681-C581-F644-AAF5-C092E01AA013}" type="datetimeFigureOut">
              <a:rPr lang="en-US" smtClean="0"/>
              <a:t>10/26/20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A581D9-7090-374C-A542-C325CF1D3FFC}" type="slidenum">
              <a:rPr lang="en-US" smtClean="0"/>
              <a:t>‹#›</a:t>
            </a:fld>
            <a:endParaRPr lang="en-US"/>
          </a:p>
        </p:txBody>
      </p:sp>
    </p:spTree>
    <p:extLst>
      <p:ext uri="{BB962C8B-B14F-4D97-AF65-F5344CB8AC3E}">
        <p14:creationId xmlns:p14="http://schemas.microsoft.com/office/powerpoint/2010/main" val="22572006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5164504C-A0F5-524D-82C6-1B8158989AE1}" type="slidenum">
              <a:rPr lang="en-US"/>
              <a:pPr/>
              <a:t>‹#›</a:t>
            </a:fld>
            <a:endParaRPr lang="en-US"/>
          </a:p>
        </p:txBody>
      </p:sp>
    </p:spTree>
    <p:extLst>
      <p:ext uri="{BB962C8B-B14F-4D97-AF65-F5344CB8AC3E}">
        <p14:creationId xmlns:p14="http://schemas.microsoft.com/office/powerpoint/2010/main" val="2181768727"/>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 HERE.</a:t>
            </a:r>
          </a:p>
        </p:txBody>
      </p:sp>
      <p:sp>
        <p:nvSpPr>
          <p:cNvPr id="4" name="Slide Number Placeholder 3"/>
          <p:cNvSpPr>
            <a:spLocks noGrp="1"/>
          </p:cNvSpPr>
          <p:nvPr>
            <p:ph type="sldNum" sz="quarter" idx="5"/>
          </p:nvPr>
        </p:nvSpPr>
        <p:spPr/>
        <p:txBody>
          <a:bodyPr/>
          <a:lstStyle/>
          <a:p>
            <a:fld id="{5164504C-A0F5-524D-82C6-1B8158989AE1}" type="slidenum">
              <a:rPr lang="en-US" smtClean="0"/>
              <a:pPr/>
              <a:t>14</a:t>
            </a:fld>
            <a:endParaRPr lang="en-US"/>
          </a:p>
        </p:txBody>
      </p:sp>
    </p:spTree>
    <p:extLst>
      <p:ext uri="{BB962C8B-B14F-4D97-AF65-F5344CB8AC3E}">
        <p14:creationId xmlns:p14="http://schemas.microsoft.com/office/powerpoint/2010/main" val="140096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64504C-A0F5-524D-82C6-1B8158989AE1}" type="slidenum">
              <a:rPr lang="en-US" smtClean="0"/>
              <a:pPr/>
              <a:t>15</a:t>
            </a:fld>
            <a:endParaRPr lang="en-US"/>
          </a:p>
        </p:txBody>
      </p:sp>
    </p:spTree>
    <p:extLst>
      <p:ext uri="{BB962C8B-B14F-4D97-AF65-F5344CB8AC3E}">
        <p14:creationId xmlns:p14="http://schemas.microsoft.com/office/powerpoint/2010/main" val="3867789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64504C-A0F5-524D-82C6-1B8158989AE1}" type="slidenum">
              <a:rPr lang="en-US" smtClean="0"/>
              <a:pPr/>
              <a:t>16</a:t>
            </a:fld>
            <a:endParaRPr lang="en-US"/>
          </a:p>
        </p:txBody>
      </p:sp>
    </p:spTree>
    <p:extLst>
      <p:ext uri="{BB962C8B-B14F-4D97-AF65-F5344CB8AC3E}">
        <p14:creationId xmlns:p14="http://schemas.microsoft.com/office/powerpoint/2010/main" val="1091621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5164504C-A0F5-524D-82C6-1B8158989AE1}" type="slidenum">
              <a:rPr lang="en-US" smtClean="0"/>
              <a:pPr/>
              <a:t>24</a:t>
            </a:fld>
            <a:endParaRPr lang="en-US"/>
          </a:p>
        </p:txBody>
      </p:sp>
    </p:spTree>
    <p:extLst>
      <p:ext uri="{BB962C8B-B14F-4D97-AF65-F5344CB8AC3E}">
        <p14:creationId xmlns:p14="http://schemas.microsoft.com/office/powerpoint/2010/main" val="3587860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Start here.</a:t>
            </a:r>
          </a:p>
        </p:txBody>
      </p:sp>
      <p:sp>
        <p:nvSpPr>
          <p:cNvPr id="4" name="Slide Number Placeholder 3"/>
          <p:cNvSpPr>
            <a:spLocks noGrp="1"/>
          </p:cNvSpPr>
          <p:nvPr>
            <p:ph type="sldNum" sz="quarter" idx="5"/>
          </p:nvPr>
        </p:nvSpPr>
        <p:spPr/>
        <p:txBody>
          <a:bodyPr/>
          <a:lstStyle/>
          <a:p>
            <a:fld id="{5164504C-A0F5-524D-82C6-1B8158989AE1}" type="slidenum">
              <a:rPr lang="en-US" smtClean="0"/>
              <a:pPr/>
              <a:t>37</a:t>
            </a:fld>
            <a:endParaRPr lang="en-US"/>
          </a:p>
        </p:txBody>
      </p:sp>
    </p:spTree>
    <p:extLst>
      <p:ext uri="{BB962C8B-B14F-4D97-AF65-F5344CB8AC3E}">
        <p14:creationId xmlns:p14="http://schemas.microsoft.com/office/powerpoint/2010/main" val="2036688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400"/>
            </a:lvl1pPr>
          </a:lstStyle>
          <a:p>
            <a:pPr lvl="0"/>
            <a:r>
              <a:rPr lang="en-US" noProof="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5E4F0376-0E54-9843-B673-E00D6670E830}" type="slidenum">
              <a:rPr lang="en-US"/>
              <a:pPr/>
              <a:t>‹#›</a:t>
            </a:fld>
            <a:endParaRPr lang="en-US"/>
          </a:p>
        </p:txBody>
      </p:sp>
    </p:spTree>
    <p:extLst>
      <p:ext uri="{BB962C8B-B14F-4D97-AF65-F5344CB8AC3E}">
        <p14:creationId xmlns:p14="http://schemas.microsoft.com/office/powerpoint/2010/main" val="22777534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2"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BDC82CD-30B2-1348-96D0-860A277DEA53}" type="slidenum">
              <a:rPr lang="en-US"/>
              <a:pPr/>
              <a:t>‹#›</a:t>
            </a:fld>
            <a:endParaRPr lang="en-US"/>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29709" name="Picture 13" descr="SJSU-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Box 1"/>
          <p:cNvSpPr txBox="1"/>
          <p:nvPr userDrawn="1"/>
        </p:nvSpPr>
        <p:spPr>
          <a:xfrm>
            <a:off x="1097318" y="6263609"/>
            <a:ext cx="1800493" cy="400110"/>
          </a:xfrm>
          <a:prstGeom prst="rect">
            <a:avLst/>
          </a:prstGeom>
          <a:noFill/>
        </p:spPr>
        <p:txBody>
          <a:bodyPr wrap="none" rtlCol="0">
            <a:spAutoFit/>
          </a:bodyPr>
          <a:lstStyle/>
          <a:p>
            <a:r>
              <a:rPr lang="en-US" sz="1000" dirty="0"/>
              <a:t>Computer</a:t>
            </a:r>
            <a:r>
              <a:rPr lang="en-US" sz="1000" baseline="0" dirty="0"/>
              <a:t> Engineering Dept.</a:t>
            </a:r>
          </a:p>
          <a:p>
            <a:r>
              <a:rPr lang="en-US" sz="1000" baseline="0" dirty="0"/>
              <a:t>Fall 2020: October 27</a:t>
            </a:r>
            <a:endParaRPr lang="en-US" sz="1000" dirty="0"/>
          </a:p>
        </p:txBody>
      </p:sp>
      <p:sp>
        <p:nvSpPr>
          <p:cNvPr id="15" name="TextBox 14"/>
          <p:cNvSpPr txBox="1"/>
          <p:nvPr userDrawn="1"/>
        </p:nvSpPr>
        <p:spPr>
          <a:xfrm>
            <a:off x="3524426" y="6263609"/>
            <a:ext cx="3143809" cy="400110"/>
          </a:xfrm>
          <a:prstGeom prst="rect">
            <a:avLst/>
          </a:prstGeom>
          <a:noFill/>
        </p:spPr>
        <p:txBody>
          <a:bodyPr wrap="none" rtlCol="0">
            <a:spAutoFit/>
          </a:bodyPr>
          <a:lstStyle/>
          <a:p>
            <a:pPr algn="ctr"/>
            <a:r>
              <a:rPr lang="en-US" sz="1000" dirty="0"/>
              <a:t>CMPE 180A: </a:t>
            </a:r>
            <a:r>
              <a:rPr lang="en-US" sz="1000" baseline="0" dirty="0"/>
              <a:t>Data Structures and Algorithms in C++</a:t>
            </a:r>
            <a:br>
              <a:rPr lang="en-US" sz="1000" baseline="0" dirty="0"/>
            </a:br>
            <a:r>
              <a:rPr lang="en-US" sz="1000" baseline="0" dirty="0"/>
              <a:t>© R. Mak</a:t>
            </a:r>
            <a:endParaRPr lang="en-US" sz="100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hdr="0" ftr="0" dt="0"/>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ea typeface="ＭＳ Ｐゴシック" charset="0"/>
        </a:defRPr>
      </a:lvl2pPr>
      <a:lvl3pPr algn="ctr" rtl="0" fontAlgn="base">
        <a:spcBef>
          <a:spcPct val="0"/>
        </a:spcBef>
        <a:spcAft>
          <a:spcPct val="0"/>
        </a:spcAft>
        <a:defRPr sz="3200">
          <a:solidFill>
            <a:schemeClr val="tx2"/>
          </a:solidFill>
          <a:latin typeface="Arial" charset="0"/>
          <a:ea typeface="ＭＳ Ｐゴシック" charset="0"/>
        </a:defRPr>
      </a:lvl3pPr>
      <a:lvl4pPr algn="ctr" rtl="0" fontAlgn="base">
        <a:spcBef>
          <a:spcPct val="0"/>
        </a:spcBef>
        <a:spcAft>
          <a:spcPct val="0"/>
        </a:spcAft>
        <a:defRPr sz="3200">
          <a:solidFill>
            <a:schemeClr val="tx2"/>
          </a:solidFill>
          <a:latin typeface="Arial" charset="0"/>
          <a:ea typeface="ＭＳ Ｐゴシック" charset="0"/>
        </a:defRPr>
      </a:lvl4pPr>
      <a:lvl5pPr algn="ctr" rtl="0" fontAlgn="base">
        <a:spcBef>
          <a:spcPct val="0"/>
        </a:spcBef>
        <a:spcAft>
          <a:spcPct val="0"/>
        </a:spcAft>
        <a:defRPr sz="3200">
          <a:solidFill>
            <a:schemeClr val="tx2"/>
          </a:solidFill>
          <a:latin typeface="Arial" charset="0"/>
          <a:ea typeface="ＭＳ Ｐゴシック" charset="0"/>
        </a:defRPr>
      </a:lvl5pPr>
      <a:lvl6pPr marL="457200" algn="ctr" rtl="0" fontAlgn="base">
        <a:spcBef>
          <a:spcPct val="0"/>
        </a:spcBef>
        <a:spcAft>
          <a:spcPct val="0"/>
        </a:spcAft>
        <a:defRPr sz="3200">
          <a:solidFill>
            <a:schemeClr val="tx2"/>
          </a:solidFill>
          <a:latin typeface="Arial" charset="0"/>
          <a:ea typeface="ＭＳ Ｐゴシック" charset="0"/>
        </a:defRPr>
      </a:lvl6pPr>
      <a:lvl7pPr marL="914400" algn="ctr" rtl="0" fontAlgn="base">
        <a:spcBef>
          <a:spcPct val="0"/>
        </a:spcBef>
        <a:spcAft>
          <a:spcPct val="0"/>
        </a:spcAft>
        <a:defRPr sz="3200">
          <a:solidFill>
            <a:schemeClr val="tx2"/>
          </a:solidFill>
          <a:latin typeface="Arial" charset="0"/>
          <a:ea typeface="ＭＳ Ｐゴシック" charset="0"/>
        </a:defRPr>
      </a:lvl7pPr>
      <a:lvl8pPr marL="1371600" algn="ctr" rtl="0" fontAlgn="base">
        <a:spcBef>
          <a:spcPct val="0"/>
        </a:spcBef>
        <a:spcAft>
          <a:spcPct val="0"/>
        </a:spcAft>
        <a:defRPr sz="3200">
          <a:solidFill>
            <a:schemeClr val="tx2"/>
          </a:solidFill>
          <a:latin typeface="Arial" charset="0"/>
          <a:ea typeface="ＭＳ Ｐゴシック" charset="0"/>
        </a:defRPr>
      </a:lvl8pPr>
      <a:lvl9pPr marL="1828800" algn="ctr" rtl="0" fontAlgn="base">
        <a:spcBef>
          <a:spcPct val="0"/>
        </a:spcBef>
        <a:spcAft>
          <a:spcPct val="0"/>
        </a:spcAft>
        <a:defRPr sz="3200">
          <a:solidFill>
            <a:schemeClr val="tx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s.sjsu.edu/~mak"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towersofhanoi.info/Animate.aspx"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www.cplusplus.com/reference/list/list/" TargetMode="External"/><Relationship Id="rId2" Type="http://schemas.openxmlformats.org/officeDocument/2006/relationships/hyperlink" Target="http://www.cplusplus.com/reference/vector/vector/" TargetMode="External"/><Relationship Id="rId1" Type="http://schemas.openxmlformats.org/officeDocument/2006/relationships/slideLayout" Target="../slideLayouts/slideLayout2.xml"/><Relationship Id="rId4" Type="http://schemas.openxmlformats.org/officeDocument/2006/relationships/hyperlink" Target="http://www.cplusplus.com/reference/iterator/"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2400" dirty="0"/>
              <a:t>CMPE 180A</a:t>
            </a:r>
            <a:br>
              <a:rPr lang="en-US" sz="3200" dirty="0"/>
            </a:br>
            <a:r>
              <a:rPr lang="en-US" dirty="0"/>
              <a:t>Data Structures and Algorithms in C++</a:t>
            </a:r>
            <a:br>
              <a:rPr lang="en-US" sz="3600" dirty="0"/>
            </a:br>
            <a:r>
              <a:rPr lang="en-US" sz="2400" dirty="0"/>
              <a:t>October 27 Class Meeting</a:t>
            </a:r>
          </a:p>
        </p:txBody>
      </p:sp>
      <p:sp>
        <p:nvSpPr>
          <p:cNvPr id="2051" name="Rectangle 3"/>
          <p:cNvSpPr>
            <a:spLocks noGrp="1" noChangeArrowheads="1"/>
          </p:cNvSpPr>
          <p:nvPr>
            <p:ph type="subTitle" idx="1"/>
          </p:nvPr>
        </p:nvSpPr>
        <p:spPr/>
        <p:txBody>
          <a:bodyPr/>
          <a:lstStyle/>
          <a:p>
            <a:pPr algn="ctr">
              <a:lnSpc>
                <a:spcPct val="90000"/>
              </a:lnSpc>
            </a:pPr>
            <a:r>
              <a:rPr lang="en-US" dirty="0"/>
              <a:t>Department of Computer Engineering</a:t>
            </a:r>
            <a:br>
              <a:rPr lang="en-US" dirty="0"/>
            </a:br>
            <a:r>
              <a:rPr lang="en-US" dirty="0"/>
              <a:t>San Jose State University</a:t>
            </a:r>
            <a:br>
              <a:rPr lang="en-US" dirty="0"/>
            </a:br>
            <a:br>
              <a:rPr lang="en-US" sz="1200" dirty="0"/>
            </a:br>
            <a:r>
              <a:rPr lang="en-US" dirty="0"/>
              <a:t>Fall 2020</a:t>
            </a:r>
            <a:br>
              <a:rPr lang="en-US" dirty="0"/>
            </a:br>
            <a:r>
              <a:rPr lang="en-US" dirty="0"/>
              <a:t>Instructor: Ron Mak</a:t>
            </a:r>
          </a:p>
          <a:p>
            <a:pPr algn="ctr">
              <a:lnSpc>
                <a:spcPct val="90000"/>
              </a:lnSpc>
            </a:pPr>
            <a:r>
              <a:rPr lang="en-US" dirty="0">
                <a:hlinkClick r:id="rId2"/>
              </a:rPr>
              <a:t>www.cs.sjsu.edu/~mak</a:t>
            </a:r>
            <a:endParaRPr lang="en-US" dirty="0"/>
          </a:p>
        </p:txBody>
      </p:sp>
      <p:pic>
        <p:nvPicPr>
          <p:cNvPr id="2053" name="Picture 5" descr="sjsu_logo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2638" y="4591050"/>
            <a:ext cx="1096962" cy="1031875"/>
          </a:xfrm>
          <a:prstGeom prst="rect">
            <a:avLst/>
          </a:prstGeom>
          <a:noFill/>
          <a:extLst>
            <a:ext uri="{909E8E84-426E-40dd-AFC4-6F175D3DCCD1}">
              <a14:hiddenFill xmlns="" xmlns:a14="http://schemas.microsoft.com/office/drawing/2010/main">
                <a:solidFill>
                  <a:srgbClr val="FFFFFF"/>
                </a:solidFill>
              </a14:hiddenFill>
            </a:ext>
          </a:extLst>
        </p:spPr>
      </p:pic>
      <p:pic>
        <p:nvPicPr>
          <p:cNvPr id="2" name="Picture 1" descr="Screen Shot 2015-08-23 at 4.03.00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440" y="4434828"/>
            <a:ext cx="1013781" cy="137158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76D33-BA40-1949-8BD0-27D9D4653807}"/>
              </a:ext>
            </a:extLst>
          </p:cNvPr>
          <p:cNvSpPr>
            <a:spLocks noGrp="1"/>
          </p:cNvSpPr>
          <p:nvPr>
            <p:ph type="title"/>
          </p:nvPr>
        </p:nvSpPr>
        <p:spPr/>
        <p:txBody>
          <a:bodyPr/>
          <a:lstStyle/>
          <a:p>
            <a:r>
              <a:rPr lang="en-US" dirty="0"/>
              <a:t>Assignment #9: Suggested Solution</a:t>
            </a:r>
            <a:r>
              <a:rPr lang="en-US" i="1" dirty="0"/>
              <a:t>, cont’d</a:t>
            </a:r>
            <a:endParaRPr lang="en-US" dirty="0"/>
          </a:p>
        </p:txBody>
      </p:sp>
      <p:sp>
        <p:nvSpPr>
          <p:cNvPr id="4" name="Slide Number Placeholder 3">
            <a:extLst>
              <a:ext uri="{FF2B5EF4-FFF2-40B4-BE49-F238E27FC236}">
                <a16:creationId xmlns:a16="http://schemas.microsoft.com/office/drawing/2014/main" id="{837F07C6-483A-2044-8CF1-FDF1BA7EAD6E}"/>
              </a:ext>
            </a:extLst>
          </p:cNvPr>
          <p:cNvSpPr>
            <a:spLocks noGrp="1"/>
          </p:cNvSpPr>
          <p:nvPr>
            <p:ph type="sldNum" sz="quarter" idx="12"/>
          </p:nvPr>
        </p:nvSpPr>
        <p:spPr/>
        <p:txBody>
          <a:bodyPr/>
          <a:lstStyle/>
          <a:p>
            <a:fld id="{5E4F0376-0E54-9843-B673-E00D6670E830}" type="slidenum">
              <a:rPr lang="en-US" smtClean="0"/>
              <a:pPr/>
              <a:t>10</a:t>
            </a:fld>
            <a:endParaRPr lang="en-US"/>
          </a:p>
        </p:txBody>
      </p:sp>
      <p:sp>
        <p:nvSpPr>
          <p:cNvPr id="5" name="TextBox 4">
            <a:extLst>
              <a:ext uri="{FF2B5EF4-FFF2-40B4-BE49-F238E27FC236}">
                <a16:creationId xmlns:a16="http://schemas.microsoft.com/office/drawing/2014/main" id="{07011D3E-37C1-3A4B-AA80-A34AE309399A}"/>
              </a:ext>
            </a:extLst>
          </p:cNvPr>
          <p:cNvSpPr txBox="1"/>
          <p:nvPr/>
        </p:nvSpPr>
        <p:spPr>
          <a:xfrm>
            <a:off x="221289" y="1417342"/>
            <a:ext cx="8701421" cy="3785652"/>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void </a:t>
            </a:r>
            <a:r>
              <a:rPr lang="en-US" b="1" dirty="0" err="1">
                <a:latin typeface="Courier New" panose="02070309020205020404" pitchFamily="49" charset="0"/>
                <a:cs typeface="Courier New" panose="02070309020205020404" pitchFamily="49" charset="0"/>
              </a:rPr>
              <a:t>compute_and_print_pi_c</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"C API: pi to " &lt;&lt; </a:t>
            </a:r>
            <a:r>
              <a:rPr lang="en-US" b="1" dirty="0" err="1">
                <a:latin typeface="Courier New" panose="02070309020205020404" pitchFamily="49" charset="0"/>
                <a:cs typeface="Courier New" panose="02070309020205020404" pitchFamily="49" charset="0"/>
              </a:rPr>
              <a:t>commafy</a:t>
            </a:r>
            <a:r>
              <a:rPr lang="en-US" b="1" dirty="0">
                <a:latin typeface="Courier New" panose="02070309020205020404" pitchFamily="49" charset="0"/>
                <a:cs typeface="Courier New" panose="02070309020205020404" pitchFamily="49" charset="0"/>
              </a:rPr>
              <a:t>(PLACES) &lt;&lt; " places:"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 Time the computation of pi.</a:t>
            </a:r>
          </a:p>
          <a:p>
            <a:r>
              <a:rPr lang="en-US" b="1" dirty="0">
                <a:latin typeface="Courier New" panose="02070309020205020404" pitchFamily="49" charset="0"/>
                <a:cs typeface="Courier New" panose="02070309020205020404" pitchFamily="49" charset="0"/>
              </a:rPr>
              <a:t>    </a:t>
            </a:r>
            <a:r>
              <a:rPr lang="en-US" b="1" dirty="0" err="1">
                <a:solidFill>
                  <a:srgbClr val="C00000"/>
                </a:solidFill>
                <a:latin typeface="Courier New" panose="02070309020205020404" pitchFamily="49" charset="0"/>
                <a:cs typeface="Courier New" panose="02070309020205020404" pitchFamily="49" charset="0"/>
              </a:rPr>
              <a:t>mpf_t</a:t>
            </a:r>
            <a:r>
              <a:rPr lang="en-US" b="1" dirty="0">
                <a:solidFill>
                  <a:srgbClr val="C00000"/>
                </a:solidFill>
                <a:latin typeface="Courier New" panose="02070309020205020404" pitchFamily="49" charset="0"/>
                <a:cs typeface="Courier New" panose="02070309020205020404" pitchFamily="49" charset="0"/>
              </a:rPr>
              <a:t> pi;</a:t>
            </a:r>
          </a:p>
          <a:p>
            <a:r>
              <a:rPr lang="en-US" b="1" dirty="0">
                <a:solidFill>
                  <a:srgbClr val="C00000"/>
                </a:solidFill>
                <a:latin typeface="Courier New" panose="02070309020205020404" pitchFamily="49" charset="0"/>
                <a:cs typeface="Courier New" panose="02070309020205020404" pitchFamily="49" charset="0"/>
              </a:rPr>
              <a:t>    long ns = Timer::</a:t>
            </a:r>
            <a:r>
              <a:rPr lang="en-US" b="1" dirty="0" err="1">
                <a:solidFill>
                  <a:srgbClr val="C00000"/>
                </a:solidFill>
                <a:latin typeface="Courier New" panose="02070309020205020404" pitchFamily="49" charset="0"/>
                <a:cs typeface="Courier New" panose="02070309020205020404" pitchFamily="49" charset="0"/>
              </a:rPr>
              <a:t>time_it</a:t>
            </a:r>
            <a:r>
              <a:rPr lang="en-US" b="1" dirty="0">
                <a:solidFill>
                  <a:srgbClr val="C00000"/>
                </a:solidFill>
                <a:latin typeface="Courier New" panose="02070309020205020404" pitchFamily="49" charset="0"/>
                <a:cs typeface="Courier New" panose="02070309020205020404" pitchFamily="49" charset="0"/>
              </a:rPr>
              <a:t>(</a:t>
            </a:r>
            <a:r>
              <a:rPr lang="en-US" b="1" dirty="0" err="1">
                <a:solidFill>
                  <a:srgbClr val="C00000"/>
                </a:solidFill>
                <a:latin typeface="Courier New" panose="02070309020205020404" pitchFamily="49" charset="0"/>
                <a:cs typeface="Courier New" panose="02070309020205020404" pitchFamily="49" charset="0"/>
              </a:rPr>
              <a:t>compute_pi_c</a:t>
            </a:r>
            <a:r>
              <a:rPr lang="en-US" b="1" dirty="0">
                <a:solidFill>
                  <a:srgbClr val="C00000"/>
                </a:solidFill>
                <a:latin typeface="Courier New" panose="02070309020205020404" pitchFamily="49" charset="0"/>
                <a:cs typeface="Courier New" panose="02070309020205020404" pitchFamily="49" charset="0"/>
              </a:rPr>
              <a:t>, pi);</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 Convert the number to a string for printing.</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mp_exp_t</a:t>
            </a:r>
            <a:r>
              <a:rPr lang="en-US" b="1" dirty="0">
                <a:latin typeface="Courier New" panose="02070309020205020404" pitchFamily="49" charset="0"/>
                <a:cs typeface="Courier New" panose="02070309020205020404" pitchFamily="49" charset="0"/>
              </a:rPr>
              <a:t> exp;      // exponent (not used)</a:t>
            </a:r>
          </a:p>
          <a:p>
            <a:r>
              <a:rPr lang="en-US" b="1" dirty="0">
                <a:latin typeface="Courier New" panose="02070309020205020404" pitchFamily="49" charset="0"/>
                <a:cs typeface="Courier New" panose="02070309020205020404" pitchFamily="49" charset="0"/>
              </a:rPr>
              <a:t>    char *str = NULL;</a:t>
            </a:r>
          </a:p>
          <a:p>
            <a:r>
              <a:rPr lang="en-US" b="1" dirty="0">
                <a:latin typeface="Courier New" panose="02070309020205020404" pitchFamily="49" charset="0"/>
                <a:cs typeface="Courier New" panose="02070309020205020404" pitchFamily="49" charset="0"/>
              </a:rPr>
              <a:t>    char *s = </a:t>
            </a:r>
            <a:r>
              <a:rPr lang="en-US" b="1" dirty="0" err="1">
                <a:latin typeface="Courier New" panose="02070309020205020404" pitchFamily="49" charset="0"/>
                <a:cs typeface="Courier New" panose="02070309020205020404" pitchFamily="49" charset="0"/>
              </a:rPr>
              <a:t>mpf_get_str</a:t>
            </a:r>
            <a:r>
              <a:rPr lang="en-US" b="1" dirty="0">
                <a:latin typeface="Courier New" panose="02070309020205020404" pitchFamily="49" charset="0"/>
                <a:cs typeface="Courier New" panose="02070309020205020404" pitchFamily="49" charset="0"/>
              </a:rPr>
              <a:t>(str, &amp;exp, BASE, PRECISION, pi);</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print(s, ns);</a:t>
            </a:r>
          </a:p>
          <a:p>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59A8CFE7-2025-6B4A-BD56-2B4F2747BE1E}"/>
              </a:ext>
            </a:extLst>
          </p:cNvPr>
          <p:cNvSpPr txBox="1"/>
          <p:nvPr/>
        </p:nvSpPr>
        <p:spPr>
          <a:xfrm>
            <a:off x="7589487" y="1234464"/>
            <a:ext cx="1164101" cy="338554"/>
          </a:xfrm>
          <a:prstGeom prst="rect">
            <a:avLst/>
          </a:prstGeom>
          <a:solidFill>
            <a:srgbClr val="0033CC"/>
          </a:solidFill>
        </p:spPr>
        <p:txBody>
          <a:bodyPr wrap="none" rtlCol="0">
            <a:spAutoFit/>
          </a:bodyPr>
          <a:lstStyle/>
          <a:p>
            <a:r>
              <a:rPr lang="en-US" dirty="0" err="1">
                <a:solidFill>
                  <a:srgbClr val="FFFF00"/>
                </a:solidFill>
              </a:rPr>
              <a:t>C_API.cpp</a:t>
            </a:r>
            <a:endParaRPr lang="en-US" dirty="0">
              <a:solidFill>
                <a:srgbClr val="FFFF00"/>
              </a:solidFill>
            </a:endParaRPr>
          </a:p>
        </p:txBody>
      </p:sp>
    </p:spTree>
    <p:extLst>
      <p:ext uri="{BB962C8B-B14F-4D97-AF65-F5344CB8AC3E}">
        <p14:creationId xmlns:p14="http://schemas.microsoft.com/office/powerpoint/2010/main" val="1542181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2C128-CF82-724C-8F14-0990C259DA04}"/>
              </a:ext>
            </a:extLst>
          </p:cNvPr>
          <p:cNvSpPr>
            <a:spLocks noGrp="1"/>
          </p:cNvSpPr>
          <p:nvPr>
            <p:ph type="title"/>
          </p:nvPr>
        </p:nvSpPr>
        <p:spPr/>
        <p:txBody>
          <a:bodyPr/>
          <a:lstStyle/>
          <a:p>
            <a:r>
              <a:rPr lang="en-US" dirty="0"/>
              <a:t>Assignment #9: Suggested Solution</a:t>
            </a:r>
            <a:r>
              <a:rPr lang="en-US" i="1" dirty="0"/>
              <a:t>, cont’d</a:t>
            </a:r>
            <a:endParaRPr lang="en-US" dirty="0"/>
          </a:p>
        </p:txBody>
      </p:sp>
      <p:sp>
        <p:nvSpPr>
          <p:cNvPr id="4" name="Slide Number Placeholder 3">
            <a:extLst>
              <a:ext uri="{FF2B5EF4-FFF2-40B4-BE49-F238E27FC236}">
                <a16:creationId xmlns:a16="http://schemas.microsoft.com/office/drawing/2014/main" id="{4214BC57-9520-D14E-986C-7455939EB426}"/>
              </a:ext>
            </a:extLst>
          </p:cNvPr>
          <p:cNvSpPr>
            <a:spLocks noGrp="1"/>
          </p:cNvSpPr>
          <p:nvPr>
            <p:ph type="sldNum" sz="quarter" idx="12"/>
          </p:nvPr>
        </p:nvSpPr>
        <p:spPr/>
        <p:txBody>
          <a:bodyPr/>
          <a:lstStyle/>
          <a:p>
            <a:fld id="{5E4F0376-0E54-9843-B673-E00D6670E830}" type="slidenum">
              <a:rPr lang="en-US" smtClean="0"/>
              <a:pPr/>
              <a:t>11</a:t>
            </a:fld>
            <a:endParaRPr lang="en-US"/>
          </a:p>
        </p:txBody>
      </p:sp>
      <p:sp>
        <p:nvSpPr>
          <p:cNvPr id="5" name="TextBox 4">
            <a:extLst>
              <a:ext uri="{FF2B5EF4-FFF2-40B4-BE49-F238E27FC236}">
                <a16:creationId xmlns:a16="http://schemas.microsoft.com/office/drawing/2014/main" id="{4596ED4C-E7CA-984B-8B5E-078F9A3D4223}"/>
              </a:ext>
            </a:extLst>
          </p:cNvPr>
          <p:cNvSpPr txBox="1"/>
          <p:nvPr/>
        </p:nvSpPr>
        <p:spPr>
          <a:xfrm>
            <a:off x="97858" y="1417342"/>
            <a:ext cx="8948283" cy="3785652"/>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void </a:t>
            </a:r>
            <a:r>
              <a:rPr lang="en-US" b="1" dirty="0" err="1">
                <a:latin typeface="Courier New" panose="02070309020205020404" pitchFamily="49" charset="0"/>
                <a:cs typeface="Courier New" panose="02070309020205020404" pitchFamily="49" charset="0"/>
              </a:rPr>
              <a:t>compute_and_print_pi_cpp</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"C++ API: pi to " &lt;&lt; </a:t>
            </a:r>
            <a:r>
              <a:rPr lang="en-US" b="1" dirty="0" err="1">
                <a:latin typeface="Courier New" panose="02070309020205020404" pitchFamily="49" charset="0"/>
                <a:cs typeface="Courier New" panose="02070309020205020404" pitchFamily="49" charset="0"/>
              </a:rPr>
              <a:t>commafy</a:t>
            </a:r>
            <a:r>
              <a:rPr lang="en-US" b="1" dirty="0">
                <a:latin typeface="Courier New" panose="02070309020205020404" pitchFamily="49" charset="0"/>
                <a:cs typeface="Courier New" panose="02070309020205020404" pitchFamily="49" charset="0"/>
              </a:rPr>
              <a:t>(PLACES) &lt;&lt; " places:"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 Time the computation of pi.</a:t>
            </a:r>
          </a:p>
          <a:p>
            <a:r>
              <a:rPr lang="en-US" b="1" dirty="0">
                <a:latin typeface="Courier New" panose="02070309020205020404" pitchFamily="49" charset="0"/>
                <a:cs typeface="Courier New" panose="02070309020205020404" pitchFamily="49" charset="0"/>
              </a:rPr>
              <a:t>    </a:t>
            </a:r>
            <a:r>
              <a:rPr lang="en-US" b="1" dirty="0" err="1">
                <a:solidFill>
                  <a:srgbClr val="C00000"/>
                </a:solidFill>
                <a:latin typeface="Courier New" panose="02070309020205020404" pitchFamily="49" charset="0"/>
                <a:cs typeface="Courier New" panose="02070309020205020404" pitchFamily="49" charset="0"/>
              </a:rPr>
              <a:t>mpf_class</a:t>
            </a:r>
            <a:r>
              <a:rPr lang="en-US" b="1" dirty="0">
                <a:solidFill>
                  <a:srgbClr val="C00000"/>
                </a:solidFill>
                <a:latin typeface="Courier New" panose="02070309020205020404" pitchFamily="49" charset="0"/>
                <a:cs typeface="Courier New" panose="02070309020205020404" pitchFamily="49" charset="0"/>
              </a:rPr>
              <a:t> pi;</a:t>
            </a:r>
          </a:p>
          <a:p>
            <a:r>
              <a:rPr lang="en-US" b="1" dirty="0">
                <a:solidFill>
                  <a:srgbClr val="C00000"/>
                </a:solidFill>
                <a:latin typeface="Courier New" panose="02070309020205020404" pitchFamily="49" charset="0"/>
                <a:cs typeface="Courier New" panose="02070309020205020404" pitchFamily="49" charset="0"/>
              </a:rPr>
              <a:t>    long ns = Timer::</a:t>
            </a:r>
            <a:r>
              <a:rPr lang="en-US" b="1" dirty="0" err="1">
                <a:solidFill>
                  <a:srgbClr val="C00000"/>
                </a:solidFill>
                <a:latin typeface="Courier New" panose="02070309020205020404" pitchFamily="49" charset="0"/>
                <a:cs typeface="Courier New" panose="02070309020205020404" pitchFamily="49" charset="0"/>
              </a:rPr>
              <a:t>time_it</a:t>
            </a:r>
            <a:r>
              <a:rPr lang="en-US" b="1" dirty="0">
                <a:solidFill>
                  <a:srgbClr val="C00000"/>
                </a:solidFill>
                <a:latin typeface="Courier New" panose="02070309020205020404" pitchFamily="49" charset="0"/>
                <a:cs typeface="Courier New" panose="02070309020205020404" pitchFamily="49" charset="0"/>
              </a:rPr>
              <a:t>(</a:t>
            </a:r>
            <a:r>
              <a:rPr lang="en-US" b="1" dirty="0" err="1">
                <a:solidFill>
                  <a:srgbClr val="C00000"/>
                </a:solidFill>
                <a:latin typeface="Courier New" panose="02070309020205020404" pitchFamily="49" charset="0"/>
                <a:cs typeface="Courier New" panose="02070309020205020404" pitchFamily="49" charset="0"/>
              </a:rPr>
              <a:t>compute_pi_cpp</a:t>
            </a:r>
            <a:r>
              <a:rPr lang="en-US" b="1" dirty="0">
                <a:solidFill>
                  <a:srgbClr val="C00000"/>
                </a:solidFill>
                <a:latin typeface="Courier New" panose="02070309020205020404" pitchFamily="49" charset="0"/>
                <a:cs typeface="Courier New" panose="02070309020205020404" pitchFamily="49" charset="0"/>
              </a:rPr>
              <a:t>, pi</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 Convert the number to a string for printing.</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mp_exp_t</a:t>
            </a:r>
            <a:r>
              <a:rPr lang="en-US" b="1" dirty="0">
                <a:latin typeface="Courier New" panose="02070309020205020404" pitchFamily="49" charset="0"/>
                <a:cs typeface="Courier New" panose="02070309020205020404" pitchFamily="49" charset="0"/>
              </a:rPr>
              <a:t> exp;      // exponent (not used)</a:t>
            </a:r>
          </a:p>
          <a:p>
            <a:r>
              <a:rPr lang="en-US" b="1" dirty="0">
                <a:latin typeface="Courier New" panose="02070309020205020404" pitchFamily="49" charset="0"/>
                <a:cs typeface="Courier New" panose="02070309020205020404" pitchFamily="49" charset="0"/>
              </a:rPr>
              <a:t>    char *str = NULL;</a:t>
            </a:r>
          </a:p>
          <a:p>
            <a:r>
              <a:rPr lang="en-US" b="1" dirty="0">
                <a:latin typeface="Courier New" panose="02070309020205020404" pitchFamily="49" charset="0"/>
                <a:cs typeface="Courier New" panose="02070309020205020404" pitchFamily="49" charset="0"/>
              </a:rPr>
              <a:t>    char *s = </a:t>
            </a:r>
            <a:r>
              <a:rPr lang="en-US" b="1" dirty="0" err="1">
                <a:latin typeface="Courier New" panose="02070309020205020404" pitchFamily="49" charset="0"/>
                <a:cs typeface="Courier New" panose="02070309020205020404" pitchFamily="49" charset="0"/>
              </a:rPr>
              <a:t>mpf_get_str</a:t>
            </a:r>
            <a:r>
              <a:rPr lang="en-US" b="1" dirty="0">
                <a:latin typeface="Courier New" panose="02070309020205020404" pitchFamily="49" charset="0"/>
                <a:cs typeface="Courier New" panose="02070309020205020404" pitchFamily="49" charset="0"/>
              </a:rPr>
              <a:t>(str, &amp;exp, BASE, PRECISION, </a:t>
            </a:r>
            <a:r>
              <a:rPr lang="en-US" b="1" dirty="0" err="1">
                <a:latin typeface="Courier New" panose="02070309020205020404" pitchFamily="49" charset="0"/>
                <a:cs typeface="Courier New" panose="02070309020205020404" pitchFamily="49" charset="0"/>
              </a:rPr>
              <a:t>pi.get_mpf_t</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print(s, ns);</a:t>
            </a:r>
          </a:p>
          <a:p>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4861AADC-13C0-C84B-BDF9-ECD0A063B7AD}"/>
              </a:ext>
            </a:extLst>
          </p:cNvPr>
          <p:cNvSpPr txBox="1"/>
          <p:nvPr/>
        </p:nvSpPr>
        <p:spPr>
          <a:xfrm>
            <a:off x="7498048" y="1234464"/>
            <a:ext cx="1391728" cy="338554"/>
          </a:xfrm>
          <a:prstGeom prst="rect">
            <a:avLst/>
          </a:prstGeom>
          <a:solidFill>
            <a:srgbClr val="0033CC"/>
          </a:solidFill>
        </p:spPr>
        <p:txBody>
          <a:bodyPr wrap="none" rtlCol="0">
            <a:spAutoFit/>
          </a:bodyPr>
          <a:lstStyle/>
          <a:p>
            <a:r>
              <a:rPr lang="en-US" dirty="0" err="1">
                <a:solidFill>
                  <a:srgbClr val="FFFF00"/>
                </a:solidFill>
              </a:rPr>
              <a:t>Cpp_API.cpp</a:t>
            </a:r>
            <a:endParaRPr lang="en-US" dirty="0">
              <a:solidFill>
                <a:srgbClr val="FFFF00"/>
              </a:solidFill>
            </a:endParaRPr>
          </a:p>
        </p:txBody>
      </p:sp>
    </p:spTree>
    <p:extLst>
      <p:ext uri="{BB962C8B-B14F-4D97-AF65-F5344CB8AC3E}">
        <p14:creationId xmlns:p14="http://schemas.microsoft.com/office/powerpoint/2010/main" val="1257194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684FA-0506-2E4B-8D04-C74A69EEFDA9}"/>
              </a:ext>
            </a:extLst>
          </p:cNvPr>
          <p:cNvSpPr>
            <a:spLocks noGrp="1"/>
          </p:cNvSpPr>
          <p:nvPr>
            <p:ph type="title"/>
          </p:nvPr>
        </p:nvSpPr>
        <p:spPr/>
        <p:txBody>
          <a:bodyPr/>
          <a:lstStyle/>
          <a:p>
            <a:r>
              <a:rPr lang="en-US" dirty="0"/>
              <a:t>Assignment #9: Suggested Solution</a:t>
            </a:r>
            <a:r>
              <a:rPr lang="en-US" i="1" dirty="0"/>
              <a:t>, cont’d</a:t>
            </a:r>
            <a:endParaRPr lang="en-US" dirty="0"/>
          </a:p>
        </p:txBody>
      </p:sp>
      <p:sp>
        <p:nvSpPr>
          <p:cNvPr id="3" name="Content Placeholder 2">
            <a:extLst>
              <a:ext uri="{FF2B5EF4-FFF2-40B4-BE49-F238E27FC236}">
                <a16:creationId xmlns:a16="http://schemas.microsoft.com/office/drawing/2014/main" id="{08D9A9BD-15B4-1B4D-A3FB-9370281DDC47}"/>
              </a:ext>
            </a:extLst>
          </p:cNvPr>
          <p:cNvSpPr>
            <a:spLocks noGrp="1"/>
          </p:cNvSpPr>
          <p:nvPr>
            <p:ph idx="1"/>
          </p:nvPr>
        </p:nvSpPr>
        <p:spPr>
          <a:xfrm>
            <a:off x="274344" y="1325903"/>
            <a:ext cx="8595311" cy="4835525"/>
          </a:xfrm>
        </p:spPr>
        <p:txBody>
          <a:bodyPr/>
          <a:lstStyle/>
          <a:p>
            <a:r>
              <a:rPr lang="en-US" dirty="0"/>
              <a:t>In 1949, the ENIAC mainframe computer was programmed to compute 2,035 decimal digits of </a:t>
            </a:r>
            <a:r>
              <a:rPr lang="en-US" dirty="0">
                <a:latin typeface="Times New Roman" panose="02020603050405020304" pitchFamily="18" charset="0"/>
                <a:cs typeface="Times New Roman" panose="02020603050405020304" pitchFamily="18" charset="0"/>
              </a:rPr>
              <a:t>π</a:t>
            </a:r>
            <a:r>
              <a:rPr lang="en-US" dirty="0"/>
              <a:t>. </a:t>
            </a:r>
          </a:p>
          <a:p>
            <a:pPr lvl="1"/>
            <a:r>
              <a:rPr lang="en-US" dirty="0"/>
              <a:t>It took </a:t>
            </a:r>
            <a:r>
              <a:rPr lang="en-US" dirty="0">
                <a:solidFill>
                  <a:srgbClr val="C00000"/>
                </a:solidFill>
              </a:rPr>
              <a:t>~ 70 hours</a:t>
            </a:r>
            <a:r>
              <a:rPr lang="en-US" dirty="0"/>
              <a:t>.</a:t>
            </a:r>
          </a:p>
          <a:p>
            <a:pPr lvl="4"/>
            <a:endParaRPr lang="en-US" dirty="0"/>
          </a:p>
          <a:p>
            <a:r>
              <a:rPr lang="en-US" dirty="0"/>
              <a:t>Today, to compute 1,000,000 decimal digits of </a:t>
            </a:r>
            <a:r>
              <a:rPr lang="en-US" dirty="0">
                <a:latin typeface="Times New Roman" panose="02020603050405020304" pitchFamily="18" charset="0"/>
                <a:cs typeface="Times New Roman" panose="02020603050405020304" pitchFamily="18" charset="0"/>
              </a:rPr>
              <a:t>π </a:t>
            </a:r>
            <a:r>
              <a:rPr lang="en-US" dirty="0"/>
              <a:t>on a 2019 MacBook Pro running Ubuntu 20.04 in a virtual machine:</a:t>
            </a:r>
          </a:p>
          <a:p>
            <a:pPr lvl="1"/>
            <a:r>
              <a:rPr lang="en-US" dirty="0"/>
              <a:t>2.4 GHz 8-core Intel i9 processor with 64 GB memory</a:t>
            </a:r>
          </a:p>
          <a:p>
            <a:pPr lvl="4"/>
            <a:endParaRPr lang="en-US" dirty="0"/>
          </a:p>
          <a:p>
            <a:pPr lvl="1"/>
            <a:r>
              <a:rPr lang="en-US" dirty="0"/>
              <a:t>C API: </a:t>
            </a:r>
            <a:r>
              <a:rPr lang="en-US" dirty="0">
                <a:solidFill>
                  <a:srgbClr val="C00000"/>
                </a:solidFill>
              </a:rPr>
              <a:t>~ 2.5 seconds</a:t>
            </a:r>
          </a:p>
          <a:p>
            <a:pPr lvl="1"/>
            <a:r>
              <a:rPr lang="en-US" u="sng" dirty="0"/>
              <a:t>multithreaded</a:t>
            </a:r>
            <a:r>
              <a:rPr lang="en-US" dirty="0"/>
              <a:t> C API: </a:t>
            </a:r>
            <a:r>
              <a:rPr lang="en-US" dirty="0">
                <a:solidFill>
                  <a:srgbClr val="C00000"/>
                </a:solidFill>
              </a:rPr>
              <a:t>&lt; 2.0 seconds</a:t>
            </a:r>
          </a:p>
          <a:p>
            <a:pPr lvl="1"/>
            <a:endParaRPr lang="en-US" dirty="0"/>
          </a:p>
        </p:txBody>
      </p:sp>
      <p:sp>
        <p:nvSpPr>
          <p:cNvPr id="4" name="Slide Number Placeholder 3">
            <a:extLst>
              <a:ext uri="{FF2B5EF4-FFF2-40B4-BE49-F238E27FC236}">
                <a16:creationId xmlns:a16="http://schemas.microsoft.com/office/drawing/2014/main" id="{B93FDECA-8809-6444-B208-73DD618820E3}"/>
              </a:ext>
            </a:extLst>
          </p:cNvPr>
          <p:cNvSpPr>
            <a:spLocks noGrp="1"/>
          </p:cNvSpPr>
          <p:nvPr>
            <p:ph type="sldNum" sz="quarter" idx="12"/>
          </p:nvPr>
        </p:nvSpPr>
        <p:spPr/>
        <p:txBody>
          <a:bodyPr/>
          <a:lstStyle/>
          <a:p>
            <a:fld id="{5E4F0376-0E54-9843-B673-E00D6670E830}" type="slidenum">
              <a:rPr lang="en-US" smtClean="0"/>
              <a:pPr/>
              <a:t>12</a:t>
            </a:fld>
            <a:endParaRPr lang="en-US"/>
          </a:p>
        </p:txBody>
      </p:sp>
    </p:spTree>
    <p:extLst>
      <p:ext uri="{BB962C8B-B14F-4D97-AF65-F5344CB8AC3E}">
        <p14:creationId xmlns:p14="http://schemas.microsoft.com/office/powerpoint/2010/main" val="2505820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500"/>
                                        <p:tgtEl>
                                          <p:spTgt spid="3">
                                            <p:txEl>
                                              <p:pRg st="6" end="6"/>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Think Recursively</a:t>
            </a:r>
          </a:p>
        </p:txBody>
      </p:sp>
      <p:sp>
        <p:nvSpPr>
          <p:cNvPr id="3" name="Content Placeholder 2"/>
          <p:cNvSpPr>
            <a:spLocks noGrp="1"/>
          </p:cNvSpPr>
          <p:nvPr>
            <p:ph idx="1"/>
          </p:nvPr>
        </p:nvSpPr>
        <p:spPr>
          <a:xfrm>
            <a:off x="457200" y="1295400"/>
            <a:ext cx="8320994" cy="4835525"/>
          </a:xfrm>
        </p:spPr>
        <p:txBody>
          <a:bodyPr/>
          <a:lstStyle/>
          <a:p>
            <a:r>
              <a:rPr lang="en-US" dirty="0"/>
              <a:t>Does this problem contain a </a:t>
            </a:r>
            <a:br>
              <a:rPr lang="en-US" dirty="0"/>
            </a:br>
            <a:r>
              <a:rPr lang="en-US" u="sng" dirty="0"/>
              <a:t>simpler but similar case</a:t>
            </a:r>
            <a:r>
              <a:rPr lang="en-US" dirty="0">
                <a:solidFill>
                  <a:srgbClr val="B23C00"/>
                </a:solidFill>
              </a:rPr>
              <a:t> </a:t>
            </a:r>
            <a:r>
              <a:rPr lang="en-US" dirty="0"/>
              <a:t>of the problem?</a:t>
            </a:r>
          </a:p>
          <a:p>
            <a:pPr lvl="5"/>
            <a:endParaRPr lang="en-US" dirty="0"/>
          </a:p>
          <a:p>
            <a:r>
              <a:rPr lang="en-US" dirty="0"/>
              <a:t>Can I solve the overall problem </a:t>
            </a:r>
            <a:br>
              <a:rPr lang="en-US" dirty="0"/>
            </a:br>
            <a:r>
              <a:rPr lang="en-US" u="sng" dirty="0"/>
              <a:t>if I can solve the simpler case</a:t>
            </a:r>
            <a:r>
              <a:rPr lang="en-US" dirty="0"/>
              <a:t>?</a:t>
            </a:r>
          </a:p>
          <a:p>
            <a:pPr lvl="5"/>
            <a:endParaRPr lang="en-US" dirty="0"/>
          </a:p>
          <a:p>
            <a:r>
              <a:rPr lang="en-US" dirty="0"/>
              <a:t>Is there a </a:t>
            </a:r>
            <a:r>
              <a:rPr lang="en-US" u="sng" dirty="0"/>
              <a:t>simplest case</a:t>
            </a:r>
            <a:r>
              <a:rPr lang="en-US" dirty="0">
                <a:solidFill>
                  <a:srgbClr val="B23C00"/>
                </a:solidFill>
              </a:rPr>
              <a:t> </a:t>
            </a:r>
            <a:r>
              <a:rPr lang="en-US" dirty="0"/>
              <a:t>that has </a:t>
            </a:r>
            <a:br>
              <a:rPr lang="en-US" dirty="0"/>
            </a:br>
            <a:r>
              <a:rPr lang="en-US" dirty="0"/>
              <a:t>an </a:t>
            </a:r>
            <a:r>
              <a:rPr lang="en-US" u="sng" dirty="0"/>
              <a:t>immediate and obvious solution</a:t>
            </a:r>
            <a:r>
              <a:rPr lang="en-US" dirty="0"/>
              <a:t>?</a:t>
            </a:r>
          </a:p>
          <a:p>
            <a:pPr lvl="1"/>
            <a:r>
              <a:rPr lang="en-US" dirty="0"/>
              <a:t>Ever simpler cases </a:t>
            </a:r>
            <a:r>
              <a:rPr lang="en-US" u="sng" dirty="0"/>
              <a:t>must approach</a:t>
            </a:r>
            <a:r>
              <a:rPr lang="en-US" dirty="0"/>
              <a:t> the simplest case.</a:t>
            </a:r>
          </a:p>
          <a:p>
            <a:pPr lvl="4"/>
            <a:endParaRPr lang="en-US" dirty="0"/>
          </a:p>
          <a:p>
            <a:r>
              <a:rPr lang="en-US" dirty="0"/>
              <a:t>The simplest case is called the </a:t>
            </a:r>
            <a:r>
              <a:rPr lang="en-US" dirty="0">
                <a:solidFill>
                  <a:srgbClr val="B23C00"/>
                </a:solidFill>
              </a:rPr>
              <a:t>base case</a:t>
            </a:r>
            <a:r>
              <a:rPr lang="en-US" dirty="0"/>
              <a:t>.</a:t>
            </a:r>
          </a:p>
          <a:p>
            <a:pPr lvl="1"/>
            <a:r>
              <a:rPr lang="en-US" dirty="0"/>
              <a:t>There may be more than one base case.</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13</a:t>
            </a:fld>
            <a:endParaRPr lang="en-US"/>
          </a:p>
        </p:txBody>
      </p:sp>
    </p:spTree>
    <p:extLst>
      <p:ext uri="{BB962C8B-B14F-4D97-AF65-F5344CB8AC3E}">
        <p14:creationId xmlns:p14="http://schemas.microsoft.com/office/powerpoint/2010/main" val="1176413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7" end="7"/>
                                            </p:txEl>
                                          </p:spTgt>
                                        </p:tgtEl>
                                        <p:attrNameLst>
                                          <p:attrName>style.visibility</p:attrName>
                                        </p:attrNameLst>
                                      </p:cBhvr>
                                      <p:to>
                                        <p:strVal val="visible"/>
                                      </p:to>
                                    </p:set>
                                    <p:animEffect transition="in" filter="fade">
                                      <p:cBhvr>
                                        <p:cTn id="20" dur="500"/>
                                        <p:tgtEl>
                                          <p:spTgt spid="3">
                                            <p:txEl>
                                              <p:pRg st="7" end="7"/>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fade">
                                      <p:cBhvr>
                                        <p:cTn id="2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Recursive Multiplication</a:t>
            </a:r>
          </a:p>
        </p:txBody>
      </p:sp>
      <p:sp>
        <p:nvSpPr>
          <p:cNvPr id="3" name="Content Placeholder 2"/>
          <p:cNvSpPr>
            <a:spLocks noGrp="1"/>
          </p:cNvSpPr>
          <p:nvPr>
            <p:ph idx="1"/>
          </p:nvPr>
        </p:nvSpPr>
        <p:spPr>
          <a:xfrm>
            <a:off x="457200" y="1295401"/>
            <a:ext cx="5760702" cy="4145258"/>
          </a:xfrm>
        </p:spPr>
        <p:txBody>
          <a:bodyPr/>
          <a:lstStyle/>
          <a:p>
            <a:r>
              <a:rPr lang="en-US" dirty="0"/>
              <a:t>Solve </a:t>
            </a:r>
            <a:r>
              <a:rPr lang="en-US" i="1" dirty="0" err="1">
                <a:latin typeface="Times New Roman"/>
                <a:cs typeface="Times New Roman"/>
              </a:rPr>
              <a:t>i</a:t>
            </a:r>
            <a:r>
              <a:rPr lang="en-US" dirty="0"/>
              <a:t> x </a:t>
            </a:r>
            <a:r>
              <a:rPr lang="en-US" i="1" dirty="0">
                <a:latin typeface="Times New Roman"/>
                <a:cs typeface="Times New Roman"/>
              </a:rPr>
              <a:t>j</a:t>
            </a:r>
            <a:r>
              <a:rPr lang="en-US" dirty="0"/>
              <a:t> recursively.</a:t>
            </a:r>
          </a:p>
          <a:p>
            <a:pPr lvl="5"/>
            <a:endParaRPr lang="en-US" dirty="0"/>
          </a:p>
          <a:p>
            <a:r>
              <a:rPr lang="en-US" dirty="0"/>
              <a:t>Base cases:</a:t>
            </a:r>
          </a:p>
          <a:p>
            <a:pPr lvl="1"/>
            <a:r>
              <a:rPr lang="en-US" i="1" dirty="0" err="1">
                <a:latin typeface="Times New Roman"/>
                <a:cs typeface="Times New Roman"/>
              </a:rPr>
              <a:t>i</a:t>
            </a:r>
            <a:r>
              <a:rPr lang="en-US" dirty="0"/>
              <a:t> equals 0: product = 0</a:t>
            </a:r>
          </a:p>
          <a:p>
            <a:pPr lvl="1"/>
            <a:r>
              <a:rPr lang="en-US" i="1" dirty="0" err="1">
                <a:latin typeface="Times New Roman"/>
                <a:cs typeface="Times New Roman"/>
              </a:rPr>
              <a:t>i</a:t>
            </a:r>
            <a:r>
              <a:rPr lang="en-US" dirty="0"/>
              <a:t> equals 1: product = </a:t>
            </a:r>
            <a:r>
              <a:rPr lang="en-US" i="1" dirty="0">
                <a:latin typeface="Times New Roman"/>
                <a:cs typeface="Times New Roman"/>
              </a:rPr>
              <a:t>j</a:t>
            </a:r>
          </a:p>
          <a:p>
            <a:pPr lvl="6"/>
            <a:endParaRPr lang="en-US" dirty="0"/>
          </a:p>
          <a:p>
            <a:r>
              <a:rPr lang="en-US" dirty="0"/>
              <a:t>Simpler but similar case:</a:t>
            </a:r>
          </a:p>
          <a:p>
            <a:pPr lvl="1"/>
            <a:r>
              <a:rPr lang="en-US" dirty="0"/>
              <a:t>If we can solve the problem for </a:t>
            </a:r>
            <a:r>
              <a:rPr lang="en-US" i="1" dirty="0">
                <a:solidFill>
                  <a:srgbClr val="B23C00"/>
                </a:solidFill>
                <a:latin typeface="Times New Roman"/>
                <a:cs typeface="Times New Roman"/>
              </a:rPr>
              <a:t>i</a:t>
            </a:r>
            <a:r>
              <a:rPr lang="en-US" dirty="0">
                <a:solidFill>
                  <a:srgbClr val="B23C00"/>
                </a:solidFill>
              </a:rPr>
              <a:t>-1</a:t>
            </a:r>
            <a:r>
              <a:rPr lang="en-US" dirty="0"/>
              <a:t> </a:t>
            </a:r>
            <a:br>
              <a:rPr lang="en-US" dirty="0"/>
            </a:br>
            <a:r>
              <a:rPr lang="en-US" dirty="0"/>
              <a:t>(which is closer to 0 and 1), </a:t>
            </a:r>
            <a:br>
              <a:rPr lang="en-US" dirty="0"/>
            </a:br>
            <a:r>
              <a:rPr lang="en-US" dirty="0"/>
              <a:t>then  </a:t>
            </a:r>
            <a:r>
              <a:rPr lang="en-US" i="1" dirty="0" err="1">
                <a:latin typeface="Times New Roman"/>
                <a:cs typeface="Times New Roman"/>
              </a:rPr>
              <a:t>i</a:t>
            </a:r>
            <a:r>
              <a:rPr lang="en-US" i="1" dirty="0">
                <a:latin typeface="Times New Roman"/>
                <a:cs typeface="Times New Roman"/>
              </a:rPr>
              <a:t> </a:t>
            </a:r>
            <a:r>
              <a:rPr lang="en-US" dirty="0"/>
              <a:t>x </a:t>
            </a:r>
            <a:r>
              <a:rPr lang="en-US" i="1" dirty="0">
                <a:latin typeface="Times New Roman"/>
                <a:cs typeface="Times New Roman"/>
              </a:rPr>
              <a:t>j</a:t>
            </a:r>
            <a:r>
              <a:rPr lang="en-US" dirty="0"/>
              <a:t>  is  </a:t>
            </a:r>
            <a:r>
              <a:rPr lang="en-US" i="1" dirty="0">
                <a:latin typeface="Times New Roman"/>
                <a:cs typeface="Times New Roman"/>
              </a:rPr>
              <a:t>j </a:t>
            </a:r>
            <a:r>
              <a:rPr lang="en-US" dirty="0"/>
              <a:t>+ [</a:t>
            </a:r>
            <a:r>
              <a:rPr lang="en-US" dirty="0">
                <a:solidFill>
                  <a:srgbClr val="B23C00"/>
                </a:solidFill>
              </a:rPr>
              <a:t>(</a:t>
            </a:r>
            <a:r>
              <a:rPr lang="en-US" i="1" dirty="0">
                <a:solidFill>
                  <a:srgbClr val="B23C00"/>
                </a:solidFill>
                <a:latin typeface="Times New Roman"/>
                <a:cs typeface="Times New Roman"/>
              </a:rPr>
              <a:t>i</a:t>
            </a:r>
            <a:r>
              <a:rPr lang="en-US" dirty="0">
                <a:solidFill>
                  <a:srgbClr val="B23C00"/>
                </a:solidFill>
              </a:rPr>
              <a:t>-1)</a:t>
            </a:r>
            <a:r>
              <a:rPr lang="en-US" dirty="0"/>
              <a:t> x </a:t>
            </a:r>
            <a:r>
              <a:rPr lang="en-US" i="1" dirty="0">
                <a:latin typeface="Times New Roman"/>
                <a:cs typeface="Times New Roman"/>
              </a:rPr>
              <a:t>j</a:t>
            </a:r>
            <a:r>
              <a:rPr lang="en-US" dirty="0"/>
              <a:t>]</a:t>
            </a:r>
            <a:endParaRPr lang="en-US" i="1" dirty="0">
              <a:latin typeface="Times New Roman"/>
              <a:cs typeface="Times New Roman"/>
            </a:endParaRPr>
          </a:p>
        </p:txBody>
      </p:sp>
      <p:sp>
        <p:nvSpPr>
          <p:cNvPr id="4" name="Slide Number Placeholder 3"/>
          <p:cNvSpPr>
            <a:spLocks noGrp="1"/>
          </p:cNvSpPr>
          <p:nvPr>
            <p:ph type="sldNum" sz="quarter" idx="12"/>
          </p:nvPr>
        </p:nvSpPr>
        <p:spPr/>
        <p:txBody>
          <a:bodyPr/>
          <a:lstStyle/>
          <a:p>
            <a:fld id="{5E4F0376-0E54-9843-B673-E00D6670E830}" type="slidenum">
              <a:rPr lang="en-US" smtClean="0"/>
              <a:pPr/>
              <a:t>14</a:t>
            </a:fld>
            <a:endParaRPr lang="en-US"/>
          </a:p>
        </p:txBody>
      </p:sp>
    </p:spTree>
    <p:extLst>
      <p:ext uri="{BB962C8B-B14F-4D97-AF65-F5344CB8AC3E}">
        <p14:creationId xmlns:p14="http://schemas.microsoft.com/office/powerpoint/2010/main" val="2291891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Recursive Multiplication</a:t>
            </a:r>
            <a:r>
              <a:rPr lang="en-US" i="1" dirty="0"/>
              <a:t>, cont’d</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15</a:t>
            </a:fld>
            <a:endParaRPr lang="en-US"/>
          </a:p>
        </p:txBody>
      </p:sp>
      <p:sp>
        <p:nvSpPr>
          <p:cNvPr id="5" name="TextBox 4"/>
          <p:cNvSpPr txBox="1"/>
          <p:nvPr/>
        </p:nvSpPr>
        <p:spPr>
          <a:xfrm>
            <a:off x="731562" y="1600220"/>
            <a:ext cx="7109639" cy="2862322"/>
          </a:xfrm>
          <a:prstGeom prst="rect">
            <a:avLst/>
          </a:prstGeom>
          <a:solidFill>
            <a:srgbClr val="F2F2F2"/>
          </a:solidFill>
          <a:ln>
            <a:solidFill>
              <a:srgbClr val="BFBFBF"/>
            </a:solidFill>
          </a:ln>
        </p:spPr>
        <p:txBody>
          <a:bodyPr wrap="none" rtlCol="0">
            <a:spAutoFit/>
          </a:bodyPr>
          <a:lstStyle/>
          <a:p>
            <a:r>
              <a:rPr lang="en-US" sz="2000" b="1" dirty="0">
                <a:latin typeface="Courier New" charset="0"/>
                <a:ea typeface="Courier New" charset="0"/>
                <a:cs typeface="Courier New" charset="0"/>
              </a:rPr>
              <a:t>long </a:t>
            </a:r>
            <a:r>
              <a:rPr lang="en-US" sz="2000" b="1" dirty="0">
                <a:solidFill>
                  <a:srgbClr val="B23C00"/>
                </a:solidFill>
                <a:latin typeface="Courier New" charset="0"/>
                <a:ea typeface="Courier New" charset="0"/>
                <a:cs typeface="Courier New" charset="0"/>
              </a:rPr>
              <a:t>multiply</a:t>
            </a:r>
            <a:r>
              <a:rPr lang="en-US" sz="2000" b="1" dirty="0">
                <a:latin typeface="Courier New" charset="0"/>
                <a:ea typeface="Courier New" charset="0"/>
                <a:cs typeface="Courier New" charset="0"/>
              </a:rPr>
              <a:t>(</a:t>
            </a:r>
            <a:r>
              <a:rPr lang="en-US" sz="2000" b="1" dirty="0" err="1">
                <a:latin typeface="Courier New" charset="0"/>
                <a:ea typeface="Courier New" charset="0"/>
                <a:cs typeface="Courier New" charset="0"/>
              </a:rPr>
              <a:t>int</a:t>
            </a:r>
            <a:r>
              <a:rPr lang="en-US" sz="2000" b="1" dirty="0">
                <a:latin typeface="Courier New" charset="0"/>
                <a:ea typeface="Courier New" charset="0"/>
                <a:cs typeface="Courier New" charset="0"/>
              </a:rPr>
              <a:t> </a:t>
            </a:r>
            <a:r>
              <a:rPr lang="en-US" sz="2000" b="1" dirty="0" err="1">
                <a:latin typeface="Courier New" charset="0"/>
                <a:ea typeface="Courier New" charset="0"/>
                <a:cs typeface="Courier New" charset="0"/>
              </a:rPr>
              <a:t>i</a:t>
            </a:r>
            <a:r>
              <a:rPr lang="en-US" sz="2000" b="1" dirty="0">
                <a:latin typeface="Courier New" charset="0"/>
                <a:ea typeface="Courier New" charset="0"/>
                <a:cs typeface="Courier New" charset="0"/>
              </a:rPr>
              <a:t>, </a:t>
            </a:r>
            <a:r>
              <a:rPr lang="en-US" sz="2000" b="1" dirty="0" err="1">
                <a:latin typeface="Courier New" charset="0"/>
                <a:ea typeface="Courier New" charset="0"/>
                <a:cs typeface="Courier New" charset="0"/>
              </a:rPr>
              <a:t>int</a:t>
            </a:r>
            <a:r>
              <a:rPr lang="en-US" sz="2000" b="1" dirty="0">
                <a:latin typeface="Courier New" charset="0"/>
                <a:ea typeface="Courier New" charset="0"/>
                <a:cs typeface="Courier New" charset="0"/>
              </a:rPr>
              <a:t> j)</a:t>
            </a:r>
          </a:p>
          <a:p>
            <a:r>
              <a:rPr lang="en-US" sz="2000" b="1" dirty="0">
                <a:latin typeface="Courier New" charset="0"/>
                <a:ea typeface="Courier New" charset="0"/>
                <a:cs typeface="Courier New" charset="0"/>
              </a:rPr>
              <a:t>{</a:t>
            </a:r>
          </a:p>
          <a:p>
            <a:r>
              <a:rPr lang="en-US" sz="2000" b="1" dirty="0">
                <a:latin typeface="Courier New" charset="0"/>
                <a:ea typeface="Courier New" charset="0"/>
                <a:cs typeface="Courier New" charset="0"/>
              </a:rPr>
              <a:t>    switch (</a:t>
            </a:r>
            <a:r>
              <a:rPr lang="en-US" sz="2000" b="1" dirty="0" err="1">
                <a:latin typeface="Courier New" charset="0"/>
                <a:ea typeface="Courier New" charset="0"/>
                <a:cs typeface="Courier New" charset="0"/>
              </a:rPr>
              <a:t>i</a:t>
            </a:r>
            <a:r>
              <a:rPr lang="en-US" sz="2000" b="1" dirty="0">
                <a:latin typeface="Courier New" charset="0"/>
                <a:ea typeface="Courier New" charset="0"/>
                <a:cs typeface="Courier New" charset="0"/>
              </a:rPr>
              <a:t>)</a:t>
            </a:r>
          </a:p>
          <a:p>
            <a:r>
              <a:rPr lang="mr-IN" sz="2000" b="1" dirty="0">
                <a:latin typeface="Courier New" charset="0"/>
                <a:ea typeface="Courier New" charset="0"/>
                <a:cs typeface="Courier New" charset="0"/>
              </a:rPr>
              <a:t>    {</a:t>
            </a:r>
          </a:p>
          <a:p>
            <a:r>
              <a:rPr lang="mr-IN" sz="2000" b="1" dirty="0">
                <a:latin typeface="Courier New" charset="0"/>
                <a:ea typeface="Courier New" charset="0"/>
                <a:cs typeface="Courier New" charset="0"/>
              </a:rPr>
              <a:t>        </a:t>
            </a:r>
            <a:r>
              <a:rPr lang="mr-IN" sz="2000" b="1" dirty="0" err="1">
                <a:latin typeface="Courier New" charset="0"/>
                <a:ea typeface="Courier New" charset="0"/>
                <a:cs typeface="Courier New" charset="0"/>
              </a:rPr>
              <a:t>case</a:t>
            </a:r>
            <a:r>
              <a:rPr lang="mr-IN" sz="2000" b="1" dirty="0">
                <a:latin typeface="Courier New" charset="0"/>
                <a:ea typeface="Courier New" charset="0"/>
                <a:cs typeface="Courier New" charset="0"/>
              </a:rPr>
              <a:t> 0:  </a:t>
            </a:r>
            <a:r>
              <a:rPr lang="mr-IN" sz="2000" b="1" dirty="0" err="1">
                <a:latin typeface="Courier New" charset="0"/>
                <a:ea typeface="Courier New" charset="0"/>
                <a:cs typeface="Courier New" charset="0"/>
              </a:rPr>
              <a:t>return</a:t>
            </a:r>
            <a:r>
              <a:rPr lang="mr-IN" sz="2000" b="1" dirty="0">
                <a:latin typeface="Courier New" charset="0"/>
                <a:ea typeface="Courier New" charset="0"/>
                <a:cs typeface="Courier New" charset="0"/>
              </a:rPr>
              <a:t> 0;</a:t>
            </a:r>
          </a:p>
          <a:p>
            <a:r>
              <a:rPr lang="mr-IN" sz="2000" b="1" dirty="0">
                <a:latin typeface="Courier New" charset="0"/>
                <a:ea typeface="Courier New" charset="0"/>
                <a:cs typeface="Courier New" charset="0"/>
              </a:rPr>
              <a:t>        </a:t>
            </a:r>
            <a:r>
              <a:rPr lang="mr-IN" sz="2000" b="1" dirty="0" err="1">
                <a:latin typeface="Courier New" charset="0"/>
                <a:ea typeface="Courier New" charset="0"/>
                <a:cs typeface="Courier New" charset="0"/>
              </a:rPr>
              <a:t>case</a:t>
            </a:r>
            <a:r>
              <a:rPr lang="mr-IN" sz="2000" b="1" dirty="0">
                <a:latin typeface="Courier New" charset="0"/>
                <a:ea typeface="Courier New" charset="0"/>
                <a:cs typeface="Courier New" charset="0"/>
              </a:rPr>
              <a:t> 1:  </a:t>
            </a:r>
            <a:r>
              <a:rPr lang="mr-IN" sz="2000" b="1" dirty="0" err="1">
                <a:latin typeface="Courier New" charset="0"/>
                <a:ea typeface="Courier New" charset="0"/>
                <a:cs typeface="Courier New" charset="0"/>
              </a:rPr>
              <a:t>return</a:t>
            </a:r>
            <a:r>
              <a:rPr lang="mr-IN" sz="2000" b="1" dirty="0">
                <a:latin typeface="Courier New" charset="0"/>
                <a:ea typeface="Courier New" charset="0"/>
                <a:cs typeface="Courier New" charset="0"/>
              </a:rPr>
              <a:t> </a:t>
            </a:r>
            <a:r>
              <a:rPr lang="mr-IN" sz="2000" b="1" dirty="0" err="1">
                <a:latin typeface="Courier New" charset="0"/>
                <a:ea typeface="Courier New" charset="0"/>
                <a:cs typeface="Courier New" charset="0"/>
              </a:rPr>
              <a:t>j</a:t>
            </a:r>
            <a:r>
              <a:rPr lang="mr-IN" sz="2000" b="1" dirty="0">
                <a:latin typeface="Courier New" charset="0"/>
                <a:ea typeface="Courier New" charset="0"/>
                <a:cs typeface="Courier New" charset="0"/>
              </a:rPr>
              <a:t>;</a:t>
            </a:r>
          </a:p>
          <a:p>
            <a:r>
              <a:rPr lang="en-US" sz="2000" b="1" dirty="0">
                <a:latin typeface="Courier New" charset="0"/>
                <a:ea typeface="Courier New" charset="0"/>
                <a:cs typeface="Courier New" charset="0"/>
              </a:rPr>
              <a:t>        default: return j + </a:t>
            </a:r>
            <a:r>
              <a:rPr lang="en-US" sz="2000" b="1" dirty="0">
                <a:solidFill>
                  <a:srgbClr val="B23C00"/>
                </a:solidFill>
                <a:latin typeface="Courier New" charset="0"/>
                <a:ea typeface="Courier New" charset="0"/>
                <a:cs typeface="Courier New" charset="0"/>
              </a:rPr>
              <a:t>multiply</a:t>
            </a:r>
            <a:r>
              <a:rPr lang="en-US" sz="2000" b="1" dirty="0">
                <a:latin typeface="Courier New" charset="0"/>
                <a:ea typeface="Courier New" charset="0"/>
                <a:cs typeface="Courier New" charset="0"/>
              </a:rPr>
              <a:t>(</a:t>
            </a:r>
            <a:r>
              <a:rPr lang="en-US" sz="2000" b="1" dirty="0">
                <a:solidFill>
                  <a:srgbClr val="B23C00"/>
                </a:solidFill>
                <a:latin typeface="Courier New" charset="0"/>
                <a:ea typeface="Courier New" charset="0"/>
                <a:cs typeface="Courier New" charset="0"/>
              </a:rPr>
              <a:t>i-1</a:t>
            </a:r>
            <a:r>
              <a:rPr lang="en-US" sz="2000" b="1" dirty="0">
                <a:latin typeface="Courier New" charset="0"/>
                <a:ea typeface="Courier New" charset="0"/>
                <a:cs typeface="Courier New" charset="0"/>
              </a:rPr>
              <a:t>, j);</a:t>
            </a:r>
          </a:p>
          <a:p>
            <a:r>
              <a:rPr lang="mr-IN" sz="2000" b="1" dirty="0">
                <a:latin typeface="Courier New" charset="0"/>
                <a:ea typeface="Courier New" charset="0"/>
                <a:cs typeface="Courier New" charset="0"/>
              </a:rPr>
              <a:t>    }</a:t>
            </a:r>
          </a:p>
          <a:p>
            <a:r>
              <a:rPr lang="mr-IN" sz="2000" b="1" dirty="0">
                <a:latin typeface="Courier New" charset="0"/>
                <a:ea typeface="Courier New" charset="0"/>
                <a:cs typeface="Courier New" charset="0"/>
              </a:rPr>
              <a:t>}</a:t>
            </a:r>
            <a:endParaRPr lang="en-US" sz="2000" b="1" dirty="0">
              <a:latin typeface="Courier New" charset="0"/>
              <a:ea typeface="Courier New" charset="0"/>
              <a:cs typeface="Courier New" charset="0"/>
            </a:endParaRPr>
          </a:p>
        </p:txBody>
      </p:sp>
      <p:sp>
        <p:nvSpPr>
          <p:cNvPr id="6" name="TextBox 5"/>
          <p:cNvSpPr txBox="1"/>
          <p:nvPr/>
        </p:nvSpPr>
        <p:spPr>
          <a:xfrm>
            <a:off x="6781800" y="1430943"/>
            <a:ext cx="1251496" cy="338554"/>
          </a:xfrm>
          <a:prstGeom prst="rect">
            <a:avLst/>
          </a:prstGeom>
          <a:solidFill>
            <a:srgbClr val="0033CC"/>
          </a:solidFill>
        </p:spPr>
        <p:txBody>
          <a:bodyPr wrap="none" rtlCol="0">
            <a:spAutoFit/>
          </a:bodyPr>
          <a:lstStyle/>
          <a:p>
            <a:r>
              <a:rPr lang="en-US">
                <a:solidFill>
                  <a:srgbClr val="FFFF00"/>
                </a:solidFill>
              </a:rPr>
              <a:t>Multiply.cpp</a:t>
            </a:r>
            <a:endParaRPr lang="en-US" dirty="0">
              <a:solidFill>
                <a:srgbClr val="FFFF00"/>
              </a:solidFill>
            </a:endParaRPr>
          </a:p>
        </p:txBody>
      </p:sp>
    </p:spTree>
    <p:extLst>
      <p:ext uri="{BB962C8B-B14F-4D97-AF65-F5344CB8AC3E}">
        <p14:creationId xmlns:p14="http://schemas.microsoft.com/office/powerpoint/2010/main" val="9576476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Iterative Fibonacci</a:t>
            </a:r>
          </a:p>
        </p:txBody>
      </p:sp>
      <p:sp>
        <p:nvSpPr>
          <p:cNvPr id="3" name="Content Placeholder 2"/>
          <p:cNvSpPr>
            <a:spLocks noGrp="1"/>
          </p:cNvSpPr>
          <p:nvPr>
            <p:ph idx="1"/>
          </p:nvPr>
        </p:nvSpPr>
        <p:spPr>
          <a:xfrm>
            <a:off x="457200" y="1295401"/>
            <a:ext cx="8229600" cy="1767844"/>
          </a:xfrm>
        </p:spPr>
        <p:txBody>
          <a:bodyPr/>
          <a:lstStyle/>
          <a:p>
            <a:r>
              <a:rPr lang="en-US" dirty="0"/>
              <a:t>Fibonacci sequence: 1 1 2 3 5 8 13 21 34 55</a:t>
            </a:r>
          </a:p>
          <a:p>
            <a:pPr lvl="1"/>
            <a:r>
              <a:rPr lang="en-US" i="1" dirty="0" err="1">
                <a:latin typeface="Times New Roman"/>
                <a:cs typeface="Times New Roman"/>
              </a:rPr>
              <a:t>f</a:t>
            </a:r>
            <a:r>
              <a:rPr lang="en-US" i="1" baseline="-25000" dirty="0" err="1">
                <a:latin typeface="Times New Roman"/>
                <a:cs typeface="Times New Roman"/>
              </a:rPr>
              <a:t>n</a:t>
            </a:r>
            <a:r>
              <a:rPr lang="en-US" dirty="0"/>
              <a:t> = </a:t>
            </a:r>
            <a:r>
              <a:rPr lang="en-US" i="1" dirty="0">
                <a:latin typeface="Times New Roman"/>
                <a:cs typeface="Times New Roman"/>
              </a:rPr>
              <a:t>f</a:t>
            </a:r>
            <a:r>
              <a:rPr lang="en-US" i="1" baseline="-25000" dirty="0">
                <a:latin typeface="Times New Roman"/>
                <a:cs typeface="Times New Roman"/>
              </a:rPr>
              <a:t>n-</a:t>
            </a:r>
            <a:r>
              <a:rPr lang="en-US" baseline="-25000" dirty="0">
                <a:latin typeface="Times New Roman"/>
                <a:cs typeface="Times New Roman"/>
              </a:rPr>
              <a:t>2</a:t>
            </a:r>
            <a:r>
              <a:rPr lang="en-US" dirty="0"/>
              <a:t> + </a:t>
            </a:r>
            <a:r>
              <a:rPr lang="en-US" i="1" dirty="0">
                <a:latin typeface="Times New Roman"/>
                <a:cs typeface="Times New Roman"/>
              </a:rPr>
              <a:t>f</a:t>
            </a:r>
            <a:r>
              <a:rPr lang="en-US" i="1" baseline="-25000" dirty="0">
                <a:latin typeface="Times New Roman"/>
                <a:cs typeface="Times New Roman"/>
              </a:rPr>
              <a:t>n-</a:t>
            </a:r>
            <a:r>
              <a:rPr lang="en-US" baseline="-25000" dirty="0">
                <a:latin typeface="Times New Roman"/>
                <a:cs typeface="Times New Roman"/>
              </a:rPr>
              <a:t>1</a:t>
            </a:r>
            <a:br>
              <a:rPr lang="en-US" i="1" baseline="-25000" dirty="0">
                <a:latin typeface="Times New Roman"/>
                <a:cs typeface="Times New Roman"/>
              </a:rPr>
            </a:br>
            <a:r>
              <a:rPr lang="en-US" i="1" dirty="0">
                <a:latin typeface="Times New Roman"/>
                <a:cs typeface="Times New Roman"/>
              </a:rPr>
              <a:t>f</a:t>
            </a:r>
            <a:r>
              <a:rPr lang="en-US" baseline="-25000" dirty="0">
                <a:latin typeface="Times New Roman"/>
                <a:cs typeface="Times New Roman"/>
              </a:rPr>
              <a:t>1</a:t>
            </a:r>
            <a:r>
              <a:rPr lang="en-US" i="1" dirty="0">
                <a:latin typeface="Times New Roman"/>
                <a:cs typeface="Times New Roman"/>
              </a:rPr>
              <a:t> = </a:t>
            </a:r>
            <a:r>
              <a:rPr lang="en-US" dirty="0">
                <a:latin typeface="Times New Roman"/>
                <a:cs typeface="Times New Roman"/>
              </a:rPr>
              <a:t>1</a:t>
            </a:r>
            <a:br>
              <a:rPr lang="en-US" i="1" dirty="0">
                <a:latin typeface="Times New Roman"/>
                <a:cs typeface="Times New Roman"/>
              </a:rPr>
            </a:br>
            <a:r>
              <a:rPr lang="en-US" i="1" dirty="0">
                <a:latin typeface="Times New Roman"/>
                <a:cs typeface="Times New Roman"/>
              </a:rPr>
              <a:t>f</a:t>
            </a:r>
            <a:r>
              <a:rPr lang="en-US" baseline="-25000" dirty="0">
                <a:latin typeface="Times New Roman"/>
                <a:cs typeface="Times New Roman"/>
              </a:rPr>
              <a:t>2</a:t>
            </a:r>
            <a:r>
              <a:rPr lang="en-US" i="1" dirty="0">
                <a:latin typeface="Times New Roman"/>
                <a:cs typeface="Times New Roman"/>
              </a:rPr>
              <a:t> = </a:t>
            </a:r>
            <a:r>
              <a:rPr lang="en-US" dirty="0">
                <a:latin typeface="Times New Roman"/>
                <a:cs typeface="Times New Roman"/>
              </a:rPr>
              <a:t>1</a:t>
            </a:r>
          </a:p>
          <a:p>
            <a:pPr lvl="5"/>
            <a:endParaRPr lang="en-US" i="1" dirty="0">
              <a:latin typeface="Times New Roman"/>
              <a:cs typeface="Times New Roman"/>
            </a:endParaRPr>
          </a:p>
          <a:p>
            <a:r>
              <a:rPr lang="en-US" dirty="0"/>
              <a:t>An iterative </a:t>
            </a:r>
            <a:br>
              <a:rPr lang="en-US" dirty="0"/>
            </a:br>
            <a:r>
              <a:rPr lang="en-US" dirty="0"/>
              <a:t>solution:</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16</a:t>
            </a:fld>
            <a:endParaRPr lang="en-US"/>
          </a:p>
        </p:txBody>
      </p:sp>
      <p:sp>
        <p:nvSpPr>
          <p:cNvPr id="5" name="TextBox 4"/>
          <p:cNvSpPr txBox="1"/>
          <p:nvPr/>
        </p:nvSpPr>
        <p:spPr>
          <a:xfrm>
            <a:off x="3474732" y="1965976"/>
            <a:ext cx="4751622" cy="4770537"/>
          </a:xfrm>
          <a:prstGeom prst="rect">
            <a:avLst/>
          </a:prstGeom>
          <a:solidFill>
            <a:srgbClr val="F2F2F2"/>
          </a:solidFill>
          <a:ln>
            <a:solidFill>
              <a:srgbClr val="BFBFBF"/>
            </a:solidFill>
          </a:ln>
        </p:spPr>
        <p:txBody>
          <a:bodyPr wrap="none" rtlCol="0">
            <a:spAutoFit/>
          </a:bodyPr>
          <a:lstStyle/>
          <a:p>
            <a:r>
              <a:rPr lang="en-US" b="1" dirty="0">
                <a:latin typeface="Courier New" charset="0"/>
                <a:ea typeface="Courier New" charset="0"/>
                <a:cs typeface="Courier New" charset="0"/>
              </a:rPr>
              <a:t>long </a:t>
            </a:r>
            <a:r>
              <a:rPr lang="en-US" b="1" dirty="0" err="1">
                <a:latin typeface="Courier New" charset="0"/>
                <a:ea typeface="Courier New" charset="0"/>
                <a:cs typeface="Courier New" charset="0"/>
              </a:rPr>
              <a:t>fibonacci</a:t>
            </a:r>
            <a:r>
              <a:rPr lang="en-US" b="1" dirty="0">
                <a:latin typeface="Courier New" charset="0"/>
                <a:ea typeface="Courier New" charset="0"/>
                <a:cs typeface="Courier New" charset="0"/>
              </a:rPr>
              <a:t>(</a:t>
            </a:r>
            <a:r>
              <a:rPr lang="en-US" b="1" dirty="0" err="1">
                <a:latin typeface="Courier New" charset="0"/>
                <a:ea typeface="Courier New" charset="0"/>
                <a:cs typeface="Courier New" charset="0"/>
              </a:rPr>
              <a:t>int</a:t>
            </a:r>
            <a:r>
              <a:rPr lang="en-US" b="1" dirty="0">
                <a:latin typeface="Courier New" charset="0"/>
                <a:ea typeface="Courier New" charset="0"/>
                <a:cs typeface="Courier New" charset="0"/>
              </a:rPr>
              <a:t> n)</a:t>
            </a:r>
          </a:p>
          <a:p>
            <a:r>
              <a:rPr lang="en-US"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if</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n</a:t>
            </a:r>
            <a:r>
              <a:rPr lang="mr-IN" b="1" dirty="0">
                <a:latin typeface="Courier New" charset="0"/>
                <a:ea typeface="Courier New" charset="0"/>
                <a:cs typeface="Courier New" charset="0"/>
              </a:rPr>
              <a:t> &lt;= 2) </a:t>
            </a:r>
            <a:r>
              <a:rPr lang="mr-IN" b="1" dirty="0" err="1">
                <a:latin typeface="Courier New" charset="0"/>
                <a:ea typeface="Courier New" charset="0"/>
                <a:cs typeface="Courier New" charset="0"/>
              </a:rPr>
              <a:t>return</a:t>
            </a:r>
            <a:r>
              <a:rPr lang="mr-IN" b="1" dirty="0">
                <a:latin typeface="Courier New" charset="0"/>
                <a:ea typeface="Courier New" charset="0"/>
                <a:cs typeface="Courier New" charset="0"/>
              </a:rPr>
              <a:t> 1;</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else</a:t>
            </a:r>
            <a:r>
              <a:rPr lang="mr-IN" b="1" dirty="0">
                <a:latin typeface="Courier New" charset="0"/>
                <a:ea typeface="Courier New" charset="0"/>
                <a:cs typeface="Courier New" charset="0"/>
              </a:rPr>
              <a:t> </a:t>
            </a:r>
            <a:endParaRPr lang="en-US" b="1" dirty="0">
              <a:latin typeface="Courier New" charset="0"/>
              <a:ea typeface="Courier New" charset="0"/>
              <a:cs typeface="Courier New" charset="0"/>
            </a:endParaRPr>
          </a:p>
          <a:p>
            <a:r>
              <a:rPr lang="en-US" b="1" dirty="0">
                <a:latin typeface="Courier New" charset="0"/>
                <a:ea typeface="Courier New" charset="0"/>
                <a:cs typeface="Courier New" charset="0"/>
              </a:rPr>
              <a:t>    </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long</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older</a:t>
            </a:r>
            <a:r>
              <a:rPr lang="mr-IN" b="1" dirty="0">
                <a:latin typeface="Courier New" charset="0"/>
                <a:ea typeface="Courier New" charset="0"/>
                <a:cs typeface="Courier New" charset="0"/>
              </a:rPr>
              <a:t> = 1;</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long</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old</a:t>
            </a:r>
            <a:r>
              <a:rPr lang="mr-IN" b="1" dirty="0">
                <a:latin typeface="Courier New" charset="0"/>
                <a:ea typeface="Courier New" charset="0"/>
                <a:cs typeface="Courier New" charset="0"/>
              </a:rPr>
              <a:t>   = 1;</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long</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  = 1;</a:t>
            </a:r>
          </a:p>
          <a:p>
            <a:endParaRPr lang="mr-IN" b="1" dirty="0">
              <a:latin typeface="Courier New" charset="0"/>
              <a:ea typeface="Courier New" charset="0"/>
              <a:cs typeface="Courier New" charset="0"/>
            </a:endParaRP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for</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int</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a:t>
            </a:r>
            <a:r>
              <a:rPr lang="mr-IN" b="1" dirty="0">
                <a:latin typeface="Courier New" charset="0"/>
                <a:ea typeface="Courier New" charset="0"/>
                <a:cs typeface="Courier New" charset="0"/>
              </a:rPr>
              <a:t> = 3; </a:t>
            </a:r>
            <a:r>
              <a:rPr lang="mr-IN" b="1" dirty="0" err="1">
                <a:latin typeface="Courier New" charset="0"/>
                <a:ea typeface="Courier New" charset="0"/>
                <a:cs typeface="Courier New" charset="0"/>
              </a:rPr>
              <a:t>i</a:t>
            </a:r>
            <a:r>
              <a:rPr lang="mr-IN" b="1" dirty="0">
                <a:latin typeface="Courier New" charset="0"/>
                <a:ea typeface="Courier New" charset="0"/>
                <a:cs typeface="Courier New" charset="0"/>
              </a:rPr>
              <a:t> &lt;= </a:t>
            </a:r>
            <a:r>
              <a:rPr lang="mr-IN" b="1" dirty="0" err="1">
                <a:latin typeface="Courier New" charset="0"/>
                <a:ea typeface="Courier New" charset="0"/>
                <a:cs typeface="Courier New" charset="0"/>
              </a:rPr>
              <a:t>n</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a:t>
            </a:r>
            <a:r>
              <a:rPr lang="mr-IN" b="1" dirty="0">
                <a:latin typeface="Courier New" charset="0"/>
                <a:ea typeface="Courier New" charset="0"/>
                <a:cs typeface="Courier New" charset="0"/>
              </a:rPr>
              <a:t>++) </a:t>
            </a:r>
            <a:endParaRPr lang="en-US" b="1" dirty="0">
              <a:latin typeface="Courier New" charset="0"/>
              <a:ea typeface="Courier New" charset="0"/>
              <a:cs typeface="Courier New" charset="0"/>
            </a:endParaRPr>
          </a:p>
          <a:p>
            <a:r>
              <a:rPr lang="en-US" b="1" dirty="0">
                <a:latin typeface="Courier New" charset="0"/>
                <a:ea typeface="Courier New" charset="0"/>
                <a:cs typeface="Courier New" charset="0"/>
              </a:rPr>
              <a:t>        </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solidFill>
                  <a:srgbClr val="B23C00"/>
                </a:solidFill>
                <a:latin typeface="Courier New" charset="0"/>
                <a:ea typeface="Courier New" charset="0"/>
                <a:cs typeface="Courier New" charset="0"/>
              </a:rPr>
              <a:t>next</a:t>
            </a:r>
            <a:r>
              <a:rPr lang="mr-IN" b="1" dirty="0">
                <a:solidFill>
                  <a:srgbClr val="B23C00"/>
                </a:solidFill>
                <a:latin typeface="Courier New" charset="0"/>
                <a:ea typeface="Courier New" charset="0"/>
                <a:cs typeface="Courier New" charset="0"/>
              </a:rPr>
              <a:t> = </a:t>
            </a:r>
            <a:r>
              <a:rPr lang="mr-IN" b="1" dirty="0" err="1">
                <a:solidFill>
                  <a:srgbClr val="B23C00"/>
                </a:solidFill>
                <a:latin typeface="Courier New" charset="0"/>
                <a:ea typeface="Courier New" charset="0"/>
                <a:cs typeface="Courier New" charset="0"/>
              </a:rPr>
              <a:t>older</a:t>
            </a:r>
            <a:r>
              <a:rPr lang="mr-IN" b="1" dirty="0">
                <a:solidFill>
                  <a:srgbClr val="B23C00"/>
                </a:solidFill>
                <a:latin typeface="Courier New" charset="0"/>
                <a:ea typeface="Courier New" charset="0"/>
                <a:cs typeface="Courier New" charset="0"/>
              </a:rPr>
              <a:t> + </a:t>
            </a:r>
            <a:r>
              <a:rPr lang="mr-IN" b="1" dirty="0" err="1">
                <a:solidFill>
                  <a:srgbClr val="B23C00"/>
                </a:solidFill>
                <a:latin typeface="Courier New" charset="0"/>
                <a:ea typeface="Courier New" charset="0"/>
                <a:cs typeface="Courier New" charset="0"/>
              </a:rPr>
              <a:t>old</a:t>
            </a:r>
            <a:r>
              <a:rPr lang="mr-IN" b="1" dirty="0">
                <a:solidFill>
                  <a:srgbClr val="B23C00"/>
                </a:solidFill>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older</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old</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old</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p>
          <a:p>
            <a:endParaRPr lang="mr-IN" b="1" dirty="0">
              <a:latin typeface="Courier New" charset="0"/>
              <a:ea typeface="Courier New" charset="0"/>
              <a:cs typeface="Courier New" charset="0"/>
            </a:endParaRP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return</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p>
          <a:p>
            <a:r>
              <a:rPr lang="mr-IN" b="1" dirty="0">
                <a:latin typeface="Courier New" charset="0"/>
                <a:ea typeface="Courier New" charset="0"/>
                <a:cs typeface="Courier New" charset="0"/>
              </a:rPr>
              <a:t>}</a:t>
            </a:r>
          </a:p>
        </p:txBody>
      </p:sp>
      <p:sp>
        <p:nvSpPr>
          <p:cNvPr id="6" name="TextBox 5"/>
          <p:cNvSpPr txBox="1"/>
          <p:nvPr/>
        </p:nvSpPr>
        <p:spPr>
          <a:xfrm>
            <a:off x="6953477" y="1796699"/>
            <a:ext cx="1561646" cy="338554"/>
          </a:xfrm>
          <a:prstGeom prst="rect">
            <a:avLst/>
          </a:prstGeom>
          <a:solidFill>
            <a:srgbClr val="0033CC"/>
          </a:solidFill>
        </p:spPr>
        <p:txBody>
          <a:bodyPr wrap="none" rtlCol="0">
            <a:spAutoFit/>
          </a:bodyPr>
          <a:lstStyle/>
          <a:p>
            <a:r>
              <a:rPr lang="en-US" dirty="0">
                <a:solidFill>
                  <a:srgbClr val="FFFF00"/>
                </a:solidFill>
              </a:rPr>
              <a:t>Fibonacci1.cpp</a:t>
            </a:r>
          </a:p>
        </p:txBody>
      </p:sp>
    </p:spTree>
    <p:extLst>
      <p:ext uri="{BB962C8B-B14F-4D97-AF65-F5344CB8AC3E}">
        <p14:creationId xmlns:p14="http://schemas.microsoft.com/office/powerpoint/2010/main" val="750972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Recursive Fibonacci</a:t>
            </a:r>
          </a:p>
        </p:txBody>
      </p:sp>
      <p:sp>
        <p:nvSpPr>
          <p:cNvPr id="3" name="Content Placeholder 2"/>
          <p:cNvSpPr>
            <a:spLocks noGrp="1"/>
          </p:cNvSpPr>
          <p:nvPr>
            <p:ph idx="1"/>
          </p:nvPr>
        </p:nvSpPr>
        <p:spPr>
          <a:xfrm>
            <a:off x="457200" y="1295400"/>
            <a:ext cx="8229600" cy="579137"/>
          </a:xfrm>
        </p:spPr>
        <p:txBody>
          <a:bodyPr/>
          <a:lstStyle/>
          <a:p>
            <a:pPr marL="469900" lvl="1" indent="-469900">
              <a:buClr>
                <a:schemeClr val="bg2"/>
              </a:buClr>
              <a:buSzPct val="70000"/>
              <a:buFont typeface="Wingdings" charset="0"/>
              <a:buChar char="o"/>
            </a:pPr>
            <a:r>
              <a:rPr lang="en-US" sz="2800" dirty="0"/>
              <a:t>According to the definition:</a:t>
            </a:r>
          </a:p>
          <a:p>
            <a:pPr marL="939800" lvl="2" indent="-469900">
              <a:buSzPct val="70000"/>
            </a:pPr>
            <a:r>
              <a:rPr lang="en-US" i="1" dirty="0" err="1">
                <a:latin typeface="Times New Roman"/>
                <a:cs typeface="Times New Roman"/>
              </a:rPr>
              <a:t>f</a:t>
            </a:r>
            <a:r>
              <a:rPr lang="en-US" i="1" baseline="-25000" dirty="0" err="1">
                <a:latin typeface="Times New Roman"/>
                <a:cs typeface="Times New Roman"/>
              </a:rPr>
              <a:t>n</a:t>
            </a:r>
            <a:r>
              <a:rPr lang="en-US" dirty="0"/>
              <a:t> = </a:t>
            </a:r>
            <a:r>
              <a:rPr lang="en-US" i="1" dirty="0">
                <a:latin typeface="Times New Roman"/>
                <a:cs typeface="Times New Roman"/>
              </a:rPr>
              <a:t>f</a:t>
            </a:r>
            <a:r>
              <a:rPr lang="en-US" i="1" baseline="-25000" dirty="0">
                <a:latin typeface="Times New Roman"/>
                <a:cs typeface="Times New Roman"/>
              </a:rPr>
              <a:t>n-</a:t>
            </a:r>
            <a:r>
              <a:rPr lang="en-US" baseline="-25000" dirty="0">
                <a:latin typeface="Times New Roman"/>
                <a:cs typeface="Times New Roman"/>
              </a:rPr>
              <a:t>2</a:t>
            </a:r>
            <a:r>
              <a:rPr lang="en-US" dirty="0"/>
              <a:t> + </a:t>
            </a:r>
            <a:r>
              <a:rPr lang="en-US" i="1" dirty="0">
                <a:latin typeface="Times New Roman"/>
                <a:cs typeface="Times New Roman"/>
              </a:rPr>
              <a:t>f</a:t>
            </a:r>
            <a:r>
              <a:rPr lang="en-US" i="1" baseline="-25000" dirty="0">
                <a:latin typeface="Times New Roman"/>
                <a:cs typeface="Times New Roman"/>
              </a:rPr>
              <a:t>n-</a:t>
            </a:r>
            <a:r>
              <a:rPr lang="en-US" baseline="-25000" dirty="0">
                <a:latin typeface="Times New Roman"/>
                <a:cs typeface="Times New Roman"/>
              </a:rPr>
              <a:t>1</a:t>
            </a:r>
            <a:br>
              <a:rPr lang="en-US" i="1" baseline="-25000" dirty="0">
                <a:latin typeface="Times New Roman"/>
                <a:cs typeface="Times New Roman"/>
              </a:rPr>
            </a:br>
            <a:r>
              <a:rPr lang="en-US" i="1" dirty="0">
                <a:latin typeface="Times New Roman"/>
                <a:cs typeface="Times New Roman"/>
              </a:rPr>
              <a:t>f</a:t>
            </a:r>
            <a:r>
              <a:rPr lang="en-US" baseline="-25000" dirty="0">
                <a:latin typeface="Times New Roman"/>
                <a:cs typeface="Times New Roman"/>
              </a:rPr>
              <a:t>1</a:t>
            </a:r>
            <a:r>
              <a:rPr lang="en-US" i="1" dirty="0">
                <a:latin typeface="Times New Roman"/>
                <a:cs typeface="Times New Roman"/>
              </a:rPr>
              <a:t> = </a:t>
            </a:r>
            <a:r>
              <a:rPr lang="en-US" dirty="0">
                <a:latin typeface="Times New Roman"/>
                <a:cs typeface="Times New Roman"/>
              </a:rPr>
              <a:t>1</a:t>
            </a:r>
            <a:br>
              <a:rPr lang="en-US" i="1" dirty="0">
                <a:latin typeface="Times New Roman"/>
                <a:cs typeface="Times New Roman"/>
              </a:rPr>
            </a:br>
            <a:r>
              <a:rPr lang="en-US" i="1" dirty="0">
                <a:latin typeface="Times New Roman"/>
                <a:cs typeface="Times New Roman"/>
              </a:rPr>
              <a:t>f</a:t>
            </a:r>
            <a:r>
              <a:rPr lang="en-US" baseline="-25000" dirty="0">
                <a:latin typeface="Times New Roman"/>
                <a:cs typeface="Times New Roman"/>
              </a:rPr>
              <a:t>2</a:t>
            </a:r>
            <a:r>
              <a:rPr lang="en-US" i="1" dirty="0">
                <a:latin typeface="Times New Roman"/>
                <a:cs typeface="Times New Roman"/>
              </a:rPr>
              <a:t> = </a:t>
            </a:r>
            <a:r>
              <a:rPr lang="en-US" dirty="0">
                <a:latin typeface="Times New Roman"/>
                <a:cs typeface="Times New Roman"/>
              </a:rPr>
              <a:t>1</a:t>
            </a:r>
          </a:p>
          <a:p>
            <a:pPr marL="469900" lvl="1" indent="-469900">
              <a:buClr>
                <a:schemeClr val="bg2"/>
              </a:buClr>
              <a:buSzPct val="70000"/>
              <a:buFont typeface="Wingdings" charset="0"/>
              <a:buChar char="o"/>
            </a:pPr>
            <a:endParaRPr lang="en-US" sz="2800" i="1" baseline="-25000" dirty="0">
              <a:latin typeface="Times New Roman"/>
              <a:cs typeface="Times New Roman"/>
            </a:endParaRPr>
          </a:p>
        </p:txBody>
      </p:sp>
      <p:sp>
        <p:nvSpPr>
          <p:cNvPr id="4" name="Slide Number Placeholder 3"/>
          <p:cNvSpPr>
            <a:spLocks noGrp="1"/>
          </p:cNvSpPr>
          <p:nvPr>
            <p:ph type="sldNum" sz="quarter" idx="12"/>
          </p:nvPr>
        </p:nvSpPr>
        <p:spPr/>
        <p:txBody>
          <a:bodyPr/>
          <a:lstStyle/>
          <a:p>
            <a:fld id="{5E4F0376-0E54-9843-B673-E00D6670E830}" type="slidenum">
              <a:rPr lang="en-US" smtClean="0"/>
              <a:pPr/>
              <a:t>17</a:t>
            </a:fld>
            <a:endParaRPr lang="en-US"/>
          </a:p>
        </p:txBody>
      </p:sp>
      <p:sp>
        <p:nvSpPr>
          <p:cNvPr id="5" name="TextBox 4"/>
          <p:cNvSpPr txBox="1"/>
          <p:nvPr/>
        </p:nvSpPr>
        <p:spPr>
          <a:xfrm>
            <a:off x="731562" y="3048940"/>
            <a:ext cx="7766870" cy="1477328"/>
          </a:xfrm>
          <a:prstGeom prst="rect">
            <a:avLst/>
          </a:prstGeom>
          <a:solidFill>
            <a:srgbClr val="F2F2F2"/>
          </a:solidFill>
          <a:ln>
            <a:solidFill>
              <a:srgbClr val="BFBFBF"/>
            </a:solidFill>
          </a:ln>
        </p:spPr>
        <p:txBody>
          <a:bodyPr wrap="none" rtlCol="0">
            <a:spAutoFit/>
          </a:bodyPr>
          <a:lstStyle/>
          <a:p>
            <a:r>
              <a:rPr lang="en-US" sz="1800" b="1" dirty="0">
                <a:latin typeface="Courier New" charset="0"/>
                <a:ea typeface="Courier New" charset="0"/>
                <a:cs typeface="Courier New" charset="0"/>
              </a:rPr>
              <a:t>long </a:t>
            </a:r>
            <a:r>
              <a:rPr lang="en-US" sz="1800" b="1" dirty="0" err="1">
                <a:solidFill>
                  <a:srgbClr val="B23C00"/>
                </a:solidFill>
                <a:latin typeface="Courier New" charset="0"/>
                <a:ea typeface="Courier New" charset="0"/>
                <a:cs typeface="Courier New" charset="0"/>
              </a:rPr>
              <a:t>fibonacci</a:t>
            </a:r>
            <a:r>
              <a:rPr lang="en-US" sz="1800" b="1" dirty="0">
                <a:latin typeface="Courier New" charset="0"/>
                <a:ea typeface="Courier New" charset="0"/>
                <a:cs typeface="Courier New" charset="0"/>
              </a:rPr>
              <a:t>(</a:t>
            </a:r>
            <a:r>
              <a:rPr lang="en-US" sz="1800" b="1" dirty="0" err="1">
                <a:latin typeface="Courier New" charset="0"/>
                <a:ea typeface="Courier New" charset="0"/>
                <a:cs typeface="Courier New" charset="0"/>
              </a:rPr>
              <a:t>int</a:t>
            </a:r>
            <a:r>
              <a:rPr lang="en-US" sz="1800" b="1" dirty="0">
                <a:latin typeface="Courier New" charset="0"/>
                <a:ea typeface="Courier New" charset="0"/>
                <a:cs typeface="Courier New" charset="0"/>
              </a:rPr>
              <a:t> n)</a:t>
            </a:r>
          </a:p>
          <a:p>
            <a:r>
              <a:rPr lang="en-US"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if</a:t>
            </a:r>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n</a:t>
            </a:r>
            <a:r>
              <a:rPr lang="mr-IN" sz="1800" b="1" dirty="0">
                <a:latin typeface="Courier New" charset="0"/>
                <a:ea typeface="Courier New" charset="0"/>
                <a:cs typeface="Courier New" charset="0"/>
              </a:rPr>
              <a:t> &lt;= 2) </a:t>
            </a:r>
            <a:r>
              <a:rPr lang="mr-IN" sz="1800" b="1" dirty="0" err="1">
                <a:latin typeface="Courier New" charset="0"/>
                <a:ea typeface="Courier New" charset="0"/>
                <a:cs typeface="Courier New" charset="0"/>
              </a:rPr>
              <a:t>return</a:t>
            </a:r>
            <a:r>
              <a:rPr lang="mr-IN" sz="1800" b="1" dirty="0">
                <a:latin typeface="Courier New" charset="0"/>
                <a:ea typeface="Courier New" charset="0"/>
                <a:cs typeface="Courier New" charset="0"/>
              </a:rPr>
              <a:t> 1;</a:t>
            </a:r>
          </a:p>
          <a:p>
            <a:r>
              <a:rPr lang="en-US" sz="1800" b="1" dirty="0">
                <a:latin typeface="Courier New" charset="0"/>
                <a:ea typeface="Courier New" charset="0"/>
                <a:cs typeface="Courier New" charset="0"/>
              </a:rPr>
              <a:t>    else        return </a:t>
            </a:r>
            <a:r>
              <a:rPr lang="en-US" sz="1800" b="1" dirty="0" err="1">
                <a:solidFill>
                  <a:srgbClr val="B23C00"/>
                </a:solidFill>
                <a:latin typeface="Courier New" charset="0"/>
                <a:ea typeface="Courier New" charset="0"/>
                <a:cs typeface="Courier New" charset="0"/>
              </a:rPr>
              <a:t>fibonacci</a:t>
            </a:r>
            <a:r>
              <a:rPr lang="en-US" sz="1800" b="1" dirty="0">
                <a:solidFill>
                  <a:srgbClr val="B23C00"/>
                </a:solidFill>
                <a:latin typeface="Courier New" charset="0"/>
                <a:ea typeface="Courier New" charset="0"/>
                <a:cs typeface="Courier New" charset="0"/>
              </a:rPr>
              <a:t>(n-2)</a:t>
            </a:r>
            <a:r>
              <a:rPr lang="en-US" sz="1800" b="1" dirty="0">
                <a:latin typeface="Courier New" charset="0"/>
                <a:ea typeface="Courier New" charset="0"/>
                <a:cs typeface="Courier New" charset="0"/>
              </a:rPr>
              <a:t> + </a:t>
            </a:r>
            <a:r>
              <a:rPr lang="en-US" sz="1800" b="1" dirty="0" err="1">
                <a:solidFill>
                  <a:srgbClr val="B23C00"/>
                </a:solidFill>
                <a:latin typeface="Courier New" charset="0"/>
                <a:ea typeface="Courier New" charset="0"/>
                <a:cs typeface="Courier New" charset="0"/>
              </a:rPr>
              <a:t>fibonacci</a:t>
            </a:r>
            <a:r>
              <a:rPr lang="en-US" sz="1800" b="1" dirty="0">
                <a:solidFill>
                  <a:srgbClr val="B23C00"/>
                </a:solidFill>
                <a:latin typeface="Courier New" charset="0"/>
                <a:ea typeface="Courier New" charset="0"/>
                <a:cs typeface="Courier New" charset="0"/>
              </a:rPr>
              <a:t>(n-1)</a:t>
            </a:r>
            <a:r>
              <a:rPr lang="en-US" sz="1800" b="1" dirty="0">
                <a:latin typeface="Courier New" charset="0"/>
                <a:ea typeface="Courier New" charset="0"/>
                <a:cs typeface="Courier New" charset="0"/>
              </a:rPr>
              <a:t>;</a:t>
            </a:r>
          </a:p>
          <a:p>
            <a:r>
              <a:rPr lang="en-US" sz="1800" b="1" dirty="0">
                <a:latin typeface="Courier New" charset="0"/>
                <a:ea typeface="Courier New" charset="0"/>
                <a:cs typeface="Courier New" charset="0"/>
              </a:rPr>
              <a:t>}</a:t>
            </a:r>
          </a:p>
        </p:txBody>
      </p:sp>
      <p:sp>
        <p:nvSpPr>
          <p:cNvPr id="6" name="TextBox 5"/>
          <p:cNvSpPr txBox="1"/>
          <p:nvPr/>
        </p:nvSpPr>
        <p:spPr>
          <a:xfrm>
            <a:off x="7125154" y="2879663"/>
            <a:ext cx="1561646" cy="338554"/>
          </a:xfrm>
          <a:prstGeom prst="rect">
            <a:avLst/>
          </a:prstGeom>
          <a:solidFill>
            <a:srgbClr val="0033CC"/>
          </a:solidFill>
        </p:spPr>
        <p:txBody>
          <a:bodyPr wrap="none" rtlCol="0">
            <a:spAutoFit/>
          </a:bodyPr>
          <a:lstStyle/>
          <a:p>
            <a:r>
              <a:rPr lang="en-US" dirty="0">
                <a:solidFill>
                  <a:srgbClr val="FFFF00"/>
                </a:solidFill>
              </a:rPr>
              <a:t>Fibonacci2.cpp</a:t>
            </a:r>
          </a:p>
        </p:txBody>
      </p:sp>
    </p:spTree>
    <p:extLst>
      <p:ext uri="{BB962C8B-B14F-4D97-AF65-F5344CB8AC3E}">
        <p14:creationId xmlns:p14="http://schemas.microsoft.com/office/powerpoint/2010/main" val="1459033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Recursive Fibonacci</a:t>
            </a:r>
            <a:r>
              <a:rPr lang="en-US" i="1" dirty="0"/>
              <a:t>, cont’d</a:t>
            </a:r>
          </a:p>
        </p:txBody>
      </p:sp>
      <p:sp>
        <p:nvSpPr>
          <p:cNvPr id="3" name="Content Placeholder 2"/>
          <p:cNvSpPr>
            <a:spLocks noGrp="1"/>
          </p:cNvSpPr>
          <p:nvPr>
            <p:ph idx="1"/>
          </p:nvPr>
        </p:nvSpPr>
        <p:spPr>
          <a:xfrm>
            <a:off x="457200" y="1295400"/>
            <a:ext cx="8229600" cy="1493527"/>
          </a:xfrm>
        </p:spPr>
        <p:txBody>
          <a:bodyPr/>
          <a:lstStyle/>
          <a:p>
            <a:r>
              <a:rPr lang="en-US" dirty="0"/>
              <a:t>Why does the recursive solution </a:t>
            </a:r>
            <a:br>
              <a:rPr lang="en-US" dirty="0"/>
            </a:br>
            <a:r>
              <a:rPr lang="en-US" dirty="0"/>
              <a:t>take a long time when </a:t>
            </a:r>
            <a:r>
              <a:rPr lang="en-US" i="1" dirty="0">
                <a:latin typeface="Times New Roman"/>
                <a:cs typeface="Times New Roman"/>
              </a:rPr>
              <a:t>n</a:t>
            </a:r>
            <a:r>
              <a:rPr lang="en-US" dirty="0"/>
              <a:t> is large?</a:t>
            </a:r>
          </a:p>
          <a:p>
            <a:r>
              <a:rPr lang="en-US" dirty="0"/>
              <a:t>Let’s trace the recursive calls:</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18</a:t>
            </a:fld>
            <a:endParaRPr lang="en-US"/>
          </a:p>
        </p:txBody>
      </p:sp>
      <p:sp>
        <p:nvSpPr>
          <p:cNvPr id="5" name="TextBox 4"/>
          <p:cNvSpPr txBox="1"/>
          <p:nvPr/>
        </p:nvSpPr>
        <p:spPr>
          <a:xfrm>
            <a:off x="91489" y="3032849"/>
            <a:ext cx="8869736" cy="3139321"/>
          </a:xfrm>
          <a:prstGeom prst="rect">
            <a:avLst/>
          </a:prstGeom>
          <a:solidFill>
            <a:srgbClr val="F2F2F2"/>
          </a:solidFill>
          <a:ln>
            <a:solidFill>
              <a:srgbClr val="BFBFBF"/>
            </a:solidFill>
          </a:ln>
        </p:spPr>
        <p:txBody>
          <a:bodyPr wrap="none" rtlCol="0">
            <a:spAutoFit/>
          </a:bodyPr>
          <a:lstStyle/>
          <a:p>
            <a:r>
              <a:rPr lang="en-US" sz="1800" b="1" dirty="0">
                <a:latin typeface="Courier New" charset="0"/>
                <a:ea typeface="Courier New" charset="0"/>
                <a:cs typeface="Courier New" charset="0"/>
              </a:rPr>
              <a:t>long </a:t>
            </a:r>
            <a:r>
              <a:rPr lang="en-US" sz="1800" b="1" dirty="0" err="1">
                <a:latin typeface="Courier New" charset="0"/>
                <a:ea typeface="Courier New" charset="0"/>
                <a:cs typeface="Courier New" charset="0"/>
              </a:rPr>
              <a:t>fibonacci</a:t>
            </a:r>
            <a:r>
              <a:rPr lang="en-US" sz="1800" b="1" dirty="0">
                <a:latin typeface="Courier New" charset="0"/>
                <a:ea typeface="Courier New" charset="0"/>
                <a:cs typeface="Courier New" charset="0"/>
              </a:rPr>
              <a:t>(</a:t>
            </a:r>
            <a:r>
              <a:rPr lang="en-US" sz="1800" b="1" dirty="0" err="1">
                <a:latin typeface="Courier New" charset="0"/>
                <a:ea typeface="Courier New" charset="0"/>
                <a:cs typeface="Courier New" charset="0"/>
              </a:rPr>
              <a:t>int</a:t>
            </a:r>
            <a:r>
              <a:rPr lang="en-US" sz="1800" b="1" dirty="0">
                <a:latin typeface="Courier New" charset="0"/>
                <a:ea typeface="Courier New" charset="0"/>
                <a:cs typeface="Courier New" charset="0"/>
              </a:rPr>
              <a:t> n)</a:t>
            </a:r>
          </a:p>
          <a:p>
            <a:r>
              <a:rPr lang="en-US"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cout</a:t>
            </a:r>
            <a:r>
              <a:rPr lang="mr-IN" sz="1800" b="1" dirty="0">
                <a:latin typeface="Courier New" charset="0"/>
                <a:ea typeface="Courier New" charset="0"/>
                <a:cs typeface="Courier New" charset="0"/>
              </a:rPr>
              <a:t> &lt;&lt; "</a:t>
            </a:r>
            <a:r>
              <a:rPr lang="mr-IN" sz="1800" b="1" dirty="0" err="1">
                <a:latin typeface="Courier New" charset="0"/>
                <a:ea typeface="Courier New" charset="0"/>
                <a:cs typeface="Courier New" charset="0"/>
              </a:rPr>
              <a:t>Called</a:t>
            </a:r>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fibonacci</a:t>
            </a:r>
            <a:r>
              <a:rPr lang="mr-IN" sz="1800" b="1" dirty="0">
                <a:latin typeface="Courier New" charset="0"/>
                <a:ea typeface="Courier New" charset="0"/>
                <a:cs typeface="Courier New" charset="0"/>
              </a:rPr>
              <a:t>(" &lt;&lt; </a:t>
            </a:r>
            <a:r>
              <a:rPr lang="mr-IN" sz="1800" b="1" dirty="0" err="1">
                <a:latin typeface="Courier New" charset="0"/>
                <a:ea typeface="Courier New" charset="0"/>
                <a:cs typeface="Courier New" charset="0"/>
              </a:rPr>
              <a:t>n</a:t>
            </a:r>
            <a:r>
              <a:rPr lang="mr-IN" sz="1800" b="1" dirty="0">
                <a:latin typeface="Courier New" charset="0"/>
                <a:ea typeface="Courier New" charset="0"/>
                <a:cs typeface="Courier New" charset="0"/>
              </a:rPr>
              <a:t> &lt;&lt; ")" &lt;&lt; </a:t>
            </a:r>
            <a:r>
              <a:rPr lang="mr-IN" sz="1800" b="1" dirty="0" err="1">
                <a:latin typeface="Courier New" charset="0"/>
                <a:ea typeface="Courier New" charset="0"/>
                <a:cs typeface="Courier New" charset="0"/>
              </a:rPr>
              <a:t>endl</a:t>
            </a:r>
            <a:r>
              <a:rPr lang="mr-IN" sz="1800" b="1" dirty="0">
                <a:latin typeface="Courier New" charset="0"/>
                <a:ea typeface="Courier New" charset="0"/>
                <a:cs typeface="Courier New" charset="0"/>
              </a:rPr>
              <a:t>;</a:t>
            </a:r>
          </a:p>
          <a:p>
            <a:endParaRPr lang="mr-IN" sz="1800" b="1" dirty="0">
              <a:latin typeface="Courier New" charset="0"/>
              <a:ea typeface="Courier New" charset="0"/>
              <a:cs typeface="Courier New" charset="0"/>
            </a:endParaRP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long</a:t>
            </a:r>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f</a:t>
            </a:r>
            <a:r>
              <a:rPr lang="mr-IN"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if</a:t>
            </a:r>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n</a:t>
            </a:r>
            <a:r>
              <a:rPr lang="mr-IN" sz="1800" b="1" dirty="0">
                <a:latin typeface="Courier New" charset="0"/>
                <a:ea typeface="Courier New" charset="0"/>
                <a:cs typeface="Courier New" charset="0"/>
              </a:rPr>
              <a:t> &lt;= 2) </a:t>
            </a:r>
            <a:r>
              <a:rPr lang="mr-IN" sz="1800" b="1" dirty="0" err="1">
                <a:latin typeface="Courier New" charset="0"/>
                <a:ea typeface="Courier New" charset="0"/>
                <a:cs typeface="Courier New" charset="0"/>
              </a:rPr>
              <a:t>f</a:t>
            </a:r>
            <a:r>
              <a:rPr lang="mr-IN" sz="1800" b="1" dirty="0">
                <a:latin typeface="Courier New" charset="0"/>
                <a:ea typeface="Courier New" charset="0"/>
                <a:cs typeface="Courier New" charset="0"/>
              </a:rPr>
              <a:t> = 1;</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else</a:t>
            </a:r>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f</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fibonacci</a:t>
            </a:r>
            <a:r>
              <a:rPr lang="mr-IN" sz="1800" b="1" dirty="0">
                <a:latin typeface="Courier New" charset="0"/>
                <a:ea typeface="Courier New" charset="0"/>
                <a:cs typeface="Courier New" charset="0"/>
              </a:rPr>
              <a:t>(n-2) + </a:t>
            </a:r>
            <a:r>
              <a:rPr lang="mr-IN" sz="1800" b="1" dirty="0" err="1">
                <a:latin typeface="Courier New" charset="0"/>
                <a:ea typeface="Courier New" charset="0"/>
                <a:cs typeface="Courier New" charset="0"/>
              </a:rPr>
              <a:t>fibonacci</a:t>
            </a:r>
            <a:r>
              <a:rPr lang="mr-IN" sz="1800" b="1" dirty="0">
                <a:latin typeface="Courier New" charset="0"/>
                <a:ea typeface="Courier New" charset="0"/>
                <a:cs typeface="Courier New" charset="0"/>
              </a:rPr>
              <a:t>(n-1);</a:t>
            </a:r>
          </a:p>
          <a:p>
            <a:endParaRPr lang="mr-IN" sz="1800" b="1" dirty="0">
              <a:latin typeface="Courier New" charset="0"/>
              <a:ea typeface="Courier New" charset="0"/>
              <a:cs typeface="Courier New" charset="0"/>
            </a:endParaRP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cout</a:t>
            </a:r>
            <a:r>
              <a:rPr lang="mr-IN" sz="1800" b="1" dirty="0">
                <a:latin typeface="Courier New" charset="0"/>
                <a:ea typeface="Courier New" charset="0"/>
                <a:cs typeface="Courier New" charset="0"/>
              </a:rPr>
              <a:t> &lt;&lt; "</a:t>
            </a:r>
            <a:r>
              <a:rPr lang="mr-IN" sz="1800" b="1" dirty="0" err="1">
                <a:latin typeface="Courier New" charset="0"/>
                <a:ea typeface="Courier New" charset="0"/>
                <a:cs typeface="Courier New" charset="0"/>
              </a:rPr>
              <a:t>Returning</a:t>
            </a:r>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fibonacci</a:t>
            </a:r>
            <a:r>
              <a:rPr lang="mr-IN" sz="1800" b="1" dirty="0">
                <a:latin typeface="Courier New" charset="0"/>
                <a:ea typeface="Courier New" charset="0"/>
                <a:cs typeface="Courier New" charset="0"/>
              </a:rPr>
              <a:t>(" &lt;&lt; </a:t>
            </a:r>
            <a:r>
              <a:rPr lang="mr-IN" sz="1800" b="1" dirty="0" err="1">
                <a:latin typeface="Courier New" charset="0"/>
                <a:ea typeface="Courier New" charset="0"/>
                <a:cs typeface="Courier New" charset="0"/>
              </a:rPr>
              <a:t>n</a:t>
            </a:r>
            <a:r>
              <a:rPr lang="mr-IN" sz="1800" b="1" dirty="0">
                <a:latin typeface="Courier New" charset="0"/>
                <a:ea typeface="Courier New" charset="0"/>
                <a:cs typeface="Courier New" charset="0"/>
              </a:rPr>
              <a:t> &lt;&lt; ") = " &lt;&lt; </a:t>
            </a:r>
            <a:r>
              <a:rPr lang="mr-IN" sz="1800" b="1" dirty="0" err="1">
                <a:latin typeface="Courier New" charset="0"/>
                <a:ea typeface="Courier New" charset="0"/>
                <a:cs typeface="Courier New" charset="0"/>
              </a:rPr>
              <a:t>f</a:t>
            </a:r>
            <a:r>
              <a:rPr lang="mr-IN" sz="1800" b="1" dirty="0">
                <a:latin typeface="Courier New" charset="0"/>
                <a:ea typeface="Courier New" charset="0"/>
                <a:cs typeface="Courier New" charset="0"/>
              </a:rPr>
              <a:t> &lt;&lt; </a:t>
            </a:r>
            <a:r>
              <a:rPr lang="mr-IN" sz="1800" b="1" dirty="0" err="1">
                <a:latin typeface="Courier New" charset="0"/>
                <a:ea typeface="Courier New" charset="0"/>
                <a:cs typeface="Courier New" charset="0"/>
              </a:rPr>
              <a:t>endl</a:t>
            </a:r>
            <a:r>
              <a:rPr lang="mr-IN"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return</a:t>
            </a:r>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f</a:t>
            </a:r>
            <a:r>
              <a:rPr lang="mr-IN"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a:t>
            </a:r>
          </a:p>
        </p:txBody>
      </p:sp>
      <p:sp>
        <p:nvSpPr>
          <p:cNvPr id="6" name="TextBox 5"/>
          <p:cNvSpPr txBox="1"/>
          <p:nvPr/>
        </p:nvSpPr>
        <p:spPr>
          <a:xfrm>
            <a:off x="7223731" y="2880366"/>
            <a:ext cx="1561646" cy="338554"/>
          </a:xfrm>
          <a:prstGeom prst="rect">
            <a:avLst/>
          </a:prstGeom>
          <a:solidFill>
            <a:srgbClr val="0033CC"/>
          </a:solidFill>
        </p:spPr>
        <p:txBody>
          <a:bodyPr wrap="none" rtlCol="0">
            <a:spAutoFit/>
          </a:bodyPr>
          <a:lstStyle/>
          <a:p>
            <a:r>
              <a:rPr lang="en-US" dirty="0">
                <a:solidFill>
                  <a:srgbClr val="FFFF00"/>
                </a:solidFill>
              </a:rPr>
              <a:t>Fibonacci3.cpp</a:t>
            </a:r>
          </a:p>
        </p:txBody>
      </p:sp>
    </p:spTree>
    <p:extLst>
      <p:ext uri="{BB962C8B-B14F-4D97-AF65-F5344CB8AC3E}">
        <p14:creationId xmlns:p14="http://schemas.microsoft.com/office/powerpoint/2010/main" val="60116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Recursive Fibonacci</a:t>
            </a:r>
            <a:r>
              <a:rPr lang="en-US" i="1" dirty="0"/>
              <a:t>, cont’d</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19</a:t>
            </a:fld>
            <a:endParaRPr lang="en-US"/>
          </a:p>
        </p:txBody>
      </p:sp>
      <p:pic>
        <p:nvPicPr>
          <p:cNvPr id="5" name="Picture 4" descr="Fig02.jpg"/>
          <p:cNvPicPr>
            <a:picLocks noChangeAspect="1"/>
          </p:cNvPicPr>
          <p:nvPr/>
        </p:nvPicPr>
        <p:blipFill>
          <a:blip r:embed="rId2"/>
          <a:stretch>
            <a:fillRect/>
          </a:stretch>
        </p:blipFill>
        <p:spPr>
          <a:xfrm>
            <a:off x="228600" y="1325903"/>
            <a:ext cx="8686800" cy="4663440"/>
          </a:xfrm>
          <a:prstGeom prst="rect">
            <a:avLst/>
          </a:prstGeom>
        </p:spPr>
      </p:pic>
      <p:sp>
        <p:nvSpPr>
          <p:cNvPr id="3" name="TextBox 2"/>
          <p:cNvSpPr txBox="1"/>
          <p:nvPr/>
        </p:nvSpPr>
        <p:spPr>
          <a:xfrm>
            <a:off x="4754878" y="5237630"/>
            <a:ext cx="1915909" cy="646331"/>
          </a:xfrm>
          <a:prstGeom prst="rect">
            <a:avLst/>
          </a:prstGeom>
          <a:solidFill>
            <a:schemeClr val="accent1">
              <a:lumMod val="20000"/>
              <a:lumOff val="80000"/>
            </a:schemeClr>
          </a:solidFill>
          <a:ln>
            <a:solidFill>
              <a:srgbClr val="0033CC"/>
            </a:solidFill>
          </a:ln>
        </p:spPr>
        <p:txBody>
          <a:bodyPr wrap="none" rtlCol="0">
            <a:spAutoFit/>
          </a:bodyPr>
          <a:lstStyle/>
          <a:p>
            <a:r>
              <a:rPr lang="en-US" sz="1800" dirty="0">
                <a:solidFill>
                  <a:srgbClr val="0033CC"/>
                </a:solidFill>
              </a:rPr>
              <a:t>Recursion is </a:t>
            </a:r>
          </a:p>
          <a:p>
            <a:r>
              <a:rPr lang="en-US" sz="1800" u="sng" dirty="0">
                <a:solidFill>
                  <a:srgbClr val="0033CC"/>
                </a:solidFill>
              </a:rPr>
              <a:t>not</a:t>
            </a:r>
            <a:r>
              <a:rPr lang="en-US" sz="1800" dirty="0">
                <a:solidFill>
                  <a:srgbClr val="0033CC"/>
                </a:solidFill>
              </a:rPr>
              <a:t> always good!</a:t>
            </a:r>
          </a:p>
        </p:txBody>
      </p:sp>
    </p:spTree>
    <p:extLst>
      <p:ext uri="{BB962C8B-B14F-4D97-AF65-F5344CB8AC3E}">
        <p14:creationId xmlns:p14="http://schemas.microsoft.com/office/powerpoint/2010/main" val="1512374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2B1-AED9-184F-B7BC-EBD71B6ABAF1}"/>
              </a:ext>
            </a:extLst>
          </p:cNvPr>
          <p:cNvSpPr>
            <a:spLocks noGrp="1"/>
          </p:cNvSpPr>
          <p:nvPr>
            <p:ph type="title"/>
          </p:nvPr>
        </p:nvSpPr>
        <p:spPr/>
        <p:txBody>
          <a:bodyPr/>
          <a:lstStyle/>
          <a:p>
            <a:r>
              <a:rPr lang="en-US" dirty="0"/>
              <a:t>Pointer to a Function</a:t>
            </a:r>
          </a:p>
        </p:txBody>
      </p:sp>
      <p:sp>
        <p:nvSpPr>
          <p:cNvPr id="3" name="Content Placeholder 2">
            <a:extLst>
              <a:ext uri="{FF2B5EF4-FFF2-40B4-BE49-F238E27FC236}">
                <a16:creationId xmlns:a16="http://schemas.microsoft.com/office/drawing/2014/main" id="{BAD8C385-C82A-3B4C-BBFF-033C761CF664}"/>
              </a:ext>
            </a:extLst>
          </p:cNvPr>
          <p:cNvSpPr>
            <a:spLocks noGrp="1"/>
          </p:cNvSpPr>
          <p:nvPr>
            <p:ph idx="1"/>
          </p:nvPr>
        </p:nvSpPr>
        <p:spPr>
          <a:xfrm>
            <a:off x="457200" y="1295400"/>
            <a:ext cx="8229600" cy="4053819"/>
          </a:xfrm>
        </p:spPr>
        <p:txBody>
          <a:bodyPr/>
          <a:lstStyle/>
          <a:p>
            <a:r>
              <a:rPr lang="en-US" dirty="0"/>
              <a:t>We can pass a </a:t>
            </a:r>
            <a:r>
              <a:rPr lang="en-US" u="sng" dirty="0"/>
              <a:t>pointer to a function</a:t>
            </a:r>
            <a:r>
              <a:rPr lang="en-US" dirty="0"/>
              <a:t> as the </a:t>
            </a:r>
            <a:r>
              <a:rPr lang="en-US" u="sng" dirty="0"/>
              <a:t>argument</a:t>
            </a:r>
            <a:r>
              <a:rPr lang="en-US" dirty="0"/>
              <a:t> of another function.</a:t>
            </a:r>
          </a:p>
          <a:p>
            <a:pPr lvl="4"/>
            <a:endParaRPr lang="en-US" dirty="0"/>
          </a:p>
          <a:p>
            <a:r>
              <a:rPr lang="en-US" dirty="0"/>
              <a:t>Example:</a:t>
            </a:r>
          </a:p>
          <a:p>
            <a:pPr lvl="4"/>
            <a:endParaRPr lang="en-US" dirty="0"/>
          </a:p>
          <a:p>
            <a:pPr lvl="1"/>
            <a:r>
              <a:rPr lang="en-US" dirty="0"/>
              <a:t>Function </a:t>
            </a:r>
            <a:r>
              <a:rPr lang="en-US" b="1" dirty="0" err="1">
                <a:solidFill>
                  <a:srgbClr val="008F00"/>
                </a:solidFill>
                <a:latin typeface="Courier New" panose="02070309020205020404" pitchFamily="49" charset="0"/>
                <a:cs typeface="Courier New" panose="02070309020205020404" pitchFamily="49" charset="0"/>
              </a:rPr>
              <a:t>print_table</a:t>
            </a:r>
            <a:r>
              <a:rPr lang="en-US" b="1" dirty="0">
                <a:solidFill>
                  <a:srgbClr val="008F00"/>
                </a:solidFill>
                <a:latin typeface="Courier New" panose="02070309020205020404" pitchFamily="49" charset="0"/>
                <a:cs typeface="Courier New" panose="02070309020205020404" pitchFamily="49" charset="0"/>
              </a:rPr>
              <a:t>()</a:t>
            </a:r>
            <a:r>
              <a:rPr lang="en-US" dirty="0"/>
              <a:t> has a formal parameter named </a:t>
            </a:r>
            <a:r>
              <a:rPr lang="en-US" b="1" dirty="0">
                <a:solidFill>
                  <a:srgbClr val="C00000"/>
                </a:solidFill>
                <a:latin typeface="Courier New" panose="02070309020205020404" pitchFamily="49" charset="0"/>
                <a:cs typeface="Courier New" panose="02070309020205020404" pitchFamily="49" charset="0"/>
              </a:rPr>
              <a:t>f</a:t>
            </a:r>
            <a:r>
              <a:rPr lang="en-US" dirty="0"/>
              <a:t> that is a </a:t>
            </a:r>
            <a:r>
              <a:rPr lang="en-US" u="sng" dirty="0"/>
              <a:t>pointer to a function</a:t>
            </a:r>
            <a:r>
              <a:rPr lang="en-US" dirty="0"/>
              <a:t> that has an </a:t>
            </a:r>
            <a:r>
              <a:rPr lang="en-US" b="1" dirty="0">
                <a:solidFill>
                  <a:srgbClr val="C00000"/>
                </a:solidFill>
                <a:latin typeface="Courier New" panose="02070309020205020404" pitchFamily="49" charset="0"/>
                <a:cs typeface="Courier New" panose="02070309020205020404" pitchFamily="49" charset="0"/>
              </a:rPr>
              <a:t>int</a:t>
            </a:r>
            <a:r>
              <a:rPr lang="en-US" dirty="0"/>
              <a:t> formal parameter and returns a </a:t>
            </a:r>
            <a:r>
              <a:rPr lang="en-US" b="1" dirty="0">
                <a:solidFill>
                  <a:srgbClr val="C00000"/>
                </a:solidFill>
                <a:latin typeface="Courier New" panose="02070309020205020404" pitchFamily="49" charset="0"/>
                <a:cs typeface="Courier New" panose="02070309020205020404" pitchFamily="49" charset="0"/>
              </a:rPr>
              <a:t>double</a:t>
            </a:r>
            <a:r>
              <a:rPr lang="en-US" dirty="0"/>
              <a:t> value.</a:t>
            </a:r>
          </a:p>
          <a:p>
            <a:pPr lvl="4"/>
            <a:endParaRPr lang="en-US" dirty="0"/>
          </a:p>
          <a:p>
            <a:pPr lvl="1"/>
            <a:r>
              <a:rPr lang="en-US" dirty="0"/>
              <a:t>Examples of functions we can pass to </a:t>
            </a:r>
            <a:r>
              <a:rPr lang="en-US" b="1" dirty="0" err="1">
                <a:solidFill>
                  <a:srgbClr val="008F00"/>
                </a:solidFill>
                <a:latin typeface="Courier New" panose="02070309020205020404" pitchFamily="49" charset="0"/>
                <a:cs typeface="Courier New" panose="02070309020205020404" pitchFamily="49" charset="0"/>
              </a:rPr>
              <a:t>print_table</a:t>
            </a:r>
            <a:r>
              <a:rPr lang="en-US" b="1" dirty="0">
                <a:solidFill>
                  <a:srgbClr val="008F00"/>
                </a:solidFill>
                <a:latin typeface="Courier New" panose="02070309020205020404" pitchFamily="49" charset="0"/>
                <a:cs typeface="Courier New" panose="02070309020205020404" pitchFamily="49" charset="0"/>
              </a:rPr>
              <a:t>()</a:t>
            </a:r>
            <a:r>
              <a:rPr lang="en-US" dirty="0">
                <a:solidFill>
                  <a:srgbClr val="008F00"/>
                </a:solidFill>
              </a:rPr>
              <a:t> </a:t>
            </a:r>
            <a:r>
              <a:rPr lang="en-US" dirty="0"/>
              <a:t>include:</a:t>
            </a:r>
          </a:p>
        </p:txBody>
      </p:sp>
      <p:sp>
        <p:nvSpPr>
          <p:cNvPr id="4" name="Slide Number Placeholder 3">
            <a:extLst>
              <a:ext uri="{FF2B5EF4-FFF2-40B4-BE49-F238E27FC236}">
                <a16:creationId xmlns:a16="http://schemas.microsoft.com/office/drawing/2014/main" id="{FB7A49AD-6D24-7443-BAF1-B308227B7A62}"/>
              </a:ext>
            </a:extLst>
          </p:cNvPr>
          <p:cNvSpPr>
            <a:spLocks noGrp="1"/>
          </p:cNvSpPr>
          <p:nvPr>
            <p:ph type="sldNum" sz="quarter" idx="12"/>
          </p:nvPr>
        </p:nvSpPr>
        <p:spPr/>
        <p:txBody>
          <a:bodyPr/>
          <a:lstStyle/>
          <a:p>
            <a:fld id="{5E4F0376-0E54-9843-B673-E00D6670E830}" type="slidenum">
              <a:rPr lang="en-US" smtClean="0"/>
              <a:pPr/>
              <a:t>2</a:t>
            </a:fld>
            <a:endParaRPr lang="en-US"/>
          </a:p>
        </p:txBody>
      </p:sp>
      <p:sp>
        <p:nvSpPr>
          <p:cNvPr id="5" name="TextBox 4">
            <a:extLst>
              <a:ext uri="{FF2B5EF4-FFF2-40B4-BE49-F238E27FC236}">
                <a16:creationId xmlns:a16="http://schemas.microsoft.com/office/drawing/2014/main" id="{3C1D14D4-B1C7-714E-B91F-01EE748F2641}"/>
              </a:ext>
            </a:extLst>
          </p:cNvPr>
          <p:cNvSpPr txBox="1"/>
          <p:nvPr/>
        </p:nvSpPr>
        <p:spPr>
          <a:xfrm>
            <a:off x="2743220" y="2606049"/>
            <a:ext cx="4504759" cy="338554"/>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void </a:t>
            </a:r>
            <a:r>
              <a:rPr lang="en-US" b="1" dirty="0" err="1">
                <a:solidFill>
                  <a:srgbClr val="008F00"/>
                </a:solidFill>
                <a:latin typeface="Courier New" panose="02070309020205020404" pitchFamily="49" charset="0"/>
                <a:cs typeface="Courier New" panose="02070309020205020404" pitchFamily="49" charset="0"/>
              </a:rPr>
              <a:t>print_table</a:t>
            </a:r>
            <a:r>
              <a:rPr lang="en-US" b="1" dirty="0">
                <a:latin typeface="Courier New" panose="02070309020205020404" pitchFamily="49" charset="0"/>
                <a:cs typeface="Courier New" panose="02070309020205020404" pitchFamily="49" charset="0"/>
              </a:rPr>
              <a:t>(</a:t>
            </a:r>
            <a:r>
              <a:rPr lang="en-US" b="1" dirty="0">
                <a:solidFill>
                  <a:srgbClr val="C00000"/>
                </a:solidFill>
                <a:latin typeface="Courier New" panose="02070309020205020404" pitchFamily="49" charset="0"/>
                <a:cs typeface="Courier New" panose="02070309020205020404" pitchFamily="49" charset="0"/>
              </a:rPr>
              <a:t>double (*f)(int)</a:t>
            </a:r>
            <a:r>
              <a:rPr lang="en-US" b="1" dirty="0">
                <a:latin typeface="Courier New" panose="02070309020205020404" pitchFamily="49" charset="0"/>
                <a:cs typeface="Courier New" panose="02070309020205020404" pitchFamily="49" charset="0"/>
              </a:rPr>
              <a:t>);</a:t>
            </a:r>
          </a:p>
        </p:txBody>
      </p:sp>
      <p:sp>
        <p:nvSpPr>
          <p:cNvPr id="7" name="TextBox 6">
            <a:extLst>
              <a:ext uri="{FF2B5EF4-FFF2-40B4-BE49-F238E27FC236}">
                <a16:creationId xmlns:a16="http://schemas.microsoft.com/office/drawing/2014/main" id="{13452FD9-0F97-8F4B-9C07-44EC5AA5CE87}"/>
              </a:ext>
            </a:extLst>
          </p:cNvPr>
          <p:cNvSpPr txBox="1"/>
          <p:nvPr/>
        </p:nvSpPr>
        <p:spPr>
          <a:xfrm>
            <a:off x="2743220" y="5511162"/>
            <a:ext cx="3640740" cy="584775"/>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double </a:t>
            </a:r>
            <a:r>
              <a:rPr lang="en-US" b="1" dirty="0" err="1">
                <a:latin typeface="Courier New" panose="02070309020205020404" pitchFamily="49" charset="0"/>
                <a:cs typeface="Courier New" panose="02070309020205020404" pitchFamily="49" charset="0"/>
              </a:rPr>
              <a:t>doubler</a:t>
            </a:r>
            <a:r>
              <a:rPr lang="en-US" b="1" dirty="0">
                <a:latin typeface="Courier New" panose="02070309020205020404" pitchFamily="49" charset="0"/>
                <a:cs typeface="Courier New" panose="02070309020205020404" pitchFamily="49" charset="0"/>
              </a:rPr>
              <a:t>(const int x);</a:t>
            </a:r>
          </a:p>
          <a:p>
            <a:r>
              <a:rPr lang="en-US" b="1" dirty="0">
                <a:latin typeface="Courier New" panose="02070309020205020404" pitchFamily="49" charset="0"/>
                <a:cs typeface="Courier New" panose="02070309020205020404" pitchFamily="49" charset="0"/>
              </a:rPr>
              <a:t>double squarer(const int x);</a:t>
            </a:r>
          </a:p>
        </p:txBody>
      </p:sp>
    </p:spTree>
    <p:extLst>
      <p:ext uri="{BB962C8B-B14F-4D97-AF65-F5344CB8AC3E}">
        <p14:creationId xmlns:p14="http://schemas.microsoft.com/office/powerpoint/2010/main" val="19334624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Member of</a:t>
            </a:r>
          </a:p>
        </p:txBody>
      </p:sp>
      <p:sp>
        <p:nvSpPr>
          <p:cNvPr id="3" name="Content Placeholder 2"/>
          <p:cNvSpPr>
            <a:spLocks noGrp="1"/>
          </p:cNvSpPr>
          <p:nvPr>
            <p:ph idx="1"/>
          </p:nvPr>
        </p:nvSpPr>
        <p:spPr/>
        <p:txBody>
          <a:bodyPr/>
          <a:lstStyle/>
          <a:p>
            <a:r>
              <a:rPr lang="en-US" dirty="0"/>
              <a:t>Given a vector of </a:t>
            </a:r>
            <a:r>
              <a:rPr lang="en-US" i="1" dirty="0">
                <a:latin typeface="Times New Roman"/>
                <a:cs typeface="Times New Roman"/>
              </a:rPr>
              <a:t>n</a:t>
            </a:r>
            <a:r>
              <a:rPr lang="en-US" dirty="0"/>
              <a:t> integers, is </a:t>
            </a:r>
            <a:r>
              <a:rPr lang="en-US" i="1" dirty="0">
                <a:latin typeface="Times New Roman"/>
                <a:cs typeface="Times New Roman"/>
              </a:rPr>
              <a:t>x</a:t>
            </a:r>
            <a:r>
              <a:rPr lang="en-US" dirty="0"/>
              <a:t> in the list?</a:t>
            </a:r>
          </a:p>
          <a:p>
            <a:pPr lvl="4"/>
            <a:endParaRPr lang="en-US" dirty="0"/>
          </a:p>
          <a:p>
            <a:r>
              <a:rPr lang="en-US" dirty="0"/>
              <a:t>Base case</a:t>
            </a:r>
          </a:p>
          <a:p>
            <a:pPr lvl="1"/>
            <a:r>
              <a:rPr lang="en-US" dirty="0"/>
              <a:t>The </a:t>
            </a:r>
            <a:r>
              <a:rPr lang="en-US" u="sng" dirty="0"/>
              <a:t>vector is empty</a:t>
            </a:r>
            <a:r>
              <a:rPr lang="en-US" dirty="0"/>
              <a:t>: </a:t>
            </a:r>
            <a:r>
              <a:rPr lang="en-US" i="1" dirty="0">
                <a:latin typeface="Times New Roman"/>
                <a:cs typeface="Times New Roman"/>
              </a:rPr>
              <a:t>x</a:t>
            </a:r>
            <a:r>
              <a:rPr lang="en-US" dirty="0"/>
              <a:t> is not in the vector.</a:t>
            </a:r>
          </a:p>
          <a:p>
            <a:pPr lvl="5"/>
            <a:endParaRPr lang="en-US" dirty="0"/>
          </a:p>
          <a:p>
            <a:r>
              <a:rPr lang="en-US" dirty="0"/>
              <a:t>Simpler but similar case:</a:t>
            </a:r>
          </a:p>
          <a:p>
            <a:pPr lvl="1"/>
            <a:r>
              <a:rPr lang="en-US" dirty="0"/>
              <a:t>Either </a:t>
            </a:r>
            <a:r>
              <a:rPr lang="en-US" i="1" dirty="0">
                <a:latin typeface="Times New Roman"/>
                <a:cs typeface="Times New Roman"/>
              </a:rPr>
              <a:t>x</a:t>
            </a:r>
            <a:r>
              <a:rPr lang="en-US" dirty="0"/>
              <a:t> is equal to the first element in the vector,</a:t>
            </a:r>
            <a:br>
              <a:rPr lang="en-US" dirty="0"/>
            </a:br>
            <a:r>
              <a:rPr lang="en-US" dirty="0"/>
              <a:t>or </a:t>
            </a:r>
            <a:r>
              <a:rPr lang="en-US" i="1" dirty="0">
                <a:latin typeface="Times New Roman"/>
                <a:cs typeface="Times New Roman"/>
              </a:rPr>
              <a:t>x </a:t>
            </a:r>
            <a:r>
              <a:rPr lang="en-US" dirty="0"/>
              <a:t>is in the </a:t>
            </a:r>
            <a:r>
              <a:rPr lang="en-US" u="sng" dirty="0"/>
              <a:t>rest of the vector</a:t>
            </a:r>
            <a:r>
              <a:rPr lang="en-US" dirty="0"/>
              <a:t>.</a:t>
            </a:r>
          </a:p>
          <a:p>
            <a:pPr lvl="1"/>
            <a:r>
              <a:rPr lang="en-US" dirty="0"/>
              <a:t>The rest of the vector is one element shorter, </a:t>
            </a:r>
            <a:br>
              <a:rPr lang="en-US" dirty="0"/>
            </a:br>
            <a:r>
              <a:rPr lang="en-US" dirty="0"/>
              <a:t>so it’s </a:t>
            </a:r>
            <a:r>
              <a:rPr lang="en-US" u="sng" dirty="0"/>
              <a:t>closer</a:t>
            </a:r>
            <a:r>
              <a:rPr lang="en-US" dirty="0"/>
              <a:t> to the base case.</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20</a:t>
            </a:fld>
            <a:endParaRPr lang="en-US"/>
          </a:p>
        </p:txBody>
      </p:sp>
    </p:spTree>
    <p:extLst>
      <p:ext uri="{BB962C8B-B14F-4D97-AF65-F5344CB8AC3E}">
        <p14:creationId xmlns:p14="http://schemas.microsoft.com/office/powerpoint/2010/main" val="3587492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Member of</a:t>
            </a:r>
            <a:r>
              <a:rPr lang="en-US" i="1" dirty="0"/>
              <a:t>, cont’d</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21</a:t>
            </a:fld>
            <a:endParaRPr lang="en-US"/>
          </a:p>
        </p:txBody>
      </p:sp>
      <p:sp>
        <p:nvSpPr>
          <p:cNvPr id="5" name="TextBox 4"/>
          <p:cNvSpPr txBox="1"/>
          <p:nvPr/>
        </p:nvSpPr>
        <p:spPr>
          <a:xfrm>
            <a:off x="559523" y="1549312"/>
            <a:ext cx="8024954" cy="1815882"/>
          </a:xfrm>
          <a:prstGeom prst="rect">
            <a:avLst/>
          </a:prstGeom>
          <a:solidFill>
            <a:srgbClr val="F2F2F2"/>
          </a:solidFill>
          <a:ln>
            <a:solidFill>
              <a:srgbClr val="BFBFBF"/>
            </a:solidFill>
          </a:ln>
        </p:spPr>
        <p:txBody>
          <a:bodyPr wrap="none" rtlCol="0">
            <a:spAutoFit/>
          </a:bodyPr>
          <a:lstStyle/>
          <a:p>
            <a:r>
              <a:rPr lang="en-US" sz="1400" b="1" dirty="0">
                <a:latin typeface="Courier New" panose="02070309020205020404" pitchFamily="49" charset="0"/>
                <a:cs typeface="Courier New" panose="02070309020205020404" pitchFamily="49" charset="0"/>
              </a:rPr>
              <a:t>bool </a:t>
            </a:r>
            <a:r>
              <a:rPr lang="en-US" sz="1400" b="1" dirty="0" err="1">
                <a:solidFill>
                  <a:srgbClr val="B23C00"/>
                </a:solidFill>
                <a:latin typeface="Courier New" panose="02070309020205020404" pitchFamily="49" charset="0"/>
                <a:cs typeface="Courier New" panose="02070309020205020404" pitchFamily="49" charset="0"/>
              </a:rPr>
              <a:t>member_of</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const</a:t>
            </a:r>
            <a:r>
              <a:rPr lang="en-US" sz="1400" b="1" dirty="0">
                <a:latin typeface="Courier New" panose="02070309020205020404" pitchFamily="49" charset="0"/>
                <a:cs typeface="Courier New" panose="02070309020205020404" pitchFamily="49" charset="0"/>
              </a:rPr>
              <a:t> int value, vector&lt;int&gt;&amp; v)</a:t>
            </a:r>
          </a:p>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if (</a:t>
            </a:r>
            <a:r>
              <a:rPr lang="en-US" sz="1400" b="1" dirty="0" err="1">
                <a:latin typeface="Courier New" panose="02070309020205020404" pitchFamily="49" charset="0"/>
                <a:cs typeface="Courier New" panose="02070309020205020404" pitchFamily="49" charset="0"/>
              </a:rPr>
              <a:t>v.size</a:t>
            </a:r>
            <a:r>
              <a:rPr lang="en-US" sz="1400" b="1" dirty="0">
                <a:latin typeface="Courier New" panose="02070309020205020404" pitchFamily="49" charset="0"/>
                <a:cs typeface="Courier New" panose="02070309020205020404" pitchFamily="49" charset="0"/>
              </a:rPr>
              <a:t>() == 0) return false;  // Base case</a:t>
            </a:r>
          </a:p>
          <a:p>
            <a:r>
              <a:rPr lang="en-US" sz="1400" b="1" dirty="0">
                <a:latin typeface="Courier New" panose="02070309020205020404" pitchFamily="49" charset="0"/>
                <a:cs typeface="Courier New" panose="02070309020205020404" pitchFamily="49" charset="0"/>
              </a:rPr>
              <a:t>    if (v[0] == value) return true;   // Is it the first element?</a:t>
            </a:r>
            <a:br>
              <a:rPr lang="en-US" sz="1400" b="1" dirty="0">
                <a:latin typeface="Courier New" panose="02070309020205020404" pitchFamily="49" charset="0"/>
                <a:cs typeface="Courier New" panose="02070309020205020404" pitchFamily="49" charset="0"/>
              </a:rPr>
            </a:b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v.erase</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v.begin</a:t>
            </a:r>
            <a:r>
              <a:rPr lang="en-US" sz="1400" b="1" dirty="0">
                <a:latin typeface="Courier New" panose="02070309020205020404" pitchFamily="49" charset="0"/>
                <a:cs typeface="Courier New" panose="02070309020205020404" pitchFamily="49" charset="0"/>
              </a:rPr>
              <a:t>());               // Remove the first element.</a:t>
            </a:r>
          </a:p>
          <a:p>
            <a:r>
              <a:rPr lang="en-US" sz="1400" b="1" dirty="0">
                <a:latin typeface="Courier New" panose="02070309020205020404" pitchFamily="49" charset="0"/>
                <a:cs typeface="Courier New" panose="02070309020205020404" pitchFamily="49" charset="0"/>
              </a:rPr>
              <a:t>    return </a:t>
            </a:r>
            <a:r>
              <a:rPr lang="en-US" sz="1400" b="1" dirty="0" err="1">
                <a:solidFill>
                  <a:srgbClr val="B23C00"/>
                </a:solidFill>
                <a:latin typeface="Courier New" panose="02070309020205020404" pitchFamily="49" charset="0"/>
                <a:cs typeface="Courier New" panose="02070309020205020404" pitchFamily="49" charset="0"/>
              </a:rPr>
              <a:t>member_of</a:t>
            </a:r>
            <a:r>
              <a:rPr lang="en-US" sz="1400" b="1" dirty="0">
                <a:solidFill>
                  <a:srgbClr val="B23C00"/>
                </a:solidFill>
                <a:latin typeface="Courier New" panose="02070309020205020404" pitchFamily="49" charset="0"/>
                <a:cs typeface="Courier New" panose="02070309020205020404" pitchFamily="49" charset="0"/>
              </a:rPr>
              <a:t>(value, v); </a:t>
            </a:r>
            <a:r>
              <a:rPr lang="en-US" sz="1400" b="1" dirty="0">
                <a:latin typeface="Courier New" panose="02070309020205020404" pitchFamily="49" charset="0"/>
                <a:cs typeface="Courier New" panose="02070309020205020404" pitchFamily="49" charset="0"/>
              </a:rPr>
              <a:t>      // Is it in the rest of the vector?</a:t>
            </a:r>
          </a:p>
          <a:p>
            <a:r>
              <a:rPr lang="en-US" sz="1400" b="1" dirty="0">
                <a:latin typeface="Courier New" panose="02070309020205020404" pitchFamily="49" charset="0"/>
                <a:cs typeface="Courier New" panose="02070309020205020404" pitchFamily="49" charset="0"/>
              </a:rPr>
              <a:t>}</a:t>
            </a:r>
          </a:p>
        </p:txBody>
      </p:sp>
      <p:sp>
        <p:nvSpPr>
          <p:cNvPr id="7" name="TextBox 6"/>
          <p:cNvSpPr txBox="1"/>
          <p:nvPr/>
        </p:nvSpPr>
        <p:spPr>
          <a:xfrm>
            <a:off x="7234182" y="1380035"/>
            <a:ext cx="1544012" cy="338554"/>
          </a:xfrm>
          <a:prstGeom prst="rect">
            <a:avLst/>
          </a:prstGeom>
          <a:solidFill>
            <a:srgbClr val="0033CC"/>
          </a:solidFill>
        </p:spPr>
        <p:txBody>
          <a:bodyPr wrap="none" rtlCol="0">
            <a:spAutoFit/>
          </a:bodyPr>
          <a:lstStyle/>
          <a:p>
            <a:r>
              <a:rPr lang="en-US" dirty="0" err="1">
                <a:solidFill>
                  <a:srgbClr val="FFFF00"/>
                </a:solidFill>
              </a:rPr>
              <a:t>MemberOf.cpp</a:t>
            </a:r>
            <a:endParaRPr lang="en-US" dirty="0">
              <a:solidFill>
                <a:srgbClr val="FFFF00"/>
              </a:solidFill>
            </a:endParaRPr>
          </a:p>
        </p:txBody>
      </p:sp>
      <p:sp>
        <p:nvSpPr>
          <p:cNvPr id="3" name="TextBox 2">
            <a:extLst>
              <a:ext uri="{FF2B5EF4-FFF2-40B4-BE49-F238E27FC236}">
                <a16:creationId xmlns:a16="http://schemas.microsoft.com/office/drawing/2014/main" id="{56E9F1B7-BC0B-E147-8F32-B206BEB6361A}"/>
              </a:ext>
            </a:extLst>
          </p:cNvPr>
          <p:cNvSpPr txBox="1"/>
          <p:nvPr/>
        </p:nvSpPr>
        <p:spPr>
          <a:xfrm>
            <a:off x="2707547" y="3611878"/>
            <a:ext cx="3728906" cy="1384995"/>
          </a:xfrm>
          <a:prstGeom prst="rect">
            <a:avLst/>
          </a:prstGeom>
          <a:solidFill>
            <a:srgbClr val="E1F5FF"/>
          </a:solidFill>
          <a:ln>
            <a:solidFill>
              <a:srgbClr val="0033CC"/>
            </a:solidFill>
          </a:ln>
        </p:spPr>
        <p:txBody>
          <a:bodyPr wrap="none" rtlCol="0">
            <a:spAutoFit/>
          </a:bodyPr>
          <a:lstStyle/>
          <a:p>
            <a:r>
              <a:rPr lang="en-US" sz="1400" b="1" dirty="0">
                <a:latin typeface="Courier New" panose="02070309020205020404" pitchFamily="49" charset="0"/>
                <a:cs typeface="Courier New" panose="02070309020205020404" pitchFamily="49" charset="0"/>
              </a:rPr>
              <a:t>0 10 20 30 40 50 60 70 80 90 100 </a:t>
            </a:r>
            <a:br>
              <a:rPr lang="en-US" sz="1400" b="1" dirty="0">
                <a:latin typeface="Courier New" panose="02070309020205020404" pitchFamily="49" charset="0"/>
                <a:cs typeface="Courier New" panose="02070309020205020404" pitchFamily="49" charset="0"/>
              </a:rPr>
            </a:b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50 is in the vector.</a:t>
            </a:r>
          </a:p>
          <a:p>
            <a:r>
              <a:rPr lang="en-US" sz="1400" b="1" dirty="0">
                <a:latin typeface="Courier New" panose="02070309020205020404" pitchFamily="49" charset="0"/>
                <a:cs typeface="Courier New" panose="02070309020205020404" pitchFamily="49" charset="0"/>
              </a:rPr>
              <a:t>75 is not in the vector.</a:t>
            </a:r>
          </a:p>
          <a:p>
            <a:r>
              <a:rPr lang="en-US" sz="1400" b="1" dirty="0">
                <a:latin typeface="Courier New" panose="02070309020205020404" pitchFamily="49" charset="0"/>
                <a:cs typeface="Courier New" panose="02070309020205020404" pitchFamily="49" charset="0"/>
              </a:rPr>
              <a:t>80 is in the vector.</a:t>
            </a:r>
          </a:p>
          <a:p>
            <a:r>
              <a:rPr lang="en-US" sz="1400" b="1" dirty="0">
                <a:latin typeface="Courier New" panose="02070309020205020404" pitchFamily="49" charset="0"/>
                <a:cs typeface="Courier New" panose="02070309020205020404" pitchFamily="49" charset="0"/>
              </a:rPr>
              <a:t>92 is not in the vector.</a:t>
            </a:r>
          </a:p>
        </p:txBody>
      </p:sp>
    </p:spTree>
    <p:extLst>
      <p:ext uri="{BB962C8B-B14F-4D97-AF65-F5344CB8AC3E}">
        <p14:creationId xmlns:p14="http://schemas.microsoft.com/office/powerpoint/2010/main" val="20954915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Reverse</a:t>
            </a:r>
          </a:p>
        </p:txBody>
      </p:sp>
      <p:sp>
        <p:nvSpPr>
          <p:cNvPr id="3" name="Content Placeholder 2"/>
          <p:cNvSpPr>
            <a:spLocks noGrp="1"/>
          </p:cNvSpPr>
          <p:nvPr>
            <p:ph idx="1"/>
          </p:nvPr>
        </p:nvSpPr>
        <p:spPr/>
        <p:txBody>
          <a:bodyPr/>
          <a:lstStyle/>
          <a:p>
            <a:r>
              <a:rPr lang="en-US" dirty="0"/>
              <a:t>Reverse the values of a list of </a:t>
            </a:r>
            <a:r>
              <a:rPr lang="en-US" i="1" dirty="0">
                <a:latin typeface="Times New Roman"/>
                <a:cs typeface="Times New Roman"/>
              </a:rPr>
              <a:t>n</a:t>
            </a:r>
            <a:r>
              <a:rPr lang="en-US" dirty="0"/>
              <a:t> integers.</a:t>
            </a:r>
          </a:p>
          <a:p>
            <a:pPr lvl="4"/>
            <a:endParaRPr lang="en-US" dirty="0"/>
          </a:p>
          <a:p>
            <a:r>
              <a:rPr lang="en-US" dirty="0"/>
              <a:t>Base case</a:t>
            </a:r>
          </a:p>
          <a:p>
            <a:pPr lvl="1"/>
            <a:r>
              <a:rPr lang="en-US" dirty="0"/>
              <a:t>The list is empty, or it contains only one value: </a:t>
            </a:r>
            <a:br>
              <a:rPr lang="en-US" dirty="0"/>
            </a:br>
            <a:r>
              <a:rPr lang="en-US" dirty="0"/>
              <a:t>Just return the list.</a:t>
            </a:r>
          </a:p>
          <a:p>
            <a:pPr lvl="5"/>
            <a:endParaRPr lang="en-US" dirty="0"/>
          </a:p>
          <a:p>
            <a:r>
              <a:rPr lang="en-US" dirty="0"/>
              <a:t>Simpler but similar case:</a:t>
            </a:r>
          </a:p>
          <a:p>
            <a:pPr lvl="1"/>
            <a:r>
              <a:rPr lang="en-US" dirty="0"/>
              <a:t>Remove the </a:t>
            </a:r>
            <a:r>
              <a:rPr lang="en-US" u="sng" dirty="0"/>
              <a:t>first value</a:t>
            </a:r>
            <a:r>
              <a:rPr lang="en-US" dirty="0"/>
              <a:t> of the list. </a:t>
            </a:r>
          </a:p>
          <a:p>
            <a:pPr lvl="1"/>
            <a:r>
              <a:rPr lang="en-US" dirty="0"/>
              <a:t>Reverse the </a:t>
            </a:r>
            <a:r>
              <a:rPr lang="en-US" u="sng" dirty="0"/>
              <a:t>rest of the list</a:t>
            </a:r>
            <a:r>
              <a:rPr lang="en-US" dirty="0"/>
              <a:t>, which is one element shorter.</a:t>
            </a:r>
          </a:p>
          <a:p>
            <a:pPr lvl="1"/>
            <a:r>
              <a:rPr lang="en-US" dirty="0"/>
              <a:t>Append the removed value to the </a:t>
            </a:r>
            <a:r>
              <a:rPr lang="en-US" u="sng" dirty="0"/>
              <a:t>end</a:t>
            </a:r>
            <a:r>
              <a:rPr lang="en-US" dirty="0"/>
              <a:t> of the </a:t>
            </a:r>
            <a:r>
              <a:rPr lang="en-US" u="sng" dirty="0"/>
              <a:t>reversed rest of the list</a:t>
            </a:r>
            <a:r>
              <a:rPr lang="en-US" dirty="0"/>
              <a:t>.</a:t>
            </a:r>
          </a:p>
          <a:p>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22</a:t>
            </a:fld>
            <a:endParaRPr lang="en-US" dirty="0"/>
          </a:p>
        </p:txBody>
      </p:sp>
    </p:spTree>
    <p:extLst>
      <p:ext uri="{BB962C8B-B14F-4D97-AF65-F5344CB8AC3E}">
        <p14:creationId xmlns:p14="http://schemas.microsoft.com/office/powerpoint/2010/main" val="1883134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Reverse</a:t>
            </a:r>
            <a:r>
              <a:rPr lang="en-US" i="1" dirty="0"/>
              <a:t>, cont’d</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23</a:t>
            </a:fld>
            <a:endParaRPr lang="en-US"/>
          </a:p>
        </p:txBody>
      </p:sp>
      <p:sp>
        <p:nvSpPr>
          <p:cNvPr id="5" name="TextBox 4"/>
          <p:cNvSpPr txBox="1"/>
          <p:nvPr/>
        </p:nvSpPr>
        <p:spPr>
          <a:xfrm>
            <a:off x="329291" y="1514528"/>
            <a:ext cx="8454559" cy="2308324"/>
          </a:xfrm>
          <a:prstGeom prst="rect">
            <a:avLst/>
          </a:prstGeom>
          <a:solidFill>
            <a:srgbClr val="F2F2F2"/>
          </a:solidFill>
          <a:ln>
            <a:solidFill>
              <a:srgbClr val="BFBFBF"/>
            </a:solidFill>
          </a:ln>
        </p:spPr>
        <p:txBody>
          <a:bodyPr wrap="none" rtlCol="0">
            <a:spAutoFit/>
          </a:bodyPr>
          <a:lstStyle/>
          <a:p>
            <a:r>
              <a:rPr lang="en-US" b="1" dirty="0">
                <a:latin typeface="Courier New" panose="02070309020205020404" pitchFamily="49" charset="0"/>
                <a:cs typeface="Courier New" panose="02070309020205020404" pitchFamily="49" charset="0"/>
              </a:rPr>
              <a:t>void </a:t>
            </a:r>
            <a:r>
              <a:rPr lang="en-US" b="1" dirty="0">
                <a:solidFill>
                  <a:srgbClr val="B23C00"/>
                </a:solidFill>
                <a:latin typeface="Courier New" panose="02070309020205020404" pitchFamily="49" charset="0"/>
                <a:cs typeface="Courier New" panose="02070309020205020404" pitchFamily="49" charset="0"/>
              </a:rPr>
              <a:t>reverse</a:t>
            </a:r>
            <a:r>
              <a:rPr lang="en-US" b="1" dirty="0">
                <a:latin typeface="Courier New" panose="02070309020205020404" pitchFamily="49" charset="0"/>
                <a:cs typeface="Courier New" panose="02070309020205020404" pitchFamily="49" charset="0"/>
              </a:rPr>
              <a:t>(vector&lt;int&gt;&amp; v)</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if (</a:t>
            </a:r>
            <a:r>
              <a:rPr lang="en-US" b="1" dirty="0" err="1">
                <a:latin typeface="Courier New" panose="02070309020205020404" pitchFamily="49" charset="0"/>
                <a:cs typeface="Courier New" panose="02070309020205020404" pitchFamily="49" charset="0"/>
              </a:rPr>
              <a:t>v.size</a:t>
            </a:r>
            <a:r>
              <a:rPr lang="en-US" b="1" dirty="0">
                <a:latin typeface="Courier New" panose="02070309020205020404" pitchFamily="49" charset="0"/>
                <a:cs typeface="Courier New" panose="02070309020205020404" pitchFamily="49" charset="0"/>
              </a:rPr>
              <a:t>() &lt;= 1) return;  // Base case</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int first = </a:t>
            </a:r>
            <a:r>
              <a:rPr lang="en-US" b="1" dirty="0" err="1">
                <a:latin typeface="Courier New" panose="02070309020205020404" pitchFamily="49" charset="0"/>
                <a:cs typeface="Courier New" panose="02070309020205020404" pitchFamily="49" charset="0"/>
              </a:rPr>
              <a:t>v.front</a:t>
            </a:r>
            <a:r>
              <a:rPr lang="en-US" b="1" dirty="0">
                <a:latin typeface="Courier New" panose="02070309020205020404" pitchFamily="49" charset="0"/>
                <a:cs typeface="Courier New" panose="02070309020205020404" pitchFamily="49" charset="0"/>
              </a:rPr>
              <a:t>();  // Remember the first element.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v.erase</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v.begin</a:t>
            </a:r>
            <a:r>
              <a:rPr lang="en-US" b="1" dirty="0">
                <a:latin typeface="Courier New" panose="02070309020205020404" pitchFamily="49" charset="0"/>
                <a:cs typeface="Courier New" panose="02070309020205020404" pitchFamily="49" charset="0"/>
              </a:rPr>
              <a:t>());     // Remove the first element.</a:t>
            </a:r>
          </a:p>
          <a:p>
            <a:r>
              <a:rPr lang="en-US" b="1" dirty="0">
                <a:latin typeface="Courier New" panose="02070309020205020404" pitchFamily="49" charset="0"/>
                <a:cs typeface="Courier New" panose="02070309020205020404" pitchFamily="49" charset="0"/>
              </a:rPr>
              <a:t>    </a:t>
            </a:r>
            <a:r>
              <a:rPr lang="en-US" b="1" dirty="0">
                <a:solidFill>
                  <a:srgbClr val="B23C00"/>
                </a:solidFill>
                <a:latin typeface="Courier New" panose="02070309020205020404" pitchFamily="49" charset="0"/>
                <a:cs typeface="Courier New" panose="02070309020205020404" pitchFamily="49" charset="0"/>
              </a:rPr>
              <a:t>reverse(v); </a:t>
            </a:r>
            <a:r>
              <a:rPr lang="en-US" b="1" dirty="0">
                <a:latin typeface="Courier New" panose="02070309020205020404" pitchFamily="49" charset="0"/>
                <a:cs typeface="Courier New" panose="02070309020205020404" pitchFamily="49" charset="0"/>
              </a:rPr>
              <a:t>            // Reverse the rest of the vector.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v.push_back</a:t>
            </a:r>
            <a:r>
              <a:rPr lang="en-US" b="1" dirty="0">
                <a:latin typeface="Courier New" panose="02070309020205020404" pitchFamily="49" charset="0"/>
                <a:cs typeface="Courier New" panose="02070309020205020404" pitchFamily="49" charset="0"/>
              </a:rPr>
              <a:t>(first);     // Append the first element to the end.</a:t>
            </a:r>
          </a:p>
          <a:p>
            <a:r>
              <a:rPr lang="en-US" b="1" dirty="0">
                <a:latin typeface="Courier New" panose="02070309020205020404" pitchFamily="49" charset="0"/>
                <a:cs typeface="Courier New" panose="02070309020205020404" pitchFamily="49" charset="0"/>
              </a:rPr>
              <a:t>}</a:t>
            </a:r>
          </a:p>
        </p:txBody>
      </p:sp>
      <p:sp>
        <p:nvSpPr>
          <p:cNvPr id="6" name="TextBox 5"/>
          <p:cNvSpPr txBox="1"/>
          <p:nvPr/>
        </p:nvSpPr>
        <p:spPr>
          <a:xfrm>
            <a:off x="7223731" y="1353105"/>
            <a:ext cx="1335622" cy="338554"/>
          </a:xfrm>
          <a:prstGeom prst="rect">
            <a:avLst/>
          </a:prstGeom>
          <a:solidFill>
            <a:srgbClr val="0033CC"/>
          </a:solidFill>
        </p:spPr>
        <p:txBody>
          <a:bodyPr wrap="none" rtlCol="0">
            <a:spAutoFit/>
          </a:bodyPr>
          <a:lstStyle/>
          <a:p>
            <a:r>
              <a:rPr lang="en-US" dirty="0" err="1">
                <a:solidFill>
                  <a:srgbClr val="FFFF00"/>
                </a:solidFill>
              </a:rPr>
              <a:t>Reverse.cpp</a:t>
            </a:r>
            <a:endParaRPr lang="en-US" dirty="0">
              <a:solidFill>
                <a:srgbClr val="FFFF00"/>
              </a:solidFill>
            </a:endParaRPr>
          </a:p>
        </p:txBody>
      </p:sp>
      <p:sp>
        <p:nvSpPr>
          <p:cNvPr id="3" name="TextBox 2">
            <a:extLst>
              <a:ext uri="{FF2B5EF4-FFF2-40B4-BE49-F238E27FC236}">
                <a16:creationId xmlns:a16="http://schemas.microsoft.com/office/drawing/2014/main" id="{FCEC479B-CDF9-014B-9359-173C84F6CC1E}"/>
              </a:ext>
            </a:extLst>
          </p:cNvPr>
          <p:cNvSpPr txBox="1"/>
          <p:nvPr/>
        </p:nvSpPr>
        <p:spPr>
          <a:xfrm>
            <a:off x="2813345" y="4124371"/>
            <a:ext cx="3517310" cy="584775"/>
          </a:xfrm>
          <a:prstGeom prst="rect">
            <a:avLst/>
          </a:prstGeom>
          <a:solidFill>
            <a:srgbClr val="E1F5FF"/>
          </a:solidFill>
          <a:ln>
            <a:solidFill>
              <a:srgbClr val="0033CC"/>
            </a:solidFill>
          </a:ln>
        </p:spPr>
        <p:txBody>
          <a:bodyPr wrap="none" rtlCol="0">
            <a:spAutoFit/>
          </a:bodyPr>
          <a:lstStyle/>
          <a:p>
            <a:r>
              <a:rPr lang="en-US" b="1" dirty="0">
                <a:latin typeface="Courier New" panose="02070309020205020404" pitchFamily="49" charset="0"/>
                <a:cs typeface="Courier New" panose="02070309020205020404" pitchFamily="49" charset="0"/>
              </a:rPr>
              <a:t> 10 20 30 40 50 60 70 80 90</a:t>
            </a:r>
          </a:p>
          <a:p>
            <a:r>
              <a:rPr lang="en-US" b="1" dirty="0">
                <a:latin typeface="Courier New" panose="02070309020205020404" pitchFamily="49" charset="0"/>
                <a:cs typeface="Courier New" panose="02070309020205020404" pitchFamily="49" charset="0"/>
              </a:rPr>
              <a:t> 90 80 70 60 50 40 30 20 10</a:t>
            </a:r>
          </a:p>
        </p:txBody>
      </p:sp>
    </p:spTree>
    <p:extLst>
      <p:ext uri="{BB962C8B-B14F-4D97-AF65-F5344CB8AC3E}">
        <p14:creationId xmlns:p14="http://schemas.microsoft.com/office/powerpoint/2010/main" val="2693148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Unique</a:t>
            </a:r>
          </a:p>
        </p:txBody>
      </p:sp>
      <p:sp>
        <p:nvSpPr>
          <p:cNvPr id="3" name="Content Placeholder 2"/>
          <p:cNvSpPr>
            <a:spLocks noGrp="1"/>
          </p:cNvSpPr>
          <p:nvPr>
            <p:ph idx="1"/>
          </p:nvPr>
        </p:nvSpPr>
        <p:spPr>
          <a:xfrm>
            <a:off x="457245" y="1295400"/>
            <a:ext cx="8229510" cy="4835525"/>
          </a:xfrm>
        </p:spPr>
        <p:txBody>
          <a:bodyPr/>
          <a:lstStyle/>
          <a:p>
            <a:r>
              <a:rPr lang="en-US" dirty="0"/>
              <a:t>Given a list of </a:t>
            </a:r>
            <a:r>
              <a:rPr lang="en-US" i="1" dirty="0">
                <a:latin typeface="Times New Roman"/>
                <a:cs typeface="Times New Roman"/>
              </a:rPr>
              <a:t>n</a:t>
            </a:r>
            <a:r>
              <a:rPr lang="en-US" dirty="0"/>
              <a:t> integers in a list, remove all the duplicate values so that what remains is a list of unique values.</a:t>
            </a:r>
          </a:p>
          <a:p>
            <a:r>
              <a:rPr lang="en-US" dirty="0"/>
              <a:t>Base case</a:t>
            </a:r>
          </a:p>
          <a:p>
            <a:pPr lvl="1"/>
            <a:r>
              <a:rPr lang="en-US" dirty="0"/>
              <a:t>The </a:t>
            </a:r>
            <a:r>
              <a:rPr lang="en-US" u="sng" dirty="0"/>
              <a:t>list is empty</a:t>
            </a:r>
            <a:r>
              <a:rPr lang="en-US" dirty="0"/>
              <a:t>, or it contains </a:t>
            </a:r>
            <a:r>
              <a:rPr lang="en-US" u="sng" dirty="0"/>
              <a:t>only one value</a:t>
            </a:r>
            <a:r>
              <a:rPr lang="en-US" dirty="0"/>
              <a:t>: </a:t>
            </a:r>
            <a:br>
              <a:rPr lang="en-US" dirty="0"/>
            </a:br>
            <a:r>
              <a:rPr lang="en-US" dirty="0"/>
              <a:t>Just return the list (it’s empty or it has a single unique value).</a:t>
            </a:r>
          </a:p>
          <a:p>
            <a:r>
              <a:rPr lang="en-US" dirty="0"/>
              <a:t>Simpler but similar case:</a:t>
            </a:r>
          </a:p>
          <a:p>
            <a:pPr lvl="1"/>
            <a:r>
              <a:rPr lang="en-US" dirty="0"/>
              <a:t>Remove the </a:t>
            </a:r>
            <a:r>
              <a:rPr lang="en-US" u="sng" dirty="0"/>
              <a:t>first value</a:t>
            </a:r>
            <a:r>
              <a:rPr lang="en-US" dirty="0"/>
              <a:t>. Make the </a:t>
            </a:r>
            <a:r>
              <a:rPr lang="en-US" u="sng" dirty="0"/>
              <a:t>rest of the list</a:t>
            </a:r>
            <a:r>
              <a:rPr lang="en-US" dirty="0">
                <a:solidFill>
                  <a:srgbClr val="B23C00"/>
                </a:solidFill>
              </a:rPr>
              <a:t> </a:t>
            </a:r>
            <a:r>
              <a:rPr lang="en-US" dirty="0"/>
              <a:t>unique. Then if the value we took out is not in the rest of the list, put it back. Otherwise, leave it out.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24</a:t>
            </a:fld>
            <a:endParaRPr lang="en-US"/>
          </a:p>
        </p:txBody>
      </p:sp>
    </p:spTree>
    <p:extLst>
      <p:ext uri="{BB962C8B-B14F-4D97-AF65-F5344CB8AC3E}">
        <p14:creationId xmlns:p14="http://schemas.microsoft.com/office/powerpoint/2010/main" val="3643747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Unique, </a:t>
            </a:r>
            <a:r>
              <a:rPr lang="en-US" i="1" dirty="0"/>
              <a:t>cont’d</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25</a:t>
            </a:fld>
            <a:endParaRPr lang="en-US"/>
          </a:p>
        </p:txBody>
      </p:sp>
      <p:sp>
        <p:nvSpPr>
          <p:cNvPr id="5" name="TextBox 4"/>
          <p:cNvSpPr txBox="1"/>
          <p:nvPr/>
        </p:nvSpPr>
        <p:spPr>
          <a:xfrm>
            <a:off x="591583" y="1417342"/>
            <a:ext cx="8024954" cy="2893100"/>
          </a:xfrm>
          <a:prstGeom prst="rect">
            <a:avLst/>
          </a:prstGeom>
          <a:solidFill>
            <a:srgbClr val="F2F2F2"/>
          </a:solidFill>
          <a:ln>
            <a:solidFill>
              <a:srgbClr val="BFBFBF"/>
            </a:solidFill>
          </a:ln>
        </p:spPr>
        <p:txBody>
          <a:bodyPr wrap="none" rtlCol="0">
            <a:spAutoFit/>
          </a:bodyPr>
          <a:lstStyle/>
          <a:p>
            <a:r>
              <a:rPr lang="en-US" sz="1400" b="1" dirty="0">
                <a:latin typeface="Courier New" panose="02070309020205020404" pitchFamily="49" charset="0"/>
                <a:cs typeface="Courier New" panose="02070309020205020404" pitchFamily="49" charset="0"/>
              </a:rPr>
              <a:t>void </a:t>
            </a:r>
            <a:r>
              <a:rPr lang="en-US" sz="1400" b="1" dirty="0">
                <a:solidFill>
                  <a:srgbClr val="B23C00"/>
                </a:solidFill>
                <a:latin typeface="Courier New" panose="02070309020205020404" pitchFamily="49" charset="0"/>
                <a:cs typeface="Courier New" panose="02070309020205020404" pitchFamily="49" charset="0"/>
              </a:rPr>
              <a:t>unique</a:t>
            </a:r>
            <a:r>
              <a:rPr lang="en-US" sz="1400" b="1" dirty="0">
                <a:latin typeface="Courier New" panose="02070309020205020404" pitchFamily="49" charset="0"/>
                <a:cs typeface="Courier New" panose="02070309020205020404" pitchFamily="49" charset="0"/>
              </a:rPr>
              <a:t>(vector&lt;int&gt;&amp; v)</a:t>
            </a:r>
          </a:p>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if (</a:t>
            </a:r>
            <a:r>
              <a:rPr lang="en-US" sz="1400" b="1" dirty="0" err="1">
                <a:latin typeface="Courier New" panose="02070309020205020404" pitchFamily="49" charset="0"/>
                <a:cs typeface="Courier New" panose="02070309020205020404" pitchFamily="49" charset="0"/>
              </a:rPr>
              <a:t>v.size</a:t>
            </a:r>
            <a:r>
              <a:rPr lang="en-US" sz="1400" b="1" dirty="0">
                <a:latin typeface="Courier New" panose="02070309020205020404" pitchFamily="49" charset="0"/>
                <a:cs typeface="Courier New" panose="02070309020205020404" pitchFamily="49" charset="0"/>
              </a:rPr>
              <a:t>() &lt;= 1) return;  // Base case</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int first = </a:t>
            </a:r>
            <a:r>
              <a:rPr lang="en-US" sz="1400" b="1" dirty="0" err="1">
                <a:latin typeface="Courier New" panose="02070309020205020404" pitchFamily="49" charset="0"/>
                <a:cs typeface="Courier New" panose="02070309020205020404" pitchFamily="49" charset="0"/>
              </a:rPr>
              <a:t>v.front</a:t>
            </a:r>
            <a:r>
              <a:rPr lang="en-US" sz="1400" b="1" dirty="0">
                <a:latin typeface="Courier New" panose="02070309020205020404" pitchFamily="49" charset="0"/>
                <a:cs typeface="Courier New" panose="02070309020205020404" pitchFamily="49" charset="0"/>
              </a:rPr>
              <a:t>();  // Remember the first element.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v.erase</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v.begin</a:t>
            </a:r>
            <a:r>
              <a:rPr lang="en-US" sz="1400" b="1" dirty="0">
                <a:latin typeface="Courier New" panose="02070309020205020404" pitchFamily="49" charset="0"/>
                <a:cs typeface="Courier New" panose="02070309020205020404" pitchFamily="49" charset="0"/>
              </a:rPr>
              <a:t>());     // Remove the first element.</a:t>
            </a:r>
          </a:p>
          <a:p>
            <a:r>
              <a:rPr lang="en-US" sz="1400" b="1" dirty="0">
                <a:latin typeface="Courier New" panose="02070309020205020404" pitchFamily="49" charset="0"/>
                <a:cs typeface="Courier New" panose="02070309020205020404" pitchFamily="49" charset="0"/>
              </a:rPr>
              <a:t>    </a:t>
            </a:r>
            <a:r>
              <a:rPr lang="en-US" sz="1400" b="1" dirty="0">
                <a:solidFill>
                  <a:srgbClr val="B23C00"/>
                </a:solidFill>
                <a:latin typeface="Courier New" panose="02070309020205020404" pitchFamily="49" charset="0"/>
                <a:cs typeface="Courier New" panose="02070309020205020404" pitchFamily="49" charset="0"/>
              </a:rPr>
              <a:t>unique(v);</a:t>
            </a:r>
            <a:r>
              <a:rPr lang="en-US" sz="1400" b="1" dirty="0">
                <a:latin typeface="Courier New" panose="02070309020205020404" pitchFamily="49" charset="0"/>
                <a:cs typeface="Courier New" panose="02070309020205020404" pitchFamily="49" charset="0"/>
              </a:rPr>
              <a:t>              // Make the rest of the vector unique.</a:t>
            </a:r>
            <a:br>
              <a:rPr lang="en-US" sz="1400" b="1" dirty="0">
                <a:latin typeface="Courier New" panose="02070309020205020404" pitchFamily="49" charset="0"/>
                <a:cs typeface="Courier New" panose="02070309020205020404" pitchFamily="49" charset="0"/>
              </a:rPr>
            </a:b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if (!</a:t>
            </a:r>
            <a:r>
              <a:rPr lang="en-US" sz="1400" b="1" dirty="0" err="1">
                <a:latin typeface="Courier New" panose="02070309020205020404" pitchFamily="49" charset="0"/>
                <a:cs typeface="Courier New" panose="02070309020205020404" pitchFamily="49" charset="0"/>
              </a:rPr>
              <a:t>member_of</a:t>
            </a:r>
            <a:r>
              <a:rPr lang="en-US" sz="1400" b="1" dirty="0">
                <a:latin typeface="Courier New" panose="02070309020205020404" pitchFamily="49" charset="0"/>
                <a:cs typeface="Courier New" panose="02070309020205020404" pitchFamily="49" charset="0"/>
              </a:rPr>
              <a:t>(first, v))        // If the first element</a:t>
            </a:r>
          </a:p>
          <a:p>
            <a:r>
              <a:rPr lang="en-US" sz="1400" b="1" dirty="0">
                <a:latin typeface="Courier New" panose="02070309020205020404" pitchFamily="49" charset="0"/>
                <a:cs typeface="Courier New" panose="02070309020205020404" pitchFamily="49" charset="0"/>
              </a:rPr>
              <a:t>    {                                //   is not in the rest of the list,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v.insert</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v.begin</a:t>
            </a:r>
            <a:r>
              <a:rPr lang="en-US" sz="1400" b="1" dirty="0">
                <a:latin typeface="Courier New" panose="02070309020205020404" pitchFamily="49" charset="0"/>
                <a:cs typeface="Courier New" panose="02070309020205020404" pitchFamily="49" charset="0"/>
              </a:rPr>
              <a:t>(), first);  //   put back the first element.</a:t>
            </a:r>
          </a:p>
          <a:p>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a:t>
            </a:r>
          </a:p>
        </p:txBody>
      </p:sp>
      <p:sp>
        <p:nvSpPr>
          <p:cNvPr id="6" name="TextBox 5"/>
          <p:cNvSpPr txBox="1"/>
          <p:nvPr/>
        </p:nvSpPr>
        <p:spPr>
          <a:xfrm>
            <a:off x="7192232" y="1248065"/>
            <a:ext cx="1220206" cy="338554"/>
          </a:xfrm>
          <a:prstGeom prst="rect">
            <a:avLst/>
          </a:prstGeom>
          <a:solidFill>
            <a:srgbClr val="0033CC"/>
          </a:solidFill>
        </p:spPr>
        <p:txBody>
          <a:bodyPr wrap="none" rtlCol="0">
            <a:spAutoFit/>
          </a:bodyPr>
          <a:lstStyle/>
          <a:p>
            <a:r>
              <a:rPr lang="en-US">
                <a:solidFill>
                  <a:srgbClr val="FFFF00"/>
                </a:solidFill>
              </a:rPr>
              <a:t>Unique.cpp</a:t>
            </a:r>
            <a:endParaRPr lang="en-US" dirty="0">
              <a:solidFill>
                <a:srgbClr val="FFFF00"/>
              </a:solidFill>
            </a:endParaRPr>
          </a:p>
        </p:txBody>
      </p:sp>
      <p:sp>
        <p:nvSpPr>
          <p:cNvPr id="3" name="TextBox 2">
            <a:extLst>
              <a:ext uri="{FF2B5EF4-FFF2-40B4-BE49-F238E27FC236}">
                <a16:creationId xmlns:a16="http://schemas.microsoft.com/office/drawing/2014/main" id="{95F188FF-5530-2848-9117-7E547A5B01E4}"/>
              </a:ext>
            </a:extLst>
          </p:cNvPr>
          <p:cNvSpPr txBox="1"/>
          <p:nvPr/>
        </p:nvSpPr>
        <p:spPr>
          <a:xfrm>
            <a:off x="2826372" y="4617707"/>
            <a:ext cx="3555375" cy="584775"/>
          </a:xfrm>
          <a:prstGeom prst="rect">
            <a:avLst/>
          </a:prstGeom>
          <a:solidFill>
            <a:srgbClr val="E1F5FF"/>
          </a:solidFill>
          <a:ln>
            <a:solidFill>
              <a:srgbClr val="0033CC"/>
            </a:solidFill>
          </a:ln>
        </p:spPr>
        <p:txBody>
          <a:bodyPr wrap="square" rtlCol="0">
            <a:spAutoFit/>
          </a:bodyPr>
          <a:lstStyle/>
          <a:p>
            <a:r>
              <a:rPr lang="en-US" b="1" dirty="0">
                <a:latin typeface="Courier New" panose="02070309020205020404" pitchFamily="49" charset="0"/>
                <a:cs typeface="Courier New" panose="02070309020205020404" pitchFamily="49" charset="0"/>
              </a:rPr>
              <a:t>30 10 50 80 50 10 40 10 70 </a:t>
            </a:r>
          </a:p>
          <a:p>
            <a:r>
              <a:rPr lang="en-US" b="1" dirty="0">
                <a:latin typeface="Courier New" panose="02070309020205020404" pitchFamily="49" charset="0"/>
                <a:cs typeface="Courier New" panose="02070309020205020404" pitchFamily="49" charset="0"/>
              </a:rPr>
              <a:t>30 80 50 40 10 70 </a:t>
            </a:r>
          </a:p>
        </p:txBody>
      </p:sp>
    </p:spTree>
    <p:extLst>
      <p:ext uri="{BB962C8B-B14F-4D97-AF65-F5344CB8AC3E}">
        <p14:creationId xmlns:p14="http://schemas.microsoft.com/office/powerpoint/2010/main" val="32522699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Better Recursion Problems</a:t>
            </a:r>
          </a:p>
        </p:txBody>
      </p:sp>
      <p:sp>
        <p:nvSpPr>
          <p:cNvPr id="3" name="Content Placeholder 2"/>
          <p:cNvSpPr>
            <a:spLocks noGrp="1"/>
          </p:cNvSpPr>
          <p:nvPr>
            <p:ph idx="1"/>
          </p:nvPr>
        </p:nvSpPr>
        <p:spPr/>
        <p:txBody>
          <a:bodyPr/>
          <a:lstStyle/>
          <a:p>
            <a:r>
              <a:rPr lang="en-US" dirty="0"/>
              <a:t>Some problems are a natural fit for recursion.</a:t>
            </a:r>
          </a:p>
          <a:p>
            <a:pPr lvl="4"/>
            <a:endParaRPr lang="en-US" dirty="0"/>
          </a:p>
          <a:p>
            <a:r>
              <a:rPr lang="en-US" dirty="0"/>
              <a:t>They are much more easily solved </a:t>
            </a:r>
            <a:br>
              <a:rPr lang="en-US" dirty="0"/>
            </a:br>
            <a:r>
              <a:rPr lang="en-US" dirty="0"/>
              <a:t>with recursion than without.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26</a:t>
            </a:fld>
            <a:endParaRPr lang="en-US"/>
          </a:p>
        </p:txBody>
      </p:sp>
    </p:spTree>
    <p:extLst>
      <p:ext uri="{BB962C8B-B14F-4D97-AF65-F5344CB8AC3E}">
        <p14:creationId xmlns:p14="http://schemas.microsoft.com/office/powerpoint/2010/main" val="3907647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 Permutations</a:t>
            </a:r>
          </a:p>
        </p:txBody>
      </p:sp>
      <p:sp>
        <p:nvSpPr>
          <p:cNvPr id="3" name="Content Placeholder 2"/>
          <p:cNvSpPr>
            <a:spLocks noGrp="1"/>
          </p:cNvSpPr>
          <p:nvPr>
            <p:ph idx="1"/>
          </p:nvPr>
        </p:nvSpPr>
        <p:spPr>
          <a:xfrm>
            <a:off x="457200" y="1234464"/>
            <a:ext cx="8229600" cy="4937706"/>
          </a:xfrm>
        </p:spPr>
        <p:txBody>
          <a:bodyPr/>
          <a:lstStyle/>
          <a:p>
            <a:r>
              <a:rPr lang="en-US" dirty="0"/>
              <a:t>Given a word, generate all the permutations of the letters of the word.</a:t>
            </a:r>
          </a:p>
          <a:p>
            <a:pPr lvl="1"/>
            <a:r>
              <a:rPr lang="en-US" dirty="0"/>
              <a:t>Example: “eat”: eat eta </a:t>
            </a:r>
            <a:r>
              <a:rPr lang="en-US" dirty="0" err="1"/>
              <a:t>aet</a:t>
            </a:r>
            <a:r>
              <a:rPr lang="en-US" dirty="0"/>
              <a:t> ate tea </a:t>
            </a:r>
            <a:r>
              <a:rPr lang="en-US" dirty="0" err="1"/>
              <a:t>tae</a:t>
            </a:r>
            <a:endParaRPr lang="en-US" dirty="0"/>
          </a:p>
          <a:p>
            <a:pPr lvl="6"/>
            <a:endParaRPr lang="en-US" dirty="0"/>
          </a:p>
          <a:p>
            <a:r>
              <a:rPr lang="en-US" dirty="0"/>
              <a:t>Base cases</a:t>
            </a:r>
          </a:p>
          <a:p>
            <a:pPr lvl="1"/>
            <a:r>
              <a:rPr lang="en-US" dirty="0"/>
              <a:t>Empty word: No permutations.</a:t>
            </a:r>
          </a:p>
          <a:p>
            <a:pPr lvl="1"/>
            <a:r>
              <a:rPr lang="en-US" dirty="0"/>
              <a:t>Single-letter word: The only permutation is the letter.</a:t>
            </a:r>
          </a:p>
          <a:p>
            <a:pPr lvl="7"/>
            <a:endParaRPr lang="en-US" dirty="0"/>
          </a:p>
          <a:p>
            <a:r>
              <a:rPr lang="en-US" dirty="0"/>
              <a:t>Simpler but similar case:</a:t>
            </a:r>
          </a:p>
          <a:p>
            <a:pPr lvl="1"/>
            <a:r>
              <a:rPr lang="en-US" dirty="0"/>
              <a:t>One letter at a time, </a:t>
            </a:r>
            <a:r>
              <a:rPr lang="en-US" u="sng" dirty="0"/>
              <a:t>remove the letter</a:t>
            </a:r>
            <a:r>
              <a:rPr lang="en-US" dirty="0"/>
              <a:t> and generate the permutations of the </a:t>
            </a:r>
            <a:r>
              <a:rPr lang="en-US" u="sng" dirty="0"/>
              <a:t>rest of the word</a:t>
            </a:r>
            <a:r>
              <a:rPr lang="en-US" dirty="0"/>
              <a:t>.</a:t>
            </a:r>
          </a:p>
          <a:p>
            <a:pPr lvl="1"/>
            <a:r>
              <a:rPr lang="en-US" dirty="0"/>
              <a:t>Prepend the removed letter to each permutation.</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27</a:t>
            </a:fld>
            <a:endParaRPr lang="en-US"/>
          </a:p>
        </p:txBody>
      </p:sp>
    </p:spTree>
    <p:extLst>
      <p:ext uri="{BB962C8B-B14F-4D97-AF65-F5344CB8AC3E}">
        <p14:creationId xmlns:p14="http://schemas.microsoft.com/office/powerpoint/2010/main" val="915444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Effect transition="in" filter="fade">
                                      <p:cBhvr>
                                        <p:cTn id="15" dur="500"/>
                                        <p:tgtEl>
                                          <p:spTgt spid="3">
                                            <p:txEl>
                                              <p:pRg st="8" end="8"/>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Effect transition="in" filter="fade">
                                      <p:cBhvr>
                                        <p:cTn id="1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 Permutations</a:t>
            </a:r>
            <a:r>
              <a:rPr lang="en-US" i="1" dirty="0"/>
              <a:t>, cont’d</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28</a:t>
            </a:fld>
            <a:endParaRPr lang="en-US"/>
          </a:p>
        </p:txBody>
      </p:sp>
      <p:sp>
        <p:nvSpPr>
          <p:cNvPr id="5" name="TextBox 4"/>
          <p:cNvSpPr txBox="1"/>
          <p:nvPr/>
        </p:nvSpPr>
        <p:spPr>
          <a:xfrm>
            <a:off x="961877" y="1417342"/>
            <a:ext cx="7220246" cy="3785652"/>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charset="0"/>
                <a:ea typeface="Courier New" charset="0"/>
                <a:cs typeface="Courier New" charset="0"/>
              </a:rPr>
              <a:t>vector&lt;string&gt; </a:t>
            </a:r>
            <a:r>
              <a:rPr lang="en-US" b="1" dirty="0" err="1">
                <a:solidFill>
                  <a:srgbClr val="B23C00"/>
                </a:solidFill>
                <a:latin typeface="Courier New" charset="0"/>
                <a:ea typeface="Courier New" charset="0"/>
                <a:cs typeface="Courier New" charset="0"/>
              </a:rPr>
              <a:t>generate_permutations</a:t>
            </a:r>
            <a:r>
              <a:rPr lang="en-US" b="1" dirty="0">
                <a:latin typeface="Courier New" charset="0"/>
                <a:ea typeface="Courier New" charset="0"/>
                <a:cs typeface="Courier New" charset="0"/>
              </a:rPr>
              <a:t>(string word)</a:t>
            </a:r>
          </a:p>
          <a:p>
            <a:r>
              <a:rPr lang="en-US" b="1" dirty="0">
                <a:latin typeface="Courier New" charset="0"/>
                <a:ea typeface="Courier New" charset="0"/>
                <a:cs typeface="Courier New" charset="0"/>
              </a:rPr>
              <a:t>{</a:t>
            </a:r>
          </a:p>
          <a:p>
            <a:r>
              <a:rPr lang="en-US" b="1" dirty="0">
                <a:latin typeface="Courier New" charset="0"/>
                <a:ea typeface="Courier New" charset="0"/>
                <a:cs typeface="Courier New" charset="0"/>
              </a:rPr>
              <a:t>    vector&lt;string&gt; permutations;</a:t>
            </a:r>
          </a:p>
          <a:p>
            <a:endParaRPr lang="en-US" b="1" dirty="0">
              <a:latin typeface="Courier New" charset="0"/>
              <a:ea typeface="Courier New" charset="0"/>
              <a:cs typeface="Courier New" charset="0"/>
            </a:endParaRPr>
          </a:p>
          <a:p>
            <a:r>
              <a:rPr lang="en-US" b="1" dirty="0">
                <a:latin typeface="Courier New" charset="0"/>
                <a:ea typeface="Courier New" charset="0"/>
                <a:cs typeface="Courier New" charset="0"/>
              </a:rPr>
              <a:t>    // Base case: Return an empty vector.</a:t>
            </a:r>
          </a:p>
          <a:p>
            <a:r>
              <a:rPr lang="en-US" b="1" dirty="0">
                <a:latin typeface="Courier New" charset="0"/>
                <a:ea typeface="Courier New" charset="0"/>
                <a:cs typeface="Courier New" charset="0"/>
              </a:rPr>
              <a:t>    if (</a:t>
            </a:r>
            <a:r>
              <a:rPr lang="en-US" b="1" dirty="0" err="1">
                <a:latin typeface="Courier New" charset="0"/>
                <a:ea typeface="Courier New" charset="0"/>
                <a:cs typeface="Courier New" charset="0"/>
              </a:rPr>
              <a:t>word.length</a:t>
            </a:r>
            <a:r>
              <a:rPr lang="en-US" b="1" dirty="0">
                <a:latin typeface="Courier New" charset="0"/>
                <a:ea typeface="Courier New" charset="0"/>
                <a:cs typeface="Courier New" charset="0"/>
              </a:rPr>
              <a:t>() == 0) return permutations;</a:t>
            </a:r>
            <a:br>
              <a:rPr lang="en-US" b="1" dirty="0">
                <a:latin typeface="Courier New" charset="0"/>
                <a:ea typeface="Courier New" charset="0"/>
                <a:cs typeface="Courier New" charset="0"/>
              </a:rPr>
            </a:br>
            <a:endParaRPr lang="en-US" b="1" dirty="0">
              <a:latin typeface="Courier New" charset="0"/>
              <a:ea typeface="Courier New" charset="0"/>
              <a:cs typeface="Courier New" charset="0"/>
            </a:endParaRPr>
          </a:p>
          <a:p>
            <a:r>
              <a:rPr lang="en-US" b="1" dirty="0">
                <a:latin typeface="Courier New" charset="0"/>
                <a:ea typeface="Courier New" charset="0"/>
                <a:cs typeface="Courier New" charset="0"/>
              </a:rPr>
              <a:t>    // Base case: Return a vector with a one-letter word.</a:t>
            </a:r>
          </a:p>
          <a:p>
            <a:r>
              <a:rPr lang="en-US" b="1" dirty="0">
                <a:latin typeface="Courier New" charset="0"/>
                <a:ea typeface="Courier New" charset="0"/>
                <a:cs typeface="Courier New" charset="0"/>
              </a:rPr>
              <a:t>    if (</a:t>
            </a:r>
            <a:r>
              <a:rPr lang="en-US" b="1" dirty="0" err="1">
                <a:latin typeface="Courier New" charset="0"/>
                <a:ea typeface="Courier New" charset="0"/>
                <a:cs typeface="Courier New" charset="0"/>
              </a:rPr>
              <a:t>word.length</a:t>
            </a:r>
            <a:r>
              <a:rPr lang="en-US" b="1" dirty="0">
                <a:latin typeface="Courier New" charset="0"/>
                <a:ea typeface="Courier New" charset="0"/>
                <a:cs typeface="Courier New" charset="0"/>
              </a:rPr>
              <a:t>() == 1)</a:t>
            </a:r>
          </a:p>
          <a:p>
            <a:r>
              <a:rPr lang="en-US" b="1" dirty="0">
                <a:latin typeface="Courier New" charset="0"/>
                <a:ea typeface="Courier New" charset="0"/>
                <a:cs typeface="Courier New" charset="0"/>
              </a:rPr>
              <a:t>    {</a:t>
            </a:r>
          </a:p>
          <a:p>
            <a:r>
              <a:rPr lang="en-US" b="1" dirty="0">
                <a:latin typeface="Courier New" charset="0"/>
                <a:ea typeface="Courier New" charset="0"/>
                <a:cs typeface="Courier New" charset="0"/>
              </a:rPr>
              <a:t>        </a:t>
            </a:r>
            <a:r>
              <a:rPr lang="en-US" b="1" dirty="0" err="1">
                <a:latin typeface="Courier New" charset="0"/>
                <a:ea typeface="Courier New" charset="0"/>
                <a:cs typeface="Courier New" charset="0"/>
              </a:rPr>
              <a:t>permutations.push_back</a:t>
            </a:r>
            <a:r>
              <a:rPr lang="en-US" b="1" dirty="0">
                <a:latin typeface="Courier New" charset="0"/>
                <a:ea typeface="Courier New" charset="0"/>
                <a:cs typeface="Courier New" charset="0"/>
              </a:rPr>
              <a:t>(word);</a:t>
            </a:r>
          </a:p>
          <a:p>
            <a:r>
              <a:rPr lang="en-US" b="1" dirty="0">
                <a:latin typeface="Courier New" charset="0"/>
                <a:ea typeface="Courier New" charset="0"/>
                <a:cs typeface="Courier New" charset="0"/>
              </a:rPr>
              <a:t>        return permutations;</a:t>
            </a:r>
          </a:p>
          <a:p>
            <a:r>
              <a:rPr lang="en-US" b="1" dirty="0">
                <a:latin typeface="Courier New" charset="0"/>
                <a:ea typeface="Courier New" charset="0"/>
                <a:cs typeface="Courier New" charset="0"/>
              </a:rPr>
              <a:t>    }</a:t>
            </a:r>
          </a:p>
          <a:p>
            <a:endParaRPr lang="en-US" b="1" dirty="0">
              <a:latin typeface="Courier New" charset="0"/>
              <a:ea typeface="Courier New" charset="0"/>
              <a:cs typeface="Courier New" charset="0"/>
            </a:endParaRPr>
          </a:p>
          <a:p>
            <a:r>
              <a:rPr lang="en-US" b="1" dirty="0">
                <a:latin typeface="Courier New" charset="0"/>
                <a:ea typeface="Courier New" charset="0"/>
                <a:cs typeface="Courier New" charset="0"/>
              </a:rPr>
              <a:t>    ...</a:t>
            </a:r>
          </a:p>
        </p:txBody>
      </p:sp>
      <p:sp>
        <p:nvSpPr>
          <p:cNvPr id="6" name="TextBox 5">
            <a:extLst>
              <a:ext uri="{FF2B5EF4-FFF2-40B4-BE49-F238E27FC236}">
                <a16:creationId xmlns:a16="http://schemas.microsoft.com/office/drawing/2014/main" id="{BF89B87B-380C-AC49-A6A1-FC7E8CE8551A}"/>
              </a:ext>
            </a:extLst>
          </p:cNvPr>
          <p:cNvSpPr txBox="1"/>
          <p:nvPr/>
        </p:nvSpPr>
        <p:spPr>
          <a:xfrm>
            <a:off x="6217902" y="4709146"/>
            <a:ext cx="1781257" cy="338554"/>
          </a:xfrm>
          <a:prstGeom prst="rect">
            <a:avLst/>
          </a:prstGeom>
          <a:solidFill>
            <a:srgbClr val="0033CC"/>
          </a:solidFill>
        </p:spPr>
        <p:txBody>
          <a:bodyPr wrap="none" rtlCol="0">
            <a:spAutoFit/>
          </a:bodyPr>
          <a:lstStyle/>
          <a:p>
            <a:r>
              <a:rPr lang="en-US" dirty="0" err="1">
                <a:solidFill>
                  <a:srgbClr val="FFFF00"/>
                </a:solidFill>
              </a:rPr>
              <a:t>Permutations.cpp</a:t>
            </a:r>
            <a:endParaRPr lang="en-US" dirty="0">
              <a:solidFill>
                <a:srgbClr val="FFFF00"/>
              </a:solidFill>
            </a:endParaRPr>
          </a:p>
        </p:txBody>
      </p:sp>
    </p:spTree>
    <p:extLst>
      <p:ext uri="{BB962C8B-B14F-4D97-AF65-F5344CB8AC3E}">
        <p14:creationId xmlns:p14="http://schemas.microsoft.com/office/powerpoint/2010/main" val="33785696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 Permutations</a:t>
            </a:r>
            <a:r>
              <a:rPr lang="en-US" i="1" dirty="0"/>
              <a:t>, cont’d</a:t>
            </a:r>
            <a:endParaRPr lang="en-US" dirty="0"/>
          </a:p>
        </p:txBody>
      </p:sp>
      <p:sp>
        <p:nvSpPr>
          <p:cNvPr id="4" name="Slide Number Placeholder 3"/>
          <p:cNvSpPr>
            <a:spLocks noGrp="1"/>
          </p:cNvSpPr>
          <p:nvPr>
            <p:ph type="sldNum" sz="quarter" idx="12"/>
          </p:nvPr>
        </p:nvSpPr>
        <p:spPr>
          <a:xfrm>
            <a:off x="6781800" y="6293987"/>
            <a:ext cx="1905000" cy="457200"/>
          </a:xfrm>
        </p:spPr>
        <p:txBody>
          <a:bodyPr/>
          <a:lstStyle/>
          <a:p>
            <a:fld id="{5E4F0376-0E54-9843-B673-E00D6670E830}" type="slidenum">
              <a:rPr lang="en-US" smtClean="0"/>
              <a:pPr/>
              <a:t>29</a:t>
            </a:fld>
            <a:endParaRPr lang="en-US"/>
          </a:p>
        </p:txBody>
      </p:sp>
      <p:sp>
        <p:nvSpPr>
          <p:cNvPr id="5" name="TextBox 4"/>
          <p:cNvSpPr txBox="1"/>
          <p:nvPr/>
        </p:nvSpPr>
        <p:spPr>
          <a:xfrm>
            <a:off x="1225571" y="1325903"/>
            <a:ext cx="6692858" cy="4893647"/>
          </a:xfrm>
          <a:prstGeom prst="rect">
            <a:avLst/>
          </a:prstGeom>
          <a:solidFill>
            <a:schemeClr val="bg1">
              <a:lumMod val="95000"/>
            </a:schemeClr>
          </a:solidFill>
          <a:ln>
            <a:solidFill>
              <a:schemeClr val="bg1">
                <a:lumMod val="75000"/>
              </a:schemeClr>
            </a:solidFill>
          </a:ln>
        </p:spPr>
        <p:txBody>
          <a:bodyPr wrap="none" rtlCol="0">
            <a:spAutoFit/>
          </a:bodyPr>
          <a:lstStyle/>
          <a:p>
            <a:r>
              <a:rPr lang="en-US" sz="1200" b="1" dirty="0">
                <a:latin typeface="Courier New" panose="02070309020205020404" pitchFamily="49" charset="0"/>
                <a:ea typeface="Courier New" charset="0"/>
                <a:cs typeface="Courier New" panose="02070309020205020404" pitchFamily="49" charset="0"/>
              </a:rPr>
              <a:t>    ...</a:t>
            </a:r>
          </a:p>
          <a:p>
            <a:endParaRPr lang="en-US" sz="1200" b="1" dirty="0">
              <a:latin typeface="Courier New" panose="02070309020205020404" pitchFamily="49" charset="0"/>
              <a:ea typeface="Courier New" charset="0"/>
              <a:cs typeface="Courier New" panose="02070309020205020404" pitchFamily="49" charset="0"/>
            </a:endParaRPr>
          </a:p>
          <a:p>
            <a:r>
              <a:rPr lang="en-US" sz="1200" b="1" dirty="0">
                <a:latin typeface="Courier New" panose="02070309020205020404" pitchFamily="49" charset="0"/>
                <a:ea typeface="Courier New" charset="0"/>
                <a:cs typeface="Courier New" panose="02070309020205020404" pitchFamily="49" charset="0"/>
              </a:rPr>
              <a:t>    // Simpler but similar case.</a:t>
            </a:r>
          </a:p>
          <a:p>
            <a:r>
              <a:rPr lang="en-US" sz="1200" b="1" dirty="0">
                <a:latin typeface="Courier New" panose="02070309020205020404" pitchFamily="49" charset="0"/>
                <a:cs typeface="Courier New" panose="02070309020205020404" pitchFamily="49" charset="0"/>
              </a:rPr>
              <a:t>    else</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 Loop for each letter of the word.</a:t>
            </a:r>
          </a:p>
          <a:p>
            <a:r>
              <a:rPr lang="en-US" sz="1200" b="1" dirty="0">
                <a:latin typeface="Courier New" panose="02070309020205020404" pitchFamily="49" charset="0"/>
                <a:cs typeface="Courier New" panose="02070309020205020404" pitchFamily="49" charset="0"/>
              </a:rPr>
              <a:t>        for (int </a:t>
            </a:r>
            <a:r>
              <a:rPr lang="en-US" sz="1200" b="1" dirty="0" err="1">
                <a:latin typeface="Courier New" panose="02070309020205020404" pitchFamily="49" charset="0"/>
                <a:cs typeface="Courier New" panose="02070309020205020404" pitchFamily="49" charset="0"/>
              </a:rPr>
              <a:t>i</a:t>
            </a:r>
            <a:r>
              <a:rPr lang="en-US" sz="1200" b="1" dirty="0">
                <a:latin typeface="Courier New" panose="02070309020205020404" pitchFamily="49" charset="0"/>
                <a:cs typeface="Courier New" panose="02070309020205020404" pitchFamily="49" charset="0"/>
              </a:rPr>
              <a:t> = 0; </a:t>
            </a:r>
            <a:r>
              <a:rPr lang="en-US" sz="1200" b="1" dirty="0" err="1">
                <a:latin typeface="Courier New" panose="02070309020205020404" pitchFamily="49" charset="0"/>
                <a:cs typeface="Courier New" panose="02070309020205020404" pitchFamily="49" charset="0"/>
              </a:rPr>
              <a:t>i</a:t>
            </a:r>
            <a:r>
              <a:rPr lang="en-US" sz="1200" b="1" dirty="0">
                <a:latin typeface="Courier New" panose="02070309020205020404" pitchFamily="49" charset="0"/>
                <a:cs typeface="Courier New" panose="02070309020205020404" pitchFamily="49" charset="0"/>
              </a:rPr>
              <a:t> &lt; </a:t>
            </a:r>
            <a:r>
              <a:rPr lang="en-US" sz="1200" b="1" dirty="0" err="1">
                <a:latin typeface="Courier New" panose="02070309020205020404" pitchFamily="49" charset="0"/>
                <a:cs typeface="Courier New" panose="02070309020205020404" pitchFamily="49" charset="0"/>
              </a:rPr>
              <a:t>word.length</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i</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 Remove the </a:t>
            </a:r>
            <a:r>
              <a:rPr lang="en-US" sz="1200" b="1" dirty="0" err="1">
                <a:latin typeface="Courier New" panose="02070309020205020404" pitchFamily="49" charset="0"/>
                <a:cs typeface="Courier New" panose="02070309020205020404" pitchFamily="49" charset="0"/>
              </a:rPr>
              <a:t>ith</a:t>
            </a:r>
            <a:r>
              <a:rPr lang="en-US" sz="1200" b="1" dirty="0">
                <a:latin typeface="Courier New" panose="02070309020205020404" pitchFamily="49" charset="0"/>
                <a:cs typeface="Courier New" panose="02070309020205020404" pitchFamily="49" charset="0"/>
              </a:rPr>
              <a:t> letter to create a shorter word.</a:t>
            </a:r>
          </a:p>
          <a:p>
            <a:r>
              <a:rPr lang="en-US" sz="1200" b="1" dirty="0">
                <a:latin typeface="Courier New" panose="02070309020205020404" pitchFamily="49" charset="0"/>
                <a:cs typeface="Courier New" panose="02070309020205020404" pitchFamily="49" charset="0"/>
              </a:rPr>
              <a:t>            char </a:t>
            </a:r>
            <a:r>
              <a:rPr lang="en-US" sz="1200" b="1" dirty="0" err="1">
                <a:latin typeface="Courier New" panose="02070309020205020404" pitchFamily="49" charset="0"/>
                <a:cs typeface="Courier New" panose="02070309020205020404" pitchFamily="49" charset="0"/>
              </a:rPr>
              <a:t>removed_letter</a:t>
            </a:r>
            <a:r>
              <a:rPr lang="en-US" sz="1200" b="1" dirty="0">
                <a:latin typeface="Courier New" panose="02070309020205020404" pitchFamily="49" charset="0"/>
                <a:cs typeface="Courier New" panose="02070309020205020404" pitchFamily="49" charset="0"/>
              </a:rPr>
              <a:t> = word[</a:t>
            </a:r>
            <a:r>
              <a:rPr lang="en-US" sz="1200" b="1" dirty="0" err="1">
                <a:latin typeface="Courier New" panose="02070309020205020404" pitchFamily="49" charset="0"/>
                <a:cs typeface="Courier New" panose="02070309020205020404" pitchFamily="49" charset="0"/>
              </a:rPr>
              <a:t>i</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string </a:t>
            </a:r>
            <a:r>
              <a:rPr lang="en-US" sz="1200" b="1" dirty="0" err="1">
                <a:latin typeface="Courier New" panose="02070309020205020404" pitchFamily="49" charset="0"/>
                <a:cs typeface="Courier New" panose="02070309020205020404" pitchFamily="49" charset="0"/>
              </a:rPr>
              <a:t>shorter_word</a:t>
            </a:r>
            <a:r>
              <a:rPr lang="en-US" sz="1200" b="1" dirty="0">
                <a:latin typeface="Courier New" panose="02070309020205020404" pitchFamily="49" charset="0"/>
                <a:cs typeface="Courier New" panose="02070309020205020404" pitchFamily="49" charset="0"/>
              </a:rPr>
              <a:t> = word;</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shorter_word.erase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i</a:t>
            </a:r>
            <a:r>
              <a:rPr lang="en-US" sz="1200" b="1" dirty="0">
                <a:latin typeface="Courier New" panose="02070309020205020404" pitchFamily="49" charset="0"/>
                <a:cs typeface="Courier New" panose="02070309020205020404" pitchFamily="49" charset="0"/>
              </a:rPr>
              <a:t>, 1);</a:t>
            </a:r>
            <a:br>
              <a:rPr lang="en-US" sz="1200" b="1" dirty="0">
                <a:latin typeface="Courier New" panose="02070309020205020404" pitchFamily="49" charset="0"/>
                <a:cs typeface="Courier New" panose="02070309020205020404" pitchFamily="49" charset="0"/>
              </a:rPr>
            </a:b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 Generate permutations with the shorter word.</a:t>
            </a:r>
          </a:p>
          <a:p>
            <a:r>
              <a:rPr lang="en-US" sz="1200" b="1" dirty="0">
                <a:latin typeface="Courier New" panose="02070309020205020404" pitchFamily="49" charset="0"/>
                <a:cs typeface="Courier New" panose="02070309020205020404" pitchFamily="49" charset="0"/>
              </a:rPr>
              <a:t>            vector&lt;string&gt; </a:t>
            </a:r>
            <a:r>
              <a:rPr lang="en-US" sz="1200" b="1" dirty="0" err="1">
                <a:latin typeface="Courier New" panose="02070309020205020404" pitchFamily="49" charset="0"/>
                <a:cs typeface="Courier New" panose="02070309020205020404" pitchFamily="49" charset="0"/>
              </a:rPr>
              <a:t>shorter_permutations</a:t>
            </a:r>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a:t>
            </a:r>
            <a:r>
              <a:rPr lang="en-US" sz="1200" b="1" dirty="0" err="1">
                <a:solidFill>
                  <a:srgbClr val="C00000"/>
                </a:solidFill>
                <a:latin typeface="Courier New" panose="02070309020205020404" pitchFamily="49" charset="0"/>
                <a:cs typeface="Courier New" panose="02070309020205020404" pitchFamily="49" charset="0"/>
              </a:rPr>
              <a:t>generate_permutations</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shorter_word</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 Prepend the removed letter to the permutations.</a:t>
            </a:r>
          </a:p>
          <a:p>
            <a:r>
              <a:rPr lang="en-US" sz="1200" b="1" dirty="0">
                <a:latin typeface="Courier New" panose="02070309020205020404" pitchFamily="49" charset="0"/>
                <a:cs typeface="Courier New" panose="02070309020205020404" pitchFamily="49" charset="0"/>
              </a:rPr>
              <a:t>            for (string </a:t>
            </a:r>
            <a:r>
              <a:rPr lang="en-US" sz="1200" b="1" dirty="0" err="1">
                <a:latin typeface="Courier New" panose="02070309020205020404" pitchFamily="49" charset="0"/>
                <a:cs typeface="Courier New" panose="02070309020205020404" pitchFamily="49" charset="0"/>
              </a:rPr>
              <a:t>shorter_perm</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shorter_permutations</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permutations.push_back</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removed_letter</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shorter_perm</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a:t>
            </a:r>
            <a:br>
              <a:rPr lang="en-US" sz="1200" b="1" dirty="0">
                <a:latin typeface="Courier New" panose="02070309020205020404" pitchFamily="49" charset="0"/>
                <a:cs typeface="Courier New" panose="02070309020205020404" pitchFamily="49" charset="0"/>
              </a:rPr>
            </a:b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return permutations;</a:t>
            </a:r>
          </a:p>
          <a:p>
            <a:r>
              <a:rPr lang="en-US" sz="1200" b="1" dirty="0">
                <a:latin typeface="Courier New" panose="02070309020205020404" pitchFamily="49" charset="0"/>
                <a:cs typeface="Courier New" panose="02070309020205020404" pitchFamily="49" charset="0"/>
              </a:rPr>
              <a:t>    }</a:t>
            </a:r>
          </a:p>
        </p:txBody>
      </p:sp>
      <p:sp>
        <p:nvSpPr>
          <p:cNvPr id="6" name="TextBox 5">
            <a:extLst>
              <a:ext uri="{FF2B5EF4-FFF2-40B4-BE49-F238E27FC236}">
                <a16:creationId xmlns:a16="http://schemas.microsoft.com/office/drawing/2014/main" id="{B2887D4D-89D1-DD4D-BFAB-B2E2AAF3EB2A}"/>
              </a:ext>
            </a:extLst>
          </p:cNvPr>
          <p:cNvSpPr txBox="1"/>
          <p:nvPr/>
        </p:nvSpPr>
        <p:spPr>
          <a:xfrm>
            <a:off x="6400780" y="1444544"/>
            <a:ext cx="1781257" cy="338554"/>
          </a:xfrm>
          <a:prstGeom prst="rect">
            <a:avLst/>
          </a:prstGeom>
          <a:solidFill>
            <a:srgbClr val="0033CC"/>
          </a:solidFill>
        </p:spPr>
        <p:txBody>
          <a:bodyPr wrap="none" rtlCol="0">
            <a:spAutoFit/>
          </a:bodyPr>
          <a:lstStyle/>
          <a:p>
            <a:r>
              <a:rPr lang="en-US" dirty="0" err="1">
                <a:solidFill>
                  <a:srgbClr val="FFFF00"/>
                </a:solidFill>
              </a:rPr>
              <a:t>Permutations.cpp</a:t>
            </a:r>
            <a:endParaRPr lang="en-US" dirty="0">
              <a:solidFill>
                <a:srgbClr val="FFFF00"/>
              </a:solidFill>
            </a:endParaRPr>
          </a:p>
        </p:txBody>
      </p:sp>
      <p:sp>
        <p:nvSpPr>
          <p:cNvPr id="3" name="TextBox 2">
            <a:extLst>
              <a:ext uri="{FF2B5EF4-FFF2-40B4-BE49-F238E27FC236}">
                <a16:creationId xmlns:a16="http://schemas.microsoft.com/office/drawing/2014/main" id="{5F9E6173-14DB-E349-A6CC-6A697C9E01F6}"/>
              </a:ext>
            </a:extLst>
          </p:cNvPr>
          <p:cNvSpPr txBox="1"/>
          <p:nvPr/>
        </p:nvSpPr>
        <p:spPr>
          <a:xfrm>
            <a:off x="6350284" y="5257780"/>
            <a:ext cx="1882247" cy="830997"/>
          </a:xfrm>
          <a:prstGeom prst="rect">
            <a:avLst/>
          </a:prstGeom>
          <a:solidFill>
            <a:schemeClr val="accent1">
              <a:lumMod val="20000"/>
              <a:lumOff val="80000"/>
            </a:schemeClr>
          </a:solidFill>
          <a:ln>
            <a:solidFill>
              <a:srgbClr val="0033CC"/>
            </a:solidFill>
          </a:ln>
        </p:spPr>
        <p:txBody>
          <a:bodyPr wrap="none" rtlCol="0">
            <a:spAutoFit/>
          </a:bodyPr>
          <a:lstStyle/>
          <a:p>
            <a:r>
              <a:rPr lang="en-US" sz="1200" dirty="0">
                <a:solidFill>
                  <a:srgbClr val="0033CC"/>
                </a:solidFill>
              </a:rPr>
              <a:t>If you’re not convinced</a:t>
            </a:r>
          </a:p>
          <a:p>
            <a:r>
              <a:rPr lang="en-US" sz="1200" dirty="0">
                <a:solidFill>
                  <a:srgbClr val="0033CC"/>
                </a:solidFill>
              </a:rPr>
              <a:t>that this can ever work,</a:t>
            </a:r>
          </a:p>
          <a:p>
            <a:r>
              <a:rPr lang="en-US" sz="1200" dirty="0">
                <a:solidFill>
                  <a:srgbClr val="0033CC"/>
                </a:solidFill>
              </a:rPr>
              <a:t>print out the intermediate</a:t>
            </a:r>
          </a:p>
          <a:p>
            <a:r>
              <a:rPr lang="en-US" sz="1200" dirty="0">
                <a:solidFill>
                  <a:srgbClr val="0033CC"/>
                </a:solidFill>
              </a:rPr>
              <a:t>permutations!</a:t>
            </a:r>
          </a:p>
        </p:txBody>
      </p:sp>
    </p:spTree>
    <p:extLst>
      <p:ext uri="{BB962C8B-B14F-4D97-AF65-F5344CB8AC3E}">
        <p14:creationId xmlns:p14="http://schemas.microsoft.com/office/powerpoint/2010/main" val="1799307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569C2-4662-3546-903F-7DF3E0AB34E5}"/>
              </a:ext>
            </a:extLst>
          </p:cNvPr>
          <p:cNvSpPr>
            <a:spLocks noGrp="1"/>
          </p:cNvSpPr>
          <p:nvPr>
            <p:ph type="title"/>
          </p:nvPr>
        </p:nvSpPr>
        <p:spPr/>
        <p:txBody>
          <a:bodyPr/>
          <a:lstStyle/>
          <a:p>
            <a:r>
              <a:rPr lang="en-US" dirty="0"/>
              <a:t>Pointer to a Function</a:t>
            </a:r>
            <a:r>
              <a:rPr lang="en-US" i="1" dirty="0"/>
              <a:t>, cont’d</a:t>
            </a:r>
          </a:p>
        </p:txBody>
      </p:sp>
      <p:sp>
        <p:nvSpPr>
          <p:cNvPr id="4" name="Slide Number Placeholder 3">
            <a:extLst>
              <a:ext uri="{FF2B5EF4-FFF2-40B4-BE49-F238E27FC236}">
                <a16:creationId xmlns:a16="http://schemas.microsoft.com/office/drawing/2014/main" id="{81571588-4382-864B-8EAF-798A2837D2DF}"/>
              </a:ext>
            </a:extLst>
          </p:cNvPr>
          <p:cNvSpPr>
            <a:spLocks noGrp="1"/>
          </p:cNvSpPr>
          <p:nvPr>
            <p:ph type="sldNum" sz="quarter" idx="12"/>
          </p:nvPr>
        </p:nvSpPr>
        <p:spPr/>
        <p:txBody>
          <a:bodyPr/>
          <a:lstStyle/>
          <a:p>
            <a:fld id="{5E4F0376-0E54-9843-B673-E00D6670E830}" type="slidenum">
              <a:rPr lang="en-US" smtClean="0"/>
              <a:pPr/>
              <a:t>3</a:t>
            </a:fld>
            <a:endParaRPr lang="en-US"/>
          </a:p>
        </p:txBody>
      </p:sp>
      <p:sp>
        <p:nvSpPr>
          <p:cNvPr id="8" name="TextBox 7">
            <a:extLst>
              <a:ext uri="{FF2B5EF4-FFF2-40B4-BE49-F238E27FC236}">
                <a16:creationId xmlns:a16="http://schemas.microsoft.com/office/drawing/2014/main" id="{727D62D3-89CB-DA4B-ACDC-7D7237EF3C0B}"/>
              </a:ext>
            </a:extLst>
          </p:cNvPr>
          <p:cNvSpPr txBox="1"/>
          <p:nvPr/>
        </p:nvSpPr>
        <p:spPr>
          <a:xfrm>
            <a:off x="1005879" y="1234464"/>
            <a:ext cx="7406559" cy="5509200"/>
          </a:xfrm>
          <a:prstGeom prst="rect">
            <a:avLst/>
          </a:prstGeom>
          <a:solidFill>
            <a:schemeClr val="bg1">
              <a:lumMod val="95000"/>
            </a:schemeClr>
          </a:solidFill>
          <a:ln>
            <a:solidFill>
              <a:schemeClr val="bg1">
                <a:lumMod val="75000"/>
              </a:schemeClr>
            </a:solidFill>
          </a:ln>
        </p:spPr>
        <p:txBody>
          <a:bodyPr wrap="square" rtlCol="0">
            <a:spAutoFit/>
          </a:bodyPr>
          <a:lstStyle/>
          <a:p>
            <a:r>
              <a:rPr lang="en-US" b="1" dirty="0">
                <a:latin typeface="Courier New" panose="02070309020205020404" pitchFamily="49" charset="0"/>
                <a:cs typeface="Courier New" panose="02070309020205020404" pitchFamily="49" charset="0"/>
              </a:rPr>
              <a:t>int main()</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"Calls to function </a:t>
            </a:r>
            <a:r>
              <a:rPr lang="en-US" b="1" dirty="0" err="1">
                <a:latin typeface="Courier New" panose="02070309020205020404" pitchFamily="49" charset="0"/>
                <a:cs typeface="Courier New" panose="02070309020205020404" pitchFamily="49" charset="0"/>
              </a:rPr>
              <a:t>doubler</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solidFill>
                  <a:srgbClr val="008F00"/>
                </a:solidFill>
                <a:latin typeface="Courier New" panose="02070309020205020404" pitchFamily="49" charset="0"/>
                <a:cs typeface="Courier New" panose="02070309020205020404" pitchFamily="49" charset="0"/>
              </a:rPr>
              <a:t>print_table</a:t>
            </a:r>
            <a:r>
              <a:rPr lang="en-US" b="1" dirty="0">
                <a:solidFill>
                  <a:srgbClr val="008F00"/>
                </a:solidFill>
                <a:latin typeface="Courier New" panose="02070309020205020404" pitchFamily="49" charset="0"/>
                <a:cs typeface="Courier New" panose="02070309020205020404" pitchFamily="49" charset="0"/>
              </a:rPr>
              <a:t>(</a:t>
            </a:r>
            <a:r>
              <a:rPr lang="en-US" b="1" dirty="0" err="1">
                <a:solidFill>
                  <a:srgbClr val="008F00"/>
                </a:solidFill>
                <a:latin typeface="Courier New" panose="02070309020205020404" pitchFamily="49" charset="0"/>
                <a:cs typeface="Courier New" panose="02070309020205020404" pitchFamily="49" charset="0"/>
              </a:rPr>
              <a:t>doubler</a:t>
            </a:r>
            <a:r>
              <a:rPr lang="en-US" b="1" dirty="0">
                <a:solidFill>
                  <a:srgbClr val="008F00"/>
                </a:solidFill>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"Calls to function squarer:"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solidFill>
                  <a:srgbClr val="008F00"/>
                </a:solidFill>
                <a:latin typeface="Courier New" panose="02070309020205020404" pitchFamily="49" charset="0"/>
                <a:cs typeface="Courier New" panose="02070309020205020404" pitchFamily="49" charset="0"/>
              </a:rPr>
              <a:t>print_table</a:t>
            </a:r>
            <a:r>
              <a:rPr lang="en-US" b="1" dirty="0">
                <a:solidFill>
                  <a:srgbClr val="008F00"/>
                </a:solidFill>
                <a:latin typeface="Courier New" panose="02070309020205020404" pitchFamily="49" charset="0"/>
                <a:cs typeface="Courier New" panose="02070309020205020404" pitchFamily="49" charset="0"/>
              </a:rPr>
              <a:t>(squarer);</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return 0;</a:t>
            </a:r>
          </a:p>
          <a:p>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double </a:t>
            </a:r>
            <a:r>
              <a:rPr lang="en-US" b="1" dirty="0" err="1">
                <a:latin typeface="Courier New" panose="02070309020205020404" pitchFamily="49" charset="0"/>
                <a:cs typeface="Courier New" panose="02070309020205020404" pitchFamily="49" charset="0"/>
              </a:rPr>
              <a:t>doubler</a:t>
            </a:r>
            <a:r>
              <a:rPr lang="en-US" b="1" dirty="0">
                <a:latin typeface="Courier New" panose="02070309020205020404" pitchFamily="49" charset="0"/>
                <a:cs typeface="Courier New" panose="02070309020205020404" pitchFamily="49" charset="0"/>
              </a:rPr>
              <a:t>(const int x) { return </a:t>
            </a:r>
            <a:r>
              <a:rPr lang="en-US" b="1" dirty="0" err="1">
                <a:latin typeface="Courier New" panose="02070309020205020404" pitchFamily="49" charset="0"/>
                <a:cs typeface="Courier New" panose="02070309020205020404" pitchFamily="49" charset="0"/>
              </a:rPr>
              <a:t>x+x</a:t>
            </a:r>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double squarer(const int x) { return x*x; }</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void </a:t>
            </a:r>
            <a:r>
              <a:rPr lang="en-US" b="1" dirty="0" err="1">
                <a:solidFill>
                  <a:srgbClr val="008F00"/>
                </a:solidFill>
                <a:latin typeface="Courier New" panose="02070309020205020404" pitchFamily="49" charset="0"/>
                <a:cs typeface="Courier New" panose="02070309020205020404" pitchFamily="49" charset="0"/>
              </a:rPr>
              <a:t>print_table</a:t>
            </a:r>
            <a:r>
              <a:rPr lang="en-US" b="1" dirty="0">
                <a:latin typeface="Courier New" panose="02070309020205020404" pitchFamily="49" charset="0"/>
                <a:cs typeface="Courier New" panose="02070309020205020404" pitchFamily="49" charset="0"/>
              </a:rPr>
              <a:t>(</a:t>
            </a:r>
            <a:r>
              <a:rPr lang="en-US" b="1" dirty="0">
                <a:solidFill>
                  <a:srgbClr val="C00000"/>
                </a:solidFill>
                <a:latin typeface="Courier New" panose="02070309020205020404" pitchFamily="49" charset="0"/>
                <a:cs typeface="Courier New" panose="02070309020205020404" pitchFamily="49" charset="0"/>
              </a:rPr>
              <a:t>double (*f)(int)</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for (int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1;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&lt;= 5;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setw</a:t>
            </a:r>
            <a:r>
              <a:rPr lang="en-US" b="1" dirty="0">
                <a:latin typeface="Courier New" panose="02070309020205020404" pitchFamily="49" charset="0"/>
                <a:cs typeface="Courier New" panose="02070309020205020404" pitchFamily="49" charset="0"/>
              </a:rPr>
              <a:t>(2) &lt;&lt;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setw</a:t>
            </a:r>
            <a:r>
              <a:rPr lang="en-US" b="1" dirty="0">
                <a:latin typeface="Courier New" panose="02070309020205020404" pitchFamily="49" charset="0"/>
                <a:cs typeface="Courier New" panose="02070309020205020404" pitchFamily="49" charset="0"/>
              </a:rPr>
              <a:t>(3) &lt;&lt; </a:t>
            </a:r>
            <a:r>
              <a:rPr lang="en-US" b="1" dirty="0">
                <a:solidFill>
                  <a:srgbClr val="C00000"/>
                </a:solidFill>
                <a:latin typeface="Courier New" panose="02070309020205020404" pitchFamily="49" charset="0"/>
                <a:cs typeface="Courier New" panose="02070309020205020404" pitchFamily="49" charset="0"/>
              </a:rPr>
              <a:t>(*f)(</a:t>
            </a:r>
            <a:r>
              <a:rPr lang="en-US" b="1" dirty="0" err="1">
                <a:solidFill>
                  <a:srgbClr val="C00000"/>
                </a:solidFill>
                <a:latin typeface="Courier New" panose="02070309020205020404" pitchFamily="49" charset="0"/>
                <a:cs typeface="Courier New" panose="02070309020205020404" pitchFamily="49" charset="0"/>
              </a:rPr>
              <a:t>i</a:t>
            </a:r>
            <a:r>
              <a:rPr lang="en-US" b="1" dirty="0">
                <a:solidFill>
                  <a:srgbClr val="C00000"/>
                </a:solidFill>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a:t>
            </a:r>
          </a:p>
        </p:txBody>
      </p:sp>
      <p:sp>
        <p:nvSpPr>
          <p:cNvPr id="9" name="TextBox 8">
            <a:extLst>
              <a:ext uri="{FF2B5EF4-FFF2-40B4-BE49-F238E27FC236}">
                <a16:creationId xmlns:a16="http://schemas.microsoft.com/office/drawing/2014/main" id="{E2A5C161-C0F6-0841-8EA4-7B851773CAEF}"/>
              </a:ext>
            </a:extLst>
          </p:cNvPr>
          <p:cNvSpPr txBox="1"/>
          <p:nvPr/>
        </p:nvSpPr>
        <p:spPr>
          <a:xfrm>
            <a:off x="6035024" y="6216004"/>
            <a:ext cx="1675459" cy="461665"/>
          </a:xfrm>
          <a:prstGeom prst="rect">
            <a:avLst/>
          </a:prstGeom>
          <a:solidFill>
            <a:schemeClr val="accent1">
              <a:lumMod val="20000"/>
              <a:lumOff val="80000"/>
            </a:schemeClr>
          </a:solidFill>
          <a:ln>
            <a:solidFill>
              <a:srgbClr val="C00000"/>
            </a:solidFill>
          </a:ln>
        </p:spPr>
        <p:txBody>
          <a:bodyPr wrap="none" rtlCol="0">
            <a:spAutoFit/>
          </a:bodyPr>
          <a:lstStyle/>
          <a:p>
            <a:r>
              <a:rPr lang="en-US" sz="1200" u="sng" dirty="0">
                <a:solidFill>
                  <a:srgbClr val="B23C00"/>
                </a:solidFill>
              </a:rPr>
              <a:t>Dereference</a:t>
            </a:r>
            <a:r>
              <a:rPr lang="en-US" sz="1200" dirty="0">
                <a:solidFill>
                  <a:srgbClr val="B23C00"/>
                </a:solidFill>
              </a:rPr>
              <a:t> pointer </a:t>
            </a:r>
            <a:r>
              <a:rPr lang="en-US" sz="1200" b="1" dirty="0">
                <a:solidFill>
                  <a:srgbClr val="B23C00"/>
                </a:solidFill>
                <a:latin typeface="Courier New" panose="02070309020205020404" pitchFamily="49" charset="0"/>
                <a:cs typeface="Courier New" panose="02070309020205020404" pitchFamily="49" charset="0"/>
              </a:rPr>
              <a:t>f</a:t>
            </a:r>
          </a:p>
          <a:p>
            <a:r>
              <a:rPr lang="en-US" sz="1200" dirty="0">
                <a:solidFill>
                  <a:srgbClr val="B23C00"/>
                </a:solidFill>
              </a:rPr>
              <a:t>to call the function.</a:t>
            </a:r>
          </a:p>
        </p:txBody>
      </p:sp>
      <p:sp>
        <p:nvSpPr>
          <p:cNvPr id="10" name="TextBox 9">
            <a:extLst>
              <a:ext uri="{FF2B5EF4-FFF2-40B4-BE49-F238E27FC236}">
                <a16:creationId xmlns:a16="http://schemas.microsoft.com/office/drawing/2014/main" id="{1224D2C8-9C43-314D-9B08-B51DAD0DB682}"/>
              </a:ext>
            </a:extLst>
          </p:cNvPr>
          <p:cNvSpPr txBox="1"/>
          <p:nvPr/>
        </p:nvSpPr>
        <p:spPr>
          <a:xfrm>
            <a:off x="6766536" y="1353105"/>
            <a:ext cx="1962397" cy="338554"/>
          </a:xfrm>
          <a:prstGeom prst="rect">
            <a:avLst/>
          </a:prstGeom>
          <a:solidFill>
            <a:srgbClr val="0033CC"/>
          </a:solidFill>
        </p:spPr>
        <p:txBody>
          <a:bodyPr wrap="none" rtlCol="0">
            <a:spAutoFit/>
          </a:bodyPr>
          <a:lstStyle/>
          <a:p>
            <a:r>
              <a:rPr lang="en-US" dirty="0">
                <a:solidFill>
                  <a:srgbClr val="FFFF00"/>
                </a:solidFill>
              </a:rPr>
              <a:t>FunctionParm1.cpp</a:t>
            </a:r>
          </a:p>
        </p:txBody>
      </p:sp>
    </p:spTree>
    <p:extLst>
      <p:ext uri="{BB962C8B-B14F-4D97-AF65-F5344CB8AC3E}">
        <p14:creationId xmlns:p14="http://schemas.microsoft.com/office/powerpoint/2010/main" val="42908517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6EB81-6A8C-CD4E-A096-EBAE34338A64}"/>
              </a:ext>
            </a:extLst>
          </p:cNvPr>
          <p:cNvSpPr>
            <a:spLocks noGrp="1"/>
          </p:cNvSpPr>
          <p:nvPr>
            <p:ph type="title"/>
          </p:nvPr>
        </p:nvSpPr>
        <p:spPr/>
        <p:txBody>
          <a:bodyPr/>
          <a:lstStyle/>
          <a:p>
            <a:r>
              <a:rPr lang="en-US" dirty="0"/>
              <a:t>Break</a:t>
            </a:r>
          </a:p>
        </p:txBody>
      </p:sp>
      <p:sp>
        <p:nvSpPr>
          <p:cNvPr id="3" name="Content Placeholder 2">
            <a:extLst>
              <a:ext uri="{FF2B5EF4-FFF2-40B4-BE49-F238E27FC236}">
                <a16:creationId xmlns:a16="http://schemas.microsoft.com/office/drawing/2014/main" id="{75F06B67-7FEA-4640-AD25-F70BCBC81316}"/>
              </a:ext>
            </a:extLst>
          </p:cNvPr>
          <p:cNvSpPr>
            <a:spLocks noGrp="1"/>
          </p:cNvSpPr>
          <p:nvPr>
            <p:ph idx="1"/>
          </p:nvPr>
        </p:nvSpPr>
        <p:spPr/>
        <p:txBody>
          <a:bodyPr/>
          <a:lstStyle/>
          <a:p>
            <a:r>
              <a:rPr lang="en-US" dirty="0"/>
              <a:t>15 minutes</a:t>
            </a:r>
          </a:p>
        </p:txBody>
      </p:sp>
      <p:sp>
        <p:nvSpPr>
          <p:cNvPr id="4" name="Slide Number Placeholder 3">
            <a:extLst>
              <a:ext uri="{FF2B5EF4-FFF2-40B4-BE49-F238E27FC236}">
                <a16:creationId xmlns:a16="http://schemas.microsoft.com/office/drawing/2014/main" id="{81C44BE2-DD7C-694A-BB93-FA930AADDFB9}"/>
              </a:ext>
            </a:extLst>
          </p:cNvPr>
          <p:cNvSpPr>
            <a:spLocks noGrp="1"/>
          </p:cNvSpPr>
          <p:nvPr>
            <p:ph type="sldNum" sz="quarter" idx="12"/>
          </p:nvPr>
        </p:nvSpPr>
        <p:spPr/>
        <p:txBody>
          <a:bodyPr/>
          <a:lstStyle/>
          <a:p>
            <a:fld id="{5E4F0376-0E54-9843-B673-E00D6670E830}" type="slidenum">
              <a:rPr lang="en-US" smtClean="0"/>
              <a:pPr/>
              <a:t>30</a:t>
            </a:fld>
            <a:endParaRPr lang="en-US"/>
          </a:p>
        </p:txBody>
      </p:sp>
    </p:spTree>
    <p:extLst>
      <p:ext uri="{BB962C8B-B14F-4D97-AF65-F5344CB8AC3E}">
        <p14:creationId xmlns:p14="http://schemas.microsoft.com/office/powerpoint/2010/main" val="3726993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Binary Search</a:t>
            </a:r>
          </a:p>
        </p:txBody>
      </p:sp>
      <p:sp>
        <p:nvSpPr>
          <p:cNvPr id="3" name="Content Placeholder 2"/>
          <p:cNvSpPr>
            <a:spLocks noGrp="1"/>
          </p:cNvSpPr>
          <p:nvPr>
            <p:ph idx="1"/>
          </p:nvPr>
        </p:nvSpPr>
        <p:spPr/>
        <p:txBody>
          <a:bodyPr/>
          <a:lstStyle/>
          <a:p>
            <a:r>
              <a:rPr lang="en-US" dirty="0"/>
              <a:t>Assume that the </a:t>
            </a:r>
            <a:r>
              <a:rPr lang="en-US" u="sng" dirty="0"/>
              <a:t>array is sorted</a:t>
            </a:r>
            <a:r>
              <a:rPr lang="en-US" dirty="0"/>
              <a:t>.</a:t>
            </a:r>
          </a:p>
          <a:p>
            <a:pPr lvl="1"/>
            <a:r>
              <a:rPr lang="en-US" dirty="0"/>
              <a:t>Smallest value to largest value.</a:t>
            </a:r>
          </a:p>
          <a:p>
            <a:pPr lvl="6"/>
            <a:endParaRPr lang="en-US" dirty="0"/>
          </a:p>
          <a:p>
            <a:r>
              <a:rPr lang="en-US" dirty="0"/>
              <a:t>First check the </a:t>
            </a:r>
            <a:r>
              <a:rPr lang="en-US" u="sng" dirty="0"/>
              <a:t>middle element</a:t>
            </a:r>
            <a:r>
              <a:rPr lang="en-US" dirty="0"/>
              <a:t>.</a:t>
            </a:r>
          </a:p>
          <a:p>
            <a:pPr lvl="5"/>
            <a:endParaRPr lang="en-US" dirty="0"/>
          </a:p>
          <a:p>
            <a:r>
              <a:rPr lang="en-US" dirty="0"/>
              <a:t>Is the target value </a:t>
            </a:r>
            <a:r>
              <a:rPr lang="en-US" u="sng" dirty="0"/>
              <a:t>smaller</a:t>
            </a:r>
            <a:r>
              <a:rPr lang="en-US" dirty="0"/>
              <a:t> </a:t>
            </a:r>
            <a:br>
              <a:rPr lang="en-US" dirty="0"/>
            </a:br>
            <a:r>
              <a:rPr lang="en-US" dirty="0"/>
              <a:t>than the middle element?</a:t>
            </a:r>
          </a:p>
          <a:p>
            <a:pPr lvl="1"/>
            <a:r>
              <a:rPr lang="en-US" dirty="0"/>
              <a:t>If so, search the </a:t>
            </a:r>
            <a:r>
              <a:rPr lang="en-US" u="sng" dirty="0"/>
              <a:t>lower half</a:t>
            </a:r>
            <a:r>
              <a:rPr lang="en-US" dirty="0">
                <a:solidFill>
                  <a:srgbClr val="B23C00"/>
                </a:solidFill>
              </a:rPr>
              <a:t> </a:t>
            </a:r>
            <a:r>
              <a:rPr lang="en-US" dirty="0"/>
              <a:t>of the array.</a:t>
            </a:r>
          </a:p>
          <a:p>
            <a:pPr lvl="6"/>
            <a:endParaRPr lang="en-US" dirty="0"/>
          </a:p>
          <a:p>
            <a:r>
              <a:rPr lang="en-US" dirty="0"/>
              <a:t>Is the target value </a:t>
            </a:r>
            <a:r>
              <a:rPr lang="en-US" u="sng" dirty="0"/>
              <a:t>larger</a:t>
            </a:r>
            <a:r>
              <a:rPr lang="en-US" dirty="0"/>
              <a:t> </a:t>
            </a:r>
            <a:br>
              <a:rPr lang="en-US" dirty="0"/>
            </a:br>
            <a:r>
              <a:rPr lang="en-US" dirty="0"/>
              <a:t>than the middle element?</a:t>
            </a:r>
          </a:p>
          <a:p>
            <a:pPr lvl="1"/>
            <a:r>
              <a:rPr lang="en-US" dirty="0"/>
              <a:t>If so, search the </a:t>
            </a:r>
            <a:r>
              <a:rPr lang="en-US" u="sng" dirty="0"/>
              <a:t>upper half</a:t>
            </a:r>
            <a:r>
              <a:rPr lang="en-US" dirty="0">
                <a:solidFill>
                  <a:srgbClr val="B23C00"/>
                </a:solidFill>
              </a:rPr>
              <a:t> </a:t>
            </a:r>
            <a:r>
              <a:rPr lang="en-US" dirty="0"/>
              <a:t>of the array.</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31</a:t>
            </a:fld>
            <a:endParaRPr lang="en-US"/>
          </a:p>
        </p:txBody>
      </p:sp>
    </p:spTree>
    <p:extLst>
      <p:ext uri="{BB962C8B-B14F-4D97-AF65-F5344CB8AC3E}">
        <p14:creationId xmlns:p14="http://schemas.microsoft.com/office/powerpoint/2010/main" val="30441236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Binary Search</a:t>
            </a:r>
            <a:r>
              <a:rPr lang="en-US" i="1" dirty="0"/>
              <a:t>, cont’d</a:t>
            </a:r>
          </a:p>
        </p:txBody>
      </p:sp>
      <p:sp>
        <p:nvSpPr>
          <p:cNvPr id="3" name="Content Placeholder 2"/>
          <p:cNvSpPr>
            <a:spLocks noGrp="1"/>
          </p:cNvSpPr>
          <p:nvPr>
            <p:ph idx="1"/>
          </p:nvPr>
        </p:nvSpPr>
        <p:spPr/>
        <p:txBody>
          <a:bodyPr/>
          <a:lstStyle/>
          <a:p>
            <a:r>
              <a:rPr lang="en-US" dirty="0"/>
              <a:t>The binary search keeps </a:t>
            </a:r>
            <a:r>
              <a:rPr lang="en-US" u="sng" dirty="0"/>
              <a:t>cutting in half </a:t>
            </a:r>
            <a:br>
              <a:rPr lang="en-US" dirty="0"/>
            </a:br>
            <a:r>
              <a:rPr lang="en-US" dirty="0"/>
              <a:t>the part of the array it’s searching.</a:t>
            </a:r>
          </a:p>
          <a:p>
            <a:pPr lvl="5"/>
            <a:endParaRPr lang="en-US" dirty="0"/>
          </a:p>
          <a:p>
            <a:pPr lvl="1"/>
            <a:r>
              <a:rPr lang="en-US" dirty="0"/>
              <a:t>Next search either the lower half or the upper half.</a:t>
            </a:r>
          </a:p>
          <a:p>
            <a:pPr lvl="1"/>
            <a:r>
              <a:rPr lang="en-US" dirty="0"/>
              <a:t>Eventually, you’ll either find the target value, </a:t>
            </a:r>
            <a:br>
              <a:rPr lang="en-US" dirty="0"/>
            </a:br>
            <a:r>
              <a:rPr lang="en-US" dirty="0"/>
              <a:t>or conclude that the value is not in the array.</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32</a:t>
            </a:fld>
            <a:endParaRPr lang="en-US"/>
          </a:p>
        </p:txBody>
      </p:sp>
    </p:spTree>
    <p:extLst>
      <p:ext uri="{BB962C8B-B14F-4D97-AF65-F5344CB8AC3E}">
        <p14:creationId xmlns:p14="http://schemas.microsoft.com/office/powerpoint/2010/main" val="21189433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Iterative Binary Search</a:t>
            </a:r>
          </a:p>
        </p:txBody>
      </p:sp>
      <p:sp>
        <p:nvSpPr>
          <p:cNvPr id="3" name="Content Placeholder 2"/>
          <p:cNvSpPr>
            <a:spLocks noGrp="1"/>
          </p:cNvSpPr>
          <p:nvPr>
            <p:ph idx="1"/>
          </p:nvPr>
        </p:nvSpPr>
        <p:spPr>
          <a:xfrm>
            <a:off x="457200" y="1295400"/>
            <a:ext cx="8229600" cy="579137"/>
          </a:xfrm>
        </p:spPr>
        <p:txBody>
          <a:bodyPr/>
          <a:lstStyle/>
          <a:p>
            <a:r>
              <a:rPr lang="en-US" dirty="0"/>
              <a:t>It’s easy to write an </a:t>
            </a:r>
            <a:r>
              <a:rPr lang="en-US" u="sng" dirty="0"/>
              <a:t>iterative</a:t>
            </a:r>
            <a:r>
              <a:rPr lang="en-US" dirty="0"/>
              <a:t> binary search:</a:t>
            </a:r>
          </a:p>
        </p:txBody>
      </p:sp>
      <p:sp>
        <p:nvSpPr>
          <p:cNvPr id="4" name="Slide Number Placeholder 3"/>
          <p:cNvSpPr>
            <a:spLocks noGrp="1"/>
          </p:cNvSpPr>
          <p:nvPr>
            <p:ph type="sldNum" sz="quarter" idx="12"/>
          </p:nvPr>
        </p:nvSpPr>
        <p:spPr>
          <a:xfrm>
            <a:off x="6764528" y="6236407"/>
            <a:ext cx="1905000" cy="457200"/>
          </a:xfrm>
        </p:spPr>
        <p:txBody>
          <a:bodyPr/>
          <a:lstStyle/>
          <a:p>
            <a:fld id="{5E4F0376-0E54-9843-B673-E00D6670E830}" type="slidenum">
              <a:rPr lang="en-US" smtClean="0"/>
              <a:pPr/>
              <a:t>33</a:t>
            </a:fld>
            <a:endParaRPr lang="en-US" dirty="0"/>
          </a:p>
        </p:txBody>
      </p:sp>
      <p:sp>
        <p:nvSpPr>
          <p:cNvPr id="5" name="TextBox 4"/>
          <p:cNvSpPr txBox="1"/>
          <p:nvPr/>
        </p:nvSpPr>
        <p:spPr>
          <a:xfrm>
            <a:off x="182928" y="1914718"/>
            <a:ext cx="8824852" cy="4031873"/>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int search(int value, vector&lt;int&gt; v, int low, int high)</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while (low &lt;= high) {</a:t>
            </a:r>
          </a:p>
          <a:p>
            <a:r>
              <a:rPr lang="en-US" b="1" dirty="0">
                <a:latin typeface="Courier New" panose="02070309020205020404" pitchFamily="49" charset="0"/>
                <a:cs typeface="Courier New" panose="02070309020205020404" pitchFamily="49" charset="0"/>
              </a:rPr>
              <a:t>        int mid = (low + high)/2;</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 low " &lt;&lt; </a:t>
            </a:r>
            <a:r>
              <a:rPr lang="en-US" b="1" dirty="0" err="1">
                <a:latin typeface="Courier New" panose="02070309020205020404" pitchFamily="49" charset="0"/>
                <a:cs typeface="Courier New" panose="02070309020205020404" pitchFamily="49" charset="0"/>
              </a:rPr>
              <a:t>setw</a:t>
            </a:r>
            <a:r>
              <a:rPr lang="en-US" b="1" dirty="0">
                <a:latin typeface="Courier New" panose="02070309020205020404" pitchFamily="49" charset="0"/>
                <a:cs typeface="Courier New" panose="02070309020205020404" pitchFamily="49" charset="0"/>
              </a:rPr>
              <a:t>(2) &lt;&lt; low &lt;&lt; " mid " &lt;&lt; </a:t>
            </a:r>
            <a:r>
              <a:rPr lang="en-US" b="1" dirty="0" err="1">
                <a:latin typeface="Courier New" panose="02070309020205020404" pitchFamily="49" charset="0"/>
                <a:cs typeface="Courier New" panose="02070309020205020404" pitchFamily="49" charset="0"/>
              </a:rPr>
              <a:t>setw</a:t>
            </a:r>
            <a:r>
              <a:rPr lang="en-US" b="1" dirty="0">
                <a:latin typeface="Courier New" panose="02070309020205020404" pitchFamily="49" charset="0"/>
                <a:cs typeface="Courier New" panose="02070309020205020404" pitchFamily="49" charset="0"/>
              </a:rPr>
              <a:t>(2) &lt;&lt; mid</a:t>
            </a:r>
          </a:p>
          <a:p>
            <a:r>
              <a:rPr lang="en-US" b="1" dirty="0">
                <a:latin typeface="Courier New" panose="02070309020205020404" pitchFamily="49" charset="0"/>
                <a:cs typeface="Courier New" panose="02070309020205020404" pitchFamily="49" charset="0"/>
              </a:rPr>
              <a:t>             &lt;&lt; " high " &lt;&lt; </a:t>
            </a:r>
            <a:r>
              <a:rPr lang="en-US" b="1" dirty="0" err="1">
                <a:latin typeface="Courier New" panose="02070309020205020404" pitchFamily="49" charset="0"/>
                <a:cs typeface="Courier New" panose="02070309020205020404" pitchFamily="49" charset="0"/>
              </a:rPr>
              <a:t>setw</a:t>
            </a:r>
            <a:r>
              <a:rPr lang="en-US" b="1" dirty="0">
                <a:latin typeface="Courier New" panose="02070309020205020404" pitchFamily="49" charset="0"/>
                <a:cs typeface="Courier New" panose="02070309020205020404" pitchFamily="49" charset="0"/>
              </a:rPr>
              <a:t>(2) &lt;&lt; high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if (value == v[mid]) return mid;</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if (value &lt; v[mid])  </a:t>
            </a:r>
            <a:r>
              <a:rPr lang="en-US" b="1" dirty="0">
                <a:solidFill>
                  <a:srgbClr val="B23C00"/>
                </a:solidFill>
                <a:latin typeface="Courier New" panose="02070309020205020404" pitchFamily="49" charset="0"/>
                <a:cs typeface="Courier New" panose="02070309020205020404" pitchFamily="49" charset="0"/>
              </a:rPr>
              <a:t>high = mid-1;</a:t>
            </a:r>
          </a:p>
          <a:p>
            <a:r>
              <a:rPr lang="en-US" b="1" dirty="0">
                <a:latin typeface="Courier New" panose="02070309020205020404" pitchFamily="49" charset="0"/>
                <a:cs typeface="Courier New" panose="02070309020205020404" pitchFamily="49" charset="0"/>
              </a:rPr>
              <a:t>        else                 </a:t>
            </a:r>
            <a:r>
              <a:rPr lang="en-US" b="1" dirty="0">
                <a:solidFill>
                  <a:srgbClr val="008000"/>
                </a:solidFill>
                <a:latin typeface="Courier New" panose="02070309020205020404" pitchFamily="49" charset="0"/>
                <a:cs typeface="Courier New" panose="02070309020205020404" pitchFamily="49" charset="0"/>
              </a:rPr>
              <a:t>low = mid+1;</a:t>
            </a:r>
          </a:p>
          <a:p>
            <a:r>
              <a:rPr lang="en-US" b="1" dirty="0">
                <a:latin typeface="Courier New" panose="02070309020205020404" pitchFamily="49" charset="0"/>
                <a:cs typeface="Courier New" panose="02070309020205020404" pitchFamily="49" charset="0"/>
              </a:rPr>
              <a:t>    }</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return -1;</a:t>
            </a:r>
          </a:p>
          <a:p>
            <a:r>
              <a:rPr lang="en-US" b="1" dirty="0">
                <a:latin typeface="Courier New" panose="02070309020205020404" pitchFamily="49" charset="0"/>
                <a:cs typeface="Courier New" panose="02070309020205020404" pitchFamily="49" charset="0"/>
              </a:rPr>
              <a:t>}</a:t>
            </a:r>
          </a:p>
        </p:txBody>
      </p:sp>
      <p:sp>
        <p:nvSpPr>
          <p:cNvPr id="6" name="TextBox 5"/>
          <p:cNvSpPr txBox="1"/>
          <p:nvPr/>
        </p:nvSpPr>
        <p:spPr>
          <a:xfrm>
            <a:off x="4447322" y="2437469"/>
            <a:ext cx="2521844" cy="523220"/>
          </a:xfrm>
          <a:prstGeom prst="rect">
            <a:avLst/>
          </a:prstGeom>
          <a:solidFill>
            <a:schemeClr val="accent1">
              <a:lumMod val="20000"/>
              <a:lumOff val="80000"/>
            </a:schemeClr>
          </a:solidFill>
          <a:ln>
            <a:solidFill>
              <a:srgbClr val="0033CC"/>
            </a:solidFill>
          </a:ln>
        </p:spPr>
        <p:txBody>
          <a:bodyPr wrap="none" rtlCol="0">
            <a:spAutoFit/>
          </a:bodyPr>
          <a:lstStyle/>
          <a:p>
            <a:r>
              <a:rPr lang="en-US" sz="1400" dirty="0">
                <a:solidFill>
                  <a:srgbClr val="0033CC"/>
                </a:solidFill>
              </a:rPr>
              <a:t>Get the index of the midpoint </a:t>
            </a:r>
          </a:p>
          <a:p>
            <a:r>
              <a:rPr lang="en-US" sz="1400" dirty="0">
                <a:solidFill>
                  <a:srgbClr val="0033CC"/>
                </a:solidFill>
              </a:rPr>
              <a:t>of the subrange.</a:t>
            </a:r>
          </a:p>
        </p:txBody>
      </p:sp>
      <p:sp>
        <p:nvSpPr>
          <p:cNvPr id="7" name="TextBox 6"/>
          <p:cNvSpPr txBox="1"/>
          <p:nvPr/>
        </p:nvSpPr>
        <p:spPr>
          <a:xfrm>
            <a:off x="5526509" y="3867607"/>
            <a:ext cx="2073003" cy="307777"/>
          </a:xfrm>
          <a:prstGeom prst="rect">
            <a:avLst/>
          </a:prstGeom>
          <a:solidFill>
            <a:schemeClr val="accent1">
              <a:lumMod val="20000"/>
              <a:lumOff val="80000"/>
            </a:schemeClr>
          </a:solidFill>
          <a:ln>
            <a:solidFill>
              <a:srgbClr val="0033CC"/>
            </a:solidFill>
          </a:ln>
        </p:spPr>
        <p:txBody>
          <a:bodyPr wrap="none" rtlCol="0">
            <a:spAutoFit/>
          </a:bodyPr>
          <a:lstStyle/>
          <a:p>
            <a:r>
              <a:rPr lang="en-US" sz="1400" dirty="0">
                <a:solidFill>
                  <a:srgbClr val="0033CC"/>
                </a:solidFill>
              </a:rPr>
              <a:t>Found the target value?</a:t>
            </a:r>
          </a:p>
        </p:txBody>
      </p:sp>
      <p:sp>
        <p:nvSpPr>
          <p:cNvPr id="8" name="TextBox 7"/>
          <p:cNvSpPr txBox="1"/>
          <p:nvPr/>
        </p:nvSpPr>
        <p:spPr>
          <a:xfrm>
            <a:off x="5526509" y="4372757"/>
            <a:ext cx="2611612" cy="523220"/>
          </a:xfrm>
          <a:prstGeom prst="rect">
            <a:avLst/>
          </a:prstGeom>
          <a:solidFill>
            <a:schemeClr val="accent1">
              <a:lumMod val="20000"/>
              <a:lumOff val="80000"/>
            </a:schemeClr>
          </a:solidFill>
          <a:ln>
            <a:solidFill>
              <a:srgbClr val="0033CC"/>
            </a:solidFill>
          </a:ln>
        </p:spPr>
        <p:txBody>
          <a:bodyPr wrap="none" rtlCol="0">
            <a:spAutoFit/>
          </a:bodyPr>
          <a:lstStyle/>
          <a:p>
            <a:r>
              <a:rPr lang="en-US" sz="1400" dirty="0">
                <a:solidFill>
                  <a:srgbClr val="0033CC"/>
                </a:solidFill>
              </a:rPr>
              <a:t>Next search either the </a:t>
            </a:r>
            <a:r>
              <a:rPr lang="en-US" sz="1400" dirty="0">
                <a:solidFill>
                  <a:srgbClr val="B23C00"/>
                </a:solidFill>
              </a:rPr>
              <a:t>first half</a:t>
            </a:r>
          </a:p>
          <a:p>
            <a:r>
              <a:rPr lang="en-US" sz="1400" dirty="0">
                <a:solidFill>
                  <a:srgbClr val="0033CC"/>
                </a:solidFill>
              </a:rPr>
              <a:t>or the </a:t>
            </a:r>
            <a:r>
              <a:rPr lang="en-US" sz="1400" dirty="0">
                <a:solidFill>
                  <a:srgbClr val="008000"/>
                </a:solidFill>
              </a:rPr>
              <a:t>second half</a:t>
            </a:r>
            <a:r>
              <a:rPr lang="en-US" sz="1400" dirty="0">
                <a:solidFill>
                  <a:srgbClr val="0033CC"/>
                </a:solidFill>
              </a:rPr>
              <a:t>.</a:t>
            </a:r>
          </a:p>
        </p:txBody>
      </p:sp>
      <p:sp>
        <p:nvSpPr>
          <p:cNvPr id="10" name="TextBox 9"/>
          <p:cNvSpPr txBox="1"/>
          <p:nvPr/>
        </p:nvSpPr>
        <p:spPr>
          <a:xfrm>
            <a:off x="2083405" y="5349219"/>
            <a:ext cx="2934906" cy="307777"/>
          </a:xfrm>
          <a:prstGeom prst="rect">
            <a:avLst/>
          </a:prstGeom>
          <a:solidFill>
            <a:schemeClr val="accent1">
              <a:lumMod val="20000"/>
              <a:lumOff val="80000"/>
            </a:schemeClr>
          </a:solidFill>
          <a:ln>
            <a:solidFill>
              <a:srgbClr val="0033CC"/>
            </a:solidFill>
          </a:ln>
        </p:spPr>
        <p:txBody>
          <a:bodyPr wrap="none" rtlCol="0">
            <a:spAutoFit/>
          </a:bodyPr>
          <a:lstStyle/>
          <a:p>
            <a:r>
              <a:rPr lang="en-US" sz="1400" dirty="0">
                <a:solidFill>
                  <a:srgbClr val="0033CC"/>
                </a:solidFill>
              </a:rPr>
              <a:t>The target value is not in the array.</a:t>
            </a:r>
          </a:p>
        </p:txBody>
      </p:sp>
      <p:sp>
        <p:nvSpPr>
          <p:cNvPr id="11" name="TextBox 10"/>
          <p:cNvSpPr txBox="1"/>
          <p:nvPr/>
        </p:nvSpPr>
        <p:spPr>
          <a:xfrm>
            <a:off x="6332979" y="5513588"/>
            <a:ext cx="2533066" cy="338554"/>
          </a:xfrm>
          <a:prstGeom prst="rect">
            <a:avLst/>
          </a:prstGeom>
          <a:solidFill>
            <a:srgbClr val="0033CC"/>
          </a:solidFill>
        </p:spPr>
        <p:txBody>
          <a:bodyPr wrap="none" rtlCol="0">
            <a:spAutoFit/>
          </a:bodyPr>
          <a:lstStyle/>
          <a:p>
            <a:r>
              <a:rPr lang="en-US">
                <a:solidFill>
                  <a:srgbClr val="FFFF00"/>
                </a:solidFill>
              </a:rPr>
              <a:t>BinarySearchIterative.cpp</a:t>
            </a:r>
            <a:endParaRPr lang="en-US" dirty="0">
              <a:solidFill>
                <a:srgbClr val="FFFF00"/>
              </a:solidFill>
            </a:endParaRPr>
          </a:p>
        </p:txBody>
      </p:sp>
    </p:spTree>
    <p:extLst>
      <p:ext uri="{BB962C8B-B14F-4D97-AF65-F5344CB8AC3E}">
        <p14:creationId xmlns:p14="http://schemas.microsoft.com/office/powerpoint/2010/main" val="1031827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70625-C942-D842-BBC1-F5028499E764}"/>
              </a:ext>
            </a:extLst>
          </p:cNvPr>
          <p:cNvSpPr>
            <a:spLocks noGrp="1"/>
          </p:cNvSpPr>
          <p:nvPr>
            <p:ph type="title"/>
          </p:nvPr>
        </p:nvSpPr>
        <p:spPr/>
        <p:txBody>
          <a:bodyPr/>
          <a:lstStyle/>
          <a:p>
            <a:r>
              <a:rPr lang="en-US" dirty="0"/>
              <a:t>Iterative Binary Search</a:t>
            </a:r>
            <a:r>
              <a:rPr lang="en-US" i="1" dirty="0"/>
              <a:t>, cont’d</a:t>
            </a:r>
          </a:p>
        </p:txBody>
      </p:sp>
      <p:sp>
        <p:nvSpPr>
          <p:cNvPr id="4" name="Slide Number Placeholder 3">
            <a:extLst>
              <a:ext uri="{FF2B5EF4-FFF2-40B4-BE49-F238E27FC236}">
                <a16:creationId xmlns:a16="http://schemas.microsoft.com/office/drawing/2014/main" id="{2893DBB7-C279-A340-8730-DFD809FEF2CF}"/>
              </a:ext>
            </a:extLst>
          </p:cNvPr>
          <p:cNvSpPr>
            <a:spLocks noGrp="1"/>
          </p:cNvSpPr>
          <p:nvPr>
            <p:ph type="sldNum" sz="quarter" idx="12"/>
          </p:nvPr>
        </p:nvSpPr>
        <p:spPr/>
        <p:txBody>
          <a:bodyPr/>
          <a:lstStyle/>
          <a:p>
            <a:fld id="{5E4F0376-0E54-9843-B673-E00D6670E830}" type="slidenum">
              <a:rPr lang="en-US" smtClean="0"/>
              <a:pPr/>
              <a:t>34</a:t>
            </a:fld>
            <a:endParaRPr lang="en-US"/>
          </a:p>
        </p:txBody>
      </p:sp>
      <p:sp>
        <p:nvSpPr>
          <p:cNvPr id="5" name="TextBox 4">
            <a:extLst>
              <a:ext uri="{FF2B5EF4-FFF2-40B4-BE49-F238E27FC236}">
                <a16:creationId xmlns:a16="http://schemas.microsoft.com/office/drawing/2014/main" id="{292C42E8-74D2-4644-A153-0E267437A2C9}"/>
              </a:ext>
            </a:extLst>
          </p:cNvPr>
          <p:cNvSpPr txBox="1"/>
          <p:nvPr/>
        </p:nvSpPr>
        <p:spPr>
          <a:xfrm>
            <a:off x="2868649" y="1380053"/>
            <a:ext cx="3406702" cy="4401205"/>
          </a:xfrm>
          <a:prstGeom prst="rect">
            <a:avLst/>
          </a:prstGeom>
          <a:solidFill>
            <a:srgbClr val="E1F5FF"/>
          </a:solidFill>
          <a:ln>
            <a:solidFill>
              <a:srgbClr val="0033CC"/>
            </a:solidFill>
          </a:ln>
        </p:spPr>
        <p:txBody>
          <a:bodyPr wrap="none" rtlCol="0">
            <a:spAutoFit/>
          </a:bodyPr>
          <a:lstStyle/>
          <a:p>
            <a:r>
              <a:rPr lang="en-US" sz="1400" b="1" dirty="0">
                <a:latin typeface="Courier New" panose="02070309020205020404" pitchFamily="49" charset="0"/>
                <a:cs typeface="Courier New" panose="02070309020205020404" pitchFamily="49" charset="0"/>
              </a:rPr>
              <a:t>  0 10 20 30 40 50 60 70 80 90</a:t>
            </a:r>
            <a:br>
              <a:rPr lang="en-US" sz="1400" b="1" dirty="0">
                <a:latin typeface="Courier New" panose="02070309020205020404" pitchFamily="49" charset="0"/>
                <a:cs typeface="Courier New" panose="02070309020205020404" pitchFamily="49" charset="0"/>
              </a:rPr>
            </a:b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Searching for 80</a:t>
            </a:r>
          </a:p>
          <a:p>
            <a:r>
              <a:rPr lang="en-US" sz="1400" b="1" dirty="0">
                <a:latin typeface="Courier New" panose="02070309020205020404" pitchFamily="49" charset="0"/>
                <a:cs typeface="Courier New" panose="02070309020205020404" pitchFamily="49" charset="0"/>
              </a:rPr>
              <a:t> low  0 mid  5 high 10</a:t>
            </a:r>
          </a:p>
          <a:p>
            <a:r>
              <a:rPr lang="en-US" sz="1400" b="1" dirty="0">
                <a:latin typeface="Courier New" panose="02070309020205020404" pitchFamily="49" charset="0"/>
                <a:cs typeface="Courier New" panose="02070309020205020404" pitchFamily="49" charset="0"/>
              </a:rPr>
              <a:t> low  6 mid  8 high 10</a:t>
            </a:r>
          </a:p>
          <a:p>
            <a:r>
              <a:rPr lang="en-US" sz="1400" b="1" dirty="0">
                <a:latin typeface="Courier New" panose="02070309020205020404" pitchFamily="49" charset="0"/>
                <a:cs typeface="Courier New" panose="02070309020205020404" pitchFamily="49" charset="0"/>
              </a:rPr>
              <a:t>Value 80 found at index 8</a:t>
            </a:r>
            <a:br>
              <a:rPr lang="en-US" sz="1400" b="1" dirty="0">
                <a:latin typeface="Courier New" panose="02070309020205020404" pitchFamily="49" charset="0"/>
                <a:cs typeface="Courier New" panose="02070309020205020404" pitchFamily="49" charset="0"/>
              </a:rPr>
            </a:b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Searching for 42</a:t>
            </a:r>
          </a:p>
          <a:p>
            <a:r>
              <a:rPr lang="en-US" sz="1400" b="1" dirty="0">
                <a:latin typeface="Courier New" panose="02070309020205020404" pitchFamily="49" charset="0"/>
                <a:cs typeface="Courier New" panose="02070309020205020404" pitchFamily="49" charset="0"/>
              </a:rPr>
              <a:t> low  0 mid  5 high 10</a:t>
            </a:r>
          </a:p>
          <a:p>
            <a:r>
              <a:rPr lang="en-US" sz="1400" b="1" dirty="0">
                <a:latin typeface="Courier New" panose="02070309020205020404" pitchFamily="49" charset="0"/>
                <a:cs typeface="Courier New" panose="02070309020205020404" pitchFamily="49" charset="0"/>
              </a:rPr>
              <a:t> low  0 mid  2 high  4</a:t>
            </a:r>
          </a:p>
          <a:p>
            <a:r>
              <a:rPr lang="en-US" sz="1400" b="1" dirty="0">
                <a:latin typeface="Courier New" panose="02070309020205020404" pitchFamily="49" charset="0"/>
                <a:cs typeface="Courier New" panose="02070309020205020404" pitchFamily="49" charset="0"/>
              </a:rPr>
              <a:t> low  3 mid  3 high  4</a:t>
            </a:r>
          </a:p>
          <a:p>
            <a:r>
              <a:rPr lang="en-US" sz="1400" b="1" dirty="0">
                <a:latin typeface="Courier New" panose="02070309020205020404" pitchFamily="49" charset="0"/>
                <a:cs typeface="Courier New" panose="02070309020205020404" pitchFamily="49" charset="0"/>
              </a:rPr>
              <a:t> low  4 mid  4 high  4</a:t>
            </a:r>
          </a:p>
          <a:p>
            <a:r>
              <a:rPr lang="en-US" sz="1400" b="1" dirty="0">
                <a:latin typeface="Courier New" panose="02070309020205020404" pitchFamily="49" charset="0"/>
                <a:cs typeface="Courier New" panose="02070309020205020404" pitchFamily="49" charset="0"/>
              </a:rPr>
              <a:t>Value 42 not found</a:t>
            </a:r>
            <a:br>
              <a:rPr lang="en-US" sz="1400" b="1" dirty="0">
                <a:latin typeface="Courier New" panose="02070309020205020404" pitchFamily="49" charset="0"/>
                <a:cs typeface="Courier New" panose="02070309020205020404" pitchFamily="49" charset="0"/>
              </a:rPr>
            </a:b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Searching for 10</a:t>
            </a:r>
          </a:p>
          <a:p>
            <a:r>
              <a:rPr lang="en-US" sz="1400" b="1" dirty="0">
                <a:latin typeface="Courier New" panose="02070309020205020404" pitchFamily="49" charset="0"/>
                <a:cs typeface="Courier New" panose="02070309020205020404" pitchFamily="49" charset="0"/>
              </a:rPr>
              <a:t> low  0 mid  5 high 10</a:t>
            </a:r>
          </a:p>
          <a:p>
            <a:r>
              <a:rPr lang="en-US" sz="1400" b="1" dirty="0">
                <a:latin typeface="Courier New" panose="02070309020205020404" pitchFamily="49" charset="0"/>
                <a:cs typeface="Courier New" panose="02070309020205020404" pitchFamily="49" charset="0"/>
              </a:rPr>
              <a:t> low  0 mid  2 high  4</a:t>
            </a:r>
          </a:p>
          <a:p>
            <a:r>
              <a:rPr lang="en-US" sz="1400" b="1" dirty="0">
                <a:latin typeface="Courier New" panose="02070309020205020404" pitchFamily="49" charset="0"/>
                <a:cs typeface="Courier New" panose="02070309020205020404" pitchFamily="49" charset="0"/>
              </a:rPr>
              <a:t> low  0 mid  0 high  1</a:t>
            </a:r>
          </a:p>
          <a:p>
            <a:r>
              <a:rPr lang="en-US" sz="1400" b="1" dirty="0">
                <a:latin typeface="Courier New" panose="02070309020205020404" pitchFamily="49" charset="0"/>
                <a:cs typeface="Courier New" panose="02070309020205020404" pitchFamily="49" charset="0"/>
              </a:rPr>
              <a:t> low  1 mid  1 high  1</a:t>
            </a:r>
          </a:p>
          <a:p>
            <a:r>
              <a:rPr lang="en-US" sz="1400" b="1" dirty="0">
                <a:latin typeface="Courier New" panose="02070309020205020404" pitchFamily="49" charset="0"/>
                <a:cs typeface="Courier New" panose="02070309020205020404" pitchFamily="49" charset="0"/>
              </a:rPr>
              <a:t>Value 10 found at index 1</a:t>
            </a:r>
          </a:p>
        </p:txBody>
      </p:sp>
    </p:spTree>
    <p:extLst>
      <p:ext uri="{BB962C8B-B14F-4D97-AF65-F5344CB8AC3E}">
        <p14:creationId xmlns:p14="http://schemas.microsoft.com/office/powerpoint/2010/main" val="10015261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Elegant Recursion</a:t>
            </a:r>
          </a:p>
        </p:txBody>
      </p:sp>
      <p:sp>
        <p:nvSpPr>
          <p:cNvPr id="3" name="Content Placeholder 2"/>
          <p:cNvSpPr>
            <a:spLocks noGrp="1"/>
          </p:cNvSpPr>
          <p:nvPr>
            <p:ph idx="1"/>
          </p:nvPr>
        </p:nvSpPr>
        <p:spPr>
          <a:xfrm>
            <a:off x="457200" y="1325903"/>
            <a:ext cx="8229600" cy="4835525"/>
          </a:xfrm>
        </p:spPr>
        <p:txBody>
          <a:bodyPr/>
          <a:lstStyle/>
          <a:p>
            <a:r>
              <a:rPr lang="en-US" dirty="0"/>
              <a:t>Although an iterative solution </a:t>
            </a:r>
            <a:br>
              <a:rPr lang="en-US" dirty="0"/>
            </a:br>
            <a:r>
              <a:rPr lang="en-US" dirty="0"/>
              <a:t>may be more efficient, sometimes </a:t>
            </a:r>
            <a:br>
              <a:rPr lang="en-US" dirty="0"/>
            </a:br>
            <a:r>
              <a:rPr lang="en-US" dirty="0"/>
              <a:t>a recursive solution is </a:t>
            </a:r>
            <a:r>
              <a:rPr lang="en-US" u="sng" dirty="0"/>
              <a:t>more elegant</a:t>
            </a:r>
            <a:r>
              <a:rPr lang="en-US" dirty="0"/>
              <a: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35</a:t>
            </a:fld>
            <a:endParaRPr lang="en-US"/>
          </a:p>
        </p:txBody>
      </p:sp>
    </p:spTree>
    <p:extLst>
      <p:ext uri="{BB962C8B-B14F-4D97-AF65-F5344CB8AC3E}">
        <p14:creationId xmlns:p14="http://schemas.microsoft.com/office/powerpoint/2010/main" val="26462970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Recursive Binary Search</a:t>
            </a:r>
          </a:p>
        </p:txBody>
      </p:sp>
      <p:sp>
        <p:nvSpPr>
          <p:cNvPr id="3" name="Content Placeholder 2"/>
          <p:cNvSpPr>
            <a:spLocks noGrp="1"/>
          </p:cNvSpPr>
          <p:nvPr>
            <p:ph idx="1"/>
          </p:nvPr>
        </p:nvSpPr>
        <p:spPr>
          <a:xfrm>
            <a:off x="457155" y="1295400"/>
            <a:ext cx="8229600" cy="579137"/>
          </a:xfrm>
        </p:spPr>
        <p:txBody>
          <a:bodyPr/>
          <a:lstStyle/>
          <a:p>
            <a:r>
              <a:rPr lang="en-US" dirty="0"/>
              <a:t>A binary search can be done </a:t>
            </a:r>
            <a:r>
              <a:rPr lang="en-US" u="sng" dirty="0"/>
              <a:t>recursively</a:t>
            </a:r>
            <a:r>
              <a:rPr lang="en-US" dirty="0"/>
              <a: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36</a:t>
            </a:fld>
            <a:endParaRPr lang="en-US"/>
          </a:p>
        </p:txBody>
      </p:sp>
      <p:sp>
        <p:nvSpPr>
          <p:cNvPr id="5" name="TextBox 4"/>
          <p:cNvSpPr txBox="1"/>
          <p:nvPr/>
        </p:nvSpPr>
        <p:spPr>
          <a:xfrm>
            <a:off x="159529" y="1908479"/>
            <a:ext cx="8824852" cy="4031873"/>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int search(int value, vector&lt;int&gt; v, int low, int high)</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if (low &lt;= high) {</a:t>
            </a:r>
          </a:p>
          <a:p>
            <a:r>
              <a:rPr lang="en-US" b="1" dirty="0">
                <a:latin typeface="Courier New" panose="02070309020205020404" pitchFamily="49" charset="0"/>
                <a:cs typeface="Courier New" panose="02070309020205020404" pitchFamily="49" charset="0"/>
              </a:rPr>
              <a:t>        int mid = (low + high)/2;</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 low " &lt;&lt; </a:t>
            </a:r>
            <a:r>
              <a:rPr lang="en-US" b="1" dirty="0" err="1">
                <a:latin typeface="Courier New" panose="02070309020205020404" pitchFamily="49" charset="0"/>
                <a:cs typeface="Courier New" panose="02070309020205020404" pitchFamily="49" charset="0"/>
              </a:rPr>
              <a:t>setw</a:t>
            </a:r>
            <a:r>
              <a:rPr lang="en-US" b="1" dirty="0">
                <a:latin typeface="Courier New" panose="02070309020205020404" pitchFamily="49" charset="0"/>
                <a:cs typeface="Courier New" panose="02070309020205020404" pitchFamily="49" charset="0"/>
              </a:rPr>
              <a:t>(2) &lt;&lt; low &lt;&lt; " mid " &lt;&lt; </a:t>
            </a:r>
            <a:r>
              <a:rPr lang="en-US" b="1" dirty="0" err="1">
                <a:latin typeface="Courier New" panose="02070309020205020404" pitchFamily="49" charset="0"/>
                <a:cs typeface="Courier New" panose="02070309020205020404" pitchFamily="49" charset="0"/>
              </a:rPr>
              <a:t>setw</a:t>
            </a:r>
            <a:r>
              <a:rPr lang="en-US" b="1" dirty="0">
                <a:latin typeface="Courier New" panose="02070309020205020404" pitchFamily="49" charset="0"/>
                <a:cs typeface="Courier New" panose="02070309020205020404" pitchFamily="49" charset="0"/>
              </a:rPr>
              <a:t>(2) &lt;&lt; mid</a:t>
            </a:r>
          </a:p>
          <a:p>
            <a:r>
              <a:rPr lang="en-US" b="1" dirty="0">
                <a:latin typeface="Courier New" panose="02070309020205020404" pitchFamily="49" charset="0"/>
                <a:cs typeface="Courier New" panose="02070309020205020404" pitchFamily="49" charset="0"/>
              </a:rPr>
              <a:t>             &lt;&lt; " high " &lt;&lt; </a:t>
            </a:r>
            <a:r>
              <a:rPr lang="en-US" b="1" dirty="0" err="1">
                <a:latin typeface="Courier New" panose="02070309020205020404" pitchFamily="49" charset="0"/>
                <a:cs typeface="Courier New" panose="02070309020205020404" pitchFamily="49" charset="0"/>
              </a:rPr>
              <a:t>setw</a:t>
            </a:r>
            <a:r>
              <a:rPr lang="en-US" b="1" dirty="0">
                <a:latin typeface="Courier New" panose="02070309020205020404" pitchFamily="49" charset="0"/>
                <a:cs typeface="Courier New" panose="02070309020205020404" pitchFamily="49" charset="0"/>
              </a:rPr>
              <a:t>(2) &lt;&lt; high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if (value == v[mid])  return mid;</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if (value &lt; v[mid]) return </a:t>
            </a:r>
            <a:r>
              <a:rPr lang="en-US" b="1" dirty="0">
                <a:solidFill>
                  <a:srgbClr val="B23C00"/>
                </a:solidFill>
                <a:latin typeface="Courier New" panose="02070309020205020404" pitchFamily="49" charset="0"/>
                <a:cs typeface="Courier New" panose="02070309020205020404" pitchFamily="49" charset="0"/>
              </a:rPr>
              <a:t>search(value, v, low, mid-1);</a:t>
            </a:r>
          </a:p>
          <a:p>
            <a:r>
              <a:rPr lang="en-US" b="1" dirty="0">
                <a:latin typeface="Courier New" panose="02070309020205020404" pitchFamily="49" charset="0"/>
                <a:cs typeface="Courier New" panose="02070309020205020404" pitchFamily="49" charset="0"/>
              </a:rPr>
              <a:t>        else                return </a:t>
            </a:r>
            <a:r>
              <a:rPr lang="en-US" b="1" dirty="0">
                <a:solidFill>
                  <a:srgbClr val="008000"/>
                </a:solidFill>
                <a:latin typeface="Courier New" panose="02070309020205020404" pitchFamily="49" charset="0"/>
                <a:cs typeface="Courier New" panose="02070309020205020404" pitchFamily="49" charset="0"/>
              </a:rPr>
              <a:t>search(value, v, mid+1, high);</a:t>
            </a:r>
          </a:p>
          <a:p>
            <a:r>
              <a:rPr lang="en-US" b="1" dirty="0">
                <a:latin typeface="Courier New" panose="02070309020205020404" pitchFamily="49" charset="0"/>
                <a:cs typeface="Courier New" panose="02070309020205020404" pitchFamily="49" charset="0"/>
              </a:rPr>
              <a:t>    }</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return -1;</a:t>
            </a:r>
          </a:p>
          <a:p>
            <a:r>
              <a:rPr lang="en-US" b="1" dirty="0">
                <a:latin typeface="Courier New" panose="02070309020205020404" pitchFamily="49" charset="0"/>
                <a:cs typeface="Courier New" panose="02070309020205020404" pitchFamily="49" charset="0"/>
              </a:rPr>
              <a:t>}</a:t>
            </a:r>
          </a:p>
        </p:txBody>
      </p:sp>
      <p:sp>
        <p:nvSpPr>
          <p:cNvPr id="10" name="TextBox 9"/>
          <p:cNvSpPr txBox="1"/>
          <p:nvPr/>
        </p:nvSpPr>
        <p:spPr>
          <a:xfrm>
            <a:off x="2103147" y="5257780"/>
            <a:ext cx="1944763" cy="523220"/>
          </a:xfrm>
          <a:prstGeom prst="rect">
            <a:avLst/>
          </a:prstGeom>
          <a:solidFill>
            <a:schemeClr val="accent1">
              <a:lumMod val="20000"/>
              <a:lumOff val="80000"/>
            </a:schemeClr>
          </a:solidFill>
          <a:ln>
            <a:solidFill>
              <a:srgbClr val="0033CC"/>
            </a:solidFill>
          </a:ln>
        </p:spPr>
        <p:txBody>
          <a:bodyPr wrap="none" rtlCol="0">
            <a:spAutoFit/>
          </a:bodyPr>
          <a:lstStyle/>
          <a:p>
            <a:r>
              <a:rPr lang="en-US" sz="1400" dirty="0">
                <a:solidFill>
                  <a:srgbClr val="0033CC"/>
                </a:solidFill>
              </a:rPr>
              <a:t>The target value </a:t>
            </a:r>
          </a:p>
          <a:p>
            <a:r>
              <a:rPr lang="en-US" sz="1400" dirty="0">
                <a:solidFill>
                  <a:srgbClr val="0033CC"/>
                </a:solidFill>
              </a:rPr>
              <a:t>is not in the subrange.</a:t>
            </a:r>
          </a:p>
        </p:txBody>
      </p:sp>
      <p:sp>
        <p:nvSpPr>
          <p:cNvPr id="11" name="TextBox 10"/>
          <p:cNvSpPr txBox="1"/>
          <p:nvPr/>
        </p:nvSpPr>
        <p:spPr>
          <a:xfrm>
            <a:off x="6126463" y="5806414"/>
            <a:ext cx="2712602" cy="338554"/>
          </a:xfrm>
          <a:prstGeom prst="rect">
            <a:avLst/>
          </a:prstGeom>
          <a:solidFill>
            <a:srgbClr val="0033CC"/>
          </a:solidFill>
        </p:spPr>
        <p:txBody>
          <a:bodyPr wrap="none" rtlCol="0">
            <a:spAutoFit/>
          </a:bodyPr>
          <a:lstStyle/>
          <a:p>
            <a:r>
              <a:rPr lang="en-US" dirty="0" err="1">
                <a:solidFill>
                  <a:srgbClr val="FFFF00"/>
                </a:solidFill>
              </a:rPr>
              <a:t>BinarySearchRecursive.cpp</a:t>
            </a:r>
            <a:endParaRPr lang="en-US" dirty="0">
              <a:solidFill>
                <a:srgbClr val="FFFF00"/>
              </a:solidFill>
            </a:endParaRPr>
          </a:p>
        </p:txBody>
      </p:sp>
      <p:sp>
        <p:nvSpPr>
          <p:cNvPr id="15" name="TextBox 14">
            <a:extLst>
              <a:ext uri="{FF2B5EF4-FFF2-40B4-BE49-F238E27FC236}">
                <a16:creationId xmlns:a16="http://schemas.microsoft.com/office/drawing/2014/main" id="{0C9759E8-4825-9E46-AF26-F0FE92E95E75}"/>
              </a:ext>
            </a:extLst>
          </p:cNvPr>
          <p:cNvSpPr txBox="1"/>
          <p:nvPr/>
        </p:nvSpPr>
        <p:spPr>
          <a:xfrm>
            <a:off x="4444624" y="2528109"/>
            <a:ext cx="2521844" cy="523220"/>
          </a:xfrm>
          <a:prstGeom prst="rect">
            <a:avLst/>
          </a:prstGeom>
          <a:solidFill>
            <a:schemeClr val="accent1">
              <a:lumMod val="20000"/>
              <a:lumOff val="80000"/>
            </a:schemeClr>
          </a:solidFill>
          <a:ln>
            <a:solidFill>
              <a:srgbClr val="0033CC"/>
            </a:solidFill>
          </a:ln>
        </p:spPr>
        <p:txBody>
          <a:bodyPr wrap="none" rtlCol="0">
            <a:spAutoFit/>
          </a:bodyPr>
          <a:lstStyle/>
          <a:p>
            <a:r>
              <a:rPr lang="en-US" sz="1400" dirty="0">
                <a:solidFill>
                  <a:srgbClr val="0033CC"/>
                </a:solidFill>
              </a:rPr>
              <a:t>Get the index of the midpoint </a:t>
            </a:r>
          </a:p>
          <a:p>
            <a:r>
              <a:rPr lang="en-US" sz="1400" dirty="0">
                <a:solidFill>
                  <a:srgbClr val="0033CC"/>
                </a:solidFill>
              </a:rPr>
              <a:t>of the subrange.</a:t>
            </a:r>
          </a:p>
        </p:txBody>
      </p:sp>
      <p:sp>
        <p:nvSpPr>
          <p:cNvPr id="16" name="TextBox 15">
            <a:extLst>
              <a:ext uri="{FF2B5EF4-FFF2-40B4-BE49-F238E27FC236}">
                <a16:creationId xmlns:a16="http://schemas.microsoft.com/office/drawing/2014/main" id="{04A83694-E612-DB42-A614-23922B7CC675}"/>
              </a:ext>
            </a:extLst>
          </p:cNvPr>
          <p:cNvSpPr txBox="1"/>
          <p:nvPr/>
        </p:nvSpPr>
        <p:spPr>
          <a:xfrm>
            <a:off x="5303512" y="3849087"/>
            <a:ext cx="2073003" cy="307777"/>
          </a:xfrm>
          <a:prstGeom prst="rect">
            <a:avLst/>
          </a:prstGeom>
          <a:solidFill>
            <a:schemeClr val="accent1">
              <a:lumMod val="20000"/>
              <a:lumOff val="80000"/>
            </a:schemeClr>
          </a:solidFill>
          <a:ln>
            <a:solidFill>
              <a:srgbClr val="0033CC"/>
            </a:solidFill>
          </a:ln>
        </p:spPr>
        <p:txBody>
          <a:bodyPr wrap="none" rtlCol="0">
            <a:spAutoFit/>
          </a:bodyPr>
          <a:lstStyle/>
          <a:p>
            <a:r>
              <a:rPr lang="en-US" sz="1400" dirty="0">
                <a:solidFill>
                  <a:srgbClr val="0033CC"/>
                </a:solidFill>
              </a:rPr>
              <a:t>Found the target value?</a:t>
            </a:r>
          </a:p>
        </p:txBody>
      </p:sp>
      <p:sp>
        <p:nvSpPr>
          <p:cNvPr id="17" name="TextBox 16">
            <a:extLst>
              <a:ext uri="{FF2B5EF4-FFF2-40B4-BE49-F238E27FC236}">
                <a16:creationId xmlns:a16="http://schemas.microsoft.com/office/drawing/2014/main" id="{03EE4AE6-01E7-BA4A-A312-6A553B8D2EC5}"/>
              </a:ext>
            </a:extLst>
          </p:cNvPr>
          <p:cNvSpPr txBox="1"/>
          <p:nvPr/>
        </p:nvSpPr>
        <p:spPr>
          <a:xfrm>
            <a:off x="5303512" y="4917438"/>
            <a:ext cx="2751074" cy="523220"/>
          </a:xfrm>
          <a:prstGeom prst="rect">
            <a:avLst/>
          </a:prstGeom>
          <a:solidFill>
            <a:schemeClr val="accent1">
              <a:lumMod val="20000"/>
              <a:lumOff val="80000"/>
            </a:schemeClr>
          </a:solidFill>
          <a:ln>
            <a:solidFill>
              <a:srgbClr val="0033CC"/>
            </a:solidFill>
          </a:ln>
        </p:spPr>
        <p:txBody>
          <a:bodyPr wrap="none" rtlCol="0">
            <a:spAutoFit/>
          </a:bodyPr>
          <a:lstStyle/>
          <a:p>
            <a:r>
              <a:rPr lang="en-US" sz="1400" dirty="0">
                <a:solidFill>
                  <a:srgbClr val="0033CC"/>
                </a:solidFill>
              </a:rPr>
              <a:t>Next search either the </a:t>
            </a:r>
            <a:r>
              <a:rPr lang="en-US" sz="1400" dirty="0">
                <a:solidFill>
                  <a:srgbClr val="B23C00"/>
                </a:solidFill>
              </a:rPr>
              <a:t>lower half</a:t>
            </a:r>
          </a:p>
          <a:p>
            <a:r>
              <a:rPr lang="en-US" sz="1400" dirty="0">
                <a:solidFill>
                  <a:srgbClr val="0033CC"/>
                </a:solidFill>
              </a:rPr>
              <a:t>or the </a:t>
            </a:r>
            <a:r>
              <a:rPr lang="en-US" sz="1400" dirty="0">
                <a:solidFill>
                  <a:srgbClr val="008000"/>
                </a:solidFill>
              </a:rPr>
              <a:t>upper half</a:t>
            </a:r>
            <a:r>
              <a:rPr lang="en-US" sz="1400" dirty="0">
                <a:solidFill>
                  <a:srgbClr val="0033CC"/>
                </a:solidFill>
              </a:rPr>
              <a:t>.</a:t>
            </a:r>
          </a:p>
        </p:txBody>
      </p:sp>
    </p:spTree>
    <p:extLst>
      <p:ext uri="{BB962C8B-B14F-4D97-AF65-F5344CB8AC3E}">
        <p14:creationId xmlns:p14="http://schemas.microsoft.com/office/powerpoint/2010/main" val="2444495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1+#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1+#ppt_w/2"/>
                                          </p:val>
                                        </p:tav>
                                        <p:tav tm="100000">
                                          <p:val>
                                            <p:strVal val="#ppt_x"/>
                                          </p:val>
                                        </p:tav>
                                      </p:tavLst>
                                    </p:anim>
                                    <p:anim calcmode="lin" valueType="num">
                                      <p:cBhvr additive="base">
                                        <p:cTn id="14"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1+#ppt_w/2"/>
                                          </p:val>
                                        </p:tav>
                                        <p:tav tm="100000">
                                          <p:val>
                                            <p:strVal val="#ppt_x"/>
                                          </p:val>
                                        </p:tav>
                                      </p:tavLst>
                                    </p:anim>
                                    <p:anim calcmode="lin" valueType="num">
                                      <p:cBhvr additive="base">
                                        <p:cTn id="20"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AE08088B-D1BC-D14B-9B56-AA1E54BA67A4}" type="slidenum">
              <a:rPr lang="en-US"/>
              <a:pPr/>
              <a:t>37</a:t>
            </a:fld>
            <a:endParaRPr lang="en-US"/>
          </a:p>
        </p:txBody>
      </p:sp>
      <p:sp>
        <p:nvSpPr>
          <p:cNvPr id="393218" name="Rectangle 2"/>
          <p:cNvSpPr>
            <a:spLocks noGrp="1" noChangeArrowheads="1"/>
          </p:cNvSpPr>
          <p:nvPr>
            <p:ph type="title"/>
          </p:nvPr>
        </p:nvSpPr>
        <p:spPr/>
        <p:txBody>
          <a:bodyPr/>
          <a:lstStyle/>
          <a:p>
            <a:r>
              <a:rPr lang="en-US"/>
              <a:t>Towers of Hanoi</a:t>
            </a:r>
          </a:p>
        </p:txBody>
      </p:sp>
      <p:sp>
        <p:nvSpPr>
          <p:cNvPr id="393219" name="Rectangle 3"/>
          <p:cNvSpPr>
            <a:spLocks noGrp="1" noChangeArrowheads="1"/>
          </p:cNvSpPr>
          <p:nvPr>
            <p:ph type="body" idx="1"/>
          </p:nvPr>
        </p:nvSpPr>
        <p:spPr>
          <a:xfrm>
            <a:off x="457200" y="3794756"/>
            <a:ext cx="8229600" cy="1970087"/>
          </a:xfrm>
        </p:spPr>
        <p:txBody>
          <a:bodyPr/>
          <a:lstStyle/>
          <a:p>
            <a:r>
              <a:rPr lang="en-US" sz="2400" b="1" dirty="0"/>
              <a:t>Goal:</a:t>
            </a:r>
            <a:r>
              <a:rPr lang="en-US" sz="2400" dirty="0"/>
              <a:t> Move the stack of disks from the </a:t>
            </a:r>
            <a:r>
              <a:rPr lang="en-US" sz="2400" u="sng" dirty="0"/>
              <a:t>source pin</a:t>
            </a:r>
            <a:r>
              <a:rPr lang="en-US" sz="2400" dirty="0"/>
              <a:t> </a:t>
            </a:r>
            <a:br>
              <a:rPr lang="en-US" sz="2400" dirty="0"/>
            </a:br>
            <a:r>
              <a:rPr lang="en-US" sz="2400" dirty="0"/>
              <a:t>to the </a:t>
            </a:r>
            <a:r>
              <a:rPr lang="en-US" sz="2400" u="sng" dirty="0"/>
              <a:t>destination</a:t>
            </a:r>
            <a:r>
              <a:rPr lang="en-US" sz="2400" dirty="0"/>
              <a:t> pin, subject to these rules:</a:t>
            </a:r>
          </a:p>
          <a:p>
            <a:pPr lvl="1"/>
            <a:r>
              <a:rPr lang="en-US" sz="2000" dirty="0"/>
              <a:t>You can move only one disk at a time.</a:t>
            </a:r>
          </a:p>
          <a:p>
            <a:pPr lvl="1"/>
            <a:r>
              <a:rPr lang="en-US" sz="2000" dirty="0"/>
              <a:t>You cannot put a larger disk on top of a smaller disk.</a:t>
            </a:r>
          </a:p>
          <a:p>
            <a:pPr lvl="1"/>
            <a:r>
              <a:rPr lang="en-US" sz="2000" dirty="0"/>
              <a:t>Use the third pin for temporary disk storage.</a:t>
            </a:r>
          </a:p>
        </p:txBody>
      </p:sp>
      <p:pic>
        <p:nvPicPr>
          <p:cNvPr id="393221" name="Picture 5" descr="Tower-of-Hano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2125" y="1234464"/>
            <a:ext cx="5553075" cy="244792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Box 1"/>
          <p:cNvSpPr txBox="1"/>
          <p:nvPr/>
        </p:nvSpPr>
        <p:spPr>
          <a:xfrm>
            <a:off x="2164454" y="5821043"/>
            <a:ext cx="4748416" cy="338554"/>
          </a:xfrm>
          <a:prstGeom prst="rect">
            <a:avLst/>
          </a:prstGeom>
          <a:solidFill>
            <a:schemeClr val="accent1">
              <a:lumMod val="20000"/>
              <a:lumOff val="80000"/>
            </a:schemeClr>
          </a:solidFill>
          <a:ln>
            <a:solidFill>
              <a:srgbClr val="0033CC"/>
            </a:solidFill>
          </a:ln>
        </p:spPr>
        <p:txBody>
          <a:bodyPr wrap="none" rtlCol="0">
            <a:spAutoFit/>
          </a:bodyPr>
          <a:lstStyle/>
          <a:p>
            <a:r>
              <a:rPr lang="en-US" dirty="0">
                <a:solidFill>
                  <a:srgbClr val="0033CC"/>
                </a:solidFill>
              </a:rPr>
              <a:t>Animation: </a:t>
            </a:r>
            <a:r>
              <a:rPr lang="en-US" dirty="0">
                <a:solidFill>
                  <a:srgbClr val="0033CC"/>
                </a:solidFill>
                <a:hlinkClick r:id="rId4"/>
              </a:rPr>
              <a:t>http://towersofhanoi.info/Animate.aspx</a:t>
            </a:r>
            <a:r>
              <a:rPr lang="en-US" dirty="0">
                <a:solidFill>
                  <a:srgbClr val="0033CC"/>
                </a:solidFill>
              </a:rPr>
              <a:t> </a:t>
            </a:r>
          </a:p>
        </p:txBody>
      </p:sp>
    </p:spTree>
    <p:extLst>
      <p:ext uri="{BB962C8B-B14F-4D97-AF65-F5344CB8AC3E}">
        <p14:creationId xmlns:p14="http://schemas.microsoft.com/office/powerpoint/2010/main" val="2741448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3219">
                                            <p:txEl>
                                              <p:pRg st="1" end="1"/>
                                            </p:txEl>
                                          </p:spTgt>
                                        </p:tgtEl>
                                        <p:attrNameLst>
                                          <p:attrName>style.visibility</p:attrName>
                                        </p:attrNameLst>
                                      </p:cBhvr>
                                      <p:to>
                                        <p:strVal val="visible"/>
                                      </p:to>
                                    </p:set>
                                    <p:animEffect transition="in" filter="fade">
                                      <p:cBhvr>
                                        <p:cTn id="7" dur="500"/>
                                        <p:tgtEl>
                                          <p:spTgt spid="393219">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93219">
                                            <p:txEl>
                                              <p:pRg st="2" end="2"/>
                                            </p:txEl>
                                          </p:spTgt>
                                        </p:tgtEl>
                                        <p:attrNameLst>
                                          <p:attrName>style.visibility</p:attrName>
                                        </p:attrNameLst>
                                      </p:cBhvr>
                                      <p:to>
                                        <p:strVal val="visible"/>
                                      </p:to>
                                    </p:set>
                                    <p:animEffect transition="in" filter="fade">
                                      <p:cBhvr>
                                        <p:cTn id="10" dur="500"/>
                                        <p:tgtEl>
                                          <p:spTgt spid="393219">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93219">
                                            <p:txEl>
                                              <p:pRg st="3" end="3"/>
                                            </p:txEl>
                                          </p:spTgt>
                                        </p:tgtEl>
                                        <p:attrNameLst>
                                          <p:attrName>style.visibility</p:attrName>
                                        </p:attrNameLst>
                                      </p:cBhvr>
                                      <p:to>
                                        <p:strVal val="visible"/>
                                      </p:to>
                                    </p:set>
                                    <p:animEffect transition="in" filter="fade">
                                      <p:cBhvr>
                                        <p:cTn id="13" dur="500"/>
                                        <p:tgtEl>
                                          <p:spTgt spid="393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72A4619-DE99-784C-9EC3-6133E677D627}" type="slidenum">
              <a:rPr lang="en-US"/>
              <a:pPr/>
              <a:t>38</a:t>
            </a:fld>
            <a:endParaRPr lang="en-US"/>
          </a:p>
        </p:txBody>
      </p:sp>
      <p:sp>
        <p:nvSpPr>
          <p:cNvPr id="403458" name="Rectangle 2"/>
          <p:cNvSpPr>
            <a:spLocks noGrp="1" noChangeArrowheads="1"/>
          </p:cNvSpPr>
          <p:nvPr>
            <p:ph type="title"/>
          </p:nvPr>
        </p:nvSpPr>
        <p:spPr/>
        <p:txBody>
          <a:bodyPr/>
          <a:lstStyle/>
          <a:p>
            <a:r>
              <a:rPr lang="en-US" dirty="0"/>
              <a:t>Towers of Hanoi</a:t>
            </a:r>
            <a:r>
              <a:rPr lang="en-US" i="1" dirty="0"/>
              <a:t>, cont’d</a:t>
            </a:r>
          </a:p>
        </p:txBody>
      </p:sp>
      <p:sp>
        <p:nvSpPr>
          <p:cNvPr id="403459" name="Rectangle 3"/>
          <p:cNvSpPr>
            <a:spLocks noGrp="1" noChangeArrowheads="1"/>
          </p:cNvSpPr>
          <p:nvPr>
            <p:ph type="body" idx="1"/>
          </p:nvPr>
        </p:nvSpPr>
        <p:spPr>
          <a:xfrm>
            <a:off x="457200" y="1143026"/>
            <a:ext cx="8229600" cy="4987900"/>
          </a:xfrm>
        </p:spPr>
        <p:txBody>
          <a:bodyPr/>
          <a:lstStyle/>
          <a:p>
            <a:r>
              <a:rPr lang="en-US" dirty="0"/>
              <a:t>Label the pins A, B, and C. Initial roles:</a:t>
            </a:r>
          </a:p>
          <a:p>
            <a:pPr lvl="1"/>
            <a:r>
              <a:rPr lang="en-US" dirty="0"/>
              <a:t>A: source</a:t>
            </a:r>
          </a:p>
          <a:p>
            <a:pPr lvl="1"/>
            <a:r>
              <a:rPr lang="en-US" dirty="0"/>
              <a:t>B: destination</a:t>
            </a:r>
          </a:p>
          <a:p>
            <a:pPr lvl="1"/>
            <a:r>
              <a:rPr lang="en-US" dirty="0"/>
              <a:t>C: temporary</a:t>
            </a:r>
          </a:p>
          <a:p>
            <a:pPr lvl="6"/>
            <a:endParaRPr lang="en-US" dirty="0"/>
          </a:p>
          <a:p>
            <a:r>
              <a:rPr lang="en-US" dirty="0"/>
              <a:t>Base case: </a:t>
            </a:r>
            <a:r>
              <a:rPr lang="en-US" i="1" dirty="0">
                <a:latin typeface="Times New Roman"/>
                <a:cs typeface="Times New Roman"/>
              </a:rPr>
              <a:t>n</a:t>
            </a:r>
            <a:r>
              <a:rPr lang="en-US" dirty="0"/>
              <a:t> = 1 disk</a:t>
            </a:r>
          </a:p>
          <a:p>
            <a:pPr lvl="1"/>
            <a:r>
              <a:rPr lang="en-US" dirty="0"/>
              <a:t>Move disk from A to B </a:t>
            </a:r>
            <a:r>
              <a:rPr lang="en-US" i="1" dirty="0">
                <a:solidFill>
                  <a:srgbClr val="0033CC"/>
                </a:solidFill>
              </a:rPr>
              <a:t>(source </a:t>
            </a:r>
            <a:r>
              <a:rPr lang="en-US" i="1" dirty="0">
                <a:solidFill>
                  <a:srgbClr val="0033CC"/>
                </a:solidFill>
                <a:sym typeface="Wingdings" charset="0"/>
              </a:rPr>
              <a:t> destination)</a:t>
            </a:r>
          </a:p>
          <a:p>
            <a:pPr lvl="5"/>
            <a:endParaRPr lang="en-US" dirty="0"/>
          </a:p>
          <a:p>
            <a:r>
              <a:rPr lang="en-US" dirty="0"/>
              <a:t>Simpler but similar case: </a:t>
            </a:r>
            <a:r>
              <a:rPr lang="en-US" i="1" dirty="0">
                <a:latin typeface="Times New Roman"/>
                <a:cs typeface="Times New Roman"/>
              </a:rPr>
              <a:t>n</a:t>
            </a:r>
            <a:r>
              <a:rPr lang="en-US" dirty="0"/>
              <a:t>-1 disks</a:t>
            </a:r>
          </a:p>
          <a:p>
            <a:pPr lvl="1"/>
            <a:r>
              <a:rPr lang="en-US" dirty="0"/>
              <a:t>Solve for </a:t>
            </a:r>
            <a:r>
              <a:rPr lang="en-US" i="1" dirty="0">
                <a:latin typeface="Times New Roman" charset="0"/>
              </a:rPr>
              <a:t>n</a:t>
            </a:r>
            <a:r>
              <a:rPr lang="en-US" dirty="0"/>
              <a:t>-1 disks: A to C </a:t>
            </a:r>
            <a:r>
              <a:rPr lang="en-US" i="1" dirty="0">
                <a:solidFill>
                  <a:srgbClr val="0033CC"/>
                </a:solidFill>
              </a:rPr>
              <a:t>(source </a:t>
            </a:r>
            <a:r>
              <a:rPr lang="en-US" i="1" dirty="0">
                <a:solidFill>
                  <a:srgbClr val="0033CC"/>
                </a:solidFill>
                <a:sym typeface="Wingdings" charset="0"/>
              </a:rPr>
              <a:t></a:t>
            </a:r>
            <a:r>
              <a:rPr lang="en-US" i="1" dirty="0">
                <a:solidFill>
                  <a:srgbClr val="0033CC"/>
                </a:solidFill>
              </a:rPr>
              <a:t> temp)</a:t>
            </a:r>
            <a:endParaRPr lang="en-US" dirty="0"/>
          </a:p>
          <a:p>
            <a:pPr lvl="1"/>
            <a:r>
              <a:rPr lang="en-US" dirty="0"/>
              <a:t>Move 1 disk from A to B    </a:t>
            </a:r>
            <a:r>
              <a:rPr lang="en-US" i="1" dirty="0">
                <a:solidFill>
                  <a:srgbClr val="0033CC"/>
                </a:solidFill>
              </a:rPr>
              <a:t>(source </a:t>
            </a:r>
            <a:r>
              <a:rPr lang="en-US" i="1" dirty="0">
                <a:solidFill>
                  <a:srgbClr val="0033CC"/>
                </a:solidFill>
                <a:sym typeface="Wingdings" charset="0"/>
              </a:rPr>
              <a:t> destination)</a:t>
            </a:r>
            <a:endParaRPr lang="en-US" dirty="0"/>
          </a:p>
          <a:p>
            <a:pPr lvl="1"/>
            <a:r>
              <a:rPr lang="en-US" dirty="0"/>
              <a:t>Solve for </a:t>
            </a:r>
            <a:r>
              <a:rPr lang="en-US" i="1" dirty="0">
                <a:latin typeface="Times New Roman" charset="0"/>
              </a:rPr>
              <a:t>n</a:t>
            </a:r>
            <a:r>
              <a:rPr lang="en-US" dirty="0"/>
              <a:t>-1 disks: C to B </a:t>
            </a:r>
            <a:r>
              <a:rPr lang="en-US" i="1" dirty="0">
                <a:solidFill>
                  <a:srgbClr val="0033CC"/>
                </a:solidFill>
              </a:rPr>
              <a:t>(temp </a:t>
            </a:r>
            <a:r>
              <a:rPr lang="en-US" i="1" dirty="0">
                <a:solidFill>
                  <a:srgbClr val="0033CC"/>
                </a:solidFill>
                <a:sym typeface="Wingdings" charset="0"/>
              </a:rPr>
              <a:t></a:t>
            </a:r>
            <a:r>
              <a:rPr lang="en-US" i="1" dirty="0">
                <a:solidFill>
                  <a:srgbClr val="0033CC"/>
                </a:solidFill>
              </a:rPr>
              <a:t> destination)</a:t>
            </a:r>
            <a:endParaRPr lang="en-US" dirty="0"/>
          </a:p>
        </p:txBody>
      </p:sp>
      <p:sp>
        <p:nvSpPr>
          <p:cNvPr id="2" name="TextBox 1"/>
          <p:cNvSpPr txBox="1"/>
          <p:nvPr/>
        </p:nvSpPr>
        <p:spPr>
          <a:xfrm>
            <a:off x="3931927" y="1965976"/>
            <a:ext cx="3463449" cy="646331"/>
          </a:xfrm>
          <a:prstGeom prst="rect">
            <a:avLst/>
          </a:prstGeom>
          <a:solidFill>
            <a:schemeClr val="accent1">
              <a:lumMod val="20000"/>
              <a:lumOff val="80000"/>
            </a:schemeClr>
          </a:solidFill>
          <a:ln>
            <a:solidFill>
              <a:srgbClr val="0033CC"/>
            </a:solidFill>
          </a:ln>
        </p:spPr>
        <p:txBody>
          <a:bodyPr wrap="none" rtlCol="0">
            <a:spAutoFit/>
          </a:bodyPr>
          <a:lstStyle/>
          <a:p>
            <a:r>
              <a:rPr lang="en-US" sz="1800" dirty="0">
                <a:solidFill>
                  <a:srgbClr val="0033CC"/>
                </a:solidFill>
              </a:rPr>
              <a:t>During recursive calls, the pins</a:t>
            </a:r>
          </a:p>
          <a:p>
            <a:r>
              <a:rPr lang="en-US" sz="1800" dirty="0">
                <a:solidFill>
                  <a:srgbClr val="0033CC"/>
                </a:solidFill>
              </a:rPr>
              <a:t>will each assume different roles.</a:t>
            </a:r>
          </a:p>
        </p:txBody>
      </p:sp>
    </p:spTree>
    <p:extLst>
      <p:ext uri="{BB962C8B-B14F-4D97-AF65-F5344CB8AC3E}">
        <p14:creationId xmlns:p14="http://schemas.microsoft.com/office/powerpoint/2010/main" val="2434608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3459">
                                            <p:txEl>
                                              <p:pRg st="6" end="6"/>
                                            </p:txEl>
                                          </p:spTgt>
                                        </p:tgtEl>
                                        <p:attrNameLst>
                                          <p:attrName>style.visibility</p:attrName>
                                        </p:attrNameLst>
                                      </p:cBhvr>
                                      <p:to>
                                        <p:strVal val="visible"/>
                                      </p:to>
                                    </p:set>
                                    <p:animEffect transition="in" filter="fade">
                                      <p:cBhvr>
                                        <p:cTn id="7" dur="500"/>
                                        <p:tgtEl>
                                          <p:spTgt spid="403459">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3459">
                                            <p:txEl>
                                              <p:pRg st="9" end="9"/>
                                            </p:txEl>
                                          </p:spTgt>
                                        </p:tgtEl>
                                        <p:attrNameLst>
                                          <p:attrName>style.visibility</p:attrName>
                                        </p:attrNameLst>
                                      </p:cBhvr>
                                      <p:to>
                                        <p:strVal val="visible"/>
                                      </p:to>
                                    </p:set>
                                    <p:animEffect transition="in" filter="fade">
                                      <p:cBhvr>
                                        <p:cTn id="12" dur="500"/>
                                        <p:tgtEl>
                                          <p:spTgt spid="403459">
                                            <p:txEl>
                                              <p:pRg st="9" end="9"/>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03459">
                                            <p:txEl>
                                              <p:pRg st="10" end="10"/>
                                            </p:txEl>
                                          </p:spTgt>
                                        </p:tgtEl>
                                        <p:attrNameLst>
                                          <p:attrName>style.visibility</p:attrName>
                                        </p:attrNameLst>
                                      </p:cBhvr>
                                      <p:to>
                                        <p:strVal val="visible"/>
                                      </p:to>
                                    </p:set>
                                    <p:animEffect transition="in" filter="fade">
                                      <p:cBhvr>
                                        <p:cTn id="15" dur="500"/>
                                        <p:tgtEl>
                                          <p:spTgt spid="403459">
                                            <p:txEl>
                                              <p:pRg st="10" end="10"/>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03459">
                                            <p:txEl>
                                              <p:pRg st="11" end="11"/>
                                            </p:txEl>
                                          </p:spTgt>
                                        </p:tgtEl>
                                        <p:attrNameLst>
                                          <p:attrName>style.visibility</p:attrName>
                                        </p:attrNameLst>
                                      </p:cBhvr>
                                      <p:to>
                                        <p:strVal val="visible"/>
                                      </p:to>
                                    </p:set>
                                    <p:animEffect transition="in" filter="fade">
                                      <p:cBhvr>
                                        <p:cTn id="18" dur="500"/>
                                        <p:tgtEl>
                                          <p:spTgt spid="40345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9370C39-CE52-1B4C-AA12-799E2642A76D}" type="slidenum">
              <a:rPr lang="en-US"/>
              <a:pPr/>
              <a:t>39</a:t>
            </a:fld>
            <a:endParaRPr lang="en-US" dirty="0"/>
          </a:p>
        </p:txBody>
      </p:sp>
      <p:sp>
        <p:nvSpPr>
          <p:cNvPr id="406530" name="Rectangle 2"/>
          <p:cNvSpPr>
            <a:spLocks noGrp="1" noChangeArrowheads="1"/>
          </p:cNvSpPr>
          <p:nvPr>
            <p:ph type="title"/>
          </p:nvPr>
        </p:nvSpPr>
        <p:spPr/>
        <p:txBody>
          <a:bodyPr/>
          <a:lstStyle/>
          <a:p>
            <a:r>
              <a:rPr lang="en-US" dirty="0"/>
              <a:t>Towers of Hanoi</a:t>
            </a:r>
            <a:r>
              <a:rPr lang="en-US" i="1" dirty="0"/>
              <a:t>, cont’d</a:t>
            </a:r>
            <a:endParaRPr lang="en-US" dirty="0"/>
          </a:p>
        </p:txBody>
      </p:sp>
      <p:sp>
        <p:nvSpPr>
          <p:cNvPr id="406533" name="Text Box 5"/>
          <p:cNvSpPr txBox="1">
            <a:spLocks noChangeArrowheads="1"/>
          </p:cNvSpPr>
          <p:nvPr/>
        </p:nvSpPr>
        <p:spPr bwMode="auto">
          <a:xfrm>
            <a:off x="209267" y="1526488"/>
            <a:ext cx="8725466" cy="4708981"/>
          </a:xfrm>
          <a:prstGeom prst="rect">
            <a:avLst/>
          </a:prstGeom>
          <a:solidFill>
            <a:srgbClr val="F2F2F2"/>
          </a:solidFill>
          <a:ln>
            <a:solidFill>
              <a:srgbClr val="BFBFBF"/>
            </a:solidFill>
          </a:ln>
          <a:effectLst/>
        </p:spPr>
        <p:txBody>
          <a:bodyPr wrap="none">
            <a:spAutoFit/>
          </a:bodyPr>
          <a:lstStyle/>
          <a:p>
            <a:r>
              <a:rPr lang="en-US" sz="1500" b="1" dirty="0" err="1">
                <a:latin typeface="Courier New" charset="0"/>
                <a:ea typeface="Courier New" charset="0"/>
                <a:cs typeface="Courier New" charset="0"/>
              </a:rPr>
              <a:t>enum</a:t>
            </a:r>
            <a:r>
              <a:rPr lang="en-US" sz="1500" b="1" dirty="0">
                <a:latin typeface="Courier New" charset="0"/>
                <a:ea typeface="Courier New" charset="0"/>
                <a:cs typeface="Courier New" charset="0"/>
              </a:rPr>
              <a:t> Pin { A = 'A', B = 'B', C = 'C' };</a:t>
            </a:r>
          </a:p>
          <a:p>
            <a:endParaRPr lang="en-US" sz="1500" b="1" dirty="0">
              <a:latin typeface="Courier New" charset="0"/>
              <a:ea typeface="Courier New" charset="0"/>
              <a:cs typeface="Courier New" charset="0"/>
            </a:endParaRPr>
          </a:p>
          <a:p>
            <a:r>
              <a:rPr lang="en-US" sz="1500" b="1" dirty="0">
                <a:latin typeface="Courier New" charset="0"/>
                <a:ea typeface="Courier New" charset="0"/>
                <a:cs typeface="Courier New" charset="0"/>
              </a:rPr>
              <a:t>void solve(</a:t>
            </a:r>
            <a:r>
              <a:rPr lang="en-US" sz="1500" b="1" dirty="0" err="1">
                <a:latin typeface="Courier New" charset="0"/>
                <a:ea typeface="Courier New" charset="0"/>
                <a:cs typeface="Courier New" charset="0"/>
              </a:rPr>
              <a:t>const</a:t>
            </a:r>
            <a:r>
              <a:rPr lang="en-US" sz="1500" b="1" dirty="0">
                <a:latin typeface="Courier New" charset="0"/>
                <a:ea typeface="Courier New" charset="0"/>
                <a:cs typeface="Courier New" charset="0"/>
              </a:rPr>
              <a:t> </a:t>
            </a:r>
            <a:r>
              <a:rPr lang="en-US" sz="1500" b="1" dirty="0" err="1">
                <a:latin typeface="Courier New" charset="0"/>
                <a:ea typeface="Courier New" charset="0"/>
                <a:cs typeface="Courier New" charset="0"/>
              </a:rPr>
              <a:t>int</a:t>
            </a:r>
            <a:r>
              <a:rPr lang="en-US" sz="1500" b="1" dirty="0">
                <a:latin typeface="Courier New" charset="0"/>
                <a:ea typeface="Courier New" charset="0"/>
                <a:cs typeface="Courier New" charset="0"/>
              </a:rPr>
              <a:t> n, </a:t>
            </a:r>
            <a:r>
              <a:rPr lang="en-US" sz="1500" b="1" dirty="0" err="1">
                <a:latin typeface="Courier New" charset="0"/>
                <a:ea typeface="Courier New" charset="0"/>
                <a:cs typeface="Courier New" charset="0"/>
              </a:rPr>
              <a:t>const</a:t>
            </a:r>
            <a:r>
              <a:rPr lang="en-US" sz="1500" b="1" dirty="0">
                <a:latin typeface="Courier New" charset="0"/>
                <a:ea typeface="Courier New" charset="0"/>
                <a:cs typeface="Courier New" charset="0"/>
              </a:rPr>
              <a:t> Pin source, </a:t>
            </a:r>
            <a:r>
              <a:rPr lang="en-US" sz="1500" b="1" dirty="0" err="1">
                <a:latin typeface="Courier New" charset="0"/>
                <a:ea typeface="Courier New" charset="0"/>
                <a:cs typeface="Courier New" charset="0"/>
              </a:rPr>
              <a:t>const</a:t>
            </a:r>
            <a:r>
              <a:rPr lang="en-US" sz="1500" b="1" dirty="0">
                <a:latin typeface="Courier New" charset="0"/>
                <a:ea typeface="Courier New" charset="0"/>
                <a:cs typeface="Courier New" charset="0"/>
              </a:rPr>
              <a:t> Pin </a:t>
            </a:r>
            <a:r>
              <a:rPr lang="en-US" sz="1500" b="1" dirty="0" err="1">
                <a:latin typeface="Courier New" charset="0"/>
                <a:ea typeface="Courier New" charset="0"/>
                <a:cs typeface="Courier New" charset="0"/>
              </a:rPr>
              <a:t>dest</a:t>
            </a:r>
            <a:r>
              <a:rPr lang="en-US" sz="1500" b="1" dirty="0">
                <a:latin typeface="Courier New" charset="0"/>
                <a:ea typeface="Courier New" charset="0"/>
                <a:cs typeface="Courier New" charset="0"/>
              </a:rPr>
              <a:t>, </a:t>
            </a:r>
            <a:r>
              <a:rPr lang="en-US" sz="1500" b="1" dirty="0" err="1">
                <a:latin typeface="Courier New" charset="0"/>
                <a:ea typeface="Courier New" charset="0"/>
                <a:cs typeface="Courier New" charset="0"/>
              </a:rPr>
              <a:t>const</a:t>
            </a:r>
            <a:r>
              <a:rPr lang="en-US" sz="1500" b="1" dirty="0">
                <a:latin typeface="Courier New" charset="0"/>
                <a:ea typeface="Courier New" charset="0"/>
                <a:cs typeface="Courier New" charset="0"/>
              </a:rPr>
              <a:t> Pin temp);</a:t>
            </a:r>
          </a:p>
          <a:p>
            <a:r>
              <a:rPr lang="en-US" sz="1500" b="1" dirty="0">
                <a:latin typeface="Courier New" charset="0"/>
                <a:ea typeface="Courier New" charset="0"/>
                <a:cs typeface="Courier New" charset="0"/>
              </a:rPr>
              <a:t>void move(</a:t>
            </a:r>
            <a:r>
              <a:rPr lang="en-US" sz="1500" b="1" dirty="0" err="1">
                <a:latin typeface="Courier New" charset="0"/>
                <a:ea typeface="Courier New" charset="0"/>
                <a:cs typeface="Courier New" charset="0"/>
              </a:rPr>
              <a:t>const</a:t>
            </a:r>
            <a:r>
              <a:rPr lang="en-US" sz="1500" b="1" dirty="0">
                <a:latin typeface="Courier New" charset="0"/>
                <a:ea typeface="Courier New" charset="0"/>
                <a:cs typeface="Courier New" charset="0"/>
              </a:rPr>
              <a:t> Pin from, </a:t>
            </a:r>
            <a:r>
              <a:rPr lang="en-US" sz="1500" b="1" dirty="0" err="1">
                <a:latin typeface="Courier New" charset="0"/>
                <a:ea typeface="Courier New" charset="0"/>
                <a:cs typeface="Courier New" charset="0"/>
              </a:rPr>
              <a:t>const</a:t>
            </a:r>
            <a:r>
              <a:rPr lang="en-US" sz="1500" b="1" dirty="0">
                <a:latin typeface="Courier New" charset="0"/>
                <a:ea typeface="Courier New" charset="0"/>
                <a:cs typeface="Courier New" charset="0"/>
              </a:rPr>
              <a:t> Pin to);</a:t>
            </a:r>
            <a:br>
              <a:rPr lang="en-US" sz="1500" b="1" dirty="0">
                <a:latin typeface="Courier New" charset="0"/>
                <a:ea typeface="Courier New" charset="0"/>
                <a:cs typeface="Courier New" charset="0"/>
              </a:rPr>
            </a:br>
            <a:endParaRPr lang="en-US" sz="1500" b="1" dirty="0">
              <a:latin typeface="Courier New" charset="0"/>
              <a:ea typeface="Courier New" charset="0"/>
              <a:cs typeface="Courier New" charset="0"/>
            </a:endParaRPr>
          </a:p>
          <a:p>
            <a:r>
              <a:rPr lang="en-US" sz="1500" b="1" dirty="0" err="1">
                <a:latin typeface="Courier New" charset="0"/>
                <a:ea typeface="Courier New" charset="0"/>
                <a:cs typeface="Courier New" charset="0"/>
              </a:rPr>
              <a:t>int</a:t>
            </a:r>
            <a:r>
              <a:rPr lang="en-US" sz="1500" b="1" dirty="0">
                <a:latin typeface="Courier New" charset="0"/>
                <a:ea typeface="Courier New" charset="0"/>
                <a:cs typeface="Courier New" charset="0"/>
              </a:rPr>
              <a:t> main()</a:t>
            </a:r>
          </a:p>
          <a:p>
            <a:r>
              <a:rPr lang="en-US" sz="1500" b="1" dirty="0">
                <a:latin typeface="Courier New" charset="0"/>
                <a:ea typeface="Courier New" charset="0"/>
                <a:cs typeface="Courier New" charset="0"/>
              </a:rPr>
              <a:t>{</a:t>
            </a:r>
          </a:p>
          <a:p>
            <a:r>
              <a:rPr lang="en-US" sz="1500" b="1" dirty="0">
                <a:latin typeface="Courier New" charset="0"/>
                <a:ea typeface="Courier New" charset="0"/>
                <a:cs typeface="Courier New" charset="0"/>
              </a:rPr>
              <a:t>    </a:t>
            </a:r>
            <a:r>
              <a:rPr lang="en-US" sz="1500" b="1" dirty="0" err="1">
                <a:latin typeface="Courier New" charset="0"/>
                <a:ea typeface="Courier New" charset="0"/>
                <a:cs typeface="Courier New" charset="0"/>
              </a:rPr>
              <a:t>int</a:t>
            </a:r>
            <a:r>
              <a:rPr lang="en-US" sz="1500" b="1" dirty="0">
                <a:latin typeface="Courier New" charset="0"/>
                <a:ea typeface="Courier New" charset="0"/>
                <a:cs typeface="Courier New" charset="0"/>
              </a:rPr>
              <a:t> n;</a:t>
            </a:r>
          </a:p>
          <a:p>
            <a:r>
              <a:rPr lang="en-US" sz="1500" b="1" dirty="0">
                <a:latin typeface="Courier New" charset="0"/>
                <a:ea typeface="Courier New" charset="0"/>
                <a:cs typeface="Courier New" charset="0"/>
              </a:rPr>
              <a:t>    </a:t>
            </a:r>
            <a:r>
              <a:rPr lang="en-US" sz="1500" b="1" dirty="0" err="1">
                <a:latin typeface="Courier New" charset="0"/>
                <a:ea typeface="Courier New" charset="0"/>
                <a:cs typeface="Courier New" charset="0"/>
              </a:rPr>
              <a:t>cout</a:t>
            </a:r>
            <a:r>
              <a:rPr lang="en-US" sz="1500" b="1" dirty="0">
                <a:latin typeface="Courier New" charset="0"/>
                <a:ea typeface="Courier New" charset="0"/>
                <a:cs typeface="Courier New" charset="0"/>
              </a:rPr>
              <a:t> &lt;&lt; "Number of disks? ";</a:t>
            </a:r>
          </a:p>
          <a:p>
            <a:r>
              <a:rPr lang="en-US" sz="1500" b="1" dirty="0">
                <a:latin typeface="Courier New" charset="0"/>
                <a:ea typeface="Courier New" charset="0"/>
                <a:cs typeface="Courier New" charset="0"/>
              </a:rPr>
              <a:t>    </a:t>
            </a:r>
            <a:r>
              <a:rPr lang="en-US" sz="1500" b="1" dirty="0" err="1">
                <a:latin typeface="Courier New" charset="0"/>
                <a:ea typeface="Courier New" charset="0"/>
                <a:cs typeface="Courier New" charset="0"/>
              </a:rPr>
              <a:t>cin</a:t>
            </a:r>
            <a:r>
              <a:rPr lang="en-US" sz="1500" b="1" dirty="0">
                <a:latin typeface="Courier New" charset="0"/>
                <a:ea typeface="Courier New" charset="0"/>
                <a:cs typeface="Courier New" charset="0"/>
              </a:rPr>
              <a:t> &gt;&gt; n;</a:t>
            </a:r>
            <a:br>
              <a:rPr lang="en-US" sz="1500" b="1" dirty="0">
                <a:latin typeface="Courier New" charset="0"/>
                <a:ea typeface="Courier New" charset="0"/>
                <a:cs typeface="Courier New" charset="0"/>
              </a:rPr>
            </a:br>
            <a:endParaRPr lang="en-US" sz="1500" b="1" dirty="0">
              <a:latin typeface="Courier New" charset="0"/>
              <a:ea typeface="Courier New" charset="0"/>
              <a:cs typeface="Courier New" charset="0"/>
            </a:endParaRPr>
          </a:p>
          <a:p>
            <a:r>
              <a:rPr lang="en-US" sz="1500" b="1" dirty="0">
                <a:latin typeface="Courier New" charset="0"/>
                <a:ea typeface="Courier New" charset="0"/>
                <a:cs typeface="Courier New" charset="0"/>
              </a:rPr>
              <a:t>    </a:t>
            </a:r>
            <a:r>
              <a:rPr lang="en-US" sz="1500" b="1" dirty="0" err="1">
                <a:latin typeface="Courier New" charset="0"/>
                <a:ea typeface="Courier New" charset="0"/>
                <a:cs typeface="Courier New" charset="0"/>
              </a:rPr>
              <a:t>cout</a:t>
            </a:r>
            <a:r>
              <a:rPr lang="en-US" sz="1500" b="1" dirty="0">
                <a:latin typeface="Courier New" charset="0"/>
                <a:ea typeface="Courier New" charset="0"/>
                <a:cs typeface="Courier New" charset="0"/>
              </a:rPr>
              <a:t> &lt;&lt; "Solve for " &lt;&lt; n &lt;&lt; " disks:" &lt;&lt; </a:t>
            </a:r>
            <a:r>
              <a:rPr lang="en-US" sz="1500" b="1" dirty="0" err="1">
                <a:latin typeface="Courier New" charset="0"/>
                <a:ea typeface="Courier New" charset="0"/>
                <a:cs typeface="Courier New" charset="0"/>
              </a:rPr>
              <a:t>endl</a:t>
            </a:r>
            <a:r>
              <a:rPr lang="en-US" sz="1500" b="1" dirty="0">
                <a:latin typeface="Courier New" charset="0"/>
                <a:ea typeface="Courier New" charset="0"/>
                <a:cs typeface="Courier New" charset="0"/>
              </a:rPr>
              <a:t> &lt;&lt; </a:t>
            </a:r>
            <a:r>
              <a:rPr lang="en-US" sz="1500" b="1" dirty="0" err="1">
                <a:latin typeface="Courier New" charset="0"/>
                <a:ea typeface="Courier New" charset="0"/>
                <a:cs typeface="Courier New" charset="0"/>
              </a:rPr>
              <a:t>endl</a:t>
            </a:r>
            <a:r>
              <a:rPr lang="en-US" sz="1500" b="1" dirty="0">
                <a:latin typeface="Courier New" charset="0"/>
                <a:ea typeface="Courier New" charset="0"/>
                <a:cs typeface="Courier New" charset="0"/>
              </a:rPr>
              <a:t>;</a:t>
            </a:r>
          </a:p>
          <a:p>
            <a:r>
              <a:rPr lang="en-US" sz="1500" b="1" dirty="0">
                <a:latin typeface="Courier New" charset="0"/>
                <a:ea typeface="Courier New" charset="0"/>
                <a:cs typeface="Courier New" charset="0"/>
              </a:rPr>
              <a:t>    </a:t>
            </a:r>
            <a:r>
              <a:rPr lang="en-US" sz="1500" b="1" dirty="0">
                <a:solidFill>
                  <a:srgbClr val="B23C00"/>
                </a:solidFill>
                <a:latin typeface="Courier New" charset="0"/>
                <a:ea typeface="Courier New" charset="0"/>
                <a:cs typeface="Courier New" charset="0"/>
              </a:rPr>
              <a:t>solve(n, Pin::A, Pin::B, Pin::C);</a:t>
            </a:r>
          </a:p>
          <a:p>
            <a:r>
              <a:rPr lang="en-US" sz="1500" b="1" dirty="0">
                <a:latin typeface="Courier New" charset="0"/>
                <a:ea typeface="Courier New" charset="0"/>
                <a:cs typeface="Courier New" charset="0"/>
              </a:rPr>
              <a:t>}</a:t>
            </a:r>
            <a:br>
              <a:rPr lang="en-US" sz="1500" b="1" dirty="0">
                <a:latin typeface="Courier New" charset="0"/>
                <a:ea typeface="Courier New" charset="0"/>
                <a:cs typeface="Courier New" charset="0"/>
              </a:rPr>
            </a:br>
            <a:endParaRPr lang="en-US" sz="1500" b="1" dirty="0">
              <a:latin typeface="Courier New" charset="0"/>
              <a:ea typeface="Courier New" charset="0"/>
              <a:cs typeface="Courier New" charset="0"/>
            </a:endParaRPr>
          </a:p>
          <a:p>
            <a:r>
              <a:rPr lang="en-US" sz="1500" b="1" dirty="0">
                <a:latin typeface="Courier New" charset="0"/>
                <a:ea typeface="Courier New" charset="0"/>
                <a:cs typeface="Courier New" charset="0"/>
              </a:rPr>
              <a:t>void move(Pin from, Pin to)</a:t>
            </a:r>
          </a:p>
          <a:p>
            <a:r>
              <a:rPr lang="en-US" sz="1500" b="1" dirty="0">
                <a:latin typeface="Courier New" charset="0"/>
                <a:ea typeface="Courier New" charset="0"/>
                <a:cs typeface="Courier New" charset="0"/>
              </a:rPr>
              <a:t>{</a:t>
            </a:r>
          </a:p>
          <a:p>
            <a:r>
              <a:rPr lang="en-US" sz="1500" b="1" dirty="0">
                <a:latin typeface="Courier New" charset="0"/>
                <a:ea typeface="Courier New" charset="0"/>
                <a:cs typeface="Courier New" charset="0"/>
              </a:rPr>
              <a:t>    </a:t>
            </a:r>
            <a:r>
              <a:rPr lang="en-US" sz="1500" b="1" dirty="0" err="1">
                <a:latin typeface="Courier New" charset="0"/>
                <a:ea typeface="Courier New" charset="0"/>
                <a:cs typeface="Courier New" charset="0"/>
              </a:rPr>
              <a:t>cout</a:t>
            </a:r>
            <a:r>
              <a:rPr lang="en-US" sz="1500" b="1" dirty="0">
                <a:latin typeface="Courier New" charset="0"/>
                <a:ea typeface="Courier New" charset="0"/>
                <a:cs typeface="Courier New" charset="0"/>
              </a:rPr>
              <a:t> &lt;&lt; "Move disk from " &lt;&lt; </a:t>
            </a:r>
            <a:r>
              <a:rPr lang="en-US" sz="1500" b="1" dirty="0" err="1">
                <a:latin typeface="Courier New" charset="0"/>
                <a:ea typeface="Courier New" charset="0"/>
                <a:cs typeface="Courier New" charset="0"/>
              </a:rPr>
              <a:t>static_cast</a:t>
            </a:r>
            <a:r>
              <a:rPr lang="en-US" sz="1500" b="1" dirty="0">
                <a:latin typeface="Courier New" charset="0"/>
                <a:ea typeface="Courier New" charset="0"/>
                <a:cs typeface="Courier New" charset="0"/>
              </a:rPr>
              <a:t>&lt;char&gt;(from)</a:t>
            </a:r>
          </a:p>
          <a:p>
            <a:r>
              <a:rPr lang="en-US" sz="1500" b="1" dirty="0">
                <a:latin typeface="Courier New" charset="0"/>
                <a:ea typeface="Courier New" charset="0"/>
                <a:cs typeface="Courier New" charset="0"/>
              </a:rPr>
              <a:t>         &lt;&lt; " to " &lt;&lt; </a:t>
            </a:r>
            <a:r>
              <a:rPr lang="en-US" sz="1500" b="1" dirty="0" err="1">
                <a:latin typeface="Courier New" charset="0"/>
                <a:ea typeface="Courier New" charset="0"/>
                <a:cs typeface="Courier New" charset="0"/>
              </a:rPr>
              <a:t>static_cast</a:t>
            </a:r>
            <a:r>
              <a:rPr lang="en-US" sz="1500" b="1" dirty="0">
                <a:latin typeface="Courier New" charset="0"/>
                <a:ea typeface="Courier New" charset="0"/>
                <a:cs typeface="Courier New" charset="0"/>
              </a:rPr>
              <a:t>&lt;char&gt;(to) &lt;&lt; </a:t>
            </a:r>
            <a:r>
              <a:rPr lang="en-US" sz="1500" b="1" dirty="0" err="1">
                <a:latin typeface="Courier New" charset="0"/>
                <a:ea typeface="Courier New" charset="0"/>
                <a:cs typeface="Courier New" charset="0"/>
              </a:rPr>
              <a:t>endl</a:t>
            </a:r>
            <a:r>
              <a:rPr lang="en-US" sz="1500" b="1" dirty="0">
                <a:latin typeface="Courier New" charset="0"/>
                <a:ea typeface="Courier New" charset="0"/>
                <a:cs typeface="Courier New" charset="0"/>
              </a:rPr>
              <a:t>;</a:t>
            </a:r>
          </a:p>
          <a:p>
            <a:r>
              <a:rPr lang="en-US" sz="1500" b="1" dirty="0">
                <a:latin typeface="Courier New" charset="0"/>
                <a:ea typeface="Courier New" charset="0"/>
                <a:cs typeface="Courier New" charset="0"/>
              </a:rPr>
              <a:t>}</a:t>
            </a:r>
          </a:p>
        </p:txBody>
      </p:sp>
      <p:sp>
        <p:nvSpPr>
          <p:cNvPr id="2" name="TextBox 1"/>
          <p:cNvSpPr txBox="1"/>
          <p:nvPr/>
        </p:nvSpPr>
        <p:spPr>
          <a:xfrm>
            <a:off x="7671801" y="1353105"/>
            <a:ext cx="1106393" cy="338554"/>
          </a:xfrm>
          <a:prstGeom prst="rect">
            <a:avLst/>
          </a:prstGeom>
          <a:solidFill>
            <a:srgbClr val="0033CC"/>
          </a:solidFill>
        </p:spPr>
        <p:txBody>
          <a:bodyPr wrap="none" rtlCol="0">
            <a:spAutoFit/>
          </a:bodyPr>
          <a:lstStyle/>
          <a:p>
            <a:r>
              <a:rPr lang="en-US" dirty="0" err="1">
                <a:solidFill>
                  <a:srgbClr val="FFFF00"/>
                </a:solidFill>
              </a:rPr>
              <a:t>Hanoi.cpp</a:t>
            </a:r>
            <a:endParaRPr lang="en-US" dirty="0">
              <a:solidFill>
                <a:srgbClr val="FFFF00"/>
              </a:solidFill>
            </a:endParaRPr>
          </a:p>
        </p:txBody>
      </p:sp>
    </p:spTree>
    <p:extLst>
      <p:ext uri="{BB962C8B-B14F-4D97-AF65-F5344CB8AC3E}">
        <p14:creationId xmlns:p14="http://schemas.microsoft.com/office/powerpoint/2010/main" val="1384242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FC15F-6217-0D40-AACF-4F09A06D44CA}"/>
              </a:ext>
            </a:extLst>
          </p:cNvPr>
          <p:cNvSpPr>
            <a:spLocks noGrp="1"/>
          </p:cNvSpPr>
          <p:nvPr>
            <p:ph type="title"/>
          </p:nvPr>
        </p:nvSpPr>
        <p:spPr/>
        <p:txBody>
          <a:bodyPr/>
          <a:lstStyle/>
          <a:p>
            <a:r>
              <a:rPr lang="en-US" dirty="0"/>
              <a:t>Pointer to a Function</a:t>
            </a:r>
            <a:r>
              <a:rPr lang="en-US" i="1" dirty="0"/>
              <a:t>, cont’d</a:t>
            </a:r>
            <a:endParaRPr lang="en-US" dirty="0"/>
          </a:p>
        </p:txBody>
      </p:sp>
      <p:sp>
        <p:nvSpPr>
          <p:cNvPr id="3" name="Content Placeholder 2">
            <a:extLst>
              <a:ext uri="{FF2B5EF4-FFF2-40B4-BE49-F238E27FC236}">
                <a16:creationId xmlns:a16="http://schemas.microsoft.com/office/drawing/2014/main" id="{CDEF17A9-5A81-CF47-A9D3-E977AAF2AB51}"/>
              </a:ext>
            </a:extLst>
          </p:cNvPr>
          <p:cNvSpPr>
            <a:spLocks noGrp="1"/>
          </p:cNvSpPr>
          <p:nvPr>
            <p:ph idx="1"/>
          </p:nvPr>
        </p:nvSpPr>
        <p:spPr>
          <a:xfrm>
            <a:off x="457200" y="1295401"/>
            <a:ext cx="8229600" cy="4419574"/>
          </a:xfrm>
        </p:spPr>
        <p:txBody>
          <a:bodyPr/>
          <a:lstStyle/>
          <a:p>
            <a:r>
              <a:rPr lang="en-US" dirty="0"/>
              <a:t>Note the difference between</a:t>
            </a:r>
            <a:br>
              <a:rPr lang="en-US" dirty="0"/>
            </a:br>
            <a:r>
              <a:rPr lang="en-US" dirty="0"/>
              <a:t>and</a:t>
            </a:r>
          </a:p>
          <a:p>
            <a:pPr lvl="1"/>
            <a:r>
              <a:rPr lang="en-US" dirty="0"/>
              <a:t>The first says that </a:t>
            </a:r>
            <a:r>
              <a:rPr lang="en-US" b="1" dirty="0">
                <a:solidFill>
                  <a:srgbClr val="C00000"/>
                </a:solidFill>
                <a:latin typeface="Courier New" panose="02070309020205020404" pitchFamily="49" charset="0"/>
                <a:cs typeface="Courier New" panose="02070309020205020404" pitchFamily="49" charset="0"/>
              </a:rPr>
              <a:t>f</a:t>
            </a:r>
            <a:r>
              <a:rPr lang="en-US" dirty="0"/>
              <a:t> is a </a:t>
            </a:r>
            <a:r>
              <a:rPr lang="en-US" u="sng" dirty="0"/>
              <a:t>pointer to a function</a:t>
            </a:r>
            <a:r>
              <a:rPr lang="en-US" dirty="0"/>
              <a:t> that has an </a:t>
            </a:r>
            <a:r>
              <a:rPr lang="en-US" b="1" dirty="0">
                <a:solidFill>
                  <a:srgbClr val="C00000"/>
                </a:solidFill>
                <a:latin typeface="Courier New" panose="02070309020205020404" pitchFamily="49" charset="0"/>
                <a:cs typeface="Courier New" panose="02070309020205020404" pitchFamily="49" charset="0"/>
              </a:rPr>
              <a:t>int</a:t>
            </a:r>
            <a:r>
              <a:rPr lang="en-US" dirty="0"/>
              <a:t> formal parameter and returns a </a:t>
            </a:r>
            <a:r>
              <a:rPr lang="en-US" b="1" dirty="0">
                <a:solidFill>
                  <a:srgbClr val="C00000"/>
                </a:solidFill>
                <a:latin typeface="Courier New" panose="02070309020205020404" pitchFamily="49" charset="0"/>
                <a:cs typeface="Courier New" panose="02070309020205020404" pitchFamily="49" charset="0"/>
              </a:rPr>
              <a:t>double</a:t>
            </a:r>
            <a:r>
              <a:rPr lang="en-US" dirty="0"/>
              <a:t> value.</a:t>
            </a:r>
          </a:p>
          <a:p>
            <a:pPr lvl="1"/>
            <a:r>
              <a:rPr lang="en-US" dirty="0"/>
              <a:t>The second says that </a:t>
            </a:r>
            <a:r>
              <a:rPr lang="en-US" b="1" dirty="0">
                <a:solidFill>
                  <a:srgbClr val="008F00"/>
                </a:solidFill>
                <a:latin typeface="Courier New" panose="02070309020205020404" pitchFamily="49" charset="0"/>
                <a:cs typeface="Courier New" panose="02070309020205020404" pitchFamily="49" charset="0"/>
              </a:rPr>
              <a:t>f</a:t>
            </a:r>
            <a:r>
              <a:rPr lang="en-US" dirty="0"/>
              <a:t> is a function that has an </a:t>
            </a:r>
            <a:r>
              <a:rPr lang="en-US" b="1" dirty="0">
                <a:solidFill>
                  <a:srgbClr val="008F00"/>
                </a:solidFill>
                <a:latin typeface="Courier New" panose="02070309020205020404" pitchFamily="49" charset="0"/>
                <a:cs typeface="Courier New" panose="02070309020205020404" pitchFamily="49" charset="0"/>
              </a:rPr>
              <a:t>int</a:t>
            </a:r>
            <a:r>
              <a:rPr lang="en-US" dirty="0"/>
              <a:t> formal parameter and </a:t>
            </a:r>
            <a:r>
              <a:rPr lang="en-US" u="sng" dirty="0"/>
              <a:t>returns a pointer</a:t>
            </a:r>
            <a:r>
              <a:rPr lang="en-US" dirty="0"/>
              <a:t> to a </a:t>
            </a:r>
            <a:r>
              <a:rPr lang="en-US" b="1" dirty="0">
                <a:solidFill>
                  <a:srgbClr val="008F00"/>
                </a:solidFill>
                <a:latin typeface="Courier New" panose="02070309020205020404" pitchFamily="49" charset="0"/>
                <a:cs typeface="Courier New" panose="02070309020205020404" pitchFamily="49" charset="0"/>
              </a:rPr>
              <a:t>double</a:t>
            </a:r>
            <a:r>
              <a:rPr lang="en-US" dirty="0"/>
              <a:t> value. </a:t>
            </a:r>
          </a:p>
          <a:p>
            <a:pPr lvl="4"/>
            <a:endParaRPr lang="en-US" dirty="0"/>
          </a:p>
          <a:p>
            <a:r>
              <a:rPr lang="en-US" dirty="0"/>
              <a:t>We can leave off the </a:t>
            </a:r>
            <a:r>
              <a:rPr lang="en-US" b="1" dirty="0">
                <a:solidFill>
                  <a:srgbClr val="C00000"/>
                </a:solidFill>
                <a:latin typeface="Courier New" panose="02070309020205020404" pitchFamily="49" charset="0"/>
                <a:cs typeface="Courier New" panose="02070309020205020404" pitchFamily="49" charset="0"/>
              </a:rPr>
              <a:t>*</a:t>
            </a:r>
            <a:r>
              <a:rPr lang="en-US" dirty="0"/>
              <a:t> and parentheses for a formal parameter that’s a pointer to a function:</a:t>
            </a:r>
          </a:p>
        </p:txBody>
      </p:sp>
      <p:sp>
        <p:nvSpPr>
          <p:cNvPr id="4" name="Slide Number Placeholder 3">
            <a:extLst>
              <a:ext uri="{FF2B5EF4-FFF2-40B4-BE49-F238E27FC236}">
                <a16:creationId xmlns:a16="http://schemas.microsoft.com/office/drawing/2014/main" id="{89F72626-C362-9640-BCF4-9D68B6A42083}"/>
              </a:ext>
            </a:extLst>
          </p:cNvPr>
          <p:cNvSpPr>
            <a:spLocks noGrp="1"/>
          </p:cNvSpPr>
          <p:nvPr>
            <p:ph type="sldNum" sz="quarter" idx="12"/>
          </p:nvPr>
        </p:nvSpPr>
        <p:spPr/>
        <p:txBody>
          <a:bodyPr/>
          <a:lstStyle/>
          <a:p>
            <a:fld id="{5E4F0376-0E54-9843-B673-E00D6670E830}" type="slidenum">
              <a:rPr lang="en-US" smtClean="0"/>
              <a:pPr/>
              <a:t>4</a:t>
            </a:fld>
            <a:endParaRPr lang="en-US"/>
          </a:p>
        </p:txBody>
      </p:sp>
      <p:sp>
        <p:nvSpPr>
          <p:cNvPr id="5" name="TextBox 4">
            <a:extLst>
              <a:ext uri="{FF2B5EF4-FFF2-40B4-BE49-F238E27FC236}">
                <a16:creationId xmlns:a16="http://schemas.microsoft.com/office/drawing/2014/main" id="{912970D5-43AB-9446-B057-2FBB5E2A2895}"/>
              </a:ext>
            </a:extLst>
          </p:cNvPr>
          <p:cNvSpPr txBox="1"/>
          <p:nvPr/>
        </p:nvSpPr>
        <p:spPr>
          <a:xfrm>
            <a:off x="5669268" y="1417342"/>
            <a:ext cx="2390398" cy="369332"/>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dirty="0">
                <a:latin typeface="Courier New" panose="02070309020205020404" pitchFamily="49" charset="0"/>
                <a:cs typeface="Courier New" panose="02070309020205020404" pitchFamily="49" charset="0"/>
              </a:rPr>
              <a:t>double </a:t>
            </a:r>
            <a:r>
              <a:rPr lang="en-US" sz="1800" b="1" dirty="0">
                <a:solidFill>
                  <a:srgbClr val="C00000"/>
                </a:solidFill>
                <a:latin typeface="Courier New" panose="02070309020205020404" pitchFamily="49" charset="0"/>
                <a:cs typeface="Courier New" panose="02070309020205020404" pitchFamily="49" charset="0"/>
              </a:rPr>
              <a:t>(*f)</a:t>
            </a:r>
            <a:r>
              <a:rPr lang="en-US" sz="1800" b="1" dirty="0">
                <a:latin typeface="Courier New" panose="02070309020205020404" pitchFamily="49" charset="0"/>
                <a:cs typeface="Courier New" panose="02070309020205020404" pitchFamily="49" charset="0"/>
              </a:rPr>
              <a:t>(int)</a:t>
            </a:r>
          </a:p>
        </p:txBody>
      </p:sp>
      <p:sp>
        <p:nvSpPr>
          <p:cNvPr id="6" name="TextBox 5">
            <a:extLst>
              <a:ext uri="{FF2B5EF4-FFF2-40B4-BE49-F238E27FC236}">
                <a16:creationId xmlns:a16="http://schemas.microsoft.com/office/drawing/2014/main" id="{22435586-897D-D642-8708-228BA0050820}"/>
              </a:ext>
            </a:extLst>
          </p:cNvPr>
          <p:cNvSpPr txBox="1"/>
          <p:nvPr/>
        </p:nvSpPr>
        <p:spPr>
          <a:xfrm>
            <a:off x="1808468" y="1841671"/>
            <a:ext cx="2114681" cy="369332"/>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dirty="0">
                <a:latin typeface="Courier New" panose="02070309020205020404" pitchFamily="49" charset="0"/>
                <a:cs typeface="Courier New" panose="02070309020205020404" pitchFamily="49" charset="0"/>
              </a:rPr>
              <a:t>double </a:t>
            </a:r>
            <a:r>
              <a:rPr lang="en-US" sz="1800" b="1" dirty="0">
                <a:solidFill>
                  <a:srgbClr val="008F00"/>
                </a:solidFill>
                <a:latin typeface="Courier New" panose="02070309020205020404" pitchFamily="49" charset="0"/>
                <a:cs typeface="Courier New" panose="02070309020205020404" pitchFamily="49" charset="0"/>
              </a:rPr>
              <a:t>*f</a:t>
            </a:r>
            <a:r>
              <a:rPr lang="en-US" sz="1800" b="1" dirty="0">
                <a:latin typeface="Courier New" panose="02070309020205020404" pitchFamily="49" charset="0"/>
                <a:cs typeface="Courier New" panose="02070309020205020404" pitchFamily="49" charset="0"/>
              </a:rPr>
              <a:t>(int)</a:t>
            </a:r>
          </a:p>
        </p:txBody>
      </p:sp>
      <p:sp>
        <p:nvSpPr>
          <p:cNvPr id="7" name="TextBox 6">
            <a:extLst>
              <a:ext uri="{FF2B5EF4-FFF2-40B4-BE49-F238E27FC236}">
                <a16:creationId xmlns:a16="http://schemas.microsoft.com/office/drawing/2014/main" id="{14A5B49B-E5A1-FF42-BF7A-A472FE930D21}"/>
              </a:ext>
            </a:extLst>
          </p:cNvPr>
          <p:cNvSpPr txBox="1"/>
          <p:nvPr/>
        </p:nvSpPr>
        <p:spPr>
          <a:xfrm>
            <a:off x="2273935" y="5826415"/>
            <a:ext cx="4596130" cy="369332"/>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dirty="0">
                <a:latin typeface="Courier New" panose="02070309020205020404" pitchFamily="49" charset="0"/>
                <a:cs typeface="Courier New" panose="02070309020205020404" pitchFamily="49" charset="0"/>
              </a:rPr>
              <a:t>void </a:t>
            </a:r>
            <a:r>
              <a:rPr lang="en-US" sz="1800" b="1" dirty="0" err="1">
                <a:latin typeface="Courier New" panose="02070309020205020404" pitchFamily="49" charset="0"/>
                <a:cs typeface="Courier New" panose="02070309020205020404" pitchFamily="49" charset="0"/>
              </a:rPr>
              <a:t>print_table</a:t>
            </a:r>
            <a:r>
              <a:rPr lang="en-US" sz="1800" b="1" dirty="0">
                <a:latin typeface="Courier New" panose="02070309020205020404" pitchFamily="49" charset="0"/>
                <a:cs typeface="Courier New" panose="02070309020205020404" pitchFamily="49" charset="0"/>
              </a:rPr>
              <a:t>(double </a:t>
            </a:r>
            <a:r>
              <a:rPr lang="en-US" sz="1800" b="1" dirty="0">
                <a:solidFill>
                  <a:srgbClr val="C00000"/>
                </a:solidFill>
                <a:latin typeface="Courier New" panose="02070309020205020404" pitchFamily="49" charset="0"/>
                <a:cs typeface="Courier New" panose="02070309020205020404" pitchFamily="49" charset="0"/>
              </a:rPr>
              <a:t>f</a:t>
            </a:r>
            <a:r>
              <a:rPr lang="en-US" sz="1800" b="1" dirty="0">
                <a:latin typeface="Courier New" panose="02070309020205020404" pitchFamily="49" charset="0"/>
                <a:cs typeface="Courier New" panose="02070309020205020404" pitchFamily="49" charset="0"/>
              </a:rPr>
              <a:t>(int));</a:t>
            </a:r>
          </a:p>
        </p:txBody>
      </p:sp>
    </p:spTree>
    <p:extLst>
      <p:ext uri="{BB962C8B-B14F-4D97-AF65-F5344CB8AC3E}">
        <p14:creationId xmlns:p14="http://schemas.microsoft.com/office/powerpoint/2010/main" val="7585587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944060AB-A8B8-8246-9C58-98C6B464CD53}" type="slidenum">
              <a:rPr lang="en-US"/>
              <a:pPr/>
              <a:t>40</a:t>
            </a:fld>
            <a:endParaRPr lang="en-US"/>
          </a:p>
        </p:txBody>
      </p:sp>
      <p:sp>
        <p:nvSpPr>
          <p:cNvPr id="404482" name="Rectangle 2"/>
          <p:cNvSpPr>
            <a:spLocks noGrp="1" noChangeArrowheads="1"/>
          </p:cNvSpPr>
          <p:nvPr>
            <p:ph type="title"/>
          </p:nvPr>
        </p:nvSpPr>
        <p:spPr/>
        <p:txBody>
          <a:bodyPr/>
          <a:lstStyle/>
          <a:p>
            <a:r>
              <a:rPr lang="en-US" dirty="0"/>
              <a:t>Towers of Hanoi</a:t>
            </a:r>
            <a:r>
              <a:rPr lang="en-US" i="1" dirty="0"/>
              <a:t>, cont’d</a:t>
            </a:r>
            <a:endParaRPr lang="en-US" dirty="0"/>
          </a:p>
        </p:txBody>
      </p:sp>
      <p:sp>
        <p:nvSpPr>
          <p:cNvPr id="404483" name="Rectangle 3"/>
          <p:cNvSpPr>
            <a:spLocks noGrp="1" noChangeArrowheads="1"/>
          </p:cNvSpPr>
          <p:nvPr>
            <p:ph type="body" idx="1"/>
          </p:nvPr>
        </p:nvSpPr>
        <p:spPr>
          <a:xfrm>
            <a:off x="457200" y="1295400"/>
            <a:ext cx="8229600" cy="1951038"/>
          </a:xfrm>
        </p:spPr>
        <p:txBody>
          <a:bodyPr/>
          <a:lstStyle/>
          <a:p>
            <a:r>
              <a:rPr lang="en-US" dirty="0"/>
              <a:t>Solve </a:t>
            </a:r>
            <a:r>
              <a:rPr lang="en-US" i="1" dirty="0">
                <a:latin typeface="Times New Roman" charset="0"/>
              </a:rPr>
              <a:t>n</a:t>
            </a:r>
            <a:r>
              <a:rPr lang="en-US" dirty="0"/>
              <a:t> disks (source = A, destination = B)</a:t>
            </a:r>
          </a:p>
          <a:p>
            <a:pPr lvl="1"/>
            <a:r>
              <a:rPr lang="en-US" dirty="0"/>
              <a:t>Solve for </a:t>
            </a:r>
            <a:r>
              <a:rPr lang="en-US" i="1" dirty="0">
                <a:latin typeface="Times New Roman" charset="0"/>
              </a:rPr>
              <a:t>n</a:t>
            </a:r>
            <a:r>
              <a:rPr lang="en-US" dirty="0"/>
              <a:t>-1 disks: A to C </a:t>
            </a:r>
            <a:r>
              <a:rPr lang="en-US" i="1" dirty="0">
                <a:solidFill>
                  <a:srgbClr val="0033CC"/>
                </a:solidFill>
              </a:rPr>
              <a:t>(source </a:t>
            </a:r>
            <a:r>
              <a:rPr lang="en-US" i="1" dirty="0">
                <a:solidFill>
                  <a:srgbClr val="0033CC"/>
                </a:solidFill>
                <a:sym typeface="Wingdings" charset="0"/>
              </a:rPr>
              <a:t></a:t>
            </a:r>
            <a:r>
              <a:rPr lang="en-US" i="1" dirty="0">
                <a:solidFill>
                  <a:srgbClr val="0033CC"/>
                </a:solidFill>
              </a:rPr>
              <a:t> temp)</a:t>
            </a:r>
            <a:endParaRPr lang="en-US" dirty="0"/>
          </a:p>
          <a:p>
            <a:pPr lvl="1"/>
            <a:r>
              <a:rPr lang="en-US" dirty="0"/>
              <a:t>Move 1 disk from A to B    </a:t>
            </a:r>
            <a:r>
              <a:rPr lang="en-US" i="1" dirty="0">
                <a:solidFill>
                  <a:srgbClr val="0033CC"/>
                </a:solidFill>
              </a:rPr>
              <a:t>(source </a:t>
            </a:r>
            <a:r>
              <a:rPr lang="en-US" i="1" dirty="0">
                <a:solidFill>
                  <a:srgbClr val="0033CC"/>
                </a:solidFill>
                <a:sym typeface="Wingdings" charset="0"/>
              </a:rPr>
              <a:t> destination)</a:t>
            </a:r>
            <a:endParaRPr lang="en-US" dirty="0"/>
          </a:p>
          <a:p>
            <a:pPr lvl="1"/>
            <a:r>
              <a:rPr lang="en-US" dirty="0"/>
              <a:t>Solve for </a:t>
            </a:r>
            <a:r>
              <a:rPr lang="en-US" i="1" dirty="0">
                <a:latin typeface="Times New Roman" charset="0"/>
              </a:rPr>
              <a:t>n</a:t>
            </a:r>
            <a:r>
              <a:rPr lang="en-US" dirty="0"/>
              <a:t>-1 disks: C to B </a:t>
            </a:r>
            <a:r>
              <a:rPr lang="en-US" i="1" dirty="0">
                <a:solidFill>
                  <a:srgbClr val="0033CC"/>
                </a:solidFill>
              </a:rPr>
              <a:t>(temp </a:t>
            </a:r>
            <a:r>
              <a:rPr lang="en-US" i="1" dirty="0">
                <a:solidFill>
                  <a:srgbClr val="0033CC"/>
                </a:solidFill>
                <a:sym typeface="Wingdings" charset="0"/>
              </a:rPr>
              <a:t></a:t>
            </a:r>
            <a:r>
              <a:rPr lang="en-US" i="1" dirty="0">
                <a:solidFill>
                  <a:srgbClr val="0033CC"/>
                </a:solidFill>
              </a:rPr>
              <a:t> destination)</a:t>
            </a:r>
            <a:endParaRPr lang="en-US" dirty="0"/>
          </a:p>
        </p:txBody>
      </p:sp>
      <p:sp>
        <p:nvSpPr>
          <p:cNvPr id="404484" name="Text Box 4"/>
          <p:cNvSpPr txBox="1">
            <a:spLocks noChangeArrowheads="1"/>
          </p:cNvSpPr>
          <p:nvPr/>
        </p:nvSpPr>
        <p:spPr bwMode="auto">
          <a:xfrm>
            <a:off x="559523" y="3337561"/>
            <a:ext cx="8024954" cy="2246769"/>
          </a:xfrm>
          <a:prstGeom prst="rect">
            <a:avLst/>
          </a:prstGeom>
          <a:solidFill>
            <a:srgbClr val="F2F2F2"/>
          </a:solidFill>
          <a:ln>
            <a:solidFill>
              <a:srgbClr val="BFBFBF"/>
            </a:solidFill>
          </a:ln>
          <a:effectLst/>
        </p:spPr>
        <p:txBody>
          <a:bodyPr wrap="none">
            <a:spAutoFit/>
          </a:bodyPr>
          <a:lstStyle/>
          <a:p>
            <a:r>
              <a:rPr lang="en-US" sz="1400" b="1" dirty="0">
                <a:latin typeface="Courier New" panose="02070309020205020404" pitchFamily="49" charset="0"/>
                <a:cs typeface="Courier New" panose="02070309020205020404" pitchFamily="49" charset="0"/>
              </a:rPr>
              <a:t>void </a:t>
            </a:r>
            <a:r>
              <a:rPr lang="en-US" sz="1400" b="1" dirty="0">
                <a:solidFill>
                  <a:srgbClr val="B23C00"/>
                </a:solidFill>
                <a:latin typeface="Courier New" panose="02070309020205020404" pitchFamily="49" charset="0"/>
                <a:cs typeface="Courier New" panose="02070309020205020404" pitchFamily="49" charset="0"/>
              </a:rPr>
              <a:t>solve</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const</a:t>
            </a:r>
            <a:r>
              <a:rPr lang="en-US" sz="1400" b="1" dirty="0">
                <a:latin typeface="Courier New" panose="02070309020205020404" pitchFamily="49" charset="0"/>
                <a:cs typeface="Courier New" panose="02070309020205020404" pitchFamily="49" charset="0"/>
              </a:rPr>
              <a:t> int n, </a:t>
            </a:r>
            <a:r>
              <a:rPr lang="en-US" sz="1400" b="1" dirty="0" err="1">
                <a:latin typeface="Courier New" panose="02070309020205020404" pitchFamily="49" charset="0"/>
                <a:cs typeface="Courier New" panose="02070309020205020404" pitchFamily="49" charset="0"/>
              </a:rPr>
              <a:t>const</a:t>
            </a:r>
            <a:r>
              <a:rPr lang="en-US" sz="1400" b="1" dirty="0">
                <a:latin typeface="Courier New" panose="02070309020205020404" pitchFamily="49" charset="0"/>
                <a:cs typeface="Courier New" panose="02070309020205020404" pitchFamily="49" charset="0"/>
              </a:rPr>
              <a:t> Pin source, </a:t>
            </a:r>
            <a:r>
              <a:rPr lang="en-US" sz="1400" b="1" dirty="0" err="1">
                <a:latin typeface="Courier New" panose="02070309020205020404" pitchFamily="49" charset="0"/>
                <a:cs typeface="Courier New" panose="02070309020205020404" pitchFamily="49" charset="0"/>
              </a:rPr>
              <a:t>const</a:t>
            </a:r>
            <a:r>
              <a:rPr lang="en-US" sz="1400" b="1" dirty="0">
                <a:latin typeface="Courier New" panose="02070309020205020404" pitchFamily="49" charset="0"/>
                <a:cs typeface="Courier New" panose="02070309020205020404" pitchFamily="49" charset="0"/>
              </a:rPr>
              <a:t> Pin </a:t>
            </a:r>
            <a:r>
              <a:rPr lang="en-US" sz="1400" b="1" dirty="0" err="1">
                <a:latin typeface="Courier New" panose="02070309020205020404" pitchFamily="49" charset="0"/>
                <a:cs typeface="Courier New" panose="02070309020205020404" pitchFamily="49" charset="0"/>
              </a:rPr>
              <a:t>dest</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const</a:t>
            </a:r>
            <a:r>
              <a:rPr lang="en-US" sz="1400" b="1" dirty="0">
                <a:latin typeface="Courier New" panose="02070309020205020404" pitchFamily="49" charset="0"/>
                <a:cs typeface="Courier New" panose="02070309020205020404" pitchFamily="49" charset="0"/>
              </a:rPr>
              <a:t> Pin temp)</a:t>
            </a:r>
          </a:p>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if (n == 1) move(source, </a:t>
            </a:r>
            <a:r>
              <a:rPr lang="en-US" sz="1400" b="1" dirty="0" err="1">
                <a:latin typeface="Courier New" panose="02070309020205020404" pitchFamily="49" charset="0"/>
                <a:cs typeface="Courier New" panose="02070309020205020404" pitchFamily="49" charset="0"/>
              </a:rPr>
              <a:t>dest</a:t>
            </a:r>
            <a:r>
              <a:rPr lang="en-US" sz="1400" b="1" dirty="0">
                <a:latin typeface="Courier New" panose="02070309020205020404" pitchFamily="49" charset="0"/>
                <a:cs typeface="Courier New" panose="02070309020205020404" pitchFamily="49" charset="0"/>
              </a:rPr>
              <a:t>);      // Base case</a:t>
            </a:r>
          </a:p>
          <a:p>
            <a:r>
              <a:rPr lang="en-US" sz="1400" b="1" dirty="0">
                <a:latin typeface="Courier New" panose="02070309020205020404" pitchFamily="49" charset="0"/>
                <a:cs typeface="Courier New" panose="02070309020205020404" pitchFamily="49" charset="0"/>
              </a:rPr>
              <a:t>    else</a:t>
            </a:r>
          </a:p>
          <a:p>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a:t>
            </a:r>
            <a:r>
              <a:rPr lang="en-US" sz="1400" b="1" dirty="0">
                <a:solidFill>
                  <a:srgbClr val="B23C00"/>
                </a:solidFill>
                <a:latin typeface="Courier New" panose="02070309020205020404" pitchFamily="49" charset="0"/>
                <a:cs typeface="Courier New" panose="02070309020205020404" pitchFamily="49" charset="0"/>
              </a:rPr>
              <a:t>solve(n-1, source, temp, </a:t>
            </a:r>
            <a:r>
              <a:rPr lang="en-US" sz="1400" b="1" dirty="0" err="1">
                <a:solidFill>
                  <a:srgbClr val="B23C00"/>
                </a:solidFill>
                <a:latin typeface="Courier New" panose="02070309020205020404" pitchFamily="49" charset="0"/>
                <a:cs typeface="Courier New" panose="02070309020205020404" pitchFamily="49" charset="0"/>
              </a:rPr>
              <a:t>dest</a:t>
            </a:r>
            <a:r>
              <a:rPr lang="en-US" sz="1400" b="1" dirty="0">
                <a:solidFill>
                  <a:srgbClr val="B23C00"/>
                </a:solidFill>
                <a:latin typeface="Courier New" panose="02070309020205020404" pitchFamily="49" charset="0"/>
                <a:cs typeface="Courier New" panose="02070309020205020404" pitchFamily="49" charset="0"/>
              </a:rPr>
              <a:t>);</a:t>
            </a:r>
            <a:r>
              <a:rPr lang="en-US" sz="1400" b="1" dirty="0">
                <a:latin typeface="Courier New" panose="02070309020205020404" pitchFamily="49" charset="0"/>
                <a:cs typeface="Courier New" panose="02070309020205020404" pitchFamily="49" charset="0"/>
              </a:rPr>
              <a:t>  // Solve source ==&gt; temp</a:t>
            </a:r>
          </a:p>
          <a:p>
            <a:r>
              <a:rPr lang="en-US" sz="1400" b="1" dirty="0">
                <a:latin typeface="Courier New" panose="02070309020205020404" pitchFamily="49" charset="0"/>
                <a:cs typeface="Courier New" panose="02070309020205020404" pitchFamily="49" charset="0"/>
              </a:rPr>
              <a:t>        move(source, </a:t>
            </a:r>
            <a:r>
              <a:rPr lang="en-US" sz="1400" b="1" dirty="0" err="1">
                <a:latin typeface="Courier New" panose="02070309020205020404" pitchFamily="49" charset="0"/>
                <a:cs typeface="Courier New" panose="02070309020205020404" pitchFamily="49" charset="0"/>
              </a:rPr>
              <a:t>dest</a:t>
            </a:r>
            <a:r>
              <a:rPr lang="en-US" sz="1400" b="1" dirty="0">
                <a:latin typeface="Courier New" panose="02070309020205020404" pitchFamily="49" charset="0"/>
                <a:cs typeface="Courier New" panose="02070309020205020404" pitchFamily="49" charset="0"/>
              </a:rPr>
              <a:t>);              // Move 1 disk source ==&gt; </a:t>
            </a:r>
            <a:r>
              <a:rPr lang="en-US" sz="1400" b="1" dirty="0" err="1">
                <a:latin typeface="Courier New" panose="02070309020205020404" pitchFamily="49" charset="0"/>
                <a:cs typeface="Courier New" panose="02070309020205020404" pitchFamily="49" charset="0"/>
              </a:rPr>
              <a:t>dest</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a:solidFill>
                  <a:srgbClr val="B23C00"/>
                </a:solidFill>
                <a:latin typeface="Courier New" panose="02070309020205020404" pitchFamily="49" charset="0"/>
                <a:cs typeface="Courier New" panose="02070309020205020404" pitchFamily="49" charset="0"/>
              </a:rPr>
              <a:t>solve(n-1, temp, </a:t>
            </a:r>
            <a:r>
              <a:rPr lang="en-US" sz="1400" b="1" dirty="0" err="1">
                <a:solidFill>
                  <a:srgbClr val="B23C00"/>
                </a:solidFill>
                <a:latin typeface="Courier New" panose="02070309020205020404" pitchFamily="49" charset="0"/>
                <a:cs typeface="Courier New" panose="02070309020205020404" pitchFamily="49" charset="0"/>
              </a:rPr>
              <a:t>dest</a:t>
            </a:r>
            <a:r>
              <a:rPr lang="en-US" sz="1400" b="1" dirty="0">
                <a:solidFill>
                  <a:srgbClr val="B23C00"/>
                </a:solidFill>
                <a:latin typeface="Courier New" panose="02070309020205020404" pitchFamily="49" charset="0"/>
                <a:cs typeface="Courier New" panose="02070309020205020404" pitchFamily="49" charset="0"/>
              </a:rPr>
              <a:t>, source);</a:t>
            </a:r>
            <a:r>
              <a:rPr lang="en-US" sz="1400" b="1" dirty="0">
                <a:latin typeface="Courier New" panose="02070309020205020404" pitchFamily="49" charset="0"/>
                <a:cs typeface="Courier New" panose="02070309020205020404" pitchFamily="49" charset="0"/>
              </a:rPr>
              <a:t>  // Solve temp ==&gt; </a:t>
            </a:r>
            <a:r>
              <a:rPr lang="en-US" sz="1400" b="1" dirty="0" err="1">
                <a:latin typeface="Courier New" panose="02070309020205020404" pitchFamily="49" charset="0"/>
                <a:cs typeface="Courier New" panose="02070309020205020404" pitchFamily="49" charset="0"/>
              </a:rPr>
              <a:t>dest</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445897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7311D4A-5E5E-4A4E-B9E8-251BCDE576D5}" type="slidenum">
              <a:rPr lang="en-US"/>
              <a:pPr/>
              <a:t>41</a:t>
            </a:fld>
            <a:endParaRPr lang="en-US"/>
          </a:p>
        </p:txBody>
      </p:sp>
      <p:sp>
        <p:nvSpPr>
          <p:cNvPr id="795650" name="Rectangle 2"/>
          <p:cNvSpPr>
            <a:spLocks noGrp="1" noChangeArrowheads="1"/>
          </p:cNvSpPr>
          <p:nvPr>
            <p:ph type="title"/>
          </p:nvPr>
        </p:nvSpPr>
        <p:spPr/>
        <p:txBody>
          <a:bodyPr/>
          <a:lstStyle/>
          <a:p>
            <a:r>
              <a:rPr lang="en-US" dirty="0"/>
              <a:t>Mergesort for Linked Lists</a:t>
            </a:r>
          </a:p>
        </p:txBody>
      </p:sp>
      <p:sp>
        <p:nvSpPr>
          <p:cNvPr id="795651" name="Rectangle 3"/>
          <p:cNvSpPr>
            <a:spLocks noGrp="1" noChangeArrowheads="1"/>
          </p:cNvSpPr>
          <p:nvPr>
            <p:ph type="body" idx="1"/>
          </p:nvPr>
        </p:nvSpPr>
        <p:spPr>
          <a:xfrm>
            <a:off x="457200" y="1325563"/>
            <a:ext cx="8229600" cy="4805362"/>
          </a:xfrm>
        </p:spPr>
        <p:txBody>
          <a:bodyPr/>
          <a:lstStyle/>
          <a:p>
            <a:r>
              <a:rPr lang="en-US" dirty="0"/>
              <a:t>Problem: </a:t>
            </a:r>
            <a:r>
              <a:rPr lang="en-US" u="sng" dirty="0"/>
              <a:t>Sort</a:t>
            </a:r>
            <a:r>
              <a:rPr lang="en-US" dirty="0"/>
              <a:t> an unsorted </a:t>
            </a:r>
            <a:r>
              <a:rPr lang="en-US" u="sng" dirty="0"/>
              <a:t>linked list</a:t>
            </a:r>
            <a:r>
              <a:rPr lang="en-US" dirty="0"/>
              <a:t> </a:t>
            </a:r>
            <a:br>
              <a:rPr lang="en-US" dirty="0"/>
            </a:br>
            <a:r>
              <a:rPr lang="en-US" dirty="0"/>
              <a:t>of integers.</a:t>
            </a:r>
          </a:p>
          <a:p>
            <a:pPr lvl="4"/>
            <a:endParaRPr lang="en-US" dirty="0"/>
          </a:p>
          <a:p>
            <a:r>
              <a:rPr lang="en-US" dirty="0"/>
              <a:t>The </a:t>
            </a:r>
            <a:r>
              <a:rPr lang="en-US" dirty="0">
                <a:solidFill>
                  <a:srgbClr val="C00000"/>
                </a:solidFill>
              </a:rPr>
              <a:t>mergesort</a:t>
            </a:r>
            <a:r>
              <a:rPr lang="en-US" dirty="0"/>
              <a:t> algorithm does </a:t>
            </a:r>
            <a:r>
              <a:rPr lang="en-US" u="sng" dirty="0"/>
              <a:t>not</a:t>
            </a:r>
            <a:r>
              <a:rPr lang="en-US" dirty="0"/>
              <a:t> require random access to the values in the list.</a:t>
            </a:r>
          </a:p>
          <a:p>
            <a:pPr lvl="4"/>
            <a:endParaRPr lang="en-US" dirty="0"/>
          </a:p>
          <a:p>
            <a:r>
              <a:rPr lang="en-US" dirty="0"/>
              <a:t>Therefore, it is well-suited for sorting </a:t>
            </a:r>
            <a:br>
              <a:rPr lang="en-US" dirty="0"/>
            </a:br>
            <a:r>
              <a:rPr lang="en-US" dirty="0"/>
              <a:t>linked lists.</a:t>
            </a:r>
          </a:p>
        </p:txBody>
      </p:sp>
    </p:spTree>
    <p:extLst>
      <p:ext uri="{BB962C8B-B14F-4D97-AF65-F5344CB8AC3E}">
        <p14:creationId xmlns:p14="http://schemas.microsoft.com/office/powerpoint/2010/main" val="33959163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4C1BF8D-E641-8B43-95B4-35641A561387}" type="slidenum">
              <a:rPr lang="en-US"/>
              <a:pPr/>
              <a:t>42</a:t>
            </a:fld>
            <a:endParaRPr lang="en-US" dirty="0"/>
          </a:p>
        </p:txBody>
      </p:sp>
      <p:sp>
        <p:nvSpPr>
          <p:cNvPr id="788482" name="Rectangle 2"/>
          <p:cNvSpPr>
            <a:spLocks noGrp="1" noChangeArrowheads="1"/>
          </p:cNvSpPr>
          <p:nvPr>
            <p:ph type="title"/>
          </p:nvPr>
        </p:nvSpPr>
        <p:spPr/>
        <p:txBody>
          <a:bodyPr/>
          <a:lstStyle/>
          <a:p>
            <a:r>
              <a:rPr lang="en-US" dirty="0"/>
              <a:t>Mergesort</a:t>
            </a:r>
          </a:p>
        </p:txBody>
      </p:sp>
      <p:sp>
        <p:nvSpPr>
          <p:cNvPr id="788483" name="Rectangle 3"/>
          <p:cNvSpPr>
            <a:spLocks noGrp="1" noChangeArrowheads="1"/>
          </p:cNvSpPr>
          <p:nvPr>
            <p:ph type="body" idx="1"/>
          </p:nvPr>
        </p:nvSpPr>
        <p:spPr/>
        <p:txBody>
          <a:bodyPr/>
          <a:lstStyle/>
          <a:p>
            <a:r>
              <a:rPr lang="en-US" dirty="0"/>
              <a:t>Divide and conquer!</a:t>
            </a:r>
          </a:p>
          <a:p>
            <a:pPr lvl="5"/>
            <a:endParaRPr lang="en-US" dirty="0"/>
          </a:p>
          <a:p>
            <a:r>
              <a:rPr lang="en-US" dirty="0"/>
              <a:t>Divide</a:t>
            </a:r>
            <a:endParaRPr lang="en-US" dirty="0">
              <a:solidFill>
                <a:srgbClr val="B23C00"/>
              </a:solidFill>
            </a:endParaRPr>
          </a:p>
          <a:p>
            <a:pPr lvl="1"/>
            <a:r>
              <a:rPr lang="en-US" u="sng" dirty="0"/>
              <a:t>Split</a:t>
            </a:r>
            <a:r>
              <a:rPr lang="en-US" dirty="0"/>
              <a:t> the list of values into two halves.</a:t>
            </a:r>
          </a:p>
          <a:p>
            <a:pPr lvl="1"/>
            <a:r>
              <a:rPr lang="en-US" u="sng" dirty="0"/>
              <a:t>Recursively sort</a:t>
            </a:r>
            <a:r>
              <a:rPr lang="en-US" dirty="0"/>
              <a:t> each of the two halves.</a:t>
            </a:r>
          </a:p>
          <a:p>
            <a:pPr lvl="6"/>
            <a:endParaRPr lang="en-US" dirty="0"/>
          </a:p>
          <a:p>
            <a:r>
              <a:rPr lang="en-US" dirty="0"/>
              <a:t>Conquer</a:t>
            </a:r>
            <a:endParaRPr lang="en-US" dirty="0">
              <a:solidFill>
                <a:srgbClr val="B23C00"/>
              </a:solidFill>
            </a:endParaRPr>
          </a:p>
          <a:p>
            <a:pPr lvl="1"/>
            <a:r>
              <a:rPr lang="en-US" u="sng" dirty="0"/>
              <a:t>Merge</a:t>
            </a:r>
            <a:r>
              <a:rPr lang="en-US" dirty="0"/>
              <a:t> the two </a:t>
            </a:r>
            <a:r>
              <a:rPr lang="en-US" u="sng" dirty="0"/>
              <a:t>sorted sublists </a:t>
            </a:r>
            <a:br>
              <a:rPr lang="en-US" dirty="0"/>
            </a:br>
            <a:r>
              <a:rPr lang="en-US" dirty="0"/>
              <a:t>back into a single sorted list.</a:t>
            </a:r>
          </a:p>
          <a:p>
            <a:pPr lvl="4"/>
            <a:endParaRPr lang="en-US" dirty="0"/>
          </a:p>
          <a:p>
            <a:r>
              <a:rPr lang="en-US" dirty="0"/>
              <a:t>This algorithm requires nearly the </a:t>
            </a:r>
            <a:br>
              <a:rPr lang="en-US" dirty="0"/>
            </a:br>
            <a:r>
              <a:rPr lang="en-US" dirty="0"/>
              <a:t>optimal number of comparisons.</a:t>
            </a:r>
          </a:p>
        </p:txBody>
      </p:sp>
      <p:sp>
        <p:nvSpPr>
          <p:cNvPr id="2" name="TextBox 1">
            <a:extLst>
              <a:ext uri="{FF2B5EF4-FFF2-40B4-BE49-F238E27FC236}">
                <a16:creationId xmlns:a16="http://schemas.microsoft.com/office/drawing/2014/main" id="{01749E56-1618-EA4F-A907-78F5FDBC01B6}"/>
              </a:ext>
            </a:extLst>
          </p:cNvPr>
          <p:cNvSpPr txBox="1"/>
          <p:nvPr/>
        </p:nvSpPr>
        <p:spPr>
          <a:xfrm>
            <a:off x="6492219" y="5074902"/>
            <a:ext cx="1905000" cy="1169551"/>
          </a:xfrm>
          <a:prstGeom prst="rect">
            <a:avLst/>
          </a:prstGeom>
          <a:solidFill>
            <a:schemeClr val="accent1">
              <a:lumMod val="20000"/>
              <a:lumOff val="80000"/>
            </a:schemeClr>
          </a:solidFill>
          <a:ln>
            <a:solidFill>
              <a:srgbClr val="0033CC"/>
            </a:solidFill>
          </a:ln>
        </p:spPr>
        <p:txBody>
          <a:bodyPr wrap="square" rtlCol="0">
            <a:spAutoFit/>
          </a:bodyPr>
          <a:lstStyle/>
          <a:p>
            <a:r>
              <a:rPr lang="en-US" sz="1400" dirty="0">
                <a:solidFill>
                  <a:srgbClr val="0033CC"/>
                </a:solidFill>
              </a:rPr>
              <a:t>Later in the semester, </a:t>
            </a:r>
          </a:p>
          <a:p>
            <a:r>
              <a:rPr lang="en-US" sz="1400" dirty="0">
                <a:solidFill>
                  <a:srgbClr val="0033CC"/>
                </a:solidFill>
              </a:rPr>
              <a:t>we will learn how to </a:t>
            </a:r>
          </a:p>
          <a:p>
            <a:r>
              <a:rPr lang="en-US" sz="1400" dirty="0">
                <a:solidFill>
                  <a:srgbClr val="0033CC"/>
                </a:solidFill>
              </a:rPr>
              <a:t>calculate the </a:t>
            </a:r>
          </a:p>
          <a:p>
            <a:r>
              <a:rPr lang="en-US" sz="1400" dirty="0">
                <a:solidFill>
                  <a:srgbClr val="C00000"/>
                </a:solidFill>
              </a:rPr>
              <a:t>time complexity </a:t>
            </a:r>
          </a:p>
          <a:p>
            <a:r>
              <a:rPr lang="en-US" sz="1400" dirty="0">
                <a:solidFill>
                  <a:srgbClr val="0033CC"/>
                </a:solidFill>
              </a:rPr>
              <a:t>of this algorithm.</a:t>
            </a:r>
          </a:p>
        </p:txBody>
      </p:sp>
    </p:spTree>
    <p:extLst>
      <p:ext uri="{BB962C8B-B14F-4D97-AF65-F5344CB8AC3E}">
        <p14:creationId xmlns:p14="http://schemas.microsoft.com/office/powerpoint/2010/main" val="3465395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88483">
                                            <p:txEl>
                                              <p:pRg st="3" end="3"/>
                                            </p:txEl>
                                          </p:spTgt>
                                        </p:tgtEl>
                                        <p:attrNameLst>
                                          <p:attrName>style.visibility</p:attrName>
                                        </p:attrNameLst>
                                      </p:cBhvr>
                                      <p:to>
                                        <p:strVal val="visible"/>
                                      </p:to>
                                    </p:set>
                                    <p:animEffect transition="in" filter="fade">
                                      <p:cBhvr>
                                        <p:cTn id="7" dur="500"/>
                                        <p:tgtEl>
                                          <p:spTgt spid="78848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88483">
                                            <p:txEl>
                                              <p:pRg st="4" end="4"/>
                                            </p:txEl>
                                          </p:spTgt>
                                        </p:tgtEl>
                                        <p:attrNameLst>
                                          <p:attrName>style.visibility</p:attrName>
                                        </p:attrNameLst>
                                      </p:cBhvr>
                                      <p:to>
                                        <p:strVal val="visible"/>
                                      </p:to>
                                    </p:set>
                                    <p:animEffect transition="in" filter="fade">
                                      <p:cBhvr>
                                        <p:cTn id="10" dur="500"/>
                                        <p:tgtEl>
                                          <p:spTgt spid="78848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88483">
                                            <p:txEl>
                                              <p:pRg st="7" end="7"/>
                                            </p:txEl>
                                          </p:spTgt>
                                        </p:tgtEl>
                                        <p:attrNameLst>
                                          <p:attrName>style.visibility</p:attrName>
                                        </p:attrNameLst>
                                      </p:cBhvr>
                                      <p:to>
                                        <p:strVal val="visible"/>
                                      </p:to>
                                    </p:set>
                                    <p:animEffect transition="in" filter="fade">
                                      <p:cBhvr>
                                        <p:cTn id="15" dur="500"/>
                                        <p:tgtEl>
                                          <p:spTgt spid="788483">
                                            <p:txEl>
                                              <p:pRg st="7" end="7"/>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1+#ppt_w/2"/>
                                          </p:val>
                                        </p:tav>
                                        <p:tav tm="100000">
                                          <p:val>
                                            <p:strVal val="#ppt_x"/>
                                          </p:val>
                                        </p:tav>
                                      </p:tavLst>
                                    </p:anim>
                                    <p:anim calcmode="lin" valueType="num">
                                      <p:cBhvr additive="base">
                                        <p:cTn id="21"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7311D4A-5E5E-4A4E-B9E8-251BCDE576D5}" type="slidenum">
              <a:rPr lang="en-US"/>
              <a:pPr/>
              <a:t>43</a:t>
            </a:fld>
            <a:endParaRPr lang="en-US"/>
          </a:p>
        </p:txBody>
      </p:sp>
      <p:sp>
        <p:nvSpPr>
          <p:cNvPr id="795650" name="Rectangle 2"/>
          <p:cNvSpPr>
            <a:spLocks noGrp="1" noChangeArrowheads="1"/>
          </p:cNvSpPr>
          <p:nvPr>
            <p:ph type="title"/>
          </p:nvPr>
        </p:nvSpPr>
        <p:spPr/>
        <p:txBody>
          <a:bodyPr/>
          <a:lstStyle/>
          <a:p>
            <a:r>
              <a:rPr lang="en-US" dirty="0"/>
              <a:t>Mergesort for Linked Lists</a:t>
            </a:r>
            <a:r>
              <a:rPr lang="en-US" i="1" dirty="0"/>
              <a:t>, cont’d</a:t>
            </a:r>
          </a:p>
        </p:txBody>
      </p:sp>
      <p:sp>
        <p:nvSpPr>
          <p:cNvPr id="795651" name="Rectangle 3"/>
          <p:cNvSpPr>
            <a:spLocks noGrp="1" noChangeArrowheads="1"/>
          </p:cNvSpPr>
          <p:nvPr>
            <p:ph type="body" idx="1"/>
          </p:nvPr>
        </p:nvSpPr>
        <p:spPr>
          <a:xfrm>
            <a:off x="457200" y="1325563"/>
            <a:ext cx="8229600" cy="4805362"/>
          </a:xfrm>
        </p:spPr>
        <p:txBody>
          <a:bodyPr/>
          <a:lstStyle/>
          <a:p>
            <a:r>
              <a:rPr lang="en-US" dirty="0"/>
              <a:t>How do we </a:t>
            </a:r>
            <a:r>
              <a:rPr lang="en-US" u="sng" dirty="0"/>
              <a:t>split</a:t>
            </a:r>
            <a:r>
              <a:rPr lang="en-US" dirty="0"/>
              <a:t> a linked list into </a:t>
            </a:r>
            <a:r>
              <a:rPr lang="en-US" u="sng" dirty="0"/>
              <a:t>two sublists</a:t>
            </a:r>
            <a:r>
              <a:rPr lang="en-US" dirty="0"/>
              <a:t>?</a:t>
            </a:r>
          </a:p>
          <a:p>
            <a:pPr lvl="1"/>
            <a:r>
              <a:rPr lang="en-US" dirty="0"/>
              <a:t>Splitting it at the midpoint may not efficient.</a:t>
            </a:r>
          </a:p>
          <a:p>
            <a:pPr lvl="1"/>
            <a:r>
              <a:rPr lang="en-US" dirty="0"/>
              <a:t>If we don’t already know how many values there are in the list, we may first have to run down the list to count the values, and then run down the list again to get to the midpoint.</a:t>
            </a:r>
          </a:p>
          <a:p>
            <a:pPr lvl="6"/>
            <a:endParaRPr lang="en-US" dirty="0"/>
          </a:p>
          <a:p>
            <a:r>
              <a:rPr lang="en-US" dirty="0"/>
              <a:t>Idea: Iterate down the list and assign the nodes alternating between the two sublists. </a:t>
            </a:r>
          </a:p>
          <a:p>
            <a:pPr lvl="5"/>
            <a:endParaRPr lang="en-US" dirty="0"/>
          </a:p>
          <a:p>
            <a:r>
              <a:rPr lang="en-US" dirty="0"/>
              <a:t>Merging two </a:t>
            </a:r>
            <a:r>
              <a:rPr lang="en-US" u="sng" dirty="0"/>
              <a:t>sorted sublists</a:t>
            </a:r>
            <a:r>
              <a:rPr lang="en-US" dirty="0"/>
              <a:t> should be easy.</a:t>
            </a:r>
          </a:p>
        </p:txBody>
      </p:sp>
    </p:spTree>
    <p:extLst>
      <p:ext uri="{BB962C8B-B14F-4D97-AF65-F5344CB8AC3E}">
        <p14:creationId xmlns:p14="http://schemas.microsoft.com/office/powerpoint/2010/main" val="3626016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95651">
                                            <p:txEl>
                                              <p:pRg st="2" end="2"/>
                                            </p:txEl>
                                          </p:spTgt>
                                        </p:tgtEl>
                                        <p:attrNameLst>
                                          <p:attrName>style.visibility</p:attrName>
                                        </p:attrNameLst>
                                      </p:cBhvr>
                                      <p:to>
                                        <p:strVal val="visible"/>
                                      </p:to>
                                    </p:set>
                                    <p:animEffect transition="in" filter="fade">
                                      <p:cBhvr>
                                        <p:cTn id="7" dur="500"/>
                                        <p:tgtEl>
                                          <p:spTgt spid="79565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95651">
                                            <p:txEl>
                                              <p:pRg st="4" end="4"/>
                                            </p:txEl>
                                          </p:spTgt>
                                        </p:tgtEl>
                                        <p:attrNameLst>
                                          <p:attrName>style.visibility</p:attrName>
                                        </p:attrNameLst>
                                      </p:cBhvr>
                                      <p:to>
                                        <p:strVal val="visible"/>
                                      </p:to>
                                    </p:set>
                                    <p:animEffect transition="in" filter="fade">
                                      <p:cBhvr>
                                        <p:cTn id="12" dur="500"/>
                                        <p:tgtEl>
                                          <p:spTgt spid="795651">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95651">
                                            <p:txEl>
                                              <p:pRg st="6" end="6"/>
                                            </p:txEl>
                                          </p:spTgt>
                                        </p:tgtEl>
                                        <p:attrNameLst>
                                          <p:attrName>style.visibility</p:attrName>
                                        </p:attrNameLst>
                                      </p:cBhvr>
                                      <p:to>
                                        <p:strVal val="visible"/>
                                      </p:to>
                                    </p:set>
                                    <p:animEffect transition="in" filter="fade">
                                      <p:cBhvr>
                                        <p:cTn id="17" dur="500"/>
                                        <p:tgtEl>
                                          <p:spTgt spid="7956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5651"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3AE8E-36F9-2343-A5B1-7C6C9B36B26A}"/>
              </a:ext>
            </a:extLst>
          </p:cNvPr>
          <p:cNvSpPr>
            <a:spLocks noGrp="1"/>
          </p:cNvSpPr>
          <p:nvPr>
            <p:ph type="title"/>
          </p:nvPr>
        </p:nvSpPr>
        <p:spPr/>
        <p:txBody>
          <a:bodyPr/>
          <a:lstStyle/>
          <a:p>
            <a:r>
              <a:rPr lang="en-US" dirty="0"/>
              <a:t>Merge Two Sorted Lists</a:t>
            </a:r>
          </a:p>
        </p:txBody>
      </p:sp>
      <p:sp>
        <p:nvSpPr>
          <p:cNvPr id="4" name="Slide Number Placeholder 3">
            <a:extLst>
              <a:ext uri="{FF2B5EF4-FFF2-40B4-BE49-F238E27FC236}">
                <a16:creationId xmlns:a16="http://schemas.microsoft.com/office/drawing/2014/main" id="{01D66214-FB80-DA4C-8D5F-F988393BBCC9}"/>
              </a:ext>
            </a:extLst>
          </p:cNvPr>
          <p:cNvSpPr>
            <a:spLocks noGrp="1"/>
          </p:cNvSpPr>
          <p:nvPr>
            <p:ph type="sldNum" sz="quarter" idx="12"/>
          </p:nvPr>
        </p:nvSpPr>
        <p:spPr/>
        <p:txBody>
          <a:bodyPr/>
          <a:lstStyle/>
          <a:p>
            <a:fld id="{5E4F0376-0E54-9843-B673-E00D6670E830}" type="slidenum">
              <a:rPr lang="en-US" smtClean="0"/>
              <a:pPr/>
              <a:t>44</a:t>
            </a:fld>
            <a:endParaRPr lang="en-US"/>
          </a:p>
        </p:txBody>
      </p:sp>
      <p:grpSp>
        <p:nvGrpSpPr>
          <p:cNvPr id="7" name="Group 6">
            <a:extLst>
              <a:ext uri="{FF2B5EF4-FFF2-40B4-BE49-F238E27FC236}">
                <a16:creationId xmlns:a16="http://schemas.microsoft.com/office/drawing/2014/main" id="{767032A1-3543-6A43-A0E4-66CEF78568B5}"/>
              </a:ext>
            </a:extLst>
          </p:cNvPr>
          <p:cNvGrpSpPr/>
          <p:nvPr/>
        </p:nvGrpSpPr>
        <p:grpSpPr>
          <a:xfrm>
            <a:off x="946556" y="1504122"/>
            <a:ext cx="2443720" cy="830997"/>
            <a:chOff x="390939" y="1504122"/>
            <a:chExt cx="2443720" cy="830997"/>
          </a:xfrm>
        </p:grpSpPr>
        <p:sp>
          <p:nvSpPr>
            <p:cNvPr id="5" name="TextBox 4">
              <a:extLst>
                <a:ext uri="{FF2B5EF4-FFF2-40B4-BE49-F238E27FC236}">
                  <a16:creationId xmlns:a16="http://schemas.microsoft.com/office/drawing/2014/main" id="{8DD4C3AB-C212-684C-A81A-C23EB64D3913}"/>
                </a:ext>
              </a:extLst>
            </p:cNvPr>
            <p:cNvSpPr txBox="1"/>
            <p:nvPr/>
          </p:nvSpPr>
          <p:spPr>
            <a:xfrm>
              <a:off x="390939" y="1504122"/>
              <a:ext cx="846707" cy="830997"/>
            </a:xfrm>
            <a:prstGeom prst="rect">
              <a:avLst/>
            </a:prstGeom>
            <a:noFill/>
          </p:spPr>
          <p:txBody>
            <a:bodyPr wrap="none" rtlCol="0">
              <a:spAutoFit/>
            </a:bodyPr>
            <a:lstStyle/>
            <a:p>
              <a:pPr marL="0" indent="0" algn="r">
                <a:buNone/>
              </a:pPr>
              <a:r>
                <a:rPr lang="en-US" dirty="0"/>
                <a:t>List A:</a:t>
              </a:r>
            </a:p>
            <a:p>
              <a:pPr marL="0" indent="0" algn="r">
                <a:buNone/>
              </a:pPr>
              <a:r>
                <a:rPr lang="en-US" dirty="0"/>
                <a:t>List B:</a:t>
              </a:r>
            </a:p>
            <a:p>
              <a:pPr marL="0" indent="0" algn="r">
                <a:buNone/>
              </a:pPr>
              <a:r>
                <a:rPr lang="en-US" dirty="0"/>
                <a:t>Sorted:</a:t>
              </a:r>
            </a:p>
          </p:txBody>
        </p:sp>
        <p:sp>
          <p:nvSpPr>
            <p:cNvPr id="6" name="TextBox 5">
              <a:extLst>
                <a:ext uri="{FF2B5EF4-FFF2-40B4-BE49-F238E27FC236}">
                  <a16:creationId xmlns:a16="http://schemas.microsoft.com/office/drawing/2014/main" id="{04E93162-427E-2242-818B-B52BB46E2A2E}"/>
                </a:ext>
              </a:extLst>
            </p:cNvPr>
            <p:cNvSpPr txBox="1"/>
            <p:nvPr/>
          </p:nvSpPr>
          <p:spPr>
            <a:xfrm>
              <a:off x="1168818" y="1504122"/>
              <a:ext cx="1665841" cy="830997"/>
            </a:xfrm>
            <a:prstGeom prst="rect">
              <a:avLst/>
            </a:prstGeom>
            <a:noFill/>
          </p:spPr>
          <p:txBody>
            <a:bodyPr wrap="none" rtlCol="0">
              <a:spAutoFit/>
            </a:bodyPr>
            <a:lstStyle/>
            <a:p>
              <a:pPr marL="0" indent="0">
                <a:buNone/>
              </a:pPr>
              <a:r>
                <a:rPr lang="en-US" b="1" dirty="0">
                  <a:latin typeface="Courier New" panose="02070309020205020404" pitchFamily="49" charset="0"/>
                  <a:cs typeface="Courier New" panose="02070309020205020404" pitchFamily="49" charset="0"/>
                </a:rPr>
                <a:t>5 7 12 16 18</a:t>
              </a:r>
            </a:p>
            <a:p>
              <a:pPr marL="0" indent="0">
                <a:buNone/>
              </a:pPr>
              <a:r>
                <a:rPr lang="en-US" b="1" dirty="0">
                  <a:solidFill>
                    <a:srgbClr val="C00000"/>
                  </a:solidFill>
                  <a:latin typeface="Courier New" panose="02070309020205020404" pitchFamily="49" charset="0"/>
                  <a:cs typeface="Courier New" panose="02070309020205020404" pitchFamily="49" charset="0"/>
                </a:rPr>
                <a:t>3</a:t>
              </a:r>
              <a:r>
                <a:rPr lang="en-US" b="1" dirty="0">
                  <a:latin typeface="Courier New" panose="02070309020205020404" pitchFamily="49" charset="0"/>
                  <a:cs typeface="Courier New" panose="02070309020205020404" pitchFamily="49" charset="0"/>
                </a:rPr>
                <a:t> 8  9 12</a:t>
              </a:r>
            </a:p>
            <a:p>
              <a:pPr marL="0" indent="0">
                <a:buNone/>
              </a:pPr>
              <a:endParaRPr lang="en-US" b="1" dirty="0">
                <a:latin typeface="Courier New" panose="02070309020205020404" pitchFamily="49" charset="0"/>
                <a:cs typeface="Courier New" panose="02070309020205020404" pitchFamily="49" charset="0"/>
              </a:endParaRPr>
            </a:p>
          </p:txBody>
        </p:sp>
      </p:grpSp>
      <p:grpSp>
        <p:nvGrpSpPr>
          <p:cNvPr id="8" name="Group 7">
            <a:extLst>
              <a:ext uri="{FF2B5EF4-FFF2-40B4-BE49-F238E27FC236}">
                <a16:creationId xmlns:a16="http://schemas.microsoft.com/office/drawing/2014/main" id="{39C707B8-149C-404C-B3AA-2843F7E65227}"/>
              </a:ext>
            </a:extLst>
          </p:cNvPr>
          <p:cNvGrpSpPr/>
          <p:nvPr/>
        </p:nvGrpSpPr>
        <p:grpSpPr>
          <a:xfrm>
            <a:off x="946556" y="2464905"/>
            <a:ext cx="2443720" cy="830997"/>
            <a:chOff x="390939" y="1504122"/>
            <a:chExt cx="2443720" cy="830997"/>
          </a:xfrm>
        </p:grpSpPr>
        <p:sp>
          <p:nvSpPr>
            <p:cNvPr id="9" name="TextBox 8">
              <a:extLst>
                <a:ext uri="{FF2B5EF4-FFF2-40B4-BE49-F238E27FC236}">
                  <a16:creationId xmlns:a16="http://schemas.microsoft.com/office/drawing/2014/main" id="{53979D13-3DE6-1A44-B1FD-9570427EBCAE}"/>
                </a:ext>
              </a:extLst>
            </p:cNvPr>
            <p:cNvSpPr txBox="1"/>
            <p:nvPr/>
          </p:nvSpPr>
          <p:spPr>
            <a:xfrm>
              <a:off x="390939" y="1504122"/>
              <a:ext cx="846707" cy="830997"/>
            </a:xfrm>
            <a:prstGeom prst="rect">
              <a:avLst/>
            </a:prstGeom>
            <a:noFill/>
          </p:spPr>
          <p:txBody>
            <a:bodyPr wrap="none" rtlCol="0">
              <a:spAutoFit/>
            </a:bodyPr>
            <a:lstStyle/>
            <a:p>
              <a:pPr marL="0" indent="0" algn="r">
                <a:buNone/>
              </a:pPr>
              <a:r>
                <a:rPr lang="en-US" dirty="0"/>
                <a:t>List A:</a:t>
              </a:r>
            </a:p>
            <a:p>
              <a:pPr marL="0" indent="0" algn="r">
                <a:buNone/>
              </a:pPr>
              <a:r>
                <a:rPr lang="en-US" dirty="0"/>
                <a:t>List B:</a:t>
              </a:r>
            </a:p>
            <a:p>
              <a:pPr marL="0" indent="0" algn="r">
                <a:buNone/>
              </a:pPr>
              <a:r>
                <a:rPr lang="en-US" dirty="0"/>
                <a:t>Sorted:</a:t>
              </a:r>
            </a:p>
          </p:txBody>
        </p:sp>
        <p:sp>
          <p:nvSpPr>
            <p:cNvPr id="10" name="TextBox 9">
              <a:extLst>
                <a:ext uri="{FF2B5EF4-FFF2-40B4-BE49-F238E27FC236}">
                  <a16:creationId xmlns:a16="http://schemas.microsoft.com/office/drawing/2014/main" id="{97E4E03F-52C8-DC40-ABE3-AC6FA57DE397}"/>
                </a:ext>
              </a:extLst>
            </p:cNvPr>
            <p:cNvSpPr txBox="1"/>
            <p:nvPr/>
          </p:nvSpPr>
          <p:spPr>
            <a:xfrm>
              <a:off x="1168818" y="1504122"/>
              <a:ext cx="1665841" cy="830997"/>
            </a:xfrm>
            <a:prstGeom prst="rect">
              <a:avLst/>
            </a:prstGeom>
            <a:noFill/>
          </p:spPr>
          <p:txBody>
            <a:bodyPr wrap="none" rtlCol="0">
              <a:spAutoFit/>
            </a:bodyPr>
            <a:lstStyle/>
            <a:p>
              <a:pPr marL="0" indent="0">
                <a:buNone/>
              </a:pPr>
              <a:r>
                <a:rPr lang="en-US" b="1" dirty="0">
                  <a:solidFill>
                    <a:srgbClr val="C00000"/>
                  </a:solidFill>
                  <a:latin typeface="Courier New" panose="02070309020205020404" pitchFamily="49" charset="0"/>
                  <a:cs typeface="Courier New" panose="02070309020205020404" pitchFamily="49" charset="0"/>
                </a:rPr>
                <a:t>5</a:t>
              </a:r>
              <a:r>
                <a:rPr lang="en-US" b="1" dirty="0">
                  <a:latin typeface="Courier New" panose="02070309020205020404" pitchFamily="49" charset="0"/>
                  <a:cs typeface="Courier New" panose="02070309020205020404" pitchFamily="49" charset="0"/>
                </a:rPr>
                <a:t> 7 12 16 18</a:t>
              </a:r>
            </a:p>
            <a:p>
              <a:pPr marL="0" indent="0">
                <a:buNone/>
              </a:pPr>
              <a:r>
                <a:rPr lang="en-US" b="1" dirty="0">
                  <a:latin typeface="Courier New" panose="02070309020205020404" pitchFamily="49" charset="0"/>
                  <a:cs typeface="Courier New" panose="02070309020205020404" pitchFamily="49" charset="0"/>
                </a:rPr>
                <a:t>8 9 12</a:t>
              </a:r>
            </a:p>
            <a:p>
              <a:pPr marL="0" indent="0">
                <a:buNone/>
              </a:pPr>
              <a:r>
                <a:rPr lang="en-US" b="1" dirty="0">
                  <a:latin typeface="Courier New" panose="02070309020205020404" pitchFamily="49" charset="0"/>
                  <a:cs typeface="Courier New" panose="02070309020205020404" pitchFamily="49" charset="0"/>
                </a:rPr>
                <a:t>3</a:t>
              </a:r>
            </a:p>
          </p:txBody>
        </p:sp>
      </p:grpSp>
      <p:grpSp>
        <p:nvGrpSpPr>
          <p:cNvPr id="11" name="Group 10">
            <a:extLst>
              <a:ext uri="{FF2B5EF4-FFF2-40B4-BE49-F238E27FC236}">
                <a16:creationId xmlns:a16="http://schemas.microsoft.com/office/drawing/2014/main" id="{4FDBAB55-7737-CD4F-B24C-17E4657C9F13}"/>
              </a:ext>
            </a:extLst>
          </p:cNvPr>
          <p:cNvGrpSpPr/>
          <p:nvPr/>
        </p:nvGrpSpPr>
        <p:grpSpPr>
          <a:xfrm>
            <a:off x="946556" y="3425688"/>
            <a:ext cx="2196857" cy="830997"/>
            <a:chOff x="390939" y="1504122"/>
            <a:chExt cx="2196857" cy="830997"/>
          </a:xfrm>
        </p:grpSpPr>
        <p:sp>
          <p:nvSpPr>
            <p:cNvPr id="12" name="TextBox 11">
              <a:extLst>
                <a:ext uri="{FF2B5EF4-FFF2-40B4-BE49-F238E27FC236}">
                  <a16:creationId xmlns:a16="http://schemas.microsoft.com/office/drawing/2014/main" id="{58A04CB0-35D6-E141-AA45-09C02ABF2CDF}"/>
                </a:ext>
              </a:extLst>
            </p:cNvPr>
            <p:cNvSpPr txBox="1"/>
            <p:nvPr/>
          </p:nvSpPr>
          <p:spPr>
            <a:xfrm>
              <a:off x="390939" y="1504122"/>
              <a:ext cx="846707" cy="830997"/>
            </a:xfrm>
            <a:prstGeom prst="rect">
              <a:avLst/>
            </a:prstGeom>
            <a:noFill/>
          </p:spPr>
          <p:txBody>
            <a:bodyPr wrap="none" rtlCol="0">
              <a:spAutoFit/>
            </a:bodyPr>
            <a:lstStyle/>
            <a:p>
              <a:pPr marL="0" indent="0" algn="r">
                <a:buNone/>
              </a:pPr>
              <a:r>
                <a:rPr lang="en-US" dirty="0"/>
                <a:t>List A:</a:t>
              </a:r>
            </a:p>
            <a:p>
              <a:pPr marL="0" indent="0" algn="r">
                <a:buNone/>
              </a:pPr>
              <a:r>
                <a:rPr lang="en-US" dirty="0"/>
                <a:t>List B:</a:t>
              </a:r>
            </a:p>
            <a:p>
              <a:pPr marL="0" indent="0" algn="r">
                <a:buNone/>
              </a:pPr>
              <a:r>
                <a:rPr lang="en-US" dirty="0"/>
                <a:t>Sorted:</a:t>
              </a:r>
            </a:p>
          </p:txBody>
        </p:sp>
        <p:sp>
          <p:nvSpPr>
            <p:cNvPr id="13" name="TextBox 12">
              <a:extLst>
                <a:ext uri="{FF2B5EF4-FFF2-40B4-BE49-F238E27FC236}">
                  <a16:creationId xmlns:a16="http://schemas.microsoft.com/office/drawing/2014/main" id="{0268ADE6-0C58-D540-BC1A-3F1A7D86598D}"/>
                </a:ext>
              </a:extLst>
            </p:cNvPr>
            <p:cNvSpPr txBox="1"/>
            <p:nvPr/>
          </p:nvSpPr>
          <p:spPr>
            <a:xfrm>
              <a:off x="1168818" y="1504122"/>
              <a:ext cx="1418978" cy="830997"/>
            </a:xfrm>
            <a:prstGeom prst="rect">
              <a:avLst/>
            </a:prstGeom>
            <a:noFill/>
          </p:spPr>
          <p:txBody>
            <a:bodyPr wrap="none" rtlCol="0">
              <a:spAutoFit/>
            </a:bodyPr>
            <a:lstStyle/>
            <a:p>
              <a:pPr marL="0" indent="0">
                <a:buNone/>
              </a:pPr>
              <a:r>
                <a:rPr lang="en-US" b="1" dirty="0">
                  <a:solidFill>
                    <a:srgbClr val="C00000"/>
                  </a:solidFill>
                  <a:latin typeface="Courier New" panose="02070309020205020404" pitchFamily="49" charset="0"/>
                  <a:cs typeface="Courier New" panose="02070309020205020404" pitchFamily="49" charset="0"/>
                </a:rPr>
                <a:t>7</a:t>
              </a:r>
              <a:r>
                <a:rPr lang="en-US" b="1" dirty="0">
                  <a:latin typeface="Courier New" panose="02070309020205020404" pitchFamily="49" charset="0"/>
                  <a:cs typeface="Courier New" panose="02070309020205020404" pitchFamily="49" charset="0"/>
                </a:rPr>
                <a:t> 12 16 18</a:t>
              </a:r>
            </a:p>
            <a:p>
              <a:pPr marL="0" indent="0">
                <a:buNone/>
              </a:pPr>
              <a:r>
                <a:rPr lang="en-US" b="1" dirty="0">
                  <a:latin typeface="Courier New" panose="02070309020205020404" pitchFamily="49" charset="0"/>
                  <a:cs typeface="Courier New" panose="02070309020205020404" pitchFamily="49" charset="0"/>
                </a:rPr>
                <a:t>8 9 12</a:t>
              </a:r>
            </a:p>
            <a:p>
              <a:pPr marL="0" indent="0">
                <a:buNone/>
              </a:pPr>
              <a:r>
                <a:rPr lang="en-US" b="1" dirty="0">
                  <a:latin typeface="Courier New" panose="02070309020205020404" pitchFamily="49" charset="0"/>
                  <a:cs typeface="Courier New" panose="02070309020205020404" pitchFamily="49" charset="0"/>
                </a:rPr>
                <a:t>3 5</a:t>
              </a:r>
            </a:p>
          </p:txBody>
        </p:sp>
      </p:grpSp>
      <p:grpSp>
        <p:nvGrpSpPr>
          <p:cNvPr id="14" name="Group 13">
            <a:extLst>
              <a:ext uri="{FF2B5EF4-FFF2-40B4-BE49-F238E27FC236}">
                <a16:creationId xmlns:a16="http://schemas.microsoft.com/office/drawing/2014/main" id="{C3949E88-503D-8649-8F00-DA853E1995CD}"/>
              </a:ext>
            </a:extLst>
          </p:cNvPr>
          <p:cNvGrpSpPr/>
          <p:nvPr/>
        </p:nvGrpSpPr>
        <p:grpSpPr>
          <a:xfrm>
            <a:off x="946556" y="4386471"/>
            <a:ext cx="1949995" cy="830997"/>
            <a:chOff x="390939" y="1504122"/>
            <a:chExt cx="1949995" cy="830997"/>
          </a:xfrm>
        </p:grpSpPr>
        <p:sp>
          <p:nvSpPr>
            <p:cNvPr id="15" name="TextBox 14">
              <a:extLst>
                <a:ext uri="{FF2B5EF4-FFF2-40B4-BE49-F238E27FC236}">
                  <a16:creationId xmlns:a16="http://schemas.microsoft.com/office/drawing/2014/main" id="{225EAA36-B23C-6A49-80CE-4EB2C1BE0CF2}"/>
                </a:ext>
              </a:extLst>
            </p:cNvPr>
            <p:cNvSpPr txBox="1"/>
            <p:nvPr/>
          </p:nvSpPr>
          <p:spPr>
            <a:xfrm>
              <a:off x="390939" y="1504122"/>
              <a:ext cx="846707" cy="830997"/>
            </a:xfrm>
            <a:prstGeom prst="rect">
              <a:avLst/>
            </a:prstGeom>
            <a:noFill/>
          </p:spPr>
          <p:txBody>
            <a:bodyPr wrap="none" rtlCol="0">
              <a:spAutoFit/>
            </a:bodyPr>
            <a:lstStyle/>
            <a:p>
              <a:pPr marL="0" indent="0" algn="r">
                <a:buNone/>
              </a:pPr>
              <a:r>
                <a:rPr lang="en-US" dirty="0"/>
                <a:t>List A:</a:t>
              </a:r>
            </a:p>
            <a:p>
              <a:pPr marL="0" indent="0" algn="r">
                <a:buNone/>
              </a:pPr>
              <a:r>
                <a:rPr lang="en-US" dirty="0"/>
                <a:t>List B:</a:t>
              </a:r>
            </a:p>
            <a:p>
              <a:pPr marL="0" indent="0" algn="r">
                <a:buNone/>
              </a:pPr>
              <a:r>
                <a:rPr lang="en-US" dirty="0"/>
                <a:t>Sorted:</a:t>
              </a:r>
            </a:p>
          </p:txBody>
        </p:sp>
        <p:sp>
          <p:nvSpPr>
            <p:cNvPr id="16" name="TextBox 15">
              <a:extLst>
                <a:ext uri="{FF2B5EF4-FFF2-40B4-BE49-F238E27FC236}">
                  <a16:creationId xmlns:a16="http://schemas.microsoft.com/office/drawing/2014/main" id="{EC25BDF8-139F-F349-A17F-0A40A07A4330}"/>
                </a:ext>
              </a:extLst>
            </p:cNvPr>
            <p:cNvSpPr txBox="1"/>
            <p:nvPr/>
          </p:nvSpPr>
          <p:spPr>
            <a:xfrm>
              <a:off x="1168818" y="1504122"/>
              <a:ext cx="1172116" cy="830997"/>
            </a:xfrm>
            <a:prstGeom prst="rect">
              <a:avLst/>
            </a:prstGeom>
            <a:noFill/>
          </p:spPr>
          <p:txBody>
            <a:bodyPr wrap="none" rtlCol="0">
              <a:spAutoFit/>
            </a:bodyPr>
            <a:lstStyle/>
            <a:p>
              <a:pPr marL="0" indent="0">
                <a:buNone/>
              </a:pPr>
              <a:r>
                <a:rPr lang="en-US" b="1" dirty="0">
                  <a:latin typeface="Courier New" panose="02070309020205020404" pitchFamily="49" charset="0"/>
                  <a:cs typeface="Courier New" panose="02070309020205020404" pitchFamily="49" charset="0"/>
                </a:rPr>
                <a:t>12 16 18</a:t>
              </a:r>
            </a:p>
            <a:p>
              <a:pPr marL="0" indent="0">
                <a:buNone/>
              </a:pPr>
              <a:r>
                <a:rPr lang="en-US" b="1" dirty="0">
                  <a:solidFill>
                    <a:srgbClr val="C00000"/>
                  </a:solidFill>
                  <a:latin typeface="Courier New" panose="02070309020205020404" pitchFamily="49" charset="0"/>
                  <a:cs typeface="Courier New" panose="02070309020205020404" pitchFamily="49" charset="0"/>
                </a:rPr>
                <a:t>8</a:t>
              </a:r>
              <a:r>
                <a:rPr lang="en-US" b="1" dirty="0">
                  <a:latin typeface="Courier New" panose="02070309020205020404" pitchFamily="49" charset="0"/>
                  <a:cs typeface="Courier New" panose="02070309020205020404" pitchFamily="49" charset="0"/>
                </a:rPr>
                <a:t>   9 12</a:t>
              </a:r>
            </a:p>
            <a:p>
              <a:pPr marL="0" indent="0">
                <a:buNone/>
              </a:pPr>
              <a:r>
                <a:rPr lang="en-US" b="1" dirty="0">
                  <a:latin typeface="Courier New" panose="02070309020205020404" pitchFamily="49" charset="0"/>
                  <a:cs typeface="Courier New" panose="02070309020205020404" pitchFamily="49" charset="0"/>
                </a:rPr>
                <a:t>3   5  7</a:t>
              </a:r>
            </a:p>
          </p:txBody>
        </p:sp>
      </p:grpSp>
      <p:grpSp>
        <p:nvGrpSpPr>
          <p:cNvPr id="17" name="Group 16">
            <a:extLst>
              <a:ext uri="{FF2B5EF4-FFF2-40B4-BE49-F238E27FC236}">
                <a16:creationId xmlns:a16="http://schemas.microsoft.com/office/drawing/2014/main" id="{3C087EE7-35C8-2E4B-BAA4-1DB0258CE9E2}"/>
              </a:ext>
            </a:extLst>
          </p:cNvPr>
          <p:cNvGrpSpPr/>
          <p:nvPr/>
        </p:nvGrpSpPr>
        <p:grpSpPr>
          <a:xfrm>
            <a:off x="946556" y="5347254"/>
            <a:ext cx="2196857" cy="830997"/>
            <a:chOff x="390939" y="1504122"/>
            <a:chExt cx="2196857" cy="830997"/>
          </a:xfrm>
        </p:grpSpPr>
        <p:sp>
          <p:nvSpPr>
            <p:cNvPr id="18" name="TextBox 17">
              <a:extLst>
                <a:ext uri="{FF2B5EF4-FFF2-40B4-BE49-F238E27FC236}">
                  <a16:creationId xmlns:a16="http://schemas.microsoft.com/office/drawing/2014/main" id="{EFD6F5BC-3F11-1E47-A3E2-B837161CEE02}"/>
                </a:ext>
              </a:extLst>
            </p:cNvPr>
            <p:cNvSpPr txBox="1"/>
            <p:nvPr/>
          </p:nvSpPr>
          <p:spPr>
            <a:xfrm>
              <a:off x="390939" y="1504122"/>
              <a:ext cx="846707" cy="830997"/>
            </a:xfrm>
            <a:prstGeom prst="rect">
              <a:avLst/>
            </a:prstGeom>
            <a:noFill/>
          </p:spPr>
          <p:txBody>
            <a:bodyPr wrap="none" rtlCol="0">
              <a:spAutoFit/>
            </a:bodyPr>
            <a:lstStyle/>
            <a:p>
              <a:pPr marL="0" indent="0" algn="r">
                <a:buNone/>
              </a:pPr>
              <a:r>
                <a:rPr lang="en-US" dirty="0"/>
                <a:t>List A:</a:t>
              </a:r>
            </a:p>
            <a:p>
              <a:pPr marL="0" indent="0" algn="r">
                <a:buNone/>
              </a:pPr>
              <a:r>
                <a:rPr lang="en-US" dirty="0"/>
                <a:t>List B:</a:t>
              </a:r>
            </a:p>
            <a:p>
              <a:pPr marL="0" indent="0" algn="r">
                <a:buNone/>
              </a:pPr>
              <a:r>
                <a:rPr lang="en-US" dirty="0"/>
                <a:t>Sorted:</a:t>
              </a:r>
            </a:p>
          </p:txBody>
        </p:sp>
        <p:sp>
          <p:nvSpPr>
            <p:cNvPr id="19" name="TextBox 18">
              <a:extLst>
                <a:ext uri="{FF2B5EF4-FFF2-40B4-BE49-F238E27FC236}">
                  <a16:creationId xmlns:a16="http://schemas.microsoft.com/office/drawing/2014/main" id="{85232E73-D096-1040-9B2C-4E7B55E9C320}"/>
                </a:ext>
              </a:extLst>
            </p:cNvPr>
            <p:cNvSpPr txBox="1"/>
            <p:nvPr/>
          </p:nvSpPr>
          <p:spPr>
            <a:xfrm>
              <a:off x="1168818" y="1504122"/>
              <a:ext cx="1418978" cy="830997"/>
            </a:xfrm>
            <a:prstGeom prst="rect">
              <a:avLst/>
            </a:prstGeom>
            <a:noFill/>
          </p:spPr>
          <p:txBody>
            <a:bodyPr wrap="none" rtlCol="0">
              <a:spAutoFit/>
            </a:bodyPr>
            <a:lstStyle/>
            <a:p>
              <a:pPr marL="0" indent="0">
                <a:buNone/>
              </a:pPr>
              <a:r>
                <a:rPr lang="en-US" b="1" dirty="0">
                  <a:latin typeface="Courier New" panose="02070309020205020404" pitchFamily="49" charset="0"/>
                  <a:cs typeface="Courier New" panose="02070309020205020404" pitchFamily="49" charset="0"/>
                </a:rPr>
                <a:t>12 16 18</a:t>
              </a:r>
            </a:p>
            <a:p>
              <a:pPr marL="0" indent="0">
                <a:buNone/>
              </a:pPr>
              <a:r>
                <a:rPr lang="en-US" b="1" dirty="0">
                  <a:solidFill>
                    <a:srgbClr val="C00000"/>
                  </a:solidFill>
                  <a:latin typeface="Courier New" panose="02070309020205020404" pitchFamily="49" charset="0"/>
                  <a:cs typeface="Courier New" panose="02070309020205020404" pitchFamily="49" charset="0"/>
                </a:rPr>
                <a:t> 9</a:t>
              </a:r>
              <a:r>
                <a:rPr lang="en-US" b="1" dirty="0">
                  <a:latin typeface="Courier New" panose="02070309020205020404" pitchFamily="49" charset="0"/>
                  <a:cs typeface="Courier New" panose="02070309020205020404" pitchFamily="49" charset="0"/>
                </a:rPr>
                <a:t> 12</a:t>
              </a:r>
            </a:p>
            <a:p>
              <a:pPr marL="0" indent="0">
                <a:buNone/>
              </a:pPr>
              <a:r>
                <a:rPr lang="en-US" b="1" dirty="0">
                  <a:latin typeface="Courier New" panose="02070309020205020404" pitchFamily="49" charset="0"/>
                  <a:cs typeface="Courier New" panose="02070309020205020404" pitchFamily="49" charset="0"/>
                </a:rPr>
                <a:t> 3  5  7 8</a:t>
              </a:r>
            </a:p>
          </p:txBody>
        </p:sp>
      </p:grpSp>
      <p:grpSp>
        <p:nvGrpSpPr>
          <p:cNvPr id="20" name="Group 19">
            <a:extLst>
              <a:ext uri="{FF2B5EF4-FFF2-40B4-BE49-F238E27FC236}">
                <a16:creationId xmlns:a16="http://schemas.microsoft.com/office/drawing/2014/main" id="{3BCE0B6C-B906-A24C-BC62-E8B206746883}"/>
              </a:ext>
            </a:extLst>
          </p:cNvPr>
          <p:cNvGrpSpPr/>
          <p:nvPr/>
        </p:nvGrpSpPr>
        <p:grpSpPr>
          <a:xfrm>
            <a:off x="4304666" y="1504122"/>
            <a:ext cx="2443720" cy="830997"/>
            <a:chOff x="390939" y="1504122"/>
            <a:chExt cx="2443720" cy="830997"/>
          </a:xfrm>
        </p:grpSpPr>
        <p:sp>
          <p:nvSpPr>
            <p:cNvPr id="21" name="TextBox 20">
              <a:extLst>
                <a:ext uri="{FF2B5EF4-FFF2-40B4-BE49-F238E27FC236}">
                  <a16:creationId xmlns:a16="http://schemas.microsoft.com/office/drawing/2014/main" id="{F06A84E9-8FD4-884D-8493-D74FF80A4202}"/>
                </a:ext>
              </a:extLst>
            </p:cNvPr>
            <p:cNvSpPr txBox="1"/>
            <p:nvPr/>
          </p:nvSpPr>
          <p:spPr>
            <a:xfrm>
              <a:off x="390939" y="1504122"/>
              <a:ext cx="846707" cy="830997"/>
            </a:xfrm>
            <a:prstGeom prst="rect">
              <a:avLst/>
            </a:prstGeom>
            <a:noFill/>
          </p:spPr>
          <p:txBody>
            <a:bodyPr wrap="none" rtlCol="0">
              <a:spAutoFit/>
            </a:bodyPr>
            <a:lstStyle/>
            <a:p>
              <a:pPr marL="0" indent="0" algn="r">
                <a:buNone/>
              </a:pPr>
              <a:r>
                <a:rPr lang="en-US" dirty="0"/>
                <a:t>List A:</a:t>
              </a:r>
            </a:p>
            <a:p>
              <a:pPr marL="0" indent="0" algn="r">
                <a:buNone/>
              </a:pPr>
              <a:r>
                <a:rPr lang="en-US" dirty="0"/>
                <a:t>List B:</a:t>
              </a:r>
            </a:p>
            <a:p>
              <a:pPr marL="0" indent="0" algn="r">
                <a:buNone/>
              </a:pPr>
              <a:r>
                <a:rPr lang="en-US" dirty="0"/>
                <a:t>Sorted:</a:t>
              </a:r>
            </a:p>
          </p:txBody>
        </p:sp>
        <p:sp>
          <p:nvSpPr>
            <p:cNvPr id="22" name="TextBox 21">
              <a:extLst>
                <a:ext uri="{FF2B5EF4-FFF2-40B4-BE49-F238E27FC236}">
                  <a16:creationId xmlns:a16="http://schemas.microsoft.com/office/drawing/2014/main" id="{E1505AC0-1E80-904F-9F89-DEF31A4F8572}"/>
                </a:ext>
              </a:extLst>
            </p:cNvPr>
            <p:cNvSpPr txBox="1"/>
            <p:nvPr/>
          </p:nvSpPr>
          <p:spPr>
            <a:xfrm>
              <a:off x="1168818" y="1504122"/>
              <a:ext cx="1665841" cy="830997"/>
            </a:xfrm>
            <a:prstGeom prst="rect">
              <a:avLst/>
            </a:prstGeom>
            <a:noFill/>
          </p:spPr>
          <p:txBody>
            <a:bodyPr wrap="none" rtlCol="0">
              <a:spAutoFit/>
            </a:bodyPr>
            <a:lstStyle/>
            <a:p>
              <a:pPr marL="0" indent="0">
                <a:buNone/>
              </a:pPr>
              <a:r>
                <a:rPr lang="en-US" b="1" dirty="0">
                  <a:solidFill>
                    <a:srgbClr val="C00000"/>
                  </a:solidFill>
                  <a:latin typeface="Courier New" panose="02070309020205020404" pitchFamily="49" charset="0"/>
                  <a:cs typeface="Courier New" panose="02070309020205020404" pitchFamily="49" charset="0"/>
                </a:rPr>
                <a:t>12</a:t>
              </a:r>
              <a:r>
                <a:rPr lang="en-US" b="1" dirty="0">
                  <a:latin typeface="Courier New" panose="02070309020205020404" pitchFamily="49" charset="0"/>
                  <a:cs typeface="Courier New" panose="02070309020205020404" pitchFamily="49" charset="0"/>
                </a:rPr>
                <a:t> 16 18</a:t>
              </a:r>
            </a:p>
            <a:p>
              <a:pPr marL="0" indent="0">
                <a:buNone/>
              </a:pPr>
              <a:r>
                <a:rPr lang="en-US" b="1" dirty="0">
                  <a:latin typeface="Courier New" panose="02070309020205020404" pitchFamily="49" charset="0"/>
                  <a:cs typeface="Courier New" panose="02070309020205020404" pitchFamily="49" charset="0"/>
                </a:rPr>
                <a:t>12</a:t>
              </a:r>
            </a:p>
            <a:p>
              <a:pPr marL="0" indent="0">
                <a:buNone/>
              </a:pPr>
              <a:r>
                <a:rPr lang="en-US" b="1" dirty="0">
                  <a:latin typeface="Courier New" panose="02070309020205020404" pitchFamily="49" charset="0"/>
                  <a:cs typeface="Courier New" panose="02070309020205020404" pitchFamily="49" charset="0"/>
                </a:rPr>
                <a:t> 3  5  7 8 9</a:t>
              </a:r>
            </a:p>
          </p:txBody>
        </p:sp>
      </p:grpSp>
      <p:grpSp>
        <p:nvGrpSpPr>
          <p:cNvPr id="23" name="Group 22">
            <a:extLst>
              <a:ext uri="{FF2B5EF4-FFF2-40B4-BE49-F238E27FC236}">
                <a16:creationId xmlns:a16="http://schemas.microsoft.com/office/drawing/2014/main" id="{4C2CE869-C9EA-B04D-BF9D-DA21ED35AE02}"/>
              </a:ext>
            </a:extLst>
          </p:cNvPr>
          <p:cNvGrpSpPr/>
          <p:nvPr/>
        </p:nvGrpSpPr>
        <p:grpSpPr>
          <a:xfrm>
            <a:off x="4304666" y="2464905"/>
            <a:ext cx="2814014" cy="830997"/>
            <a:chOff x="390939" y="1504122"/>
            <a:chExt cx="2814014" cy="830997"/>
          </a:xfrm>
        </p:grpSpPr>
        <p:sp>
          <p:nvSpPr>
            <p:cNvPr id="24" name="TextBox 23">
              <a:extLst>
                <a:ext uri="{FF2B5EF4-FFF2-40B4-BE49-F238E27FC236}">
                  <a16:creationId xmlns:a16="http://schemas.microsoft.com/office/drawing/2014/main" id="{D76DD199-438E-CF48-9B5E-D05FF71F474D}"/>
                </a:ext>
              </a:extLst>
            </p:cNvPr>
            <p:cNvSpPr txBox="1"/>
            <p:nvPr/>
          </p:nvSpPr>
          <p:spPr>
            <a:xfrm>
              <a:off x="390939" y="1504122"/>
              <a:ext cx="846707" cy="830997"/>
            </a:xfrm>
            <a:prstGeom prst="rect">
              <a:avLst/>
            </a:prstGeom>
            <a:noFill/>
          </p:spPr>
          <p:txBody>
            <a:bodyPr wrap="none" rtlCol="0">
              <a:spAutoFit/>
            </a:bodyPr>
            <a:lstStyle/>
            <a:p>
              <a:pPr marL="0" indent="0" algn="r">
                <a:buNone/>
              </a:pPr>
              <a:r>
                <a:rPr lang="en-US" dirty="0"/>
                <a:t>List A:</a:t>
              </a:r>
            </a:p>
            <a:p>
              <a:pPr marL="0" indent="0" algn="r">
                <a:buNone/>
              </a:pPr>
              <a:r>
                <a:rPr lang="en-US" dirty="0"/>
                <a:t>List B:</a:t>
              </a:r>
            </a:p>
            <a:p>
              <a:pPr marL="0" indent="0" algn="r">
                <a:buNone/>
              </a:pPr>
              <a:r>
                <a:rPr lang="en-US" dirty="0"/>
                <a:t>Sorted:</a:t>
              </a:r>
            </a:p>
          </p:txBody>
        </p:sp>
        <p:sp>
          <p:nvSpPr>
            <p:cNvPr id="25" name="TextBox 24">
              <a:extLst>
                <a:ext uri="{FF2B5EF4-FFF2-40B4-BE49-F238E27FC236}">
                  <a16:creationId xmlns:a16="http://schemas.microsoft.com/office/drawing/2014/main" id="{D2A3B1BE-4A2B-7B4E-A2F6-6CC7C49AA875}"/>
                </a:ext>
              </a:extLst>
            </p:cNvPr>
            <p:cNvSpPr txBox="1"/>
            <p:nvPr/>
          </p:nvSpPr>
          <p:spPr>
            <a:xfrm>
              <a:off x="1168818" y="1504122"/>
              <a:ext cx="2036135" cy="830997"/>
            </a:xfrm>
            <a:prstGeom prst="rect">
              <a:avLst/>
            </a:prstGeom>
            <a:noFill/>
          </p:spPr>
          <p:txBody>
            <a:bodyPr wrap="none" rtlCol="0">
              <a:spAutoFit/>
            </a:bodyPr>
            <a:lstStyle/>
            <a:p>
              <a:pPr marL="0" indent="0">
                <a:buNone/>
              </a:pPr>
              <a:r>
                <a:rPr lang="en-US" b="1" dirty="0">
                  <a:latin typeface="Courier New" panose="02070309020205020404" pitchFamily="49" charset="0"/>
                  <a:cs typeface="Courier New" panose="02070309020205020404" pitchFamily="49" charset="0"/>
                </a:rPr>
                <a:t>16 18</a:t>
              </a:r>
            </a:p>
            <a:p>
              <a:pPr marL="0" indent="0">
                <a:buNone/>
              </a:pPr>
              <a:r>
                <a:rPr lang="en-US" b="1" dirty="0">
                  <a:solidFill>
                    <a:srgbClr val="C00000"/>
                  </a:solidFill>
                  <a:latin typeface="Courier New" panose="02070309020205020404" pitchFamily="49" charset="0"/>
                  <a:cs typeface="Courier New" panose="02070309020205020404" pitchFamily="49" charset="0"/>
                </a:rPr>
                <a:t>12</a:t>
              </a:r>
            </a:p>
            <a:p>
              <a:pPr marL="0" indent="0">
                <a:buNone/>
              </a:pPr>
              <a:r>
                <a:rPr lang="en-US" b="1" dirty="0">
                  <a:latin typeface="Courier New" panose="02070309020205020404" pitchFamily="49" charset="0"/>
                  <a:cs typeface="Courier New" panose="02070309020205020404" pitchFamily="49" charset="0"/>
                </a:rPr>
                <a:t> 3  5  7 8 9 12</a:t>
              </a:r>
            </a:p>
          </p:txBody>
        </p:sp>
      </p:grpSp>
      <p:grpSp>
        <p:nvGrpSpPr>
          <p:cNvPr id="26" name="Group 25">
            <a:extLst>
              <a:ext uri="{FF2B5EF4-FFF2-40B4-BE49-F238E27FC236}">
                <a16:creationId xmlns:a16="http://schemas.microsoft.com/office/drawing/2014/main" id="{5EA102F6-8289-B044-BEDE-F5BE8DC1B16D}"/>
              </a:ext>
            </a:extLst>
          </p:cNvPr>
          <p:cNvGrpSpPr/>
          <p:nvPr/>
        </p:nvGrpSpPr>
        <p:grpSpPr>
          <a:xfrm>
            <a:off x="4304666" y="3445568"/>
            <a:ext cx="3184307" cy="830997"/>
            <a:chOff x="390939" y="1504122"/>
            <a:chExt cx="3184307" cy="830997"/>
          </a:xfrm>
        </p:grpSpPr>
        <p:sp>
          <p:nvSpPr>
            <p:cNvPr id="27" name="TextBox 26">
              <a:extLst>
                <a:ext uri="{FF2B5EF4-FFF2-40B4-BE49-F238E27FC236}">
                  <a16:creationId xmlns:a16="http://schemas.microsoft.com/office/drawing/2014/main" id="{89EF08C7-F621-6541-9F7F-7BE7C49CAA54}"/>
                </a:ext>
              </a:extLst>
            </p:cNvPr>
            <p:cNvSpPr txBox="1"/>
            <p:nvPr/>
          </p:nvSpPr>
          <p:spPr>
            <a:xfrm>
              <a:off x="390939" y="1504122"/>
              <a:ext cx="846707" cy="830997"/>
            </a:xfrm>
            <a:prstGeom prst="rect">
              <a:avLst/>
            </a:prstGeom>
            <a:noFill/>
          </p:spPr>
          <p:txBody>
            <a:bodyPr wrap="none" rtlCol="0">
              <a:spAutoFit/>
            </a:bodyPr>
            <a:lstStyle/>
            <a:p>
              <a:pPr marL="0" indent="0" algn="r">
                <a:buNone/>
              </a:pPr>
              <a:r>
                <a:rPr lang="en-US" dirty="0"/>
                <a:t>List A:</a:t>
              </a:r>
            </a:p>
            <a:p>
              <a:pPr marL="0" indent="0" algn="r">
                <a:buNone/>
              </a:pPr>
              <a:r>
                <a:rPr lang="en-US" dirty="0"/>
                <a:t>List B:</a:t>
              </a:r>
            </a:p>
            <a:p>
              <a:pPr marL="0" indent="0" algn="r">
                <a:buNone/>
              </a:pPr>
              <a:r>
                <a:rPr lang="en-US" dirty="0"/>
                <a:t>Sorted:</a:t>
              </a:r>
            </a:p>
          </p:txBody>
        </p:sp>
        <p:sp>
          <p:nvSpPr>
            <p:cNvPr id="28" name="TextBox 27">
              <a:extLst>
                <a:ext uri="{FF2B5EF4-FFF2-40B4-BE49-F238E27FC236}">
                  <a16:creationId xmlns:a16="http://schemas.microsoft.com/office/drawing/2014/main" id="{8CD83CF8-1C48-F245-9BBF-F6AD1735A791}"/>
                </a:ext>
              </a:extLst>
            </p:cNvPr>
            <p:cNvSpPr txBox="1"/>
            <p:nvPr/>
          </p:nvSpPr>
          <p:spPr>
            <a:xfrm>
              <a:off x="1168818" y="1504122"/>
              <a:ext cx="2406428" cy="830997"/>
            </a:xfrm>
            <a:prstGeom prst="rect">
              <a:avLst/>
            </a:prstGeom>
            <a:noFill/>
          </p:spPr>
          <p:txBody>
            <a:bodyPr wrap="none" rtlCol="0">
              <a:spAutoFit/>
            </a:bodyPr>
            <a:lstStyle/>
            <a:p>
              <a:pPr marL="0" indent="0">
                <a:buNone/>
              </a:pPr>
              <a:r>
                <a:rPr lang="en-US" b="1" dirty="0">
                  <a:solidFill>
                    <a:srgbClr val="C00000"/>
                  </a:solidFill>
                  <a:latin typeface="Courier New" panose="02070309020205020404" pitchFamily="49" charset="0"/>
                  <a:cs typeface="Courier New" panose="02070309020205020404" pitchFamily="49" charset="0"/>
                </a:rPr>
                <a:t>16 18</a:t>
              </a:r>
            </a:p>
            <a:p>
              <a:pPr marL="0" indent="0">
                <a:buNone/>
              </a:pPr>
              <a:endParaRPr lang="en-US" b="1" dirty="0">
                <a:solidFill>
                  <a:srgbClr val="C00000"/>
                </a:solidFill>
                <a:latin typeface="Courier New" panose="02070309020205020404" pitchFamily="49" charset="0"/>
                <a:cs typeface="Courier New" panose="02070309020205020404" pitchFamily="49" charset="0"/>
              </a:endParaRPr>
            </a:p>
            <a:p>
              <a:pPr marL="0" indent="0">
                <a:buNone/>
              </a:pPr>
              <a:r>
                <a:rPr lang="en-US" b="1" dirty="0">
                  <a:latin typeface="Courier New" panose="02070309020205020404" pitchFamily="49" charset="0"/>
                  <a:cs typeface="Courier New" panose="02070309020205020404" pitchFamily="49" charset="0"/>
                </a:rPr>
                <a:t> 3  5  7 8 9 12 12</a:t>
              </a:r>
            </a:p>
          </p:txBody>
        </p:sp>
      </p:grpSp>
      <p:grpSp>
        <p:nvGrpSpPr>
          <p:cNvPr id="29" name="Group 28">
            <a:extLst>
              <a:ext uri="{FF2B5EF4-FFF2-40B4-BE49-F238E27FC236}">
                <a16:creationId xmlns:a16="http://schemas.microsoft.com/office/drawing/2014/main" id="{0AE54400-CA13-1E41-A8FE-85A4E44EF6FB}"/>
              </a:ext>
            </a:extLst>
          </p:cNvPr>
          <p:cNvGrpSpPr/>
          <p:nvPr/>
        </p:nvGrpSpPr>
        <p:grpSpPr>
          <a:xfrm>
            <a:off x="4304666" y="4386470"/>
            <a:ext cx="3924894" cy="830997"/>
            <a:chOff x="390939" y="1504122"/>
            <a:chExt cx="3924894" cy="830997"/>
          </a:xfrm>
        </p:grpSpPr>
        <p:sp>
          <p:nvSpPr>
            <p:cNvPr id="30" name="TextBox 29">
              <a:extLst>
                <a:ext uri="{FF2B5EF4-FFF2-40B4-BE49-F238E27FC236}">
                  <a16:creationId xmlns:a16="http://schemas.microsoft.com/office/drawing/2014/main" id="{347E2750-6136-D749-924A-497301690FFE}"/>
                </a:ext>
              </a:extLst>
            </p:cNvPr>
            <p:cNvSpPr txBox="1"/>
            <p:nvPr/>
          </p:nvSpPr>
          <p:spPr>
            <a:xfrm>
              <a:off x="390939" y="1504122"/>
              <a:ext cx="846707" cy="830997"/>
            </a:xfrm>
            <a:prstGeom prst="rect">
              <a:avLst/>
            </a:prstGeom>
            <a:noFill/>
          </p:spPr>
          <p:txBody>
            <a:bodyPr wrap="none" rtlCol="0">
              <a:spAutoFit/>
            </a:bodyPr>
            <a:lstStyle/>
            <a:p>
              <a:pPr marL="0" indent="0" algn="r">
                <a:buNone/>
              </a:pPr>
              <a:r>
                <a:rPr lang="en-US" dirty="0"/>
                <a:t>List A:</a:t>
              </a:r>
            </a:p>
            <a:p>
              <a:pPr marL="0" indent="0" algn="r">
                <a:buNone/>
              </a:pPr>
              <a:r>
                <a:rPr lang="en-US" dirty="0"/>
                <a:t>List B:</a:t>
              </a:r>
            </a:p>
            <a:p>
              <a:pPr marL="0" indent="0" algn="r">
                <a:buNone/>
              </a:pPr>
              <a:r>
                <a:rPr lang="en-US" dirty="0"/>
                <a:t>Sorted:</a:t>
              </a:r>
            </a:p>
          </p:txBody>
        </p:sp>
        <p:sp>
          <p:nvSpPr>
            <p:cNvPr id="31" name="TextBox 30">
              <a:extLst>
                <a:ext uri="{FF2B5EF4-FFF2-40B4-BE49-F238E27FC236}">
                  <a16:creationId xmlns:a16="http://schemas.microsoft.com/office/drawing/2014/main" id="{FB2E4080-0D88-D340-9711-46903DC38038}"/>
                </a:ext>
              </a:extLst>
            </p:cNvPr>
            <p:cNvSpPr txBox="1"/>
            <p:nvPr/>
          </p:nvSpPr>
          <p:spPr>
            <a:xfrm>
              <a:off x="1168818" y="1504122"/>
              <a:ext cx="3147015" cy="830997"/>
            </a:xfrm>
            <a:prstGeom prst="rect">
              <a:avLst/>
            </a:prstGeom>
            <a:noFill/>
          </p:spPr>
          <p:txBody>
            <a:bodyPr wrap="none" rtlCol="0">
              <a:spAutoFit/>
            </a:bodyPr>
            <a:lstStyle/>
            <a:p>
              <a:pPr marL="0" indent="0">
                <a:buNone/>
              </a:pPr>
              <a:endParaRPr lang="en-US" b="1" dirty="0">
                <a:solidFill>
                  <a:srgbClr val="C00000"/>
                </a:solidFill>
                <a:latin typeface="Courier New" panose="02070309020205020404" pitchFamily="49" charset="0"/>
                <a:cs typeface="Courier New" panose="02070309020205020404" pitchFamily="49" charset="0"/>
              </a:endParaRPr>
            </a:p>
            <a:p>
              <a:pPr marL="0" indent="0">
                <a:buNone/>
              </a:pPr>
              <a:endParaRPr lang="en-US" b="1" dirty="0">
                <a:solidFill>
                  <a:srgbClr val="C00000"/>
                </a:solidFill>
                <a:latin typeface="Courier New" panose="02070309020205020404" pitchFamily="49" charset="0"/>
                <a:cs typeface="Courier New" panose="02070309020205020404" pitchFamily="49" charset="0"/>
              </a:endParaRPr>
            </a:p>
            <a:p>
              <a:pPr marL="0" indent="0">
                <a:buNone/>
              </a:pPr>
              <a:r>
                <a:rPr lang="en-US" b="1" dirty="0">
                  <a:latin typeface="Courier New" panose="02070309020205020404" pitchFamily="49" charset="0"/>
                  <a:cs typeface="Courier New" panose="02070309020205020404" pitchFamily="49" charset="0"/>
                </a:rPr>
                <a:t> 3  5  7 8 9 12 12 16 18</a:t>
              </a:r>
            </a:p>
          </p:txBody>
        </p:sp>
      </p:grpSp>
    </p:spTree>
    <p:extLst>
      <p:ext uri="{BB962C8B-B14F-4D97-AF65-F5344CB8AC3E}">
        <p14:creationId xmlns:p14="http://schemas.microsoft.com/office/powerpoint/2010/main" val="2335598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fade">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9"/>
                                        </p:tgtEl>
                                        <p:attrNameLst>
                                          <p:attrName>style.visibility</p:attrName>
                                        </p:attrNameLst>
                                      </p:cBhvr>
                                      <p:to>
                                        <p:strVal val="visible"/>
                                      </p:to>
                                    </p:set>
                                    <p:animEffect transition="in" filter="fade">
                                      <p:cBhvr>
                                        <p:cTn id="4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4F09E-572D-6946-A4D3-BA5D7B59603D}"/>
              </a:ext>
            </a:extLst>
          </p:cNvPr>
          <p:cNvSpPr>
            <a:spLocks noGrp="1"/>
          </p:cNvSpPr>
          <p:nvPr>
            <p:ph type="title"/>
          </p:nvPr>
        </p:nvSpPr>
        <p:spPr/>
        <p:txBody>
          <a:bodyPr/>
          <a:lstStyle/>
          <a:p>
            <a:r>
              <a:rPr lang="en-US" dirty="0"/>
              <a:t>Mergesort: </a:t>
            </a:r>
            <a:r>
              <a:rPr lang="en-US" i="1" dirty="0">
                <a:latin typeface="Times New Roman" panose="02020603050405020304" pitchFamily="18" charset="0"/>
                <a:cs typeface="Times New Roman" panose="02020603050405020304" pitchFamily="18" charset="0"/>
              </a:rPr>
              <a:t>n</a:t>
            </a:r>
            <a:r>
              <a:rPr lang="en-US" dirty="0"/>
              <a:t> = 25 </a:t>
            </a:r>
          </a:p>
        </p:txBody>
      </p:sp>
      <p:sp>
        <p:nvSpPr>
          <p:cNvPr id="4" name="Slide Number Placeholder 3">
            <a:extLst>
              <a:ext uri="{FF2B5EF4-FFF2-40B4-BE49-F238E27FC236}">
                <a16:creationId xmlns:a16="http://schemas.microsoft.com/office/drawing/2014/main" id="{71420733-B7EB-0845-B32D-A094195045B2}"/>
              </a:ext>
            </a:extLst>
          </p:cNvPr>
          <p:cNvSpPr>
            <a:spLocks noGrp="1"/>
          </p:cNvSpPr>
          <p:nvPr>
            <p:ph type="sldNum" sz="quarter" idx="12"/>
          </p:nvPr>
        </p:nvSpPr>
        <p:spPr/>
        <p:txBody>
          <a:bodyPr/>
          <a:lstStyle/>
          <a:p>
            <a:fld id="{5E4F0376-0E54-9843-B673-E00D6670E830}" type="slidenum">
              <a:rPr lang="en-US" smtClean="0"/>
              <a:pPr/>
              <a:t>45</a:t>
            </a:fld>
            <a:endParaRPr lang="en-US"/>
          </a:p>
        </p:txBody>
      </p:sp>
      <p:sp>
        <p:nvSpPr>
          <p:cNvPr id="5" name="TextBox 4">
            <a:extLst>
              <a:ext uri="{FF2B5EF4-FFF2-40B4-BE49-F238E27FC236}">
                <a16:creationId xmlns:a16="http://schemas.microsoft.com/office/drawing/2014/main" id="{3005C933-302E-324E-8930-5BFE4DBE7225}"/>
              </a:ext>
            </a:extLst>
          </p:cNvPr>
          <p:cNvSpPr txBox="1"/>
          <p:nvPr/>
        </p:nvSpPr>
        <p:spPr>
          <a:xfrm>
            <a:off x="326003" y="1325903"/>
            <a:ext cx="8645315" cy="5447645"/>
          </a:xfrm>
          <a:prstGeom prst="rect">
            <a:avLst/>
          </a:prstGeom>
          <a:solidFill>
            <a:schemeClr val="bg1"/>
          </a:solidFill>
        </p:spPr>
        <p:txBody>
          <a:bodyPr wrap="none" rtlCol="0">
            <a:spAutoFit/>
          </a:bodyPr>
          <a:lstStyle/>
          <a:p>
            <a:r>
              <a:rPr lang="en-US" sz="1200" b="1" dirty="0">
                <a:latin typeface="Courier New" panose="02070309020205020404" pitchFamily="49" charset="0"/>
                <a:cs typeface="Courier New" panose="02070309020205020404" pitchFamily="49" charset="0"/>
              </a:rPr>
              <a:t> 65 38 23 34 87 70 75 10 64 54 58 37 19 18 51 28 12 69 85 91 71 41 66 96 29</a:t>
            </a:r>
          </a:p>
          <a:p>
            <a:r>
              <a:rPr lang="en-US" sz="1200" b="1" dirty="0">
                <a:latin typeface="Courier New" panose="02070309020205020404" pitchFamily="49" charset="0"/>
                <a:cs typeface="Courier New" panose="02070309020205020404" pitchFamily="49" charset="0"/>
              </a:rPr>
              <a:t> ^^ ^^ ^^ ^^ ^^ ^^ ^^ ^^ ^^ ^^ ^^ ^^ ^^ ^^ ^^ ^^ ^^ ^^ ^^ ^^ ^^ ^^ ^^ ^^ ^^ (midpoint @ 19)</a:t>
            </a:r>
          </a:p>
          <a:p>
            <a:r>
              <a:rPr lang="en-US" sz="1200" b="1" dirty="0">
                <a:latin typeface="Courier New" panose="02070309020205020404" pitchFamily="49" charset="0"/>
                <a:cs typeface="Courier New" panose="02070309020205020404" pitchFamily="49" charset="0"/>
              </a:rPr>
              <a:t> 65 38 23 34 87 70 75 10 64 54 58 37 19 18 51 28 12 69 85 91 71 41 66 96 29</a:t>
            </a:r>
          </a:p>
          <a:p>
            <a:r>
              <a:rPr lang="en-US" sz="1200" b="1" dirty="0">
                <a:latin typeface="Courier New" panose="02070309020205020404" pitchFamily="49" charset="0"/>
                <a:cs typeface="Courier New" panose="02070309020205020404" pitchFamily="49" charset="0"/>
              </a:rPr>
              <a:t> ^^ ^^ ^^ ^^ ^^ ^^ ^^ ^^ ^^ ^^ ^^ ^^ ^^                                     (midpoint @ 75)</a:t>
            </a:r>
          </a:p>
          <a:p>
            <a:r>
              <a:rPr lang="en-US" sz="1200" b="1" dirty="0">
                <a:latin typeface="Courier New" panose="02070309020205020404" pitchFamily="49" charset="0"/>
                <a:cs typeface="Courier New" panose="02070309020205020404" pitchFamily="49" charset="0"/>
              </a:rPr>
              <a:t> 65 38 23 34 87 70 75 10 64 54 58 37 19 18 51 28 12 69 85 91 71 41 66 96 29</a:t>
            </a:r>
          </a:p>
          <a:p>
            <a:r>
              <a:rPr lang="en-US" sz="1200" b="1" dirty="0">
                <a:latin typeface="Courier New" panose="02070309020205020404" pitchFamily="49" charset="0"/>
                <a:cs typeface="Courier New" panose="02070309020205020404" pitchFamily="49" charset="0"/>
              </a:rPr>
              <a:t> ^^ ^^ ^^ ^^ ^^ ^^ ^^                                                       (midpoint @ 34)</a:t>
            </a:r>
          </a:p>
          <a:p>
            <a:r>
              <a:rPr lang="en-US" sz="1200" b="1" dirty="0">
                <a:latin typeface="Courier New" panose="02070309020205020404" pitchFamily="49" charset="0"/>
                <a:cs typeface="Courier New" panose="02070309020205020404" pitchFamily="49" charset="0"/>
              </a:rPr>
              <a:t> 65 38 23 34 87 70 75 10 64 54 58 37 19 18 51 28 12 69 85 91 71 41 66 96 29</a:t>
            </a:r>
          </a:p>
          <a:p>
            <a:r>
              <a:rPr lang="en-US" sz="1200" b="1" dirty="0">
                <a:latin typeface="Courier New" panose="02070309020205020404" pitchFamily="49" charset="0"/>
                <a:cs typeface="Courier New" panose="02070309020205020404" pitchFamily="49" charset="0"/>
              </a:rPr>
              <a:t> ^^ ^^ ^^ ^^                                                                (midpoint @ 38)</a:t>
            </a:r>
          </a:p>
          <a:p>
            <a:r>
              <a:rPr lang="en-US" sz="1200" b="1" dirty="0">
                <a:latin typeface="Courier New" panose="02070309020205020404" pitchFamily="49" charset="0"/>
                <a:cs typeface="Courier New" panose="02070309020205020404" pitchFamily="49" charset="0"/>
              </a:rPr>
              <a:t> 65 38 23 34 87 70 75 10 64 54 58 37 19 18 51 28 12 69 85 91 71 41 66 96 29</a:t>
            </a:r>
          </a:p>
          <a:p>
            <a:r>
              <a:rPr lang="en-US" sz="1200" b="1" dirty="0">
                <a:latin typeface="Courier New" panose="02070309020205020404" pitchFamily="49" charset="0"/>
                <a:cs typeface="Courier New" panose="02070309020205020404" pitchFamily="49" charset="0"/>
              </a:rPr>
              <a:t> ^^ ^^                                                                      (midpoint @ 65)</a:t>
            </a:r>
          </a:p>
          <a:p>
            <a:r>
              <a:rPr lang="en-US" sz="1200" b="1" dirty="0">
                <a:latin typeface="Courier New" panose="02070309020205020404" pitchFamily="49" charset="0"/>
                <a:cs typeface="Courier New" panose="02070309020205020404" pitchFamily="49" charset="0"/>
              </a:rPr>
              <a:t> </a:t>
            </a:r>
            <a:r>
              <a:rPr lang="en-US" sz="1200" b="1" dirty="0">
                <a:highlight>
                  <a:srgbClr val="FFFF00"/>
                </a:highlight>
                <a:latin typeface="Courier New" panose="02070309020205020404" pitchFamily="49" charset="0"/>
                <a:cs typeface="Courier New" panose="02070309020205020404" pitchFamily="49" charset="0"/>
              </a:rPr>
              <a:t>38 65 </a:t>
            </a:r>
            <a:r>
              <a:rPr lang="en-US" sz="1200" b="1" dirty="0">
                <a:latin typeface="Courier New" panose="02070309020205020404" pitchFamily="49" charset="0"/>
                <a:cs typeface="Courier New" panose="02070309020205020404" pitchFamily="49" charset="0"/>
              </a:rPr>
              <a:t>23 34 87 70 75 10 64 54 58 37 19 18 51 28 12 69 85 91 71 41 66 96 29</a:t>
            </a:r>
          </a:p>
          <a:p>
            <a:r>
              <a:rPr lang="en-US" sz="1200" b="1" dirty="0">
                <a:latin typeface="Courier New" panose="02070309020205020404" pitchFamily="49" charset="0"/>
                <a:cs typeface="Courier New" panose="02070309020205020404" pitchFamily="49" charset="0"/>
              </a:rPr>
              <a:t> ^^ ^^                                                                      (merged)</a:t>
            </a:r>
          </a:p>
          <a:p>
            <a:r>
              <a:rPr lang="en-US" sz="1200" b="1" dirty="0">
                <a:latin typeface="Courier New" panose="02070309020205020404" pitchFamily="49" charset="0"/>
                <a:cs typeface="Courier New" panose="02070309020205020404" pitchFamily="49" charset="0"/>
              </a:rPr>
              <a:t> 38 65 23 34 87 70 75 10 64 54 58 37 19 18 51 28 12 69 85 91 71 41 66 96 29</a:t>
            </a:r>
          </a:p>
          <a:p>
            <a:r>
              <a:rPr lang="en-US" sz="1200" b="1" dirty="0">
                <a:latin typeface="Courier New" panose="02070309020205020404" pitchFamily="49" charset="0"/>
                <a:cs typeface="Courier New" panose="02070309020205020404" pitchFamily="49" charset="0"/>
              </a:rPr>
              <a:t>       ^^ ^^                                                                (midpoint @ 23)</a:t>
            </a:r>
          </a:p>
          <a:p>
            <a:r>
              <a:rPr lang="en-US" sz="1200" b="1" dirty="0">
                <a:latin typeface="Courier New" panose="02070309020205020404" pitchFamily="49" charset="0"/>
                <a:cs typeface="Courier New" panose="02070309020205020404" pitchFamily="49" charset="0"/>
              </a:rPr>
              <a:t> 38 65 </a:t>
            </a:r>
            <a:r>
              <a:rPr lang="en-US" sz="1200" b="1" dirty="0">
                <a:highlight>
                  <a:srgbClr val="FFFF00"/>
                </a:highlight>
                <a:latin typeface="Courier New" panose="02070309020205020404" pitchFamily="49" charset="0"/>
                <a:cs typeface="Courier New" panose="02070309020205020404" pitchFamily="49" charset="0"/>
              </a:rPr>
              <a:t>23 34</a:t>
            </a:r>
            <a:r>
              <a:rPr lang="en-US" sz="1200" b="1" dirty="0">
                <a:latin typeface="Courier New" panose="02070309020205020404" pitchFamily="49" charset="0"/>
                <a:cs typeface="Courier New" panose="02070309020205020404" pitchFamily="49" charset="0"/>
              </a:rPr>
              <a:t> 87 70 75 10 64 54 58 37 19 18 51 28 12 69 85 91 71 41 66 96 29</a:t>
            </a:r>
          </a:p>
          <a:p>
            <a:r>
              <a:rPr lang="en-US" sz="1200" b="1" dirty="0">
                <a:latin typeface="Courier New" panose="02070309020205020404" pitchFamily="49" charset="0"/>
                <a:cs typeface="Courier New" panose="02070309020205020404" pitchFamily="49" charset="0"/>
              </a:rPr>
              <a:t>       ^^ ^^                                                                (merged)</a:t>
            </a:r>
          </a:p>
          <a:p>
            <a:r>
              <a:rPr lang="en-US" sz="1200" b="1" dirty="0">
                <a:latin typeface="Courier New" panose="02070309020205020404" pitchFamily="49" charset="0"/>
                <a:cs typeface="Courier New" panose="02070309020205020404" pitchFamily="49" charset="0"/>
              </a:rPr>
              <a:t> </a:t>
            </a:r>
            <a:r>
              <a:rPr lang="en-US" sz="1200" b="1" dirty="0">
                <a:highlight>
                  <a:srgbClr val="FFFF00"/>
                </a:highlight>
                <a:latin typeface="Courier New" panose="02070309020205020404" pitchFamily="49" charset="0"/>
                <a:cs typeface="Courier New" panose="02070309020205020404" pitchFamily="49" charset="0"/>
              </a:rPr>
              <a:t>23 34 38 65 </a:t>
            </a:r>
            <a:r>
              <a:rPr lang="en-US" sz="1200" b="1" dirty="0">
                <a:latin typeface="Courier New" panose="02070309020205020404" pitchFamily="49" charset="0"/>
                <a:cs typeface="Courier New" panose="02070309020205020404" pitchFamily="49" charset="0"/>
              </a:rPr>
              <a:t>87 70 75 10 64 54 58 37 19 18 51 28 12 69 85 91 71 41 66 96 29</a:t>
            </a:r>
          </a:p>
          <a:p>
            <a:r>
              <a:rPr lang="en-US" sz="1200" b="1" dirty="0">
                <a:latin typeface="Courier New" panose="02070309020205020404" pitchFamily="49" charset="0"/>
                <a:cs typeface="Courier New" panose="02070309020205020404" pitchFamily="49" charset="0"/>
              </a:rPr>
              <a:t> ^^ ^^ ^^ ^^                                                                (merged)</a:t>
            </a:r>
          </a:p>
          <a:p>
            <a:r>
              <a:rPr lang="en-US" sz="1200" b="1" dirty="0">
                <a:latin typeface="Courier New" panose="02070309020205020404" pitchFamily="49" charset="0"/>
                <a:cs typeface="Courier New" panose="02070309020205020404" pitchFamily="49" charset="0"/>
              </a:rPr>
              <a:t> </a:t>
            </a:r>
            <a:r>
              <a:rPr lang="en-US" sz="1200" b="1" dirty="0">
                <a:solidFill>
                  <a:srgbClr val="008000"/>
                </a:solidFill>
                <a:latin typeface="Courier New" panose="02070309020205020404" pitchFamily="49" charset="0"/>
                <a:cs typeface="Courier New" panose="02070309020205020404" pitchFamily="49" charset="0"/>
              </a:rPr>
              <a:t>23 34 38 65 </a:t>
            </a:r>
            <a:r>
              <a:rPr lang="en-US" sz="1200" b="1" dirty="0">
                <a:latin typeface="Courier New" panose="02070309020205020404" pitchFamily="49" charset="0"/>
                <a:cs typeface="Courier New" panose="02070309020205020404" pitchFamily="49" charset="0"/>
              </a:rPr>
              <a:t>87 70 75 10 64 54 58 37 19 18 51 28 12 69 85 91 71 41 66 96 29</a:t>
            </a:r>
          </a:p>
          <a:p>
            <a:r>
              <a:rPr lang="en-US" sz="1200" b="1" dirty="0">
                <a:latin typeface="Courier New" panose="02070309020205020404" pitchFamily="49" charset="0"/>
                <a:cs typeface="Courier New" panose="02070309020205020404" pitchFamily="49" charset="0"/>
              </a:rPr>
              <a:t>             ^^ ^^ ^^                                                       (midpoint @ 70)</a:t>
            </a:r>
          </a:p>
          <a:p>
            <a:r>
              <a:rPr lang="en-US" sz="1200" b="1" dirty="0">
                <a:latin typeface="Courier New" panose="02070309020205020404" pitchFamily="49" charset="0"/>
                <a:cs typeface="Courier New" panose="02070309020205020404" pitchFamily="49" charset="0"/>
              </a:rPr>
              <a:t> </a:t>
            </a:r>
            <a:r>
              <a:rPr lang="en-US" sz="1200" b="1" dirty="0">
                <a:solidFill>
                  <a:srgbClr val="008000"/>
                </a:solidFill>
                <a:latin typeface="Courier New" panose="02070309020205020404" pitchFamily="49" charset="0"/>
                <a:cs typeface="Courier New" panose="02070309020205020404" pitchFamily="49" charset="0"/>
              </a:rPr>
              <a:t>23 34 38 65 </a:t>
            </a:r>
            <a:r>
              <a:rPr lang="en-US" sz="1200" b="1" dirty="0">
                <a:latin typeface="Courier New" panose="02070309020205020404" pitchFamily="49" charset="0"/>
                <a:cs typeface="Courier New" panose="02070309020205020404" pitchFamily="49" charset="0"/>
              </a:rPr>
              <a:t>87 70 75 10 64 54 58 37 19 18 51 28 12 69 85 91 71 41 66 96 29</a:t>
            </a:r>
          </a:p>
          <a:p>
            <a:r>
              <a:rPr lang="en-US" sz="1200" b="1" dirty="0">
                <a:latin typeface="Courier New" panose="02070309020205020404" pitchFamily="49" charset="0"/>
                <a:cs typeface="Courier New" panose="02070309020205020404" pitchFamily="49" charset="0"/>
              </a:rPr>
              <a:t>             ^^ ^^                                                          (midpoint @ 87)</a:t>
            </a:r>
          </a:p>
          <a:p>
            <a:r>
              <a:rPr lang="en-US" sz="1200" b="1" dirty="0">
                <a:latin typeface="Courier New" panose="02070309020205020404" pitchFamily="49" charset="0"/>
                <a:cs typeface="Courier New" panose="02070309020205020404" pitchFamily="49" charset="0"/>
              </a:rPr>
              <a:t> </a:t>
            </a:r>
            <a:r>
              <a:rPr lang="en-US" sz="1200" b="1" dirty="0">
                <a:solidFill>
                  <a:srgbClr val="008000"/>
                </a:solidFill>
                <a:latin typeface="Courier New" panose="02070309020205020404" pitchFamily="49" charset="0"/>
                <a:cs typeface="Courier New" panose="02070309020205020404" pitchFamily="49" charset="0"/>
              </a:rPr>
              <a:t>23 34 38 65 </a:t>
            </a:r>
            <a:r>
              <a:rPr lang="en-US" sz="1200" b="1" dirty="0">
                <a:highlight>
                  <a:srgbClr val="FFFF00"/>
                </a:highlight>
                <a:latin typeface="Courier New" panose="02070309020205020404" pitchFamily="49" charset="0"/>
                <a:cs typeface="Courier New" panose="02070309020205020404" pitchFamily="49" charset="0"/>
              </a:rPr>
              <a:t>70 87 </a:t>
            </a:r>
            <a:r>
              <a:rPr lang="en-US" sz="1200" b="1" dirty="0">
                <a:latin typeface="Courier New" panose="02070309020205020404" pitchFamily="49" charset="0"/>
                <a:cs typeface="Courier New" panose="02070309020205020404" pitchFamily="49" charset="0"/>
              </a:rPr>
              <a:t>75 10 64 54 58 37 19 18 51 28 12 69 85 91 71 41 66 96 29</a:t>
            </a:r>
          </a:p>
          <a:p>
            <a:r>
              <a:rPr lang="en-US" sz="1200" b="1" dirty="0">
                <a:latin typeface="Courier New" panose="02070309020205020404" pitchFamily="49" charset="0"/>
                <a:cs typeface="Courier New" panose="02070309020205020404" pitchFamily="49" charset="0"/>
              </a:rPr>
              <a:t>             ^^ ^^                                                          (merged)</a:t>
            </a:r>
          </a:p>
          <a:p>
            <a:r>
              <a:rPr lang="en-US" sz="1200" b="1" dirty="0">
                <a:latin typeface="Courier New" panose="02070309020205020404" pitchFamily="49" charset="0"/>
                <a:cs typeface="Courier New" panose="02070309020205020404" pitchFamily="49" charset="0"/>
              </a:rPr>
              <a:t> </a:t>
            </a:r>
            <a:r>
              <a:rPr lang="en-US" sz="1200" b="1" dirty="0">
                <a:solidFill>
                  <a:srgbClr val="008000"/>
                </a:solidFill>
                <a:latin typeface="Courier New" panose="02070309020205020404" pitchFamily="49" charset="0"/>
                <a:cs typeface="Courier New" panose="02070309020205020404" pitchFamily="49" charset="0"/>
              </a:rPr>
              <a:t>23 34 38 65 </a:t>
            </a:r>
            <a:r>
              <a:rPr lang="en-US" sz="1200" b="1" dirty="0">
                <a:highlight>
                  <a:srgbClr val="FFFF00"/>
                </a:highlight>
                <a:latin typeface="Courier New" panose="02070309020205020404" pitchFamily="49" charset="0"/>
                <a:cs typeface="Courier New" panose="02070309020205020404" pitchFamily="49" charset="0"/>
              </a:rPr>
              <a:t>70 75 87 </a:t>
            </a:r>
            <a:r>
              <a:rPr lang="en-US" sz="1200" b="1" dirty="0">
                <a:latin typeface="Courier New" panose="02070309020205020404" pitchFamily="49" charset="0"/>
                <a:cs typeface="Courier New" panose="02070309020205020404" pitchFamily="49" charset="0"/>
              </a:rPr>
              <a:t>10 64 54 58 37 19 18 51 28 12 69 85 91 71 41 66 96 29</a:t>
            </a:r>
          </a:p>
          <a:p>
            <a:r>
              <a:rPr lang="en-US" sz="1200" b="1" dirty="0">
                <a:latin typeface="Courier New" panose="02070309020205020404" pitchFamily="49" charset="0"/>
                <a:cs typeface="Courier New" panose="02070309020205020404" pitchFamily="49" charset="0"/>
              </a:rPr>
              <a:t>             ^^ ^^ ^^                                                       (merged)</a:t>
            </a:r>
          </a:p>
          <a:p>
            <a:r>
              <a:rPr lang="en-US" sz="1200" b="1" dirty="0">
                <a:latin typeface="Courier New" panose="02070309020205020404" pitchFamily="49" charset="0"/>
                <a:cs typeface="Courier New" panose="02070309020205020404" pitchFamily="49" charset="0"/>
              </a:rPr>
              <a:t> </a:t>
            </a:r>
            <a:r>
              <a:rPr lang="en-US" sz="1200" b="1" dirty="0">
                <a:highlight>
                  <a:srgbClr val="FFFF00"/>
                </a:highlight>
                <a:latin typeface="Courier New" panose="02070309020205020404" pitchFamily="49" charset="0"/>
                <a:cs typeface="Courier New" panose="02070309020205020404" pitchFamily="49" charset="0"/>
              </a:rPr>
              <a:t>23 34 38 65 70 75 87 </a:t>
            </a:r>
            <a:r>
              <a:rPr lang="en-US" sz="1200" b="1" dirty="0">
                <a:latin typeface="Courier New" panose="02070309020205020404" pitchFamily="49" charset="0"/>
                <a:cs typeface="Courier New" panose="02070309020205020404" pitchFamily="49" charset="0"/>
              </a:rPr>
              <a:t>10 64 54 58 37 19 18 51 28 12 69 85 91 71 41 66 96 29</a:t>
            </a:r>
          </a:p>
          <a:p>
            <a:r>
              <a:rPr lang="en-US" sz="1200" b="1" dirty="0">
                <a:latin typeface="Courier New" panose="02070309020205020404" pitchFamily="49" charset="0"/>
                <a:cs typeface="Courier New" panose="02070309020205020404" pitchFamily="49" charset="0"/>
              </a:rPr>
              <a:t> ^^ ^^ ^^ ^^ ^^ ^^ ^^                                                       (merged)</a:t>
            </a:r>
          </a:p>
          <a:p>
            <a:endParaRPr lang="en-US" sz="12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1810689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1805708-25F8-3541-AE67-42643932741D}"/>
              </a:ext>
            </a:extLst>
          </p:cNvPr>
          <p:cNvSpPr/>
          <p:nvPr/>
        </p:nvSpPr>
        <p:spPr bwMode="auto">
          <a:xfrm>
            <a:off x="548684" y="1375576"/>
            <a:ext cx="1920219" cy="3607887"/>
          </a:xfrm>
          <a:prstGeom prst="rect">
            <a:avLst/>
          </a:prstGeom>
          <a:solidFill>
            <a:schemeClr val="bg1">
              <a:lumMod val="85000"/>
            </a:schemeClr>
          </a:solidFill>
          <a:ln w="9525"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2" name="Title 1">
            <a:extLst>
              <a:ext uri="{FF2B5EF4-FFF2-40B4-BE49-F238E27FC236}">
                <a16:creationId xmlns:a16="http://schemas.microsoft.com/office/drawing/2014/main" id="{530DCBD4-9557-8D42-80C2-204F8DD59935}"/>
              </a:ext>
            </a:extLst>
          </p:cNvPr>
          <p:cNvSpPr>
            <a:spLocks noGrp="1"/>
          </p:cNvSpPr>
          <p:nvPr>
            <p:ph type="title"/>
          </p:nvPr>
        </p:nvSpPr>
        <p:spPr/>
        <p:txBody>
          <a:bodyPr/>
          <a:lstStyle/>
          <a:p>
            <a:r>
              <a:rPr lang="en-US" dirty="0"/>
              <a:t>Mergesort: </a:t>
            </a:r>
            <a:r>
              <a:rPr lang="en-US" i="1" dirty="0">
                <a:latin typeface="Times New Roman" panose="02020603050405020304" pitchFamily="18" charset="0"/>
                <a:cs typeface="Times New Roman" panose="02020603050405020304" pitchFamily="18" charset="0"/>
              </a:rPr>
              <a:t>n</a:t>
            </a:r>
            <a:r>
              <a:rPr lang="en-US" dirty="0"/>
              <a:t> = 25</a:t>
            </a:r>
            <a:r>
              <a:rPr lang="en-US" i="1" dirty="0"/>
              <a:t>, cont’d</a:t>
            </a:r>
          </a:p>
        </p:txBody>
      </p:sp>
      <p:sp>
        <p:nvSpPr>
          <p:cNvPr id="4" name="Slide Number Placeholder 3">
            <a:extLst>
              <a:ext uri="{FF2B5EF4-FFF2-40B4-BE49-F238E27FC236}">
                <a16:creationId xmlns:a16="http://schemas.microsoft.com/office/drawing/2014/main" id="{C0108E5A-E87E-4341-BD37-2C476000C457}"/>
              </a:ext>
            </a:extLst>
          </p:cNvPr>
          <p:cNvSpPr>
            <a:spLocks noGrp="1"/>
          </p:cNvSpPr>
          <p:nvPr>
            <p:ph type="sldNum" sz="quarter" idx="12"/>
          </p:nvPr>
        </p:nvSpPr>
        <p:spPr/>
        <p:txBody>
          <a:bodyPr/>
          <a:lstStyle/>
          <a:p>
            <a:fld id="{5E4F0376-0E54-9843-B673-E00D6670E830}" type="slidenum">
              <a:rPr lang="en-US" smtClean="0"/>
              <a:pPr/>
              <a:t>46</a:t>
            </a:fld>
            <a:endParaRPr lang="en-US"/>
          </a:p>
        </p:txBody>
      </p:sp>
      <p:sp>
        <p:nvSpPr>
          <p:cNvPr id="5" name="TextBox 4">
            <a:extLst>
              <a:ext uri="{FF2B5EF4-FFF2-40B4-BE49-F238E27FC236}">
                <a16:creationId xmlns:a16="http://schemas.microsoft.com/office/drawing/2014/main" id="{DC5A7534-EAE3-D04D-94AF-705922626238}"/>
              </a:ext>
            </a:extLst>
          </p:cNvPr>
          <p:cNvSpPr txBox="1"/>
          <p:nvPr/>
        </p:nvSpPr>
        <p:spPr>
          <a:xfrm>
            <a:off x="429370" y="1375576"/>
            <a:ext cx="8645315" cy="4154984"/>
          </a:xfrm>
          <a:prstGeom prst="rect">
            <a:avLst/>
          </a:prstGeom>
          <a:noFill/>
        </p:spPr>
        <p:txBody>
          <a:bodyPr wrap="none" rtlCol="0">
            <a:spAutoFit/>
          </a:bodyPr>
          <a:lstStyle/>
          <a:p>
            <a:r>
              <a:rPr lang="en-US" sz="1200" b="1" dirty="0">
                <a:latin typeface="Courier New" panose="02070309020205020404" pitchFamily="49" charset="0"/>
                <a:cs typeface="Courier New" panose="02070309020205020404" pitchFamily="49" charset="0"/>
              </a:rPr>
              <a:t> 23 34 38 65 70 75 87 10 64 54 58 37 19 18 51 28 12 69 85 91 71 41 66 96 29</a:t>
            </a:r>
          </a:p>
          <a:p>
            <a:r>
              <a:rPr lang="en-US" sz="1200" b="1" dirty="0">
                <a:latin typeface="Courier New" panose="02070309020205020404" pitchFamily="49" charset="0"/>
                <a:cs typeface="Courier New" panose="02070309020205020404" pitchFamily="49" charset="0"/>
              </a:rPr>
              <a:t>                      ^^ ^^ ^^ ^^ ^^ ^^                                     (midpoint @ 54)</a:t>
            </a:r>
          </a:p>
          <a:p>
            <a:r>
              <a:rPr lang="en-US" sz="1200" b="1" dirty="0">
                <a:latin typeface="Courier New" panose="02070309020205020404" pitchFamily="49" charset="0"/>
                <a:cs typeface="Courier New" panose="02070309020205020404" pitchFamily="49" charset="0"/>
              </a:rPr>
              <a:t> 23 34 38 65 70 75 87 10 64 54 58 37 19 18 51 28 12 69 85 91 71 41 66 96 29</a:t>
            </a:r>
          </a:p>
          <a:p>
            <a:r>
              <a:rPr lang="en-US" sz="1200" b="1" dirty="0">
                <a:latin typeface="Courier New" panose="02070309020205020404" pitchFamily="49" charset="0"/>
                <a:cs typeface="Courier New" panose="02070309020205020404" pitchFamily="49" charset="0"/>
              </a:rPr>
              <a:t>                      ^^ ^^ ^^                                              (midpoint @ 64)</a:t>
            </a:r>
          </a:p>
          <a:p>
            <a:r>
              <a:rPr lang="en-US" sz="1200" b="1" dirty="0">
                <a:latin typeface="Courier New" panose="02070309020205020404" pitchFamily="49" charset="0"/>
                <a:cs typeface="Courier New" panose="02070309020205020404" pitchFamily="49" charset="0"/>
              </a:rPr>
              <a:t> 23 34 38 65 70 75 87 10 64 54 58 37 19 18 51 28 12 69 85 91 71 41 66 96 29</a:t>
            </a:r>
          </a:p>
          <a:p>
            <a:r>
              <a:rPr lang="en-US" sz="1200" b="1" dirty="0">
                <a:latin typeface="Courier New" panose="02070309020205020404" pitchFamily="49" charset="0"/>
                <a:cs typeface="Courier New" panose="02070309020205020404" pitchFamily="49" charset="0"/>
              </a:rPr>
              <a:t>                      ^^ ^^                                                 (midpoint @ 10)</a:t>
            </a:r>
          </a:p>
          <a:p>
            <a:r>
              <a:rPr lang="en-US" sz="1200" b="1" dirty="0">
                <a:solidFill>
                  <a:srgbClr val="008000"/>
                </a:solidFill>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23 34 38 65 70 75 87 </a:t>
            </a:r>
            <a:r>
              <a:rPr lang="en-US" sz="1200" b="1" dirty="0">
                <a:highlight>
                  <a:srgbClr val="FFFF00"/>
                </a:highlight>
                <a:latin typeface="Courier New" panose="02070309020205020404" pitchFamily="49" charset="0"/>
                <a:cs typeface="Courier New" panose="02070309020205020404" pitchFamily="49" charset="0"/>
              </a:rPr>
              <a:t>10 64 </a:t>
            </a:r>
            <a:r>
              <a:rPr lang="en-US" sz="1200" b="1" dirty="0">
                <a:latin typeface="Courier New" panose="02070309020205020404" pitchFamily="49" charset="0"/>
                <a:cs typeface="Courier New" panose="02070309020205020404" pitchFamily="49" charset="0"/>
              </a:rPr>
              <a:t>54 58 37 19 18 51 28 12 69 85 91 71 41 66 96 29</a:t>
            </a:r>
          </a:p>
          <a:p>
            <a:r>
              <a:rPr lang="en-US" sz="1200" b="1" dirty="0">
                <a:latin typeface="Courier New" panose="02070309020205020404" pitchFamily="49" charset="0"/>
                <a:cs typeface="Courier New" panose="02070309020205020404" pitchFamily="49" charset="0"/>
              </a:rPr>
              <a:t>                      ^^ ^^                                                 (merged)</a:t>
            </a:r>
          </a:p>
          <a:p>
            <a:r>
              <a:rPr lang="en-US" sz="1200" b="1" dirty="0">
                <a:latin typeface="Courier New" panose="02070309020205020404" pitchFamily="49" charset="0"/>
                <a:cs typeface="Courier New" panose="02070309020205020404" pitchFamily="49" charset="0"/>
              </a:rPr>
              <a:t> 23 34 38 65 70 75 87 </a:t>
            </a:r>
            <a:r>
              <a:rPr lang="en-US" sz="1200" b="1" dirty="0">
                <a:highlight>
                  <a:srgbClr val="FFFF00"/>
                </a:highlight>
                <a:latin typeface="Courier New" panose="02070309020205020404" pitchFamily="49" charset="0"/>
                <a:cs typeface="Courier New" panose="02070309020205020404" pitchFamily="49" charset="0"/>
              </a:rPr>
              <a:t>10 54 64 </a:t>
            </a:r>
            <a:r>
              <a:rPr lang="en-US" sz="1200" b="1" dirty="0">
                <a:latin typeface="Courier New" panose="02070309020205020404" pitchFamily="49" charset="0"/>
                <a:cs typeface="Courier New" panose="02070309020205020404" pitchFamily="49" charset="0"/>
              </a:rPr>
              <a:t>58 37 19 18 51 28 12 69 85 91 71 41 66 96 29</a:t>
            </a:r>
          </a:p>
          <a:p>
            <a:r>
              <a:rPr lang="en-US" sz="1200" b="1" dirty="0">
                <a:latin typeface="Courier New" panose="02070309020205020404" pitchFamily="49" charset="0"/>
                <a:cs typeface="Courier New" panose="02070309020205020404" pitchFamily="49" charset="0"/>
              </a:rPr>
              <a:t>                      ^^ ^^ ^^                                              (merged)</a:t>
            </a:r>
          </a:p>
          <a:p>
            <a:r>
              <a:rPr lang="en-US" sz="1200" b="1" dirty="0">
                <a:latin typeface="Courier New" panose="02070309020205020404" pitchFamily="49" charset="0"/>
                <a:cs typeface="Courier New" panose="02070309020205020404" pitchFamily="49" charset="0"/>
              </a:rPr>
              <a:t> 23 34 38 65 70 75 87 </a:t>
            </a:r>
            <a:r>
              <a:rPr lang="en-US" sz="1200" b="1" dirty="0">
                <a:solidFill>
                  <a:srgbClr val="008000"/>
                </a:solidFill>
                <a:latin typeface="Courier New" panose="02070309020205020404" pitchFamily="49" charset="0"/>
                <a:cs typeface="Courier New" panose="02070309020205020404" pitchFamily="49" charset="0"/>
              </a:rPr>
              <a:t>10 54 64 </a:t>
            </a:r>
            <a:r>
              <a:rPr lang="en-US" sz="1200" b="1" dirty="0">
                <a:latin typeface="Courier New" panose="02070309020205020404" pitchFamily="49" charset="0"/>
                <a:cs typeface="Courier New" panose="02070309020205020404" pitchFamily="49" charset="0"/>
              </a:rPr>
              <a:t>58 37 19 18 51 28 12 69 85 91 71 41 66 96 29</a:t>
            </a:r>
          </a:p>
          <a:p>
            <a:r>
              <a:rPr lang="en-US" sz="1200" b="1" dirty="0">
                <a:latin typeface="Courier New" panose="02070309020205020404" pitchFamily="49" charset="0"/>
                <a:cs typeface="Courier New" panose="02070309020205020404" pitchFamily="49" charset="0"/>
              </a:rPr>
              <a:t>                               ^^ ^^ ^^                                     (midpoint @ 37)</a:t>
            </a:r>
          </a:p>
          <a:p>
            <a:r>
              <a:rPr lang="en-US" sz="1200" b="1" dirty="0">
                <a:latin typeface="Courier New" panose="02070309020205020404" pitchFamily="49" charset="0"/>
                <a:cs typeface="Courier New" panose="02070309020205020404" pitchFamily="49" charset="0"/>
              </a:rPr>
              <a:t> 23 34 38 65 70 75 87 </a:t>
            </a:r>
            <a:r>
              <a:rPr lang="en-US" sz="1200" b="1" dirty="0">
                <a:solidFill>
                  <a:srgbClr val="008000"/>
                </a:solidFill>
                <a:latin typeface="Courier New" panose="02070309020205020404" pitchFamily="49" charset="0"/>
                <a:cs typeface="Courier New" panose="02070309020205020404" pitchFamily="49" charset="0"/>
              </a:rPr>
              <a:t>10 54 64 </a:t>
            </a:r>
            <a:r>
              <a:rPr lang="en-US" sz="1200" b="1" dirty="0">
                <a:latin typeface="Courier New" panose="02070309020205020404" pitchFamily="49" charset="0"/>
                <a:cs typeface="Courier New" panose="02070309020205020404" pitchFamily="49" charset="0"/>
              </a:rPr>
              <a:t>58 37 19 18 51 28 12 69 85 91 71 41 66 96 29</a:t>
            </a:r>
          </a:p>
          <a:p>
            <a:r>
              <a:rPr lang="en-US" sz="1200" b="1" dirty="0">
                <a:latin typeface="Courier New" panose="02070309020205020404" pitchFamily="49" charset="0"/>
                <a:cs typeface="Courier New" panose="02070309020205020404" pitchFamily="49" charset="0"/>
              </a:rPr>
              <a:t>                               ^^ ^^                                        (midpoint @ 58)</a:t>
            </a:r>
          </a:p>
          <a:p>
            <a:r>
              <a:rPr lang="en-US" sz="1200" b="1" dirty="0">
                <a:solidFill>
                  <a:srgbClr val="008000"/>
                </a:solidFill>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23 34 38 65 70 75 87 </a:t>
            </a:r>
            <a:r>
              <a:rPr lang="en-US" sz="1200" b="1" dirty="0">
                <a:solidFill>
                  <a:srgbClr val="008000"/>
                </a:solidFill>
                <a:latin typeface="Courier New" panose="02070309020205020404" pitchFamily="49" charset="0"/>
                <a:cs typeface="Courier New" panose="02070309020205020404" pitchFamily="49" charset="0"/>
              </a:rPr>
              <a:t>10 54 64 </a:t>
            </a:r>
            <a:r>
              <a:rPr lang="en-US" sz="1200" b="1" dirty="0">
                <a:highlight>
                  <a:srgbClr val="FFFF00"/>
                </a:highlight>
                <a:latin typeface="Courier New" panose="02070309020205020404" pitchFamily="49" charset="0"/>
                <a:cs typeface="Courier New" panose="02070309020205020404" pitchFamily="49" charset="0"/>
              </a:rPr>
              <a:t>37 58 </a:t>
            </a:r>
            <a:r>
              <a:rPr lang="en-US" sz="1200" b="1" dirty="0">
                <a:latin typeface="Courier New" panose="02070309020205020404" pitchFamily="49" charset="0"/>
                <a:cs typeface="Courier New" panose="02070309020205020404" pitchFamily="49" charset="0"/>
              </a:rPr>
              <a:t>19 18 51 28 12 69 85 91 71 41 66 96 29</a:t>
            </a:r>
          </a:p>
          <a:p>
            <a:r>
              <a:rPr lang="en-US" sz="1200" b="1" dirty="0">
                <a:latin typeface="Courier New" panose="02070309020205020404" pitchFamily="49" charset="0"/>
                <a:cs typeface="Courier New" panose="02070309020205020404" pitchFamily="49" charset="0"/>
              </a:rPr>
              <a:t>                               ^^ ^^                                        (merged)</a:t>
            </a:r>
          </a:p>
          <a:p>
            <a:r>
              <a:rPr lang="en-US" sz="1200" b="1" dirty="0">
                <a:latin typeface="Courier New" panose="02070309020205020404" pitchFamily="49" charset="0"/>
                <a:cs typeface="Courier New" panose="02070309020205020404" pitchFamily="49" charset="0"/>
              </a:rPr>
              <a:t> 23 34 38 65 70 75 87 </a:t>
            </a:r>
            <a:r>
              <a:rPr lang="en-US" sz="1200" b="1" dirty="0">
                <a:solidFill>
                  <a:srgbClr val="008000"/>
                </a:solidFill>
                <a:latin typeface="Courier New" panose="02070309020205020404" pitchFamily="49" charset="0"/>
                <a:cs typeface="Courier New" panose="02070309020205020404" pitchFamily="49" charset="0"/>
              </a:rPr>
              <a:t>10 54 64 </a:t>
            </a:r>
            <a:r>
              <a:rPr lang="en-US" sz="1200" b="1" dirty="0">
                <a:highlight>
                  <a:srgbClr val="FFFF00"/>
                </a:highlight>
                <a:latin typeface="Courier New" panose="02070309020205020404" pitchFamily="49" charset="0"/>
                <a:cs typeface="Courier New" panose="02070309020205020404" pitchFamily="49" charset="0"/>
              </a:rPr>
              <a:t>19 37 58 </a:t>
            </a:r>
            <a:r>
              <a:rPr lang="en-US" sz="1200" b="1" dirty="0">
                <a:latin typeface="Courier New" panose="02070309020205020404" pitchFamily="49" charset="0"/>
                <a:cs typeface="Courier New" panose="02070309020205020404" pitchFamily="49" charset="0"/>
              </a:rPr>
              <a:t>18 51 28 12 69 85 91 71 41 66 96 29</a:t>
            </a:r>
          </a:p>
          <a:p>
            <a:r>
              <a:rPr lang="en-US" sz="1200" b="1" dirty="0">
                <a:latin typeface="Courier New" panose="02070309020205020404" pitchFamily="49" charset="0"/>
                <a:cs typeface="Courier New" panose="02070309020205020404" pitchFamily="49" charset="0"/>
              </a:rPr>
              <a:t>                               ^^ ^^ ^^                                     (merged)</a:t>
            </a:r>
          </a:p>
          <a:p>
            <a:r>
              <a:rPr lang="en-US" sz="1200" b="1" dirty="0">
                <a:latin typeface="Courier New" panose="02070309020205020404" pitchFamily="49" charset="0"/>
                <a:cs typeface="Courier New" panose="02070309020205020404" pitchFamily="49" charset="0"/>
              </a:rPr>
              <a:t> 23 34 38 65 70 75 87 </a:t>
            </a:r>
            <a:r>
              <a:rPr lang="en-US" sz="1200" b="1" dirty="0">
                <a:highlight>
                  <a:srgbClr val="FFFF00"/>
                </a:highlight>
                <a:latin typeface="Courier New" panose="02070309020205020404" pitchFamily="49" charset="0"/>
                <a:cs typeface="Courier New" panose="02070309020205020404" pitchFamily="49" charset="0"/>
              </a:rPr>
              <a:t>10 19 37 54 58 64 </a:t>
            </a:r>
            <a:r>
              <a:rPr lang="en-US" sz="1200" b="1" dirty="0">
                <a:latin typeface="Courier New" panose="02070309020205020404" pitchFamily="49" charset="0"/>
                <a:cs typeface="Courier New" panose="02070309020205020404" pitchFamily="49" charset="0"/>
              </a:rPr>
              <a:t>18 51 28 12 69 85 91 71 41 66 96 29</a:t>
            </a:r>
          </a:p>
          <a:p>
            <a:r>
              <a:rPr lang="en-US" sz="1200" b="1" dirty="0">
                <a:latin typeface="Courier New" panose="02070309020205020404" pitchFamily="49" charset="0"/>
                <a:cs typeface="Courier New" panose="02070309020205020404" pitchFamily="49" charset="0"/>
              </a:rPr>
              <a:t>                      ^^ ^^ ^^ ^^ ^^ ^^                                     (merged)</a:t>
            </a:r>
          </a:p>
          <a:p>
            <a:r>
              <a:rPr lang="en-US" sz="1200" b="1" dirty="0">
                <a:latin typeface="Courier New" panose="02070309020205020404" pitchFamily="49" charset="0"/>
                <a:cs typeface="Courier New" panose="02070309020205020404" pitchFamily="49" charset="0"/>
              </a:rPr>
              <a:t> </a:t>
            </a:r>
            <a:r>
              <a:rPr lang="en-US" sz="1200" b="1" dirty="0">
                <a:highlight>
                  <a:srgbClr val="FFFF00"/>
                </a:highlight>
                <a:latin typeface="Courier New" panose="02070309020205020404" pitchFamily="49" charset="0"/>
                <a:cs typeface="Courier New" panose="02070309020205020404" pitchFamily="49" charset="0"/>
              </a:rPr>
              <a:t>10 19 23 34 37 38 54 58 64 65 70 75 87 </a:t>
            </a:r>
            <a:r>
              <a:rPr lang="en-US" sz="1200" b="1" dirty="0">
                <a:latin typeface="Courier New" panose="02070309020205020404" pitchFamily="49" charset="0"/>
                <a:cs typeface="Courier New" panose="02070309020205020404" pitchFamily="49" charset="0"/>
              </a:rPr>
              <a:t>18 51 28 12 69 85 91 71 41 66 96 29</a:t>
            </a:r>
          </a:p>
          <a:p>
            <a:r>
              <a:rPr lang="en-US" sz="1200" b="1" dirty="0">
                <a:latin typeface="Courier New" panose="02070309020205020404" pitchFamily="49" charset="0"/>
                <a:cs typeface="Courier New" panose="02070309020205020404" pitchFamily="49" charset="0"/>
              </a:rPr>
              <a:t> ^^ ^^ ^^ ^^ ^^ ^^ ^^ ^^ ^^ ^^ ^^ ^^ ^^                                     (merged)</a:t>
            </a:r>
          </a:p>
        </p:txBody>
      </p:sp>
    </p:spTree>
    <p:extLst>
      <p:ext uri="{BB962C8B-B14F-4D97-AF65-F5344CB8AC3E}">
        <p14:creationId xmlns:p14="http://schemas.microsoft.com/office/powerpoint/2010/main" val="34691970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8110544-AF3D-4342-9281-D70658398AE7}"/>
              </a:ext>
            </a:extLst>
          </p:cNvPr>
          <p:cNvSpPr/>
          <p:nvPr/>
        </p:nvSpPr>
        <p:spPr bwMode="auto">
          <a:xfrm>
            <a:off x="548684" y="1375576"/>
            <a:ext cx="3566121" cy="4065082"/>
          </a:xfrm>
          <a:prstGeom prst="rect">
            <a:avLst/>
          </a:prstGeom>
          <a:solidFill>
            <a:schemeClr val="bg1">
              <a:lumMod val="85000"/>
            </a:schemeClr>
          </a:solidFill>
          <a:ln w="9525"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2" name="Title 1">
            <a:extLst>
              <a:ext uri="{FF2B5EF4-FFF2-40B4-BE49-F238E27FC236}">
                <a16:creationId xmlns:a16="http://schemas.microsoft.com/office/drawing/2014/main" id="{530DCBD4-9557-8D42-80C2-204F8DD59935}"/>
              </a:ext>
            </a:extLst>
          </p:cNvPr>
          <p:cNvSpPr>
            <a:spLocks noGrp="1"/>
          </p:cNvSpPr>
          <p:nvPr>
            <p:ph type="title"/>
          </p:nvPr>
        </p:nvSpPr>
        <p:spPr/>
        <p:txBody>
          <a:bodyPr/>
          <a:lstStyle/>
          <a:p>
            <a:r>
              <a:rPr lang="en-US" dirty="0"/>
              <a:t>Mergesort: </a:t>
            </a:r>
            <a:r>
              <a:rPr lang="en-US" i="1" dirty="0">
                <a:latin typeface="Times New Roman" panose="02020603050405020304" pitchFamily="18" charset="0"/>
                <a:cs typeface="Times New Roman" panose="02020603050405020304" pitchFamily="18" charset="0"/>
              </a:rPr>
              <a:t>n</a:t>
            </a:r>
            <a:r>
              <a:rPr lang="en-US" dirty="0"/>
              <a:t> = 25</a:t>
            </a:r>
            <a:r>
              <a:rPr lang="en-US" i="1" dirty="0"/>
              <a:t>, cont’d</a:t>
            </a:r>
          </a:p>
        </p:txBody>
      </p:sp>
      <p:sp>
        <p:nvSpPr>
          <p:cNvPr id="4" name="Slide Number Placeholder 3">
            <a:extLst>
              <a:ext uri="{FF2B5EF4-FFF2-40B4-BE49-F238E27FC236}">
                <a16:creationId xmlns:a16="http://schemas.microsoft.com/office/drawing/2014/main" id="{C0108E5A-E87E-4341-BD37-2C476000C457}"/>
              </a:ext>
            </a:extLst>
          </p:cNvPr>
          <p:cNvSpPr>
            <a:spLocks noGrp="1"/>
          </p:cNvSpPr>
          <p:nvPr>
            <p:ph type="sldNum" sz="quarter" idx="12"/>
          </p:nvPr>
        </p:nvSpPr>
        <p:spPr/>
        <p:txBody>
          <a:bodyPr/>
          <a:lstStyle/>
          <a:p>
            <a:fld id="{5E4F0376-0E54-9843-B673-E00D6670E830}" type="slidenum">
              <a:rPr lang="en-US" smtClean="0"/>
              <a:pPr/>
              <a:t>47</a:t>
            </a:fld>
            <a:endParaRPr lang="en-US"/>
          </a:p>
        </p:txBody>
      </p:sp>
      <p:sp>
        <p:nvSpPr>
          <p:cNvPr id="5" name="TextBox 4">
            <a:extLst>
              <a:ext uri="{FF2B5EF4-FFF2-40B4-BE49-F238E27FC236}">
                <a16:creationId xmlns:a16="http://schemas.microsoft.com/office/drawing/2014/main" id="{DC5A7534-EAE3-D04D-94AF-705922626238}"/>
              </a:ext>
            </a:extLst>
          </p:cNvPr>
          <p:cNvSpPr txBox="1"/>
          <p:nvPr/>
        </p:nvSpPr>
        <p:spPr>
          <a:xfrm>
            <a:off x="429370" y="1375576"/>
            <a:ext cx="8645315" cy="4154984"/>
          </a:xfrm>
          <a:prstGeom prst="rect">
            <a:avLst/>
          </a:prstGeom>
          <a:noFill/>
        </p:spPr>
        <p:txBody>
          <a:bodyPr wrap="none" rtlCol="0">
            <a:spAutoFit/>
          </a:bodyPr>
          <a:lstStyle/>
          <a:p>
            <a:r>
              <a:rPr lang="en-US" sz="900" b="1" dirty="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10 19 23 34 37 38 54 58 64 65 70 75 87 18 51 28 12 69 85 91 71 41 66 96 29</a:t>
            </a:r>
          </a:p>
          <a:p>
            <a:r>
              <a:rPr lang="en-US" sz="1200" b="1" dirty="0">
                <a:latin typeface="Courier New" panose="02070309020205020404" pitchFamily="49" charset="0"/>
                <a:cs typeface="Courier New" panose="02070309020205020404" pitchFamily="49" charset="0"/>
              </a:rPr>
              <a:t>                                        ^^ ^^ ^^ ^^ ^^ ^^ ^^ ^^ ^^ ^^ ^^ ^^ (midpoint @ 85)</a:t>
            </a:r>
          </a:p>
          <a:p>
            <a:r>
              <a:rPr lang="en-US" sz="1200" b="1" dirty="0">
                <a:latin typeface="Courier New" panose="02070309020205020404" pitchFamily="49" charset="0"/>
                <a:cs typeface="Courier New" panose="02070309020205020404" pitchFamily="49" charset="0"/>
              </a:rPr>
              <a:t> 10 19 23 34 37 38 54 58 64 65 70 75 87 18 51 28 12 69 85 91 71 41 66 96 29</a:t>
            </a:r>
          </a:p>
          <a:p>
            <a:r>
              <a:rPr lang="en-US" sz="1200" b="1" dirty="0">
                <a:latin typeface="Courier New" panose="02070309020205020404" pitchFamily="49" charset="0"/>
                <a:cs typeface="Courier New" panose="02070309020205020404" pitchFamily="49" charset="0"/>
              </a:rPr>
              <a:t>                                        ^^ ^^ ^^ ^^ ^^ ^^                   (midpoint @ 28)</a:t>
            </a:r>
          </a:p>
          <a:p>
            <a:r>
              <a:rPr lang="en-US" sz="1200" b="1" dirty="0">
                <a:latin typeface="Courier New" panose="02070309020205020404" pitchFamily="49" charset="0"/>
                <a:cs typeface="Courier New" panose="02070309020205020404" pitchFamily="49" charset="0"/>
              </a:rPr>
              <a:t> 10 19 23 34 37 38 54 58 64 65 70 75 87 18 51 28 12 69 85 91 71 41 66 96 29</a:t>
            </a:r>
          </a:p>
          <a:p>
            <a:r>
              <a:rPr lang="en-US" sz="1200" b="1" dirty="0">
                <a:latin typeface="Courier New" panose="02070309020205020404" pitchFamily="49" charset="0"/>
                <a:cs typeface="Courier New" panose="02070309020205020404" pitchFamily="49" charset="0"/>
              </a:rPr>
              <a:t>                                        ^^ ^^ ^^                            (midpoint @ 51)</a:t>
            </a:r>
          </a:p>
          <a:p>
            <a:r>
              <a:rPr lang="en-US" sz="1200" b="1" dirty="0">
                <a:solidFill>
                  <a:srgbClr val="008000"/>
                </a:solidFill>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10 19 23 34 37 38 54 58 64 65 70 75 87 18 51 28 12 69 85 91 71 41 66 96 29</a:t>
            </a:r>
          </a:p>
          <a:p>
            <a:r>
              <a:rPr lang="en-US" sz="1200" b="1" dirty="0">
                <a:latin typeface="Courier New" panose="02070309020205020404" pitchFamily="49" charset="0"/>
                <a:cs typeface="Courier New" panose="02070309020205020404" pitchFamily="49" charset="0"/>
              </a:rPr>
              <a:t>                                        ^^ ^^                               (midpoint @ 18)</a:t>
            </a:r>
          </a:p>
          <a:p>
            <a:r>
              <a:rPr lang="en-US" sz="1200" b="1" dirty="0">
                <a:latin typeface="Courier New" panose="02070309020205020404" pitchFamily="49" charset="0"/>
                <a:cs typeface="Courier New" panose="02070309020205020404" pitchFamily="49" charset="0"/>
              </a:rPr>
              <a:t> 10 19 23 34 37 38 54 58 64 65 70 75 87 </a:t>
            </a:r>
            <a:r>
              <a:rPr lang="en-US" sz="1200" b="1" dirty="0">
                <a:highlight>
                  <a:srgbClr val="FFFF00"/>
                </a:highlight>
                <a:latin typeface="Courier New" panose="02070309020205020404" pitchFamily="49" charset="0"/>
                <a:cs typeface="Courier New" panose="02070309020205020404" pitchFamily="49" charset="0"/>
              </a:rPr>
              <a:t>18 51 </a:t>
            </a:r>
            <a:r>
              <a:rPr lang="en-US" sz="1200" b="1" dirty="0">
                <a:latin typeface="Courier New" panose="02070309020205020404" pitchFamily="49" charset="0"/>
                <a:cs typeface="Courier New" panose="02070309020205020404" pitchFamily="49" charset="0"/>
              </a:rPr>
              <a:t>28 12 69 85 91 71 41 66 96 29</a:t>
            </a:r>
          </a:p>
          <a:p>
            <a:r>
              <a:rPr lang="en-US" sz="1200" b="1" dirty="0">
                <a:latin typeface="Courier New" panose="02070309020205020404" pitchFamily="49" charset="0"/>
                <a:cs typeface="Courier New" panose="02070309020205020404" pitchFamily="49" charset="0"/>
              </a:rPr>
              <a:t>                                        ^^ ^^                               (merged)</a:t>
            </a:r>
          </a:p>
          <a:p>
            <a:r>
              <a:rPr lang="en-US" sz="1200" b="1" dirty="0">
                <a:latin typeface="Courier New" panose="02070309020205020404" pitchFamily="49" charset="0"/>
                <a:cs typeface="Courier New" panose="02070309020205020404" pitchFamily="49" charset="0"/>
              </a:rPr>
              <a:t> 10 19 23 34 37 38 54 58 64 65 70 75 87 </a:t>
            </a:r>
            <a:r>
              <a:rPr lang="en-US" sz="1200" b="1" dirty="0">
                <a:highlight>
                  <a:srgbClr val="FFFF00"/>
                </a:highlight>
                <a:latin typeface="Courier New" panose="02070309020205020404" pitchFamily="49" charset="0"/>
                <a:cs typeface="Courier New" panose="02070309020205020404" pitchFamily="49" charset="0"/>
              </a:rPr>
              <a:t>18 28 51 </a:t>
            </a:r>
            <a:r>
              <a:rPr lang="en-US" sz="1200" b="1" dirty="0">
                <a:latin typeface="Courier New" panose="02070309020205020404" pitchFamily="49" charset="0"/>
                <a:cs typeface="Courier New" panose="02070309020205020404" pitchFamily="49" charset="0"/>
              </a:rPr>
              <a:t>12 69 85 91 71 41 66 96 29</a:t>
            </a:r>
          </a:p>
          <a:p>
            <a:r>
              <a:rPr lang="en-US" sz="1200" b="1" dirty="0">
                <a:latin typeface="Courier New" panose="02070309020205020404" pitchFamily="49" charset="0"/>
                <a:cs typeface="Courier New" panose="02070309020205020404" pitchFamily="49" charset="0"/>
              </a:rPr>
              <a:t>                                        ^^ ^^ ^^                            (merged)</a:t>
            </a:r>
          </a:p>
          <a:p>
            <a:r>
              <a:rPr lang="en-US" sz="1200" b="1" dirty="0">
                <a:solidFill>
                  <a:srgbClr val="008000"/>
                </a:solidFill>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10 19 23 34 37 38 54 58 64 65 70 75 87 </a:t>
            </a:r>
            <a:r>
              <a:rPr lang="en-US" sz="1200" b="1" dirty="0">
                <a:solidFill>
                  <a:srgbClr val="008000"/>
                </a:solidFill>
                <a:latin typeface="Courier New" panose="02070309020205020404" pitchFamily="49" charset="0"/>
                <a:cs typeface="Courier New" panose="02070309020205020404" pitchFamily="49" charset="0"/>
              </a:rPr>
              <a:t>18 28 51 </a:t>
            </a:r>
            <a:r>
              <a:rPr lang="en-US" sz="1200" b="1" dirty="0">
                <a:latin typeface="Courier New" panose="02070309020205020404" pitchFamily="49" charset="0"/>
                <a:cs typeface="Courier New" panose="02070309020205020404" pitchFamily="49" charset="0"/>
              </a:rPr>
              <a:t>12 69 85 91 71 41 66 96 29</a:t>
            </a:r>
          </a:p>
          <a:p>
            <a:r>
              <a:rPr lang="en-US" sz="1200" b="1" dirty="0">
                <a:latin typeface="Courier New" panose="02070309020205020404" pitchFamily="49" charset="0"/>
                <a:cs typeface="Courier New" panose="02070309020205020404" pitchFamily="49" charset="0"/>
              </a:rPr>
              <a:t>                                                 ^^ ^^ ^^                   (midpoint @ 69)</a:t>
            </a:r>
          </a:p>
          <a:p>
            <a:r>
              <a:rPr lang="en-US" sz="1200" b="1" dirty="0">
                <a:latin typeface="Courier New" panose="02070309020205020404" pitchFamily="49" charset="0"/>
                <a:cs typeface="Courier New" panose="02070309020205020404" pitchFamily="49" charset="0"/>
              </a:rPr>
              <a:t> 10 19 23 34 37 38 54 58 64 65 70 75 87 </a:t>
            </a:r>
            <a:r>
              <a:rPr lang="en-US" sz="1200" b="1" dirty="0">
                <a:solidFill>
                  <a:srgbClr val="008000"/>
                </a:solidFill>
                <a:latin typeface="Courier New" panose="02070309020205020404" pitchFamily="49" charset="0"/>
                <a:cs typeface="Courier New" panose="02070309020205020404" pitchFamily="49" charset="0"/>
              </a:rPr>
              <a:t>18 28 51 </a:t>
            </a:r>
            <a:r>
              <a:rPr lang="en-US" sz="1200" b="1" dirty="0">
                <a:latin typeface="Courier New" panose="02070309020205020404" pitchFamily="49" charset="0"/>
                <a:cs typeface="Courier New" panose="02070309020205020404" pitchFamily="49" charset="0"/>
              </a:rPr>
              <a:t>12 69 85 91 71 41 66 96 29</a:t>
            </a:r>
          </a:p>
          <a:p>
            <a:r>
              <a:rPr lang="en-US" sz="1200" b="1" dirty="0">
                <a:latin typeface="Courier New" panose="02070309020205020404" pitchFamily="49" charset="0"/>
                <a:cs typeface="Courier New" panose="02070309020205020404" pitchFamily="49" charset="0"/>
              </a:rPr>
              <a:t>                                                 ^^ ^^                      (midpoint @ 12)</a:t>
            </a:r>
          </a:p>
          <a:p>
            <a:r>
              <a:rPr lang="en-US" sz="1200" b="1" dirty="0">
                <a:latin typeface="Courier New" panose="02070309020205020404" pitchFamily="49" charset="0"/>
                <a:cs typeface="Courier New" panose="02070309020205020404" pitchFamily="49" charset="0"/>
              </a:rPr>
              <a:t> 10 19 23 34 37 38 54 58 64 65 70 75 87 </a:t>
            </a:r>
            <a:r>
              <a:rPr lang="en-US" sz="1200" b="1" dirty="0">
                <a:solidFill>
                  <a:srgbClr val="008000"/>
                </a:solidFill>
                <a:latin typeface="Courier New" panose="02070309020205020404" pitchFamily="49" charset="0"/>
                <a:cs typeface="Courier New" panose="02070309020205020404" pitchFamily="49" charset="0"/>
              </a:rPr>
              <a:t>18 28 51 </a:t>
            </a:r>
            <a:r>
              <a:rPr lang="en-US" sz="1200" b="1" dirty="0">
                <a:highlight>
                  <a:srgbClr val="FFFF00"/>
                </a:highlight>
                <a:latin typeface="Courier New" panose="02070309020205020404" pitchFamily="49" charset="0"/>
                <a:cs typeface="Courier New" panose="02070309020205020404" pitchFamily="49" charset="0"/>
              </a:rPr>
              <a:t>12 69 </a:t>
            </a:r>
            <a:r>
              <a:rPr lang="en-US" sz="1200" b="1" dirty="0">
                <a:latin typeface="Courier New" panose="02070309020205020404" pitchFamily="49" charset="0"/>
                <a:cs typeface="Courier New" panose="02070309020205020404" pitchFamily="49" charset="0"/>
              </a:rPr>
              <a:t>85 91 71 41 66 96 29</a:t>
            </a:r>
          </a:p>
          <a:p>
            <a:r>
              <a:rPr lang="en-US" sz="1200" b="1" dirty="0">
                <a:latin typeface="Courier New" panose="02070309020205020404" pitchFamily="49" charset="0"/>
                <a:cs typeface="Courier New" panose="02070309020205020404" pitchFamily="49" charset="0"/>
              </a:rPr>
              <a:t>                                                 ^^ ^^                      (merged)</a:t>
            </a:r>
          </a:p>
          <a:p>
            <a:r>
              <a:rPr lang="en-US" sz="1200" b="1" dirty="0">
                <a:latin typeface="Courier New" panose="02070309020205020404" pitchFamily="49" charset="0"/>
                <a:cs typeface="Courier New" panose="02070309020205020404" pitchFamily="49" charset="0"/>
              </a:rPr>
              <a:t> 10 19 23 34 37 38 54 58 64 65 70 75 87 </a:t>
            </a:r>
            <a:r>
              <a:rPr lang="en-US" sz="1200" b="1" dirty="0">
                <a:solidFill>
                  <a:srgbClr val="008000"/>
                </a:solidFill>
                <a:latin typeface="Courier New" panose="02070309020205020404" pitchFamily="49" charset="0"/>
                <a:cs typeface="Courier New" panose="02070309020205020404" pitchFamily="49" charset="0"/>
              </a:rPr>
              <a:t>18 28 51 </a:t>
            </a:r>
            <a:r>
              <a:rPr lang="en-US" sz="1200" b="1" dirty="0">
                <a:highlight>
                  <a:srgbClr val="FFFF00"/>
                </a:highlight>
                <a:latin typeface="Courier New" panose="02070309020205020404" pitchFamily="49" charset="0"/>
                <a:cs typeface="Courier New" panose="02070309020205020404" pitchFamily="49" charset="0"/>
              </a:rPr>
              <a:t>12 69 85 </a:t>
            </a:r>
            <a:r>
              <a:rPr lang="en-US" sz="1200" b="1" dirty="0">
                <a:latin typeface="Courier New" panose="02070309020205020404" pitchFamily="49" charset="0"/>
                <a:cs typeface="Courier New" panose="02070309020205020404" pitchFamily="49" charset="0"/>
              </a:rPr>
              <a:t>91 71 41 66 96 29</a:t>
            </a:r>
          </a:p>
          <a:p>
            <a:r>
              <a:rPr lang="en-US" sz="1200" b="1" dirty="0">
                <a:latin typeface="Courier New" panose="02070309020205020404" pitchFamily="49" charset="0"/>
                <a:cs typeface="Courier New" panose="02070309020205020404" pitchFamily="49" charset="0"/>
              </a:rPr>
              <a:t>                                                 ^^ ^^ ^^                   (merged)</a:t>
            </a:r>
          </a:p>
          <a:p>
            <a:r>
              <a:rPr lang="en-US" sz="1200" b="1" dirty="0">
                <a:latin typeface="Courier New" panose="02070309020205020404" pitchFamily="49" charset="0"/>
                <a:cs typeface="Courier New" panose="02070309020205020404" pitchFamily="49" charset="0"/>
              </a:rPr>
              <a:t> 10 19 23 34 37 38 54 58 64 65 70 75 87 </a:t>
            </a:r>
            <a:r>
              <a:rPr lang="en-US" sz="1200" b="1" dirty="0">
                <a:highlight>
                  <a:srgbClr val="FFFF00"/>
                </a:highlight>
                <a:latin typeface="Courier New" panose="02070309020205020404" pitchFamily="49" charset="0"/>
                <a:cs typeface="Courier New" panose="02070309020205020404" pitchFamily="49" charset="0"/>
              </a:rPr>
              <a:t>12 18 28 51 69 85 </a:t>
            </a:r>
            <a:r>
              <a:rPr lang="en-US" sz="1200" b="1" dirty="0">
                <a:latin typeface="Courier New" panose="02070309020205020404" pitchFamily="49" charset="0"/>
                <a:cs typeface="Courier New" panose="02070309020205020404" pitchFamily="49" charset="0"/>
              </a:rPr>
              <a:t>91 71 41 66 96 29</a:t>
            </a:r>
          </a:p>
          <a:p>
            <a:r>
              <a:rPr lang="en-US" sz="1200" b="1" dirty="0">
                <a:latin typeface="Courier New" panose="02070309020205020404" pitchFamily="49" charset="0"/>
                <a:cs typeface="Courier New" panose="02070309020205020404" pitchFamily="49" charset="0"/>
              </a:rPr>
              <a:t>                                        ^^ ^^ ^^ ^^ ^^ ^^                   (merged)</a:t>
            </a:r>
          </a:p>
        </p:txBody>
      </p:sp>
    </p:spTree>
    <p:extLst>
      <p:ext uri="{BB962C8B-B14F-4D97-AF65-F5344CB8AC3E}">
        <p14:creationId xmlns:p14="http://schemas.microsoft.com/office/powerpoint/2010/main" val="9863061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180E426-3722-7547-B5F8-C3356D68336F}"/>
              </a:ext>
            </a:extLst>
          </p:cNvPr>
          <p:cNvSpPr/>
          <p:nvPr/>
        </p:nvSpPr>
        <p:spPr bwMode="auto">
          <a:xfrm>
            <a:off x="4114805" y="1375576"/>
            <a:ext cx="1737341" cy="3699326"/>
          </a:xfrm>
          <a:prstGeom prst="rect">
            <a:avLst/>
          </a:prstGeom>
          <a:solidFill>
            <a:srgbClr val="E1F5FF"/>
          </a:solidFill>
          <a:ln w="9525"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6" name="Rectangle 5">
            <a:extLst>
              <a:ext uri="{FF2B5EF4-FFF2-40B4-BE49-F238E27FC236}">
                <a16:creationId xmlns:a16="http://schemas.microsoft.com/office/drawing/2014/main" id="{4B51BE1F-63CB-EF49-8930-7C8DFD5F181B}"/>
              </a:ext>
            </a:extLst>
          </p:cNvPr>
          <p:cNvSpPr/>
          <p:nvPr/>
        </p:nvSpPr>
        <p:spPr bwMode="auto">
          <a:xfrm>
            <a:off x="548684" y="1375576"/>
            <a:ext cx="3566121" cy="4065082"/>
          </a:xfrm>
          <a:prstGeom prst="rect">
            <a:avLst/>
          </a:prstGeom>
          <a:solidFill>
            <a:schemeClr val="bg1">
              <a:lumMod val="85000"/>
            </a:schemeClr>
          </a:solidFill>
          <a:ln w="9525"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2" name="Title 1">
            <a:extLst>
              <a:ext uri="{FF2B5EF4-FFF2-40B4-BE49-F238E27FC236}">
                <a16:creationId xmlns:a16="http://schemas.microsoft.com/office/drawing/2014/main" id="{530DCBD4-9557-8D42-80C2-204F8DD59935}"/>
              </a:ext>
            </a:extLst>
          </p:cNvPr>
          <p:cNvSpPr>
            <a:spLocks noGrp="1"/>
          </p:cNvSpPr>
          <p:nvPr>
            <p:ph type="title"/>
          </p:nvPr>
        </p:nvSpPr>
        <p:spPr/>
        <p:txBody>
          <a:bodyPr/>
          <a:lstStyle/>
          <a:p>
            <a:r>
              <a:rPr lang="en-US" dirty="0"/>
              <a:t>Mergesort: </a:t>
            </a:r>
            <a:r>
              <a:rPr lang="en-US" i="1" dirty="0">
                <a:latin typeface="Times New Roman" panose="02020603050405020304" pitchFamily="18" charset="0"/>
                <a:cs typeface="Times New Roman" panose="02020603050405020304" pitchFamily="18" charset="0"/>
              </a:rPr>
              <a:t>N</a:t>
            </a:r>
            <a:r>
              <a:rPr lang="en-US" dirty="0"/>
              <a:t> = 25</a:t>
            </a:r>
            <a:r>
              <a:rPr lang="en-US" i="1" dirty="0"/>
              <a:t>, cont’d</a:t>
            </a:r>
          </a:p>
        </p:txBody>
      </p:sp>
      <p:sp>
        <p:nvSpPr>
          <p:cNvPr id="4" name="Slide Number Placeholder 3">
            <a:extLst>
              <a:ext uri="{FF2B5EF4-FFF2-40B4-BE49-F238E27FC236}">
                <a16:creationId xmlns:a16="http://schemas.microsoft.com/office/drawing/2014/main" id="{C0108E5A-E87E-4341-BD37-2C476000C457}"/>
              </a:ext>
            </a:extLst>
          </p:cNvPr>
          <p:cNvSpPr>
            <a:spLocks noGrp="1"/>
          </p:cNvSpPr>
          <p:nvPr>
            <p:ph type="sldNum" sz="quarter" idx="12"/>
          </p:nvPr>
        </p:nvSpPr>
        <p:spPr/>
        <p:txBody>
          <a:bodyPr/>
          <a:lstStyle/>
          <a:p>
            <a:fld id="{5E4F0376-0E54-9843-B673-E00D6670E830}" type="slidenum">
              <a:rPr lang="en-US" smtClean="0"/>
              <a:pPr/>
              <a:t>48</a:t>
            </a:fld>
            <a:endParaRPr lang="en-US" dirty="0"/>
          </a:p>
        </p:txBody>
      </p:sp>
      <p:sp>
        <p:nvSpPr>
          <p:cNvPr id="5" name="TextBox 4">
            <a:extLst>
              <a:ext uri="{FF2B5EF4-FFF2-40B4-BE49-F238E27FC236}">
                <a16:creationId xmlns:a16="http://schemas.microsoft.com/office/drawing/2014/main" id="{DC5A7534-EAE3-D04D-94AF-705922626238}"/>
              </a:ext>
            </a:extLst>
          </p:cNvPr>
          <p:cNvSpPr txBox="1"/>
          <p:nvPr/>
        </p:nvSpPr>
        <p:spPr>
          <a:xfrm>
            <a:off x="429370" y="1375576"/>
            <a:ext cx="8645315" cy="4708981"/>
          </a:xfrm>
          <a:prstGeom prst="rect">
            <a:avLst/>
          </a:prstGeom>
          <a:noFill/>
        </p:spPr>
        <p:txBody>
          <a:bodyPr wrap="none" rtlCol="0">
            <a:spAutoFit/>
          </a:bodyPr>
          <a:lstStyle/>
          <a:p>
            <a:r>
              <a:rPr lang="en-US" sz="1200" b="1" dirty="0">
                <a:latin typeface="Courier New" panose="02070309020205020404" pitchFamily="49" charset="0"/>
                <a:cs typeface="Courier New" panose="02070309020205020404" pitchFamily="49" charset="0"/>
              </a:rPr>
              <a:t> 10 19 23 34 37 38 54 58 64 65 70 75 87</a:t>
            </a:r>
            <a:r>
              <a:rPr lang="en-US" sz="1200" b="1" dirty="0">
                <a:solidFill>
                  <a:srgbClr val="008000"/>
                </a:solidFill>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12 18 28 51 69 85 91 71 41 66 96 29</a:t>
            </a:r>
          </a:p>
          <a:p>
            <a:r>
              <a:rPr lang="en-US" sz="1200" b="1" dirty="0">
                <a:latin typeface="Courier New" panose="02070309020205020404" pitchFamily="49" charset="0"/>
                <a:cs typeface="Courier New" panose="02070309020205020404" pitchFamily="49" charset="0"/>
              </a:rPr>
              <a:t>                                                          ^^ ^^ ^^ ^^ ^^ ^^ (midpoint @ 41)</a:t>
            </a:r>
          </a:p>
          <a:p>
            <a:r>
              <a:rPr lang="en-US" sz="1200" b="1" dirty="0">
                <a:solidFill>
                  <a:srgbClr val="008000"/>
                </a:solidFill>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10 19 23 34 37 38 54 58 64 65 70 75 87 12 18 28 51 69 85 91 71 41 66 96 29</a:t>
            </a:r>
          </a:p>
          <a:p>
            <a:r>
              <a:rPr lang="en-US" sz="1200" b="1" dirty="0">
                <a:latin typeface="Courier New" panose="02070309020205020404" pitchFamily="49" charset="0"/>
                <a:cs typeface="Courier New" panose="02070309020205020404" pitchFamily="49" charset="0"/>
              </a:rPr>
              <a:t>                                                          ^^ ^^ ^^          (midpoint @ 71)</a:t>
            </a:r>
          </a:p>
          <a:p>
            <a:r>
              <a:rPr lang="en-US" sz="1200" b="1" dirty="0">
                <a:latin typeface="Courier New" panose="02070309020205020404" pitchFamily="49" charset="0"/>
                <a:cs typeface="Courier New" panose="02070309020205020404" pitchFamily="49" charset="0"/>
              </a:rPr>
              <a:t> 10 19 23 34 37 38 54 58 64 65 70 75 87 12 18 28 51 69 85 91 71 41 66 96 29</a:t>
            </a:r>
          </a:p>
          <a:p>
            <a:r>
              <a:rPr lang="en-US" sz="1200" b="1" dirty="0">
                <a:latin typeface="Courier New" panose="02070309020205020404" pitchFamily="49" charset="0"/>
                <a:cs typeface="Courier New" panose="02070309020205020404" pitchFamily="49" charset="0"/>
              </a:rPr>
              <a:t>                                                          ^^ ^^             (midpoint @ 91)</a:t>
            </a:r>
          </a:p>
          <a:p>
            <a:r>
              <a:rPr lang="en-US" sz="1200" b="1" dirty="0">
                <a:latin typeface="Courier New" panose="02070309020205020404" pitchFamily="49" charset="0"/>
                <a:cs typeface="Courier New" panose="02070309020205020404" pitchFamily="49" charset="0"/>
              </a:rPr>
              <a:t> 10 19 23 34 37 38 54 58 64 65 70 75 87 12 18 28 51 69 85 </a:t>
            </a:r>
            <a:r>
              <a:rPr lang="en-US" sz="1200" b="1" dirty="0">
                <a:highlight>
                  <a:srgbClr val="FFFF00"/>
                </a:highlight>
                <a:latin typeface="Courier New" panose="02070309020205020404" pitchFamily="49" charset="0"/>
                <a:cs typeface="Courier New" panose="02070309020205020404" pitchFamily="49" charset="0"/>
              </a:rPr>
              <a:t>71 91 </a:t>
            </a:r>
            <a:r>
              <a:rPr lang="en-US" sz="1200" b="1" dirty="0">
                <a:latin typeface="Courier New" panose="02070309020205020404" pitchFamily="49" charset="0"/>
                <a:cs typeface="Courier New" panose="02070309020205020404" pitchFamily="49" charset="0"/>
              </a:rPr>
              <a:t>41 66 96 29</a:t>
            </a:r>
          </a:p>
          <a:p>
            <a:r>
              <a:rPr lang="en-US" sz="1200" b="1" dirty="0">
                <a:latin typeface="Courier New" panose="02070309020205020404" pitchFamily="49" charset="0"/>
                <a:cs typeface="Courier New" panose="02070309020205020404" pitchFamily="49" charset="0"/>
              </a:rPr>
              <a:t>                                                          ^^ ^^             (merged)</a:t>
            </a:r>
          </a:p>
          <a:p>
            <a:r>
              <a:rPr lang="en-US" sz="1200" b="1" dirty="0">
                <a:latin typeface="Courier New" panose="02070309020205020404" pitchFamily="49" charset="0"/>
                <a:cs typeface="Courier New" panose="02070309020205020404" pitchFamily="49" charset="0"/>
              </a:rPr>
              <a:t> 10 19 23 34 37 38 54 58 64 65 70 75 87 12 18 28 51 69 85 </a:t>
            </a:r>
            <a:r>
              <a:rPr lang="en-US" sz="1200" b="1" dirty="0">
                <a:highlight>
                  <a:srgbClr val="FFFF00"/>
                </a:highlight>
                <a:latin typeface="Courier New" panose="02070309020205020404" pitchFamily="49" charset="0"/>
                <a:cs typeface="Courier New" panose="02070309020205020404" pitchFamily="49" charset="0"/>
              </a:rPr>
              <a:t>41 71 91 </a:t>
            </a:r>
            <a:r>
              <a:rPr lang="en-US" sz="1200" b="1" dirty="0">
                <a:latin typeface="Courier New" panose="02070309020205020404" pitchFamily="49" charset="0"/>
                <a:cs typeface="Courier New" panose="02070309020205020404" pitchFamily="49" charset="0"/>
              </a:rPr>
              <a:t>66 96 29</a:t>
            </a:r>
          </a:p>
          <a:p>
            <a:r>
              <a:rPr lang="en-US" sz="1200" b="1" dirty="0">
                <a:latin typeface="Courier New" panose="02070309020205020404" pitchFamily="49" charset="0"/>
                <a:cs typeface="Courier New" panose="02070309020205020404" pitchFamily="49" charset="0"/>
              </a:rPr>
              <a:t>                                                          ^^ ^^ ^^          (merged)</a:t>
            </a:r>
          </a:p>
          <a:p>
            <a:r>
              <a:rPr lang="en-US" sz="1200" b="1" dirty="0">
                <a:solidFill>
                  <a:srgbClr val="008000"/>
                </a:solidFill>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10 19 23 34 37 38 54 58 64 65 70 75 87 12 18 28 51 69 85 41 71 91 66 96 29</a:t>
            </a:r>
          </a:p>
          <a:p>
            <a:r>
              <a:rPr lang="en-US" sz="1200" b="1" dirty="0">
                <a:latin typeface="Courier New" panose="02070309020205020404" pitchFamily="49" charset="0"/>
                <a:cs typeface="Courier New" panose="02070309020205020404" pitchFamily="49" charset="0"/>
              </a:rPr>
              <a:t>                                                                   ^^ ^^ ^^ (midpoint @ 96)</a:t>
            </a:r>
          </a:p>
          <a:p>
            <a:r>
              <a:rPr lang="en-US" sz="1200" b="1" dirty="0">
                <a:latin typeface="Courier New" panose="02070309020205020404" pitchFamily="49" charset="0"/>
                <a:cs typeface="Courier New" panose="02070309020205020404" pitchFamily="49" charset="0"/>
              </a:rPr>
              <a:t> 10 19 23 34 37 38 54 58 64 65 70 75 87 12 18 28 51 69 85 41 71 91 66 96 29</a:t>
            </a:r>
          </a:p>
          <a:p>
            <a:r>
              <a:rPr lang="en-US" sz="1200" b="1" dirty="0">
                <a:latin typeface="Courier New" panose="02070309020205020404" pitchFamily="49" charset="0"/>
                <a:cs typeface="Courier New" panose="02070309020205020404" pitchFamily="49" charset="0"/>
              </a:rPr>
              <a:t>                                                                   ^^ ^^    (midpoint @ 66)</a:t>
            </a:r>
          </a:p>
          <a:p>
            <a:r>
              <a:rPr lang="en-US" sz="1200" b="1" dirty="0">
                <a:latin typeface="Courier New" panose="02070309020205020404" pitchFamily="49" charset="0"/>
                <a:cs typeface="Courier New" panose="02070309020205020404" pitchFamily="49" charset="0"/>
              </a:rPr>
              <a:t> 10 19 23 34 37 38 54 58 64 65 70 75 87 12 18 28 51 69 85 41 71 91 </a:t>
            </a:r>
            <a:r>
              <a:rPr lang="en-US" sz="1200" b="1" dirty="0">
                <a:highlight>
                  <a:srgbClr val="FFFF00"/>
                </a:highlight>
                <a:latin typeface="Courier New" panose="02070309020205020404" pitchFamily="49" charset="0"/>
                <a:cs typeface="Courier New" panose="02070309020205020404" pitchFamily="49" charset="0"/>
              </a:rPr>
              <a:t>66 96 </a:t>
            </a:r>
            <a:r>
              <a:rPr lang="en-US" sz="1200" b="1" dirty="0">
                <a:latin typeface="Courier New" panose="02070309020205020404" pitchFamily="49" charset="0"/>
                <a:cs typeface="Courier New" panose="02070309020205020404" pitchFamily="49" charset="0"/>
              </a:rPr>
              <a:t>29</a:t>
            </a:r>
          </a:p>
          <a:p>
            <a:r>
              <a:rPr lang="en-US" sz="1200" b="1" dirty="0">
                <a:latin typeface="Courier New" panose="02070309020205020404" pitchFamily="49" charset="0"/>
                <a:cs typeface="Courier New" panose="02070309020205020404" pitchFamily="49" charset="0"/>
              </a:rPr>
              <a:t>                                                                   ^^ ^^    (merged)</a:t>
            </a:r>
          </a:p>
          <a:p>
            <a:r>
              <a:rPr lang="en-US" sz="1200" b="1" dirty="0">
                <a:latin typeface="Courier New" panose="02070309020205020404" pitchFamily="49" charset="0"/>
                <a:cs typeface="Courier New" panose="02070309020205020404" pitchFamily="49" charset="0"/>
              </a:rPr>
              <a:t> 10 19 23 34 37 38 54 58 64 65 70 75 87 12 18 28 51 69 85 41 71 91 </a:t>
            </a:r>
            <a:r>
              <a:rPr lang="en-US" sz="1200" b="1" dirty="0">
                <a:highlight>
                  <a:srgbClr val="FFFF00"/>
                </a:highlight>
                <a:latin typeface="Courier New" panose="02070309020205020404" pitchFamily="49" charset="0"/>
                <a:cs typeface="Courier New" panose="02070309020205020404" pitchFamily="49" charset="0"/>
              </a:rPr>
              <a:t>29 66 96</a:t>
            </a:r>
          </a:p>
          <a:p>
            <a:r>
              <a:rPr lang="en-US" sz="1200" b="1" dirty="0">
                <a:latin typeface="Courier New" panose="02070309020205020404" pitchFamily="49" charset="0"/>
                <a:cs typeface="Courier New" panose="02070309020205020404" pitchFamily="49" charset="0"/>
              </a:rPr>
              <a:t>                                                                   ^^ ^^ ^^ (merged)</a:t>
            </a:r>
          </a:p>
          <a:p>
            <a:r>
              <a:rPr lang="en-US" sz="1200" b="1" dirty="0">
                <a:solidFill>
                  <a:srgbClr val="008000"/>
                </a:solidFill>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10 19 23 34 37 38 54 58 64 65 70 75 87 12 18 28 51 69 85 </a:t>
            </a:r>
            <a:r>
              <a:rPr lang="en-US" sz="1200" b="1" dirty="0">
                <a:highlight>
                  <a:srgbClr val="FFFF00"/>
                </a:highlight>
                <a:latin typeface="Courier New" panose="02070309020205020404" pitchFamily="49" charset="0"/>
                <a:cs typeface="Courier New" panose="02070309020205020404" pitchFamily="49" charset="0"/>
              </a:rPr>
              <a:t>29 41 66 71 91 96</a:t>
            </a:r>
          </a:p>
          <a:p>
            <a:r>
              <a:rPr lang="en-US" sz="1200" b="1" dirty="0">
                <a:latin typeface="Courier New" panose="02070309020205020404" pitchFamily="49" charset="0"/>
                <a:cs typeface="Courier New" panose="02070309020205020404" pitchFamily="49" charset="0"/>
              </a:rPr>
              <a:t>                                                          ^^ ^^ ^^ ^^ ^^ ^^ (merged)</a:t>
            </a:r>
          </a:p>
          <a:p>
            <a:r>
              <a:rPr lang="en-US" sz="1200" b="1" dirty="0">
                <a:latin typeface="Courier New" panose="02070309020205020404" pitchFamily="49" charset="0"/>
                <a:cs typeface="Courier New" panose="02070309020205020404" pitchFamily="49" charset="0"/>
              </a:rPr>
              <a:t> 10 19 23 34 37 38 54 58 64 65 70 75 </a:t>
            </a:r>
            <a:r>
              <a:rPr lang="en-US" sz="1200" b="1" dirty="0">
                <a:highlight>
                  <a:srgbClr val="C0C0C0"/>
                </a:highlight>
                <a:latin typeface="Courier New" panose="02070309020205020404" pitchFamily="49" charset="0"/>
                <a:cs typeface="Courier New" panose="02070309020205020404" pitchFamily="49" charset="0"/>
              </a:rPr>
              <a:t>87</a:t>
            </a:r>
            <a:r>
              <a:rPr lang="en-US" sz="1200" b="1" dirty="0">
                <a:highlight>
                  <a:srgbClr val="FFFF00"/>
                </a:highlight>
                <a:latin typeface="Courier New" panose="02070309020205020404" pitchFamily="49" charset="0"/>
                <a:cs typeface="Courier New" panose="02070309020205020404" pitchFamily="49" charset="0"/>
              </a:rPr>
              <a:t> 12 18 28 29 41 51 66 69 71 85 91 96</a:t>
            </a:r>
          </a:p>
          <a:p>
            <a:r>
              <a:rPr lang="en-US" sz="1200" b="1" dirty="0">
                <a:latin typeface="Courier New" panose="02070309020205020404" pitchFamily="49" charset="0"/>
                <a:cs typeface="Courier New" panose="02070309020205020404" pitchFamily="49" charset="0"/>
              </a:rPr>
              <a:t>                                        ^^ ^^ ^^ ^^ ^^ ^^ ^^ ^^ ^^ ^^ ^^ ^^ (merged)</a:t>
            </a:r>
          </a:p>
          <a:p>
            <a:r>
              <a:rPr lang="en-US" sz="1200" b="1" dirty="0">
                <a:latin typeface="Courier New" panose="02070309020205020404" pitchFamily="49" charset="0"/>
                <a:cs typeface="Courier New" panose="02070309020205020404" pitchFamily="49" charset="0"/>
              </a:rPr>
              <a:t> </a:t>
            </a:r>
            <a:r>
              <a:rPr lang="en-US" sz="1200" b="1" dirty="0">
                <a:highlight>
                  <a:srgbClr val="FFFF00"/>
                </a:highlight>
                <a:latin typeface="Courier New" panose="02070309020205020404" pitchFamily="49" charset="0"/>
                <a:cs typeface="Courier New" panose="02070309020205020404" pitchFamily="49" charset="0"/>
              </a:rPr>
              <a:t>10 12 18 19 23 28 29 34 37 38 41 51 54 58 64 65 66 69 70 71 75 85 87 91 96</a:t>
            </a:r>
          </a:p>
          <a:p>
            <a:r>
              <a:rPr lang="en-US" sz="1200" b="1" dirty="0">
                <a:latin typeface="Courier New" panose="02070309020205020404" pitchFamily="49" charset="0"/>
                <a:cs typeface="Courier New" panose="02070309020205020404" pitchFamily="49" charset="0"/>
              </a:rPr>
              <a:t> ^^ ^^ ^^ ^^ ^^ ^^ ^^ ^^ ^^ ^^ ^^ ^^ ^^ ^^ ^^ ^^ ^^ ^^ ^^ ^^ ^^ ^^ ^^ ^^ ^^ (merged)</a:t>
            </a:r>
          </a:p>
          <a:p>
            <a:r>
              <a:rPr lang="en-US" sz="1200" b="1" dirty="0">
                <a:latin typeface="Courier New" panose="02070309020205020404" pitchFamily="49" charset="0"/>
                <a:cs typeface="Courier New" panose="02070309020205020404" pitchFamily="49" charset="0"/>
              </a:rPr>
              <a:t> 10 12 18 19 23 28 29 34 37 38 41 51 54 58 64 65 66 69 70 71 75 85 87 91 96 (sorted)</a:t>
            </a:r>
          </a:p>
        </p:txBody>
      </p:sp>
    </p:spTree>
    <p:extLst>
      <p:ext uri="{BB962C8B-B14F-4D97-AF65-F5344CB8AC3E}">
        <p14:creationId xmlns:p14="http://schemas.microsoft.com/office/powerpoint/2010/main" val="4697600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Templates</a:t>
            </a:r>
          </a:p>
        </p:txBody>
      </p:sp>
      <p:sp>
        <p:nvSpPr>
          <p:cNvPr id="3" name="Content Placeholder 2"/>
          <p:cNvSpPr>
            <a:spLocks noGrp="1"/>
          </p:cNvSpPr>
          <p:nvPr>
            <p:ph idx="1"/>
          </p:nvPr>
        </p:nvSpPr>
        <p:spPr/>
        <p:txBody>
          <a:bodyPr/>
          <a:lstStyle/>
          <a:p>
            <a:r>
              <a:rPr lang="en-US" dirty="0"/>
              <a:t>A template enables the C++ compiler to </a:t>
            </a:r>
            <a:r>
              <a:rPr lang="en-US" u="sng" dirty="0"/>
              <a:t>generate different versions</a:t>
            </a:r>
            <a:r>
              <a:rPr lang="en-US" dirty="0"/>
              <a:t> of some code, </a:t>
            </a:r>
            <a:br>
              <a:rPr lang="en-US" dirty="0"/>
            </a:br>
            <a:r>
              <a:rPr lang="en-US" dirty="0"/>
              <a:t>each version of the code for a </a:t>
            </a:r>
            <a:r>
              <a:rPr lang="en-US" u="sng" dirty="0"/>
              <a:t>different datatype</a:t>
            </a:r>
            <a:r>
              <a:rPr lang="en-US" dirty="0"/>
              <a:t>.</a:t>
            </a:r>
          </a:p>
          <a:p>
            <a:pPr lvl="1"/>
            <a:r>
              <a:rPr lang="en-US" dirty="0"/>
              <a:t>function templates</a:t>
            </a:r>
          </a:p>
          <a:p>
            <a:pPr lvl="1"/>
            <a:r>
              <a:rPr lang="en-US" dirty="0"/>
              <a:t>class templates</a:t>
            </a:r>
          </a:p>
          <a:p>
            <a:pPr lvl="7"/>
            <a:endParaRPr lang="en-US" dirty="0"/>
          </a:p>
          <a:p>
            <a:r>
              <a:rPr lang="en-US" dirty="0"/>
              <a:t>The C++ compiler does not generate code </a:t>
            </a:r>
            <a:br>
              <a:rPr lang="en-US" dirty="0"/>
            </a:br>
            <a:r>
              <a:rPr lang="en-US" dirty="0"/>
              <a:t>from a template for a particular type unless </a:t>
            </a:r>
            <a:br>
              <a:rPr lang="en-US" dirty="0"/>
            </a:br>
            <a:r>
              <a:rPr lang="en-US" dirty="0"/>
              <a:t>the program uses the template with that type.</a:t>
            </a:r>
          </a:p>
        </p:txBody>
      </p:sp>
      <p:sp>
        <p:nvSpPr>
          <p:cNvPr id="4" name="Slide Number Placeholder 3"/>
          <p:cNvSpPr>
            <a:spLocks noGrp="1"/>
          </p:cNvSpPr>
          <p:nvPr>
            <p:ph type="sldNum" sz="quarter" idx="12"/>
          </p:nvPr>
        </p:nvSpPr>
        <p:spPr/>
        <p:txBody>
          <a:bodyPr/>
          <a:lstStyle/>
          <a:p>
            <a:fld id="{5E4F0376-0E54-9843-B673-E00D6670E830}" type="slidenum">
              <a:rPr lang="en-US" smtClean="0"/>
              <a:pPr/>
              <a:t>49</a:t>
            </a:fld>
            <a:endParaRPr lang="en-US"/>
          </a:p>
        </p:txBody>
      </p:sp>
    </p:spTree>
    <p:extLst>
      <p:ext uri="{BB962C8B-B14F-4D97-AF65-F5344CB8AC3E}">
        <p14:creationId xmlns:p14="http://schemas.microsoft.com/office/powerpoint/2010/main" val="395986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8181E-969D-7148-AB8D-6DB7FAF8F428}"/>
              </a:ext>
            </a:extLst>
          </p:cNvPr>
          <p:cNvSpPr>
            <a:spLocks noGrp="1"/>
          </p:cNvSpPr>
          <p:nvPr>
            <p:ph type="title"/>
          </p:nvPr>
        </p:nvSpPr>
        <p:spPr/>
        <p:txBody>
          <a:bodyPr/>
          <a:lstStyle/>
          <a:p>
            <a:r>
              <a:rPr lang="en-US" dirty="0"/>
              <a:t>Pointer to a Function</a:t>
            </a:r>
            <a:r>
              <a:rPr lang="en-US" i="1" dirty="0"/>
              <a:t>, cont’d</a:t>
            </a:r>
            <a:endParaRPr lang="en-US" dirty="0"/>
          </a:p>
        </p:txBody>
      </p:sp>
      <p:sp>
        <p:nvSpPr>
          <p:cNvPr id="4" name="Slide Number Placeholder 3">
            <a:extLst>
              <a:ext uri="{FF2B5EF4-FFF2-40B4-BE49-F238E27FC236}">
                <a16:creationId xmlns:a16="http://schemas.microsoft.com/office/drawing/2014/main" id="{5771EF0A-A777-8143-88DB-5458C8A93156}"/>
              </a:ext>
            </a:extLst>
          </p:cNvPr>
          <p:cNvSpPr>
            <a:spLocks noGrp="1"/>
          </p:cNvSpPr>
          <p:nvPr>
            <p:ph type="sldNum" sz="quarter" idx="12"/>
          </p:nvPr>
        </p:nvSpPr>
        <p:spPr/>
        <p:txBody>
          <a:bodyPr/>
          <a:lstStyle/>
          <a:p>
            <a:fld id="{5E4F0376-0E54-9843-B673-E00D6670E830}" type="slidenum">
              <a:rPr lang="en-US" smtClean="0"/>
              <a:pPr/>
              <a:t>5</a:t>
            </a:fld>
            <a:endParaRPr lang="en-US"/>
          </a:p>
        </p:txBody>
      </p:sp>
      <p:sp>
        <p:nvSpPr>
          <p:cNvPr id="5" name="TextBox 4">
            <a:extLst>
              <a:ext uri="{FF2B5EF4-FFF2-40B4-BE49-F238E27FC236}">
                <a16:creationId xmlns:a16="http://schemas.microsoft.com/office/drawing/2014/main" id="{724357F5-07D5-0548-9D68-9E3BDBF62DA1}"/>
              </a:ext>
            </a:extLst>
          </p:cNvPr>
          <p:cNvSpPr txBox="1"/>
          <p:nvPr/>
        </p:nvSpPr>
        <p:spPr>
          <a:xfrm>
            <a:off x="1097318" y="1234464"/>
            <a:ext cx="7096815" cy="5509200"/>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int main()</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"Calls to function </a:t>
            </a:r>
            <a:r>
              <a:rPr lang="en-US" b="1" dirty="0" err="1">
                <a:latin typeface="Courier New" panose="02070309020205020404" pitchFamily="49" charset="0"/>
                <a:cs typeface="Courier New" panose="02070309020205020404" pitchFamily="49" charset="0"/>
              </a:rPr>
              <a:t>doubler</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r>
              <a:rPr lang="en-US" b="1" dirty="0">
                <a:solidFill>
                  <a:srgbClr val="008F00"/>
                </a:solidFill>
                <a:latin typeface="Courier New" panose="02070309020205020404" pitchFamily="49" charset="0"/>
                <a:cs typeface="Courier New" panose="02070309020205020404" pitchFamily="49" charset="0"/>
              </a:rPr>
              <a:t>    </a:t>
            </a:r>
            <a:r>
              <a:rPr lang="en-US" b="1" dirty="0" err="1">
                <a:solidFill>
                  <a:srgbClr val="008F00"/>
                </a:solidFill>
                <a:latin typeface="Courier New" panose="02070309020205020404" pitchFamily="49" charset="0"/>
                <a:cs typeface="Courier New" panose="02070309020205020404" pitchFamily="49" charset="0"/>
              </a:rPr>
              <a:t>print_table</a:t>
            </a:r>
            <a:r>
              <a:rPr lang="en-US" b="1" dirty="0">
                <a:solidFill>
                  <a:srgbClr val="008F00"/>
                </a:solidFill>
                <a:latin typeface="Courier New" panose="02070309020205020404" pitchFamily="49" charset="0"/>
                <a:cs typeface="Courier New" panose="02070309020205020404" pitchFamily="49" charset="0"/>
              </a:rPr>
              <a:t>(</a:t>
            </a:r>
            <a:r>
              <a:rPr lang="en-US" b="1" dirty="0" err="1">
                <a:solidFill>
                  <a:srgbClr val="008F00"/>
                </a:solidFill>
                <a:latin typeface="Courier New" panose="02070309020205020404" pitchFamily="49" charset="0"/>
                <a:cs typeface="Courier New" panose="02070309020205020404" pitchFamily="49" charset="0"/>
              </a:rPr>
              <a:t>doubler</a:t>
            </a:r>
            <a:r>
              <a:rPr lang="en-US" b="1" dirty="0">
                <a:solidFill>
                  <a:srgbClr val="008F00"/>
                </a:solidFill>
                <a:latin typeface="Courier New" panose="02070309020205020404" pitchFamily="49" charset="0"/>
                <a:cs typeface="Courier New" panose="02070309020205020404" pitchFamily="49" charset="0"/>
              </a:rPr>
              <a:t>);</a:t>
            </a:r>
            <a:br>
              <a:rPr lang="en-US" b="1" dirty="0">
                <a:solidFill>
                  <a:srgbClr val="008F00"/>
                </a:solidFill>
                <a:latin typeface="Courier New" panose="02070309020205020404" pitchFamily="49" charset="0"/>
                <a:cs typeface="Courier New" panose="02070309020205020404" pitchFamily="49" charset="0"/>
              </a:rPr>
            </a:br>
            <a:endParaRPr lang="en-US" b="1" dirty="0">
              <a:solidFill>
                <a:srgbClr val="008F00"/>
              </a:solidFill>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"Calls to function squarer:"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r>
              <a:rPr lang="en-US" b="1" dirty="0">
                <a:solidFill>
                  <a:srgbClr val="008F00"/>
                </a:solidFill>
                <a:latin typeface="Courier New" panose="02070309020205020404" pitchFamily="49" charset="0"/>
                <a:cs typeface="Courier New" panose="02070309020205020404" pitchFamily="49" charset="0"/>
              </a:rPr>
              <a:t>    </a:t>
            </a:r>
            <a:r>
              <a:rPr lang="en-US" b="1" dirty="0" err="1">
                <a:solidFill>
                  <a:srgbClr val="008F00"/>
                </a:solidFill>
                <a:latin typeface="Courier New" panose="02070309020205020404" pitchFamily="49" charset="0"/>
                <a:cs typeface="Courier New" panose="02070309020205020404" pitchFamily="49" charset="0"/>
              </a:rPr>
              <a:t>print_table</a:t>
            </a:r>
            <a:r>
              <a:rPr lang="en-US" b="1" dirty="0">
                <a:solidFill>
                  <a:srgbClr val="008F00"/>
                </a:solidFill>
                <a:latin typeface="Courier New" panose="02070309020205020404" pitchFamily="49" charset="0"/>
                <a:cs typeface="Courier New" panose="02070309020205020404" pitchFamily="49" charset="0"/>
              </a:rPr>
              <a:t>(squarer);</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return 0;</a:t>
            </a:r>
          </a:p>
          <a:p>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double </a:t>
            </a:r>
            <a:r>
              <a:rPr lang="en-US" b="1" dirty="0" err="1">
                <a:latin typeface="Courier New" panose="02070309020205020404" pitchFamily="49" charset="0"/>
                <a:cs typeface="Courier New" panose="02070309020205020404" pitchFamily="49" charset="0"/>
              </a:rPr>
              <a:t>doubler</a:t>
            </a:r>
            <a:r>
              <a:rPr lang="en-US" b="1" dirty="0">
                <a:latin typeface="Courier New" panose="02070309020205020404" pitchFamily="49" charset="0"/>
                <a:cs typeface="Courier New" panose="02070309020205020404" pitchFamily="49" charset="0"/>
              </a:rPr>
              <a:t>(const int x) { return </a:t>
            </a:r>
            <a:r>
              <a:rPr lang="en-US" b="1" dirty="0" err="1">
                <a:latin typeface="Courier New" panose="02070309020205020404" pitchFamily="49" charset="0"/>
                <a:cs typeface="Courier New" panose="02070309020205020404" pitchFamily="49" charset="0"/>
              </a:rPr>
              <a:t>x+x</a:t>
            </a:r>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double squarer(const int x) { return x*x; }</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void </a:t>
            </a:r>
            <a:r>
              <a:rPr lang="en-US" b="1" dirty="0" err="1">
                <a:solidFill>
                  <a:srgbClr val="008F00"/>
                </a:solidFill>
                <a:latin typeface="Courier New" panose="02070309020205020404" pitchFamily="49" charset="0"/>
                <a:cs typeface="Courier New" panose="02070309020205020404" pitchFamily="49" charset="0"/>
              </a:rPr>
              <a:t>print_table</a:t>
            </a:r>
            <a:r>
              <a:rPr lang="en-US" b="1" dirty="0">
                <a:latin typeface="Courier New" panose="02070309020205020404" pitchFamily="49" charset="0"/>
                <a:cs typeface="Courier New" panose="02070309020205020404" pitchFamily="49" charset="0"/>
              </a:rPr>
              <a:t>(</a:t>
            </a:r>
            <a:r>
              <a:rPr lang="en-US" b="1" dirty="0">
                <a:solidFill>
                  <a:srgbClr val="C00000"/>
                </a:solidFill>
                <a:latin typeface="Courier New" panose="02070309020205020404" pitchFamily="49" charset="0"/>
                <a:cs typeface="Courier New" panose="02070309020205020404" pitchFamily="49" charset="0"/>
              </a:rPr>
              <a:t>double f(int</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for (int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1;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&lt;= 5;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setw</a:t>
            </a:r>
            <a:r>
              <a:rPr lang="en-US" b="1" dirty="0">
                <a:latin typeface="Courier New" panose="02070309020205020404" pitchFamily="49" charset="0"/>
                <a:cs typeface="Courier New" panose="02070309020205020404" pitchFamily="49" charset="0"/>
              </a:rPr>
              <a:t>(2) &lt;&lt;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setw</a:t>
            </a:r>
            <a:r>
              <a:rPr lang="en-US" b="1" dirty="0">
                <a:latin typeface="Courier New" panose="02070309020205020404" pitchFamily="49" charset="0"/>
                <a:cs typeface="Courier New" panose="02070309020205020404" pitchFamily="49" charset="0"/>
              </a:rPr>
              <a:t>(3) &lt;&lt; </a:t>
            </a:r>
            <a:r>
              <a:rPr lang="en-US" b="1" dirty="0">
                <a:solidFill>
                  <a:srgbClr val="C00000"/>
                </a:solidFill>
                <a:latin typeface="Courier New" panose="02070309020205020404" pitchFamily="49" charset="0"/>
                <a:cs typeface="Courier New" panose="02070309020205020404" pitchFamily="49" charset="0"/>
              </a:rPr>
              <a:t>f(</a:t>
            </a:r>
            <a:r>
              <a:rPr lang="en-US" b="1" dirty="0" err="1">
                <a:solidFill>
                  <a:srgbClr val="C00000"/>
                </a:solidFill>
                <a:latin typeface="Courier New" panose="02070309020205020404" pitchFamily="49" charset="0"/>
                <a:cs typeface="Courier New" panose="02070309020205020404" pitchFamily="49" charset="0"/>
              </a:rPr>
              <a:t>i</a:t>
            </a:r>
            <a:r>
              <a:rPr lang="en-US" b="1" dirty="0">
                <a:solidFill>
                  <a:srgbClr val="C00000"/>
                </a:solidFill>
                <a:latin typeface="Courier New" panose="02070309020205020404" pitchFamily="49" charset="0"/>
                <a:cs typeface="Courier New" panose="02070309020205020404" pitchFamily="49" charset="0"/>
              </a:rPr>
              <a:t>)</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2CB13227-978E-4242-8852-6D243C45993E}"/>
              </a:ext>
            </a:extLst>
          </p:cNvPr>
          <p:cNvSpPr txBox="1"/>
          <p:nvPr/>
        </p:nvSpPr>
        <p:spPr>
          <a:xfrm>
            <a:off x="6492219" y="1325903"/>
            <a:ext cx="1962397" cy="338554"/>
          </a:xfrm>
          <a:prstGeom prst="rect">
            <a:avLst/>
          </a:prstGeom>
          <a:solidFill>
            <a:srgbClr val="0033CC"/>
          </a:solidFill>
        </p:spPr>
        <p:txBody>
          <a:bodyPr wrap="none" rtlCol="0">
            <a:spAutoFit/>
          </a:bodyPr>
          <a:lstStyle/>
          <a:p>
            <a:r>
              <a:rPr lang="en-US" dirty="0">
                <a:solidFill>
                  <a:srgbClr val="FFFF00"/>
                </a:solidFill>
              </a:rPr>
              <a:t>FunctionParm2.cpp</a:t>
            </a:r>
          </a:p>
        </p:txBody>
      </p:sp>
    </p:spTree>
    <p:extLst>
      <p:ext uri="{BB962C8B-B14F-4D97-AF65-F5344CB8AC3E}">
        <p14:creationId xmlns:p14="http://schemas.microsoft.com/office/powerpoint/2010/main" val="12496516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Template Library (STL)</a:t>
            </a:r>
          </a:p>
        </p:txBody>
      </p:sp>
      <p:sp>
        <p:nvSpPr>
          <p:cNvPr id="3" name="Content Placeholder 2"/>
          <p:cNvSpPr>
            <a:spLocks noGrp="1"/>
          </p:cNvSpPr>
          <p:nvPr>
            <p:ph idx="1"/>
          </p:nvPr>
        </p:nvSpPr>
        <p:spPr>
          <a:xfrm>
            <a:off x="457200" y="1295400"/>
            <a:ext cx="8229600" cy="4785331"/>
          </a:xfrm>
        </p:spPr>
        <p:txBody>
          <a:bodyPr/>
          <a:lstStyle/>
          <a:p>
            <a:r>
              <a:rPr lang="en-US" dirty="0"/>
              <a:t>The </a:t>
            </a:r>
            <a:r>
              <a:rPr lang="en-US" dirty="0">
                <a:solidFill>
                  <a:srgbClr val="C00000"/>
                </a:solidFill>
              </a:rPr>
              <a:t>Standard Template Library</a:t>
            </a:r>
            <a:r>
              <a:rPr lang="en-US" dirty="0"/>
              <a:t> (</a:t>
            </a:r>
            <a:r>
              <a:rPr lang="en-US" dirty="0">
                <a:solidFill>
                  <a:srgbClr val="C00000"/>
                </a:solidFill>
              </a:rPr>
              <a:t>STL</a:t>
            </a:r>
            <a:r>
              <a:rPr lang="en-US" dirty="0"/>
              <a:t>) is a collection of </a:t>
            </a:r>
            <a:r>
              <a:rPr lang="en-US" u="sng" dirty="0"/>
              <a:t>function and class templates</a:t>
            </a:r>
            <a:r>
              <a:rPr lang="en-US" dirty="0"/>
              <a:t> </a:t>
            </a:r>
            <a:br>
              <a:rPr lang="en-US" dirty="0"/>
            </a:br>
            <a:r>
              <a:rPr lang="en-US" dirty="0"/>
              <a:t>for various data structures, including:</a:t>
            </a:r>
          </a:p>
          <a:p>
            <a:pPr lvl="1"/>
            <a:r>
              <a:rPr lang="en-US" dirty="0"/>
              <a:t>vector</a:t>
            </a:r>
          </a:p>
          <a:p>
            <a:pPr lvl="1"/>
            <a:r>
              <a:rPr lang="en-US" dirty="0"/>
              <a:t>stack</a:t>
            </a:r>
          </a:p>
          <a:p>
            <a:pPr lvl="1"/>
            <a:r>
              <a:rPr lang="en-US" dirty="0"/>
              <a:t>queue</a:t>
            </a:r>
          </a:p>
          <a:p>
            <a:pPr lvl="1"/>
            <a:r>
              <a:rPr lang="en-US" dirty="0"/>
              <a:t>list (doubly-linked list)</a:t>
            </a:r>
          </a:p>
          <a:p>
            <a:pPr lvl="1"/>
            <a:r>
              <a:rPr lang="en-US" dirty="0"/>
              <a:t>map (hash table)</a:t>
            </a:r>
          </a:p>
          <a:p>
            <a:pPr lvl="1"/>
            <a:r>
              <a:rPr lang="en-US" dirty="0"/>
              <a:t>set</a:t>
            </a:r>
          </a:p>
          <a:p>
            <a:pPr lvl="5"/>
            <a:endParaRPr lang="en-US" dirty="0"/>
          </a:p>
          <a:p>
            <a:r>
              <a:rPr lang="en-US" dirty="0"/>
              <a:t>Example:</a:t>
            </a:r>
          </a:p>
        </p:txBody>
      </p:sp>
      <p:sp>
        <p:nvSpPr>
          <p:cNvPr id="4" name="Slide Number Placeholder 3"/>
          <p:cNvSpPr>
            <a:spLocks noGrp="1"/>
          </p:cNvSpPr>
          <p:nvPr>
            <p:ph type="sldNum" sz="quarter" idx="12"/>
          </p:nvPr>
        </p:nvSpPr>
        <p:spPr/>
        <p:txBody>
          <a:bodyPr/>
          <a:lstStyle/>
          <a:p>
            <a:fld id="{5E4F0376-0E54-9843-B673-E00D6670E830}" type="slidenum">
              <a:rPr lang="en-US" smtClean="0"/>
              <a:pPr/>
              <a:t>50</a:t>
            </a:fld>
            <a:endParaRPr lang="en-US"/>
          </a:p>
        </p:txBody>
      </p:sp>
      <p:sp>
        <p:nvSpPr>
          <p:cNvPr id="5" name="TextBox 4"/>
          <p:cNvSpPr txBox="1"/>
          <p:nvPr/>
        </p:nvSpPr>
        <p:spPr>
          <a:xfrm>
            <a:off x="2834659" y="5610098"/>
            <a:ext cx="2339102" cy="400110"/>
          </a:xfrm>
          <a:prstGeom prst="rect">
            <a:avLst/>
          </a:prstGeom>
          <a:solidFill>
            <a:schemeClr val="bg1">
              <a:lumMod val="95000"/>
            </a:schemeClr>
          </a:solidFill>
          <a:ln>
            <a:solidFill>
              <a:schemeClr val="bg1">
                <a:lumMod val="75000"/>
              </a:schemeClr>
            </a:solidFill>
          </a:ln>
        </p:spPr>
        <p:txBody>
          <a:bodyPr wrap="none" rtlCol="0">
            <a:spAutoFit/>
          </a:bodyPr>
          <a:lstStyle/>
          <a:p>
            <a:r>
              <a:rPr lang="en-US" sz="2000" b="1" dirty="0">
                <a:latin typeface="Courier" charset="0"/>
                <a:ea typeface="Courier" charset="0"/>
                <a:cs typeface="Courier" charset="0"/>
              </a:rPr>
              <a:t>vector&lt;</a:t>
            </a:r>
            <a:r>
              <a:rPr lang="en-US" sz="2000" b="1" dirty="0" err="1">
                <a:latin typeface="Courier" charset="0"/>
                <a:ea typeface="Courier" charset="0"/>
                <a:cs typeface="Courier" charset="0"/>
              </a:rPr>
              <a:t>int</a:t>
            </a:r>
            <a:r>
              <a:rPr lang="en-US" sz="2000" b="1" dirty="0">
                <a:latin typeface="Courier" charset="0"/>
                <a:ea typeface="Courier" charset="0"/>
                <a:cs typeface="Courier" charset="0"/>
              </a:rPr>
              <a:t>&gt; v;</a:t>
            </a:r>
          </a:p>
        </p:txBody>
      </p:sp>
    </p:spTree>
    <p:extLst>
      <p:ext uri="{BB962C8B-B14F-4D97-AF65-F5344CB8AC3E}">
        <p14:creationId xmlns:p14="http://schemas.microsoft.com/office/powerpoint/2010/main" val="16791568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Iterators</a:t>
            </a:r>
          </a:p>
        </p:txBody>
      </p:sp>
      <p:sp>
        <p:nvSpPr>
          <p:cNvPr id="3" name="Content Placeholder 2"/>
          <p:cNvSpPr>
            <a:spLocks noGrp="1"/>
          </p:cNvSpPr>
          <p:nvPr>
            <p:ph idx="1"/>
          </p:nvPr>
        </p:nvSpPr>
        <p:spPr/>
        <p:txBody>
          <a:bodyPr/>
          <a:lstStyle/>
          <a:p>
            <a:r>
              <a:rPr lang="en-US" dirty="0"/>
              <a:t>Iterators provide a </a:t>
            </a:r>
            <a:r>
              <a:rPr lang="en-US" u="sng" dirty="0"/>
              <a:t>uniform way</a:t>
            </a:r>
            <a:r>
              <a:rPr lang="en-US" dirty="0"/>
              <a:t> to </a:t>
            </a:r>
            <a:br>
              <a:rPr lang="en-US" dirty="0"/>
            </a:br>
            <a:r>
              <a:rPr lang="en-US" u="sng" dirty="0"/>
              <a:t>successively access</a:t>
            </a:r>
            <a:r>
              <a:rPr lang="en-US" dirty="0"/>
              <a:t> values in a data structure.</a:t>
            </a:r>
          </a:p>
          <a:p>
            <a:pPr lvl="1"/>
            <a:r>
              <a:rPr lang="en-US" dirty="0"/>
              <a:t>Go through the values of a data structure </a:t>
            </a:r>
            <a:br>
              <a:rPr lang="en-US" dirty="0"/>
            </a:br>
            <a:r>
              <a:rPr lang="en-US" u="sng" dirty="0"/>
              <a:t>one after another</a:t>
            </a:r>
            <a:r>
              <a:rPr lang="en-US" dirty="0"/>
              <a:t> and allow you to perform </a:t>
            </a:r>
            <a:br>
              <a:rPr lang="en-US" dirty="0"/>
            </a:br>
            <a:r>
              <a:rPr lang="en-US" dirty="0"/>
              <a:t>some operation on each value.</a:t>
            </a:r>
          </a:p>
          <a:p>
            <a:pPr lvl="6"/>
            <a:endParaRPr lang="en-US" dirty="0"/>
          </a:p>
          <a:p>
            <a:r>
              <a:rPr lang="en-US" dirty="0"/>
              <a:t>Iterators spare you from having to know </a:t>
            </a:r>
            <a:br>
              <a:rPr lang="en-US" dirty="0"/>
            </a:br>
            <a:r>
              <a:rPr lang="en-US" u="sng" dirty="0"/>
              <a:t>how</a:t>
            </a:r>
            <a:r>
              <a:rPr lang="en-US" dirty="0"/>
              <a:t> a data structure is implemented.</a:t>
            </a:r>
          </a:p>
          <a:p>
            <a:pPr lvl="5"/>
            <a:endParaRPr lang="en-US" dirty="0"/>
          </a:p>
          <a:p>
            <a:r>
              <a:rPr lang="en-US" dirty="0"/>
              <a:t>Iterators are part of the STL.</a:t>
            </a:r>
          </a:p>
          <a:p>
            <a:pPr lvl="5"/>
            <a:endParaRPr lang="en-US" dirty="0"/>
          </a:p>
          <a:p>
            <a:r>
              <a:rPr lang="en-US" dirty="0"/>
              <a:t>An iterator is similar to a pointer.</a:t>
            </a:r>
          </a:p>
        </p:txBody>
      </p:sp>
      <p:sp>
        <p:nvSpPr>
          <p:cNvPr id="4" name="Slide Number Placeholder 3"/>
          <p:cNvSpPr>
            <a:spLocks noGrp="1"/>
          </p:cNvSpPr>
          <p:nvPr>
            <p:ph type="sldNum" sz="quarter" idx="12"/>
          </p:nvPr>
        </p:nvSpPr>
        <p:spPr/>
        <p:txBody>
          <a:bodyPr/>
          <a:lstStyle/>
          <a:p>
            <a:fld id="{5E4F0376-0E54-9843-B673-E00D6670E830}" type="slidenum">
              <a:rPr lang="en-US" smtClean="0"/>
              <a:pPr/>
              <a:t>51</a:t>
            </a:fld>
            <a:endParaRPr lang="en-US"/>
          </a:p>
        </p:txBody>
      </p:sp>
    </p:spTree>
    <p:extLst>
      <p:ext uri="{BB962C8B-B14F-4D97-AF65-F5344CB8AC3E}">
        <p14:creationId xmlns:p14="http://schemas.microsoft.com/office/powerpoint/2010/main" val="8209909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Vector Iterator</a:t>
            </a:r>
          </a:p>
        </p:txBody>
      </p:sp>
      <p:sp>
        <p:nvSpPr>
          <p:cNvPr id="3" name="Content Placeholder 2"/>
          <p:cNvSpPr>
            <a:spLocks noGrp="1"/>
          </p:cNvSpPr>
          <p:nvPr>
            <p:ph idx="1"/>
          </p:nvPr>
        </p:nvSpPr>
        <p:spPr>
          <a:xfrm>
            <a:off x="457200" y="1295401"/>
            <a:ext cx="8229600" cy="4693892"/>
          </a:xfrm>
        </p:spPr>
        <p:txBody>
          <a:bodyPr/>
          <a:lstStyle/>
          <a:p>
            <a:r>
              <a:rPr lang="en-US" dirty="0"/>
              <a:t>Declare a vector iterator:</a:t>
            </a:r>
          </a:p>
          <a:p>
            <a:endParaRPr lang="en-US" dirty="0"/>
          </a:p>
          <a:p>
            <a:r>
              <a:rPr lang="en-US" dirty="0"/>
              <a:t>Set the iterator to point to the first value:</a:t>
            </a:r>
          </a:p>
          <a:p>
            <a:endParaRPr lang="en-US" dirty="0"/>
          </a:p>
          <a:p>
            <a:r>
              <a:rPr lang="en-US" dirty="0"/>
              <a:t>Test that the iterator hasn’t gone off the end:</a:t>
            </a:r>
          </a:p>
          <a:p>
            <a:endParaRPr lang="en-US" dirty="0"/>
          </a:p>
          <a:p>
            <a:pPr lvl="3"/>
            <a:endParaRPr lang="en-US" b="1" dirty="0">
              <a:latin typeface="Courier" charset="0"/>
              <a:ea typeface="Courier" charset="0"/>
              <a:cs typeface="Courier" charset="0"/>
            </a:endParaRPr>
          </a:p>
          <a:p>
            <a:r>
              <a:rPr lang="en-US" dirty="0"/>
              <a:t>Access a value of the vector:</a:t>
            </a:r>
          </a:p>
          <a:p>
            <a:pPr lvl="5"/>
            <a:endParaRPr lang="en-US" dirty="0"/>
          </a:p>
          <a:p>
            <a:r>
              <a:rPr lang="en-US" dirty="0"/>
              <a:t>Point to the next value:</a:t>
            </a:r>
          </a:p>
        </p:txBody>
      </p:sp>
      <p:sp>
        <p:nvSpPr>
          <p:cNvPr id="4" name="Slide Number Placeholder 3"/>
          <p:cNvSpPr>
            <a:spLocks noGrp="1"/>
          </p:cNvSpPr>
          <p:nvPr>
            <p:ph type="sldNum" sz="quarter" idx="12"/>
          </p:nvPr>
        </p:nvSpPr>
        <p:spPr/>
        <p:txBody>
          <a:bodyPr/>
          <a:lstStyle/>
          <a:p>
            <a:fld id="{5E4F0376-0E54-9843-B673-E00D6670E830}" type="slidenum">
              <a:rPr lang="en-US" smtClean="0"/>
              <a:pPr/>
              <a:t>52</a:t>
            </a:fld>
            <a:endParaRPr lang="en-US"/>
          </a:p>
        </p:txBody>
      </p:sp>
      <p:sp>
        <p:nvSpPr>
          <p:cNvPr id="5" name="TextBox 4"/>
          <p:cNvSpPr txBox="1"/>
          <p:nvPr/>
        </p:nvSpPr>
        <p:spPr>
          <a:xfrm>
            <a:off x="2175350" y="1874537"/>
            <a:ext cx="4793300" cy="461665"/>
          </a:xfrm>
          <a:prstGeom prst="rect">
            <a:avLst/>
          </a:prstGeom>
          <a:solidFill>
            <a:schemeClr val="bg1">
              <a:lumMod val="95000"/>
            </a:schemeClr>
          </a:solidFill>
          <a:ln>
            <a:solidFill>
              <a:schemeClr val="bg1">
                <a:lumMod val="75000"/>
              </a:schemeClr>
            </a:solidFill>
          </a:ln>
        </p:spPr>
        <p:txBody>
          <a:bodyPr wrap="none" rtlCol="0">
            <a:spAutoFit/>
          </a:bodyPr>
          <a:lstStyle/>
          <a:p>
            <a:r>
              <a:rPr lang="en-US" sz="2400" b="1" dirty="0">
                <a:latin typeface="Courier" charset="0"/>
                <a:ea typeface="Courier" charset="0"/>
                <a:cs typeface="Courier" charset="0"/>
              </a:rPr>
              <a:t>vector&lt;</a:t>
            </a:r>
            <a:r>
              <a:rPr lang="en-US" sz="2400" b="1" dirty="0" err="1">
                <a:latin typeface="Courier" charset="0"/>
                <a:ea typeface="Courier" charset="0"/>
                <a:cs typeface="Courier" charset="0"/>
              </a:rPr>
              <a:t>int</a:t>
            </a:r>
            <a:r>
              <a:rPr lang="en-US" sz="2400" b="1" dirty="0">
                <a:latin typeface="Courier" charset="0"/>
                <a:ea typeface="Courier" charset="0"/>
                <a:cs typeface="Courier" charset="0"/>
              </a:rPr>
              <a:t>&gt;::iterator it;</a:t>
            </a:r>
          </a:p>
        </p:txBody>
      </p:sp>
      <p:sp>
        <p:nvSpPr>
          <p:cNvPr id="6" name="TextBox 5"/>
          <p:cNvSpPr txBox="1"/>
          <p:nvPr/>
        </p:nvSpPr>
        <p:spPr>
          <a:xfrm>
            <a:off x="3097077" y="2788927"/>
            <a:ext cx="2949846" cy="461665"/>
          </a:xfrm>
          <a:prstGeom prst="rect">
            <a:avLst/>
          </a:prstGeom>
          <a:solidFill>
            <a:schemeClr val="bg1">
              <a:lumMod val="95000"/>
            </a:schemeClr>
          </a:solidFill>
          <a:ln>
            <a:solidFill>
              <a:schemeClr val="bg1">
                <a:lumMod val="75000"/>
              </a:schemeClr>
            </a:solidFill>
          </a:ln>
        </p:spPr>
        <p:txBody>
          <a:bodyPr wrap="none" rtlCol="0">
            <a:spAutoFit/>
          </a:bodyPr>
          <a:lstStyle/>
          <a:p>
            <a:r>
              <a:rPr lang="en-US" sz="2400" b="1" dirty="0">
                <a:latin typeface="Courier" charset="0"/>
                <a:ea typeface="Courier" charset="0"/>
                <a:cs typeface="Courier" charset="0"/>
              </a:rPr>
              <a:t>it = </a:t>
            </a:r>
            <a:r>
              <a:rPr lang="en-US" sz="2400" b="1" dirty="0" err="1">
                <a:latin typeface="Courier" charset="0"/>
                <a:ea typeface="Courier" charset="0"/>
                <a:cs typeface="Courier" charset="0"/>
              </a:rPr>
              <a:t>v.begin</a:t>
            </a:r>
            <a:r>
              <a:rPr lang="en-US" sz="2400" b="1" dirty="0">
                <a:latin typeface="Courier" charset="0"/>
                <a:ea typeface="Courier" charset="0"/>
                <a:cs typeface="Courier" charset="0"/>
              </a:rPr>
              <a:t>();</a:t>
            </a:r>
          </a:p>
        </p:txBody>
      </p:sp>
      <p:sp>
        <p:nvSpPr>
          <p:cNvPr id="7" name="TextBox 6"/>
          <p:cNvSpPr txBox="1"/>
          <p:nvPr/>
        </p:nvSpPr>
        <p:spPr>
          <a:xfrm>
            <a:off x="3281422" y="3886195"/>
            <a:ext cx="2581156" cy="461665"/>
          </a:xfrm>
          <a:prstGeom prst="rect">
            <a:avLst/>
          </a:prstGeom>
          <a:solidFill>
            <a:schemeClr val="bg1">
              <a:lumMod val="95000"/>
            </a:schemeClr>
          </a:solidFill>
          <a:ln>
            <a:solidFill>
              <a:schemeClr val="bg1">
                <a:lumMod val="75000"/>
              </a:schemeClr>
            </a:solidFill>
          </a:ln>
        </p:spPr>
        <p:txBody>
          <a:bodyPr wrap="none" rtlCol="0">
            <a:spAutoFit/>
          </a:bodyPr>
          <a:lstStyle/>
          <a:p>
            <a:r>
              <a:rPr lang="mr-IN" sz="2400" b="1" dirty="0" err="1">
                <a:latin typeface="Courier" charset="0"/>
                <a:ea typeface="Courier" charset="0"/>
                <a:cs typeface="Courier" charset="0"/>
              </a:rPr>
              <a:t>it</a:t>
            </a:r>
            <a:r>
              <a:rPr lang="mr-IN" sz="2400" b="1" dirty="0">
                <a:latin typeface="Courier" charset="0"/>
                <a:ea typeface="Courier" charset="0"/>
                <a:cs typeface="Courier" charset="0"/>
              </a:rPr>
              <a:t> != </a:t>
            </a:r>
            <a:r>
              <a:rPr lang="mr-IN" sz="2400" b="1" dirty="0" err="1">
                <a:latin typeface="Courier" charset="0"/>
                <a:ea typeface="Courier" charset="0"/>
                <a:cs typeface="Courier" charset="0"/>
              </a:rPr>
              <a:t>v.end</a:t>
            </a:r>
            <a:r>
              <a:rPr lang="mr-IN" sz="2400" b="1" dirty="0">
                <a:latin typeface="Courier" charset="0"/>
                <a:ea typeface="Courier" charset="0"/>
                <a:cs typeface="Courier" charset="0"/>
              </a:rPr>
              <a:t>()</a:t>
            </a:r>
            <a:endParaRPr lang="en-US" sz="2400" b="1" dirty="0">
              <a:latin typeface="Courier" charset="0"/>
              <a:ea typeface="Courier" charset="0"/>
              <a:cs typeface="Courier" charset="0"/>
            </a:endParaRPr>
          </a:p>
        </p:txBody>
      </p:sp>
      <p:sp>
        <p:nvSpPr>
          <p:cNvPr id="8" name="TextBox 7"/>
          <p:cNvSpPr txBox="1"/>
          <p:nvPr/>
        </p:nvSpPr>
        <p:spPr>
          <a:xfrm>
            <a:off x="5817533" y="4706911"/>
            <a:ext cx="737702" cy="461665"/>
          </a:xfrm>
          <a:prstGeom prst="rect">
            <a:avLst/>
          </a:prstGeom>
          <a:solidFill>
            <a:schemeClr val="bg1">
              <a:lumMod val="95000"/>
            </a:schemeClr>
          </a:solidFill>
          <a:ln>
            <a:solidFill>
              <a:schemeClr val="bg1">
                <a:lumMod val="75000"/>
              </a:schemeClr>
            </a:solidFill>
          </a:ln>
        </p:spPr>
        <p:txBody>
          <a:bodyPr wrap="none" rtlCol="0">
            <a:spAutoFit/>
          </a:bodyPr>
          <a:lstStyle/>
          <a:p>
            <a:r>
              <a:rPr lang="mr-IN" sz="2400" b="1" dirty="0">
                <a:latin typeface="Courier" charset="0"/>
                <a:ea typeface="Courier" charset="0"/>
                <a:cs typeface="Courier" charset="0"/>
              </a:rPr>
              <a:t>*</a:t>
            </a:r>
            <a:r>
              <a:rPr lang="mr-IN" sz="2400" b="1" dirty="0" err="1">
                <a:latin typeface="Courier" charset="0"/>
                <a:ea typeface="Courier" charset="0"/>
                <a:cs typeface="Courier" charset="0"/>
              </a:rPr>
              <a:t>it</a:t>
            </a:r>
            <a:endParaRPr lang="en-US" sz="2400" b="1" dirty="0">
              <a:latin typeface="Courier" charset="0"/>
              <a:ea typeface="Courier" charset="0"/>
              <a:cs typeface="Courier" charset="0"/>
            </a:endParaRPr>
          </a:p>
        </p:txBody>
      </p:sp>
      <p:sp>
        <p:nvSpPr>
          <p:cNvPr id="9" name="TextBox 8"/>
          <p:cNvSpPr txBox="1"/>
          <p:nvPr/>
        </p:nvSpPr>
        <p:spPr>
          <a:xfrm>
            <a:off x="4754878" y="5453767"/>
            <a:ext cx="922047" cy="461665"/>
          </a:xfrm>
          <a:prstGeom prst="rect">
            <a:avLst/>
          </a:prstGeom>
          <a:solidFill>
            <a:schemeClr val="bg1">
              <a:lumMod val="95000"/>
            </a:schemeClr>
          </a:solidFill>
          <a:ln>
            <a:solidFill>
              <a:schemeClr val="bg1">
                <a:lumMod val="75000"/>
              </a:schemeClr>
            </a:solidFill>
          </a:ln>
        </p:spPr>
        <p:txBody>
          <a:bodyPr wrap="none" rtlCol="0">
            <a:spAutoFit/>
          </a:bodyPr>
          <a:lstStyle/>
          <a:p>
            <a:r>
              <a:rPr lang="mr-IN" sz="2400" b="1" dirty="0" err="1">
                <a:latin typeface="Courier" charset="0"/>
                <a:ea typeface="Courier" charset="0"/>
                <a:cs typeface="Courier" charset="0"/>
              </a:rPr>
              <a:t>it</a:t>
            </a:r>
            <a:r>
              <a:rPr lang="en-US" sz="2400" b="1" dirty="0">
                <a:latin typeface="Courier" charset="0"/>
                <a:ea typeface="Courier" charset="0"/>
                <a:cs typeface="Courier" charset="0"/>
              </a:rPr>
              <a:t>++</a:t>
            </a:r>
          </a:p>
        </p:txBody>
      </p:sp>
    </p:spTree>
    <p:extLst>
      <p:ext uri="{BB962C8B-B14F-4D97-AF65-F5344CB8AC3E}">
        <p14:creationId xmlns:p14="http://schemas.microsoft.com/office/powerpoint/2010/main" val="4170790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Iterator Example</a:t>
            </a:r>
          </a:p>
        </p:txBody>
      </p:sp>
      <p:sp>
        <p:nvSpPr>
          <p:cNvPr id="4" name="Slide Number Placeholder 3"/>
          <p:cNvSpPr>
            <a:spLocks noGrp="1"/>
          </p:cNvSpPr>
          <p:nvPr>
            <p:ph type="sldNum" sz="quarter" idx="12"/>
          </p:nvPr>
        </p:nvSpPr>
        <p:spPr/>
        <p:txBody>
          <a:bodyPr/>
          <a:lstStyle/>
          <a:p>
            <a:fld id="{5E4F0376-0E54-9843-B673-E00D6670E830}" type="slidenum">
              <a:rPr lang="en-US" smtClean="0"/>
              <a:pPr/>
              <a:t>53</a:t>
            </a:fld>
            <a:endParaRPr lang="en-US"/>
          </a:p>
        </p:txBody>
      </p:sp>
      <p:sp>
        <p:nvSpPr>
          <p:cNvPr id="5" name="TextBox 4"/>
          <p:cNvSpPr txBox="1"/>
          <p:nvPr/>
        </p:nvSpPr>
        <p:spPr>
          <a:xfrm>
            <a:off x="1098560" y="1179932"/>
            <a:ext cx="6399488" cy="5632311"/>
          </a:xfrm>
          <a:prstGeom prst="rect">
            <a:avLst/>
          </a:prstGeom>
          <a:solidFill>
            <a:schemeClr val="bg1">
              <a:lumMod val="95000"/>
            </a:schemeClr>
          </a:solidFill>
          <a:ln>
            <a:solidFill>
              <a:schemeClr val="bg1">
                <a:lumMod val="75000"/>
              </a:schemeClr>
            </a:solidFill>
          </a:ln>
        </p:spPr>
        <p:txBody>
          <a:bodyPr wrap="square" rtlCol="0">
            <a:spAutoFit/>
          </a:bodyPr>
          <a:lstStyle/>
          <a:p>
            <a:r>
              <a:rPr lang="en-US" sz="1500" b="1" dirty="0">
                <a:latin typeface="Courier" charset="0"/>
                <a:ea typeface="Courier" charset="0"/>
                <a:cs typeface="Courier" charset="0"/>
              </a:rPr>
              <a:t>#include &lt;</a:t>
            </a:r>
            <a:r>
              <a:rPr lang="en-US" sz="1500" b="1" dirty="0" err="1">
                <a:latin typeface="Courier" charset="0"/>
                <a:ea typeface="Courier" charset="0"/>
                <a:cs typeface="Courier" charset="0"/>
              </a:rPr>
              <a:t>iostream</a:t>
            </a:r>
            <a:r>
              <a:rPr lang="en-US" sz="1500" b="1" dirty="0">
                <a:latin typeface="Courier" charset="0"/>
                <a:ea typeface="Courier" charset="0"/>
                <a:cs typeface="Courier" charset="0"/>
              </a:rPr>
              <a:t>&gt;</a:t>
            </a:r>
          </a:p>
          <a:p>
            <a:r>
              <a:rPr lang="en-US" sz="1500" b="1" dirty="0">
                <a:latin typeface="Courier" charset="0"/>
                <a:ea typeface="Courier" charset="0"/>
                <a:cs typeface="Courier" charset="0"/>
              </a:rPr>
              <a:t>#include &lt;vector&gt;</a:t>
            </a:r>
          </a:p>
          <a:p>
            <a:r>
              <a:rPr lang="en-US" sz="1500" b="1" dirty="0">
                <a:latin typeface="Courier" charset="0"/>
                <a:ea typeface="Courier" charset="0"/>
                <a:cs typeface="Courier" charset="0"/>
              </a:rPr>
              <a:t>#include &lt;iterator&gt;</a:t>
            </a:r>
          </a:p>
          <a:p>
            <a:r>
              <a:rPr lang="en-US" sz="1500" b="1" dirty="0">
                <a:latin typeface="Courier" charset="0"/>
                <a:ea typeface="Courier" charset="0"/>
                <a:cs typeface="Courier" charset="0"/>
              </a:rPr>
              <a:t>using namespace </a:t>
            </a:r>
            <a:r>
              <a:rPr lang="en-US" sz="1500" b="1" dirty="0" err="1">
                <a:latin typeface="Courier" charset="0"/>
                <a:ea typeface="Courier" charset="0"/>
                <a:cs typeface="Courier" charset="0"/>
              </a:rPr>
              <a:t>std</a:t>
            </a:r>
            <a:r>
              <a:rPr lang="en-US" sz="1500" b="1" dirty="0">
                <a:latin typeface="Courier" charset="0"/>
                <a:ea typeface="Courier" charset="0"/>
                <a:cs typeface="Courier" charset="0"/>
              </a:rPr>
              <a:t>;</a:t>
            </a:r>
          </a:p>
          <a:p>
            <a:endParaRPr lang="en-US" sz="1500" b="1" dirty="0">
              <a:latin typeface="Courier" charset="0"/>
              <a:ea typeface="Courier" charset="0"/>
              <a:cs typeface="Courier" charset="0"/>
            </a:endParaRPr>
          </a:p>
          <a:p>
            <a:r>
              <a:rPr lang="en-US" sz="1500" b="1" dirty="0" err="1">
                <a:latin typeface="Courier" charset="0"/>
                <a:ea typeface="Courier" charset="0"/>
                <a:cs typeface="Courier" charset="0"/>
              </a:rPr>
              <a:t>int</a:t>
            </a:r>
            <a:r>
              <a:rPr lang="en-US" sz="1500" b="1" dirty="0">
                <a:latin typeface="Courier" charset="0"/>
                <a:ea typeface="Courier" charset="0"/>
                <a:cs typeface="Courier" charset="0"/>
              </a:rPr>
              <a:t> main()</a:t>
            </a:r>
          </a:p>
          <a:p>
            <a:r>
              <a:rPr lang="en-US" sz="1500" b="1" dirty="0">
                <a:latin typeface="Courier" charset="0"/>
                <a:ea typeface="Courier" charset="0"/>
                <a:cs typeface="Courier" charset="0"/>
              </a:rPr>
              <a:t>{</a:t>
            </a:r>
          </a:p>
          <a:p>
            <a:r>
              <a:rPr lang="en-US" sz="1500" b="1" dirty="0">
                <a:latin typeface="Courier" charset="0"/>
                <a:ea typeface="Courier" charset="0"/>
                <a:cs typeface="Courier" charset="0"/>
              </a:rPr>
              <a:t>    vector&lt;</a:t>
            </a:r>
            <a:r>
              <a:rPr lang="en-US" sz="1500" b="1" dirty="0" err="1">
                <a:latin typeface="Courier" charset="0"/>
                <a:ea typeface="Courier" charset="0"/>
                <a:cs typeface="Courier" charset="0"/>
              </a:rPr>
              <a:t>int</a:t>
            </a:r>
            <a:r>
              <a:rPr lang="en-US" sz="1500" b="1" dirty="0">
                <a:latin typeface="Courier" charset="0"/>
                <a:ea typeface="Courier" charset="0"/>
                <a:cs typeface="Courier" charset="0"/>
              </a:rPr>
              <a:t>&gt; v;</a:t>
            </a:r>
          </a:p>
          <a:p>
            <a:endParaRPr lang="en-US" sz="1500" b="1" dirty="0">
              <a:latin typeface="Courier" charset="0"/>
              <a:ea typeface="Courier" charset="0"/>
              <a:cs typeface="Courier" charset="0"/>
            </a:endParaRPr>
          </a:p>
          <a:p>
            <a:r>
              <a:rPr lang="is-IS" sz="1500" b="1" dirty="0">
                <a:latin typeface="Courier New" charset="0"/>
                <a:ea typeface="Courier New" charset="0"/>
                <a:cs typeface="Courier New" charset="0"/>
              </a:rPr>
              <a:t>    v.push_back(10);</a:t>
            </a:r>
          </a:p>
          <a:p>
            <a:r>
              <a:rPr lang="is-IS" sz="1500" b="1" dirty="0">
                <a:latin typeface="Courier New" charset="0"/>
                <a:ea typeface="Courier New" charset="0"/>
                <a:cs typeface="Courier New" charset="0"/>
              </a:rPr>
              <a:t>    v.push_back(20);</a:t>
            </a:r>
          </a:p>
          <a:p>
            <a:r>
              <a:rPr lang="is-IS" sz="1500" b="1" dirty="0">
                <a:latin typeface="Courier New" charset="0"/>
                <a:ea typeface="Courier New" charset="0"/>
                <a:cs typeface="Courier New" charset="0"/>
              </a:rPr>
              <a:t>    v.push_back(30);</a:t>
            </a:r>
          </a:p>
          <a:p>
            <a:r>
              <a:rPr lang="is-IS" sz="1500" b="1" dirty="0">
                <a:latin typeface="Courier New" charset="0"/>
                <a:ea typeface="Courier New" charset="0"/>
                <a:cs typeface="Courier New" charset="0"/>
              </a:rPr>
              <a:t>    v.push_back(40);</a:t>
            </a:r>
          </a:p>
          <a:p>
            <a:r>
              <a:rPr lang="is-IS" sz="1500" b="1" dirty="0">
                <a:latin typeface="Courier New" charset="0"/>
                <a:ea typeface="Courier New" charset="0"/>
                <a:cs typeface="Courier New" charset="0"/>
              </a:rPr>
              <a:t>    v.push_back(50);</a:t>
            </a:r>
          </a:p>
          <a:p>
            <a:endParaRPr lang="mr-IN" sz="1500" b="1" dirty="0">
              <a:latin typeface="Courier" charset="0"/>
              <a:ea typeface="Courier" charset="0"/>
              <a:cs typeface="Courier" charset="0"/>
            </a:endParaRPr>
          </a:p>
          <a:p>
            <a:r>
              <a:rPr lang="en-US" sz="1500" b="1" dirty="0">
                <a:solidFill>
                  <a:srgbClr val="B23C00"/>
                </a:solidFill>
                <a:latin typeface="Courier" charset="0"/>
                <a:ea typeface="Courier" charset="0"/>
                <a:cs typeface="Courier" charset="0"/>
              </a:rPr>
              <a:t>    vector&lt;</a:t>
            </a:r>
            <a:r>
              <a:rPr lang="en-US" sz="1500" b="1" dirty="0" err="1">
                <a:solidFill>
                  <a:srgbClr val="B23C00"/>
                </a:solidFill>
                <a:latin typeface="Courier" charset="0"/>
                <a:ea typeface="Courier" charset="0"/>
                <a:cs typeface="Courier" charset="0"/>
              </a:rPr>
              <a:t>int</a:t>
            </a:r>
            <a:r>
              <a:rPr lang="en-US" sz="1500" b="1" dirty="0">
                <a:solidFill>
                  <a:srgbClr val="B23C00"/>
                </a:solidFill>
                <a:latin typeface="Courier" charset="0"/>
                <a:ea typeface="Courier" charset="0"/>
                <a:cs typeface="Courier" charset="0"/>
              </a:rPr>
              <a:t>&gt;::iterator it;</a:t>
            </a:r>
          </a:p>
          <a:p>
            <a:endParaRPr lang="en-US" sz="1500" b="1" dirty="0">
              <a:latin typeface="Courier" charset="0"/>
              <a:ea typeface="Courier" charset="0"/>
              <a:cs typeface="Courier" charset="0"/>
            </a:endParaRPr>
          </a:p>
          <a:p>
            <a:r>
              <a:rPr lang="mr-IN" sz="1500" b="1" dirty="0">
                <a:latin typeface="Courier" charset="0"/>
                <a:ea typeface="Courier" charset="0"/>
                <a:cs typeface="Courier" charset="0"/>
              </a:rPr>
              <a:t>    </a:t>
            </a:r>
            <a:r>
              <a:rPr lang="mr-IN" sz="1500" b="1" dirty="0" err="1">
                <a:latin typeface="Courier" charset="0"/>
                <a:ea typeface="Courier" charset="0"/>
                <a:cs typeface="Courier" charset="0"/>
              </a:rPr>
              <a:t>cout</a:t>
            </a:r>
            <a:r>
              <a:rPr lang="mr-IN" sz="1500" b="1" dirty="0">
                <a:latin typeface="Courier" charset="0"/>
                <a:ea typeface="Courier" charset="0"/>
                <a:cs typeface="Courier" charset="0"/>
              </a:rPr>
              <a:t> &lt;&lt; "</a:t>
            </a:r>
            <a:r>
              <a:rPr lang="mr-IN" sz="1500" b="1" dirty="0" err="1">
                <a:latin typeface="Courier" charset="0"/>
                <a:ea typeface="Courier" charset="0"/>
                <a:cs typeface="Courier" charset="0"/>
              </a:rPr>
              <a:t>Test</a:t>
            </a:r>
            <a:r>
              <a:rPr lang="mr-IN" sz="1500" b="1" dirty="0">
                <a:latin typeface="Courier" charset="0"/>
                <a:ea typeface="Courier" charset="0"/>
                <a:cs typeface="Courier" charset="0"/>
              </a:rPr>
              <a:t> 1:";</a:t>
            </a:r>
          </a:p>
          <a:p>
            <a:r>
              <a:rPr lang="mr-IN" sz="1500" b="1" dirty="0">
                <a:latin typeface="Courier" charset="0"/>
                <a:ea typeface="Courier" charset="0"/>
                <a:cs typeface="Courier" charset="0"/>
              </a:rPr>
              <a:t>    </a:t>
            </a:r>
            <a:r>
              <a:rPr lang="mr-IN" sz="1500" b="1" dirty="0" err="1">
                <a:latin typeface="Courier" charset="0"/>
                <a:ea typeface="Courier" charset="0"/>
                <a:cs typeface="Courier" charset="0"/>
              </a:rPr>
              <a:t>for</a:t>
            </a:r>
            <a:r>
              <a:rPr lang="mr-IN" sz="1500" b="1" dirty="0">
                <a:latin typeface="Courier" charset="0"/>
                <a:ea typeface="Courier" charset="0"/>
                <a:cs typeface="Courier" charset="0"/>
              </a:rPr>
              <a:t> (</a:t>
            </a:r>
            <a:r>
              <a:rPr lang="mr-IN" sz="1500" b="1" dirty="0" err="1">
                <a:solidFill>
                  <a:srgbClr val="B23C00"/>
                </a:solidFill>
                <a:latin typeface="Courier" charset="0"/>
                <a:ea typeface="Courier" charset="0"/>
                <a:cs typeface="Courier" charset="0"/>
              </a:rPr>
              <a:t>it</a:t>
            </a:r>
            <a:r>
              <a:rPr lang="mr-IN" sz="1500" b="1" dirty="0">
                <a:solidFill>
                  <a:srgbClr val="B23C00"/>
                </a:solidFill>
                <a:latin typeface="Courier" charset="0"/>
                <a:ea typeface="Courier" charset="0"/>
                <a:cs typeface="Courier" charset="0"/>
              </a:rPr>
              <a:t> = </a:t>
            </a:r>
            <a:r>
              <a:rPr lang="mr-IN" sz="1500" b="1" dirty="0" err="1">
                <a:solidFill>
                  <a:srgbClr val="B23C00"/>
                </a:solidFill>
                <a:latin typeface="Courier" charset="0"/>
                <a:ea typeface="Courier" charset="0"/>
                <a:cs typeface="Courier" charset="0"/>
              </a:rPr>
              <a:t>v.begin</a:t>
            </a:r>
            <a:r>
              <a:rPr lang="mr-IN" sz="1500" b="1" dirty="0">
                <a:solidFill>
                  <a:srgbClr val="B23C00"/>
                </a:solidFill>
                <a:latin typeface="Courier" charset="0"/>
                <a:ea typeface="Courier" charset="0"/>
                <a:cs typeface="Courier" charset="0"/>
              </a:rPr>
              <a:t>(); </a:t>
            </a:r>
            <a:r>
              <a:rPr lang="mr-IN" sz="1500" b="1" dirty="0" err="1">
                <a:solidFill>
                  <a:srgbClr val="B23C00"/>
                </a:solidFill>
                <a:latin typeface="Courier" charset="0"/>
                <a:ea typeface="Courier" charset="0"/>
                <a:cs typeface="Courier" charset="0"/>
              </a:rPr>
              <a:t>it</a:t>
            </a:r>
            <a:r>
              <a:rPr lang="mr-IN" sz="1500" b="1" dirty="0">
                <a:solidFill>
                  <a:srgbClr val="B23C00"/>
                </a:solidFill>
                <a:latin typeface="Courier" charset="0"/>
                <a:ea typeface="Courier" charset="0"/>
                <a:cs typeface="Courier" charset="0"/>
              </a:rPr>
              <a:t> != </a:t>
            </a:r>
            <a:r>
              <a:rPr lang="mr-IN" sz="1500" b="1" dirty="0" err="1">
                <a:solidFill>
                  <a:srgbClr val="B23C00"/>
                </a:solidFill>
                <a:latin typeface="Courier" charset="0"/>
                <a:ea typeface="Courier" charset="0"/>
                <a:cs typeface="Courier" charset="0"/>
              </a:rPr>
              <a:t>v.end</a:t>
            </a:r>
            <a:r>
              <a:rPr lang="mr-IN" sz="1500" b="1" dirty="0">
                <a:solidFill>
                  <a:srgbClr val="B23C00"/>
                </a:solidFill>
                <a:latin typeface="Courier" charset="0"/>
                <a:ea typeface="Courier" charset="0"/>
                <a:cs typeface="Courier" charset="0"/>
              </a:rPr>
              <a:t>(); </a:t>
            </a:r>
            <a:r>
              <a:rPr lang="mr-IN" sz="1500" b="1" dirty="0" err="1">
                <a:solidFill>
                  <a:srgbClr val="B23C00"/>
                </a:solidFill>
                <a:latin typeface="Courier" charset="0"/>
                <a:ea typeface="Courier" charset="0"/>
                <a:cs typeface="Courier" charset="0"/>
              </a:rPr>
              <a:t>it</a:t>
            </a:r>
            <a:r>
              <a:rPr lang="mr-IN" sz="1500" b="1" dirty="0">
                <a:solidFill>
                  <a:srgbClr val="B23C00"/>
                </a:solidFill>
                <a:latin typeface="Courier" charset="0"/>
                <a:ea typeface="Courier" charset="0"/>
                <a:cs typeface="Courier" charset="0"/>
              </a:rPr>
              <a:t>++</a:t>
            </a:r>
            <a:r>
              <a:rPr lang="mr-IN" sz="1500" b="1" dirty="0">
                <a:latin typeface="Courier" charset="0"/>
                <a:ea typeface="Courier" charset="0"/>
                <a:cs typeface="Courier" charset="0"/>
              </a:rPr>
              <a:t>)</a:t>
            </a:r>
          </a:p>
          <a:p>
            <a:r>
              <a:rPr lang="mr-IN" sz="1500" b="1" dirty="0">
                <a:latin typeface="Courier" charset="0"/>
                <a:ea typeface="Courier" charset="0"/>
                <a:cs typeface="Courier" charset="0"/>
              </a:rPr>
              <a:t>    {</a:t>
            </a:r>
          </a:p>
          <a:p>
            <a:r>
              <a:rPr lang="mr-IN" sz="1500" b="1" dirty="0">
                <a:latin typeface="Courier" charset="0"/>
                <a:ea typeface="Courier" charset="0"/>
                <a:cs typeface="Courier" charset="0"/>
              </a:rPr>
              <a:t>        </a:t>
            </a:r>
            <a:r>
              <a:rPr lang="mr-IN" sz="1500" b="1" dirty="0" err="1">
                <a:latin typeface="Courier" charset="0"/>
                <a:ea typeface="Courier" charset="0"/>
                <a:cs typeface="Courier" charset="0"/>
              </a:rPr>
              <a:t>cout</a:t>
            </a:r>
            <a:r>
              <a:rPr lang="mr-IN" sz="1500" b="1" dirty="0">
                <a:latin typeface="Courier" charset="0"/>
                <a:ea typeface="Courier" charset="0"/>
                <a:cs typeface="Courier" charset="0"/>
              </a:rPr>
              <a:t> &lt;&lt; " " &lt;&lt; *</a:t>
            </a:r>
            <a:r>
              <a:rPr lang="mr-IN" sz="1500" b="1" dirty="0" err="1">
                <a:latin typeface="Courier" charset="0"/>
                <a:ea typeface="Courier" charset="0"/>
                <a:cs typeface="Courier" charset="0"/>
              </a:rPr>
              <a:t>it</a:t>
            </a:r>
            <a:r>
              <a:rPr lang="mr-IN" sz="1500" b="1" dirty="0">
                <a:latin typeface="Courier" charset="0"/>
                <a:ea typeface="Courier" charset="0"/>
                <a:cs typeface="Courier" charset="0"/>
              </a:rPr>
              <a:t>;</a:t>
            </a:r>
          </a:p>
          <a:p>
            <a:r>
              <a:rPr lang="mr-IN" sz="1500" b="1" dirty="0">
                <a:latin typeface="Courier" charset="0"/>
                <a:ea typeface="Courier" charset="0"/>
                <a:cs typeface="Courier" charset="0"/>
              </a:rPr>
              <a:t>    }</a:t>
            </a:r>
          </a:p>
          <a:p>
            <a:r>
              <a:rPr lang="mr-IN" sz="1500" b="1" dirty="0">
                <a:latin typeface="Courier" charset="0"/>
                <a:ea typeface="Courier" charset="0"/>
                <a:cs typeface="Courier" charset="0"/>
              </a:rPr>
              <a:t>    </a:t>
            </a:r>
            <a:r>
              <a:rPr lang="mr-IN" sz="1500" b="1" dirty="0" err="1">
                <a:latin typeface="Courier" charset="0"/>
                <a:ea typeface="Courier" charset="0"/>
                <a:cs typeface="Courier" charset="0"/>
              </a:rPr>
              <a:t>cout</a:t>
            </a:r>
            <a:r>
              <a:rPr lang="mr-IN" sz="1500" b="1" dirty="0">
                <a:latin typeface="Courier" charset="0"/>
                <a:ea typeface="Courier" charset="0"/>
                <a:cs typeface="Courier" charset="0"/>
              </a:rPr>
              <a:t> &lt;&lt; </a:t>
            </a:r>
            <a:r>
              <a:rPr lang="mr-IN" sz="1500" b="1" dirty="0" err="1">
                <a:latin typeface="Courier" charset="0"/>
                <a:ea typeface="Courier" charset="0"/>
                <a:cs typeface="Courier" charset="0"/>
              </a:rPr>
              <a:t>endl</a:t>
            </a:r>
            <a:r>
              <a:rPr lang="mr-IN" sz="1500" b="1" dirty="0">
                <a:latin typeface="Courier" charset="0"/>
                <a:ea typeface="Courier" charset="0"/>
                <a:cs typeface="Courier" charset="0"/>
              </a:rPr>
              <a:t>;</a:t>
            </a:r>
            <a:endParaRPr lang="en-US" sz="1500" b="1" dirty="0">
              <a:latin typeface="Courier" charset="0"/>
              <a:ea typeface="Courier" charset="0"/>
              <a:cs typeface="Courier" charset="0"/>
            </a:endParaRPr>
          </a:p>
          <a:p>
            <a:r>
              <a:rPr lang="en-US" sz="1500" b="1" dirty="0">
                <a:latin typeface="Courier" charset="0"/>
                <a:ea typeface="Courier" charset="0"/>
                <a:cs typeface="Courier" charset="0"/>
              </a:rPr>
              <a:t>}</a:t>
            </a:r>
            <a:endParaRPr lang="mr-IN" sz="1500" b="1" dirty="0">
              <a:latin typeface="Courier" charset="0"/>
              <a:ea typeface="Courier" charset="0"/>
              <a:cs typeface="Courier" charset="0"/>
            </a:endParaRPr>
          </a:p>
        </p:txBody>
      </p:sp>
      <p:sp>
        <p:nvSpPr>
          <p:cNvPr id="3" name="TextBox 2"/>
          <p:cNvSpPr txBox="1"/>
          <p:nvPr/>
        </p:nvSpPr>
        <p:spPr>
          <a:xfrm>
            <a:off x="5813646" y="1325903"/>
            <a:ext cx="1920654" cy="338554"/>
          </a:xfrm>
          <a:prstGeom prst="rect">
            <a:avLst/>
          </a:prstGeom>
          <a:solidFill>
            <a:srgbClr val="0033CC"/>
          </a:solidFill>
        </p:spPr>
        <p:txBody>
          <a:bodyPr wrap="none" rtlCol="0">
            <a:spAutoFit/>
          </a:bodyPr>
          <a:lstStyle/>
          <a:p>
            <a:r>
              <a:rPr lang="en-US">
                <a:solidFill>
                  <a:srgbClr val="FFFF00"/>
                </a:solidFill>
              </a:rPr>
              <a:t>IteratorVector1.cpp</a:t>
            </a:r>
            <a:endParaRPr lang="en-US" dirty="0">
              <a:solidFill>
                <a:srgbClr val="FFFF00"/>
              </a:solidFill>
            </a:endParaRPr>
          </a:p>
        </p:txBody>
      </p:sp>
    </p:spTree>
    <p:extLst>
      <p:ext uri="{BB962C8B-B14F-4D97-AF65-F5344CB8AC3E}">
        <p14:creationId xmlns:p14="http://schemas.microsoft.com/office/powerpoint/2010/main" val="8738356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Kinds of Iterators</a:t>
            </a:r>
          </a:p>
        </p:txBody>
      </p:sp>
      <p:sp>
        <p:nvSpPr>
          <p:cNvPr id="3" name="Content Placeholder 2"/>
          <p:cNvSpPr>
            <a:spLocks noGrp="1"/>
          </p:cNvSpPr>
          <p:nvPr>
            <p:ph idx="1"/>
          </p:nvPr>
        </p:nvSpPr>
        <p:spPr/>
        <p:txBody>
          <a:bodyPr/>
          <a:lstStyle/>
          <a:p>
            <a:r>
              <a:rPr lang="en-US" dirty="0"/>
              <a:t>Forward iterator</a:t>
            </a:r>
          </a:p>
          <a:p>
            <a:pPr lvl="1"/>
            <a:r>
              <a:rPr lang="en-US" dirty="0"/>
              <a:t>Use </a:t>
            </a:r>
            <a:r>
              <a:rPr lang="en-US" b="1" dirty="0">
                <a:solidFill>
                  <a:srgbClr val="0033CC"/>
                </a:solidFill>
                <a:latin typeface="Courier" charset="0"/>
                <a:ea typeface="Courier" charset="0"/>
                <a:cs typeface="Courier" charset="0"/>
              </a:rPr>
              <a:t>++</a:t>
            </a:r>
            <a:r>
              <a:rPr lang="en-US" dirty="0"/>
              <a:t> to advance to the next value</a:t>
            </a:r>
            <a:br>
              <a:rPr lang="en-US" dirty="0"/>
            </a:br>
            <a:r>
              <a:rPr lang="en-US" dirty="0"/>
              <a:t>in the data structure.</a:t>
            </a:r>
          </a:p>
          <a:p>
            <a:pPr lvl="5"/>
            <a:endParaRPr lang="en-US" dirty="0"/>
          </a:p>
          <a:p>
            <a:r>
              <a:rPr lang="en-US" dirty="0"/>
              <a:t>Bidirectional</a:t>
            </a:r>
          </a:p>
          <a:p>
            <a:pPr lvl="1"/>
            <a:r>
              <a:rPr lang="en-US" dirty="0"/>
              <a:t>Use </a:t>
            </a:r>
            <a:r>
              <a:rPr lang="en-US" b="1" dirty="0">
                <a:solidFill>
                  <a:srgbClr val="0033CC"/>
                </a:solidFill>
                <a:latin typeface="Courier" charset="0"/>
                <a:ea typeface="Courier" charset="0"/>
                <a:cs typeface="Courier" charset="0"/>
              </a:rPr>
              <a:t>++</a:t>
            </a:r>
            <a:r>
              <a:rPr lang="en-US" dirty="0"/>
              <a:t> and </a:t>
            </a:r>
            <a:r>
              <a:rPr lang="en-US" b="1" dirty="0">
                <a:solidFill>
                  <a:srgbClr val="0033CC"/>
                </a:solidFill>
                <a:latin typeface="Courier" charset="0"/>
                <a:ea typeface="Courier" charset="0"/>
                <a:cs typeface="Courier" charset="0"/>
              </a:rPr>
              <a:t>--</a:t>
            </a:r>
            <a:r>
              <a:rPr lang="en-US" dirty="0"/>
              <a:t> to  move the iterator to the next </a:t>
            </a:r>
            <a:br>
              <a:rPr lang="en-US" dirty="0"/>
            </a:br>
            <a:r>
              <a:rPr lang="en-US" dirty="0"/>
              <a:t>and to the previous data values, respectively</a:t>
            </a:r>
          </a:p>
          <a:p>
            <a:pPr lvl="5"/>
            <a:endParaRPr lang="en-US" dirty="0"/>
          </a:p>
          <a:p>
            <a:r>
              <a:rPr lang="en-US" dirty="0"/>
              <a:t>Random access iterator</a:t>
            </a:r>
          </a:p>
          <a:p>
            <a:pPr lvl="1"/>
            <a:r>
              <a:rPr lang="en-US" b="1" dirty="0">
                <a:solidFill>
                  <a:srgbClr val="0033CC"/>
                </a:solidFill>
                <a:latin typeface="Courier" charset="0"/>
                <a:ea typeface="Courier" charset="0"/>
                <a:cs typeface="Courier" charset="0"/>
              </a:rPr>
              <a:t>++</a:t>
            </a:r>
            <a:r>
              <a:rPr lang="en-US" dirty="0"/>
              <a:t>, </a:t>
            </a:r>
            <a:r>
              <a:rPr lang="en-US" b="1" dirty="0">
                <a:solidFill>
                  <a:srgbClr val="0033CC"/>
                </a:solidFill>
                <a:latin typeface="Courier" charset="0"/>
                <a:ea typeface="Courier" charset="0"/>
                <a:cs typeface="Courier" charset="0"/>
              </a:rPr>
              <a:t>--</a:t>
            </a:r>
            <a:endParaRPr lang="en-US" dirty="0">
              <a:solidFill>
                <a:srgbClr val="0033CC"/>
              </a:solidFill>
              <a:latin typeface="Courier" charset="0"/>
              <a:ea typeface="Courier" charset="0"/>
              <a:cs typeface="Courier" charset="0"/>
            </a:endParaRPr>
          </a:p>
          <a:p>
            <a:pPr lvl="1"/>
            <a:r>
              <a:rPr lang="en-US" dirty="0"/>
              <a:t>Random access to the </a:t>
            </a:r>
            <a:r>
              <a:rPr lang="en-US" i="1" dirty="0"/>
              <a:t>n</a:t>
            </a:r>
            <a:r>
              <a:rPr lang="en-US" baseline="30000" dirty="0"/>
              <a:t>th</a:t>
            </a:r>
            <a:r>
              <a:rPr lang="en-US" dirty="0"/>
              <a:t> data value with </a:t>
            </a:r>
            <a:r>
              <a:rPr lang="en-US" b="1" dirty="0">
                <a:solidFill>
                  <a:srgbClr val="0033CC"/>
                </a:solidFill>
                <a:latin typeface="Courier New" charset="0"/>
                <a:ea typeface="Courier New" charset="0"/>
                <a:cs typeface="Courier New" charset="0"/>
              </a:rPr>
              <a:t>[n]</a:t>
            </a:r>
          </a:p>
          <a:p>
            <a:pPr lvl="1"/>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54</a:t>
            </a:fld>
            <a:endParaRPr lang="en-US"/>
          </a:p>
        </p:txBody>
      </p:sp>
    </p:spTree>
    <p:extLst>
      <p:ext uri="{BB962C8B-B14F-4D97-AF65-F5344CB8AC3E}">
        <p14:creationId xmlns:p14="http://schemas.microsoft.com/office/powerpoint/2010/main" val="15450236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Kinds of Iterators</a:t>
            </a:r>
            <a:r>
              <a:rPr lang="en-US" i="1" dirty="0"/>
              <a:t>, cont’d</a:t>
            </a:r>
          </a:p>
        </p:txBody>
      </p:sp>
      <p:sp>
        <p:nvSpPr>
          <p:cNvPr id="3" name="Content Placeholder 2"/>
          <p:cNvSpPr>
            <a:spLocks noGrp="1"/>
          </p:cNvSpPr>
          <p:nvPr>
            <p:ph idx="1"/>
          </p:nvPr>
        </p:nvSpPr>
        <p:spPr>
          <a:xfrm>
            <a:off x="457200" y="1325903"/>
            <a:ext cx="8229600" cy="3779507"/>
          </a:xfrm>
        </p:spPr>
        <p:txBody>
          <a:bodyPr/>
          <a:lstStyle/>
          <a:p>
            <a:r>
              <a:rPr lang="en-US" dirty="0"/>
              <a:t>Constant iterator</a:t>
            </a:r>
          </a:p>
          <a:p>
            <a:pPr lvl="1"/>
            <a:r>
              <a:rPr lang="en-US" dirty="0"/>
              <a:t>Example:</a:t>
            </a:r>
          </a:p>
          <a:p>
            <a:pPr lvl="1"/>
            <a:r>
              <a:rPr lang="en-US" u="sng" dirty="0"/>
              <a:t>Not</a:t>
            </a:r>
            <a:r>
              <a:rPr lang="en-US" dirty="0"/>
              <a:t> allowed to use the iterator to </a:t>
            </a:r>
            <a:r>
              <a:rPr lang="en-US" u="sng" dirty="0"/>
              <a:t>change a value</a:t>
            </a:r>
            <a:r>
              <a:rPr lang="en-US" dirty="0"/>
              <a:t>.</a:t>
            </a:r>
          </a:p>
          <a:p>
            <a:pPr lvl="1"/>
            <a:r>
              <a:rPr lang="en-US" dirty="0"/>
              <a:t>Illegal use of a constant iterator:</a:t>
            </a:r>
          </a:p>
          <a:p>
            <a:pPr lvl="5"/>
            <a:endParaRPr lang="en-US" dirty="0"/>
          </a:p>
          <a:p>
            <a:r>
              <a:rPr lang="en-US" dirty="0"/>
              <a:t>Reverse iterator</a:t>
            </a:r>
          </a:p>
          <a:p>
            <a:pPr lvl="1"/>
            <a:r>
              <a:rPr lang="en-US" dirty="0"/>
              <a:t>Go through the values of a data structure </a:t>
            </a:r>
            <a:br>
              <a:rPr lang="en-US" dirty="0"/>
            </a:br>
            <a:r>
              <a:rPr lang="en-US" dirty="0"/>
              <a:t>in reverse order.</a:t>
            </a:r>
          </a:p>
          <a:p>
            <a:pPr lvl="1"/>
            <a:r>
              <a:rPr lang="en-US" dirty="0"/>
              <a:t>Example:</a:t>
            </a:r>
          </a:p>
        </p:txBody>
      </p:sp>
      <p:sp>
        <p:nvSpPr>
          <p:cNvPr id="4" name="Slide Number Placeholder 3"/>
          <p:cNvSpPr>
            <a:spLocks noGrp="1"/>
          </p:cNvSpPr>
          <p:nvPr>
            <p:ph type="sldNum" sz="quarter" idx="12"/>
          </p:nvPr>
        </p:nvSpPr>
        <p:spPr/>
        <p:txBody>
          <a:bodyPr/>
          <a:lstStyle/>
          <a:p>
            <a:fld id="{5E4F0376-0E54-9843-B673-E00D6670E830}" type="slidenum">
              <a:rPr lang="en-US" smtClean="0"/>
              <a:pPr/>
              <a:t>55</a:t>
            </a:fld>
            <a:endParaRPr lang="en-US"/>
          </a:p>
        </p:txBody>
      </p:sp>
      <p:sp>
        <p:nvSpPr>
          <p:cNvPr id="5" name="TextBox 4"/>
          <p:cNvSpPr txBox="1"/>
          <p:nvPr/>
        </p:nvSpPr>
        <p:spPr>
          <a:xfrm>
            <a:off x="2834659" y="1840183"/>
            <a:ext cx="5109091" cy="400110"/>
          </a:xfrm>
          <a:prstGeom prst="rect">
            <a:avLst/>
          </a:prstGeom>
          <a:solidFill>
            <a:schemeClr val="bg1">
              <a:lumMod val="95000"/>
            </a:schemeClr>
          </a:solidFill>
          <a:ln>
            <a:solidFill>
              <a:schemeClr val="bg1">
                <a:lumMod val="75000"/>
              </a:schemeClr>
            </a:solidFill>
          </a:ln>
        </p:spPr>
        <p:txBody>
          <a:bodyPr wrap="none" rtlCol="0">
            <a:spAutoFit/>
          </a:bodyPr>
          <a:lstStyle/>
          <a:p>
            <a:r>
              <a:rPr lang="en-US" sz="2000" b="1" dirty="0">
                <a:latin typeface="Courier" charset="0"/>
                <a:ea typeface="Courier" charset="0"/>
                <a:cs typeface="Courier" charset="0"/>
              </a:rPr>
              <a:t>vector&lt;char&gt;::</a:t>
            </a:r>
            <a:r>
              <a:rPr lang="en-US" sz="2000" b="1" dirty="0" err="1">
                <a:latin typeface="Courier" charset="0"/>
                <a:ea typeface="Courier" charset="0"/>
                <a:cs typeface="Courier" charset="0"/>
              </a:rPr>
              <a:t>const_iterator</a:t>
            </a:r>
            <a:r>
              <a:rPr lang="en-US" sz="2000" b="1" dirty="0">
                <a:latin typeface="Courier" charset="0"/>
                <a:ea typeface="Courier" charset="0"/>
                <a:cs typeface="Courier" charset="0"/>
              </a:rPr>
              <a:t> it;</a:t>
            </a:r>
          </a:p>
        </p:txBody>
      </p:sp>
      <p:sp>
        <p:nvSpPr>
          <p:cNvPr id="6" name="TextBox 5"/>
          <p:cNvSpPr txBox="1"/>
          <p:nvPr/>
        </p:nvSpPr>
        <p:spPr>
          <a:xfrm>
            <a:off x="5920025" y="2697488"/>
            <a:ext cx="1723549" cy="400110"/>
          </a:xfrm>
          <a:prstGeom prst="rect">
            <a:avLst/>
          </a:prstGeom>
          <a:solidFill>
            <a:schemeClr val="bg1">
              <a:lumMod val="95000"/>
            </a:schemeClr>
          </a:solidFill>
          <a:ln>
            <a:solidFill>
              <a:schemeClr val="bg1">
                <a:lumMod val="75000"/>
              </a:schemeClr>
            </a:solidFill>
          </a:ln>
        </p:spPr>
        <p:txBody>
          <a:bodyPr wrap="none" rtlCol="0">
            <a:spAutoFit/>
          </a:bodyPr>
          <a:lstStyle/>
          <a:p>
            <a:r>
              <a:rPr lang="en-US" sz="2000" b="1" dirty="0">
                <a:latin typeface="Courier" charset="0"/>
                <a:ea typeface="Courier" charset="0"/>
                <a:cs typeface="Courier" charset="0"/>
              </a:rPr>
              <a:t>*it </a:t>
            </a:r>
            <a:r>
              <a:rPr lang="en-US" sz="2000" b="1">
                <a:latin typeface="Courier" charset="0"/>
                <a:ea typeface="Courier" charset="0"/>
                <a:cs typeface="Courier" charset="0"/>
              </a:rPr>
              <a:t>= 'a';</a:t>
            </a:r>
            <a:endParaRPr lang="en-US" sz="2000" b="1" dirty="0">
              <a:latin typeface="Courier" charset="0"/>
              <a:ea typeface="Courier" charset="0"/>
              <a:cs typeface="Courier" charset="0"/>
            </a:endParaRPr>
          </a:p>
        </p:txBody>
      </p:sp>
      <p:sp>
        <p:nvSpPr>
          <p:cNvPr id="7" name="TextBox 6"/>
          <p:cNvSpPr txBox="1"/>
          <p:nvPr/>
        </p:nvSpPr>
        <p:spPr>
          <a:xfrm>
            <a:off x="868720" y="5156507"/>
            <a:ext cx="7406559" cy="1015663"/>
          </a:xfrm>
          <a:prstGeom prst="rect">
            <a:avLst/>
          </a:prstGeom>
          <a:solidFill>
            <a:schemeClr val="bg1">
              <a:lumMod val="95000"/>
            </a:schemeClr>
          </a:solidFill>
          <a:ln>
            <a:solidFill>
              <a:schemeClr val="bg1">
                <a:lumMod val="75000"/>
              </a:schemeClr>
            </a:solidFill>
          </a:ln>
        </p:spPr>
        <p:txBody>
          <a:bodyPr wrap="square" rtlCol="0">
            <a:spAutoFit/>
          </a:bodyPr>
          <a:lstStyle/>
          <a:p>
            <a:r>
              <a:rPr lang="en-US" sz="2000" b="1" dirty="0">
                <a:latin typeface="Courier" charset="0"/>
                <a:ea typeface="Courier" charset="0"/>
                <a:cs typeface="Courier" charset="0"/>
              </a:rPr>
              <a:t>vector&lt;</a:t>
            </a:r>
            <a:r>
              <a:rPr lang="en-US" sz="2000" b="1" dirty="0" err="1">
                <a:latin typeface="Courier" charset="0"/>
                <a:ea typeface="Courier" charset="0"/>
                <a:cs typeface="Courier" charset="0"/>
              </a:rPr>
              <a:t>int</a:t>
            </a:r>
            <a:r>
              <a:rPr lang="en-US" sz="2000" b="1" dirty="0">
                <a:latin typeface="Courier" charset="0"/>
                <a:ea typeface="Courier" charset="0"/>
                <a:cs typeface="Courier" charset="0"/>
              </a:rPr>
              <a:t>&gt; v;</a:t>
            </a:r>
          </a:p>
          <a:p>
            <a:r>
              <a:rPr lang="en-US" sz="2000" b="1" dirty="0">
                <a:latin typeface="Courier" charset="0"/>
                <a:ea typeface="Courier" charset="0"/>
                <a:cs typeface="Courier" charset="0"/>
              </a:rPr>
              <a:t>vector&lt;</a:t>
            </a:r>
            <a:r>
              <a:rPr lang="en-US" sz="2000" b="1" dirty="0" err="1">
                <a:latin typeface="Courier" charset="0"/>
                <a:ea typeface="Courier" charset="0"/>
                <a:cs typeface="Courier" charset="0"/>
              </a:rPr>
              <a:t>int</a:t>
            </a:r>
            <a:r>
              <a:rPr lang="en-US" sz="2000" b="1" dirty="0">
                <a:latin typeface="Courier" charset="0"/>
                <a:ea typeface="Courier" charset="0"/>
                <a:cs typeface="Courier" charset="0"/>
              </a:rPr>
              <a:t>&gt;::</a:t>
            </a:r>
            <a:r>
              <a:rPr lang="en-US" sz="2000" b="1" dirty="0" err="1">
                <a:solidFill>
                  <a:srgbClr val="C00000"/>
                </a:solidFill>
                <a:latin typeface="Courier" charset="0"/>
                <a:ea typeface="Courier" charset="0"/>
                <a:cs typeface="Courier" charset="0"/>
              </a:rPr>
              <a:t>reverse_iterator</a:t>
            </a:r>
            <a:r>
              <a:rPr lang="en-US" sz="2000" b="1" dirty="0">
                <a:solidFill>
                  <a:srgbClr val="C00000"/>
                </a:solidFill>
                <a:latin typeface="Courier" charset="0"/>
                <a:ea typeface="Courier" charset="0"/>
                <a:cs typeface="Courier" charset="0"/>
              </a:rPr>
              <a:t> </a:t>
            </a:r>
            <a:r>
              <a:rPr lang="en-US" sz="2000" b="1" dirty="0">
                <a:latin typeface="Courier" charset="0"/>
                <a:ea typeface="Courier" charset="0"/>
                <a:cs typeface="Courier" charset="0"/>
              </a:rPr>
              <a:t>it;</a:t>
            </a:r>
          </a:p>
          <a:p>
            <a:r>
              <a:rPr lang="en-US" sz="2000" b="1" dirty="0">
                <a:latin typeface="Courier" charset="0"/>
                <a:ea typeface="Courier" charset="0"/>
                <a:cs typeface="Courier" charset="0"/>
              </a:rPr>
              <a:t>for (it = </a:t>
            </a:r>
            <a:r>
              <a:rPr lang="en-US" sz="2000" b="1" dirty="0" err="1">
                <a:latin typeface="Courier" charset="0"/>
                <a:ea typeface="Courier" charset="0"/>
                <a:cs typeface="Courier" charset="0"/>
              </a:rPr>
              <a:t>v.</a:t>
            </a:r>
            <a:r>
              <a:rPr lang="en-US" sz="2000" b="1" dirty="0" err="1">
                <a:solidFill>
                  <a:srgbClr val="C00000"/>
                </a:solidFill>
                <a:latin typeface="Courier" charset="0"/>
                <a:ea typeface="Courier" charset="0"/>
                <a:cs typeface="Courier" charset="0"/>
              </a:rPr>
              <a:t>rbegin</a:t>
            </a:r>
            <a:r>
              <a:rPr lang="en-US" sz="2000" b="1" dirty="0">
                <a:latin typeface="Courier" charset="0"/>
                <a:ea typeface="Courier" charset="0"/>
                <a:cs typeface="Courier" charset="0"/>
              </a:rPr>
              <a:t>(); it != </a:t>
            </a:r>
            <a:r>
              <a:rPr lang="en-US" sz="2000" b="1" dirty="0" err="1">
                <a:latin typeface="Courier" charset="0"/>
                <a:ea typeface="Courier" charset="0"/>
                <a:cs typeface="Courier" charset="0"/>
              </a:rPr>
              <a:t>v.</a:t>
            </a:r>
            <a:r>
              <a:rPr lang="en-US" sz="2000" b="1" dirty="0" err="1">
                <a:solidFill>
                  <a:srgbClr val="C00000"/>
                </a:solidFill>
                <a:latin typeface="Courier" charset="0"/>
                <a:ea typeface="Courier" charset="0"/>
                <a:cs typeface="Courier" charset="0"/>
              </a:rPr>
              <a:t>rend</a:t>
            </a:r>
            <a:r>
              <a:rPr lang="en-US" sz="2000" b="1" dirty="0">
                <a:latin typeface="Courier" charset="0"/>
                <a:ea typeface="Courier" charset="0"/>
                <a:cs typeface="Courier" charset="0"/>
              </a:rPr>
              <a:t>(); it</a:t>
            </a:r>
            <a:r>
              <a:rPr lang="en-US" sz="2000" b="1" dirty="0">
                <a:solidFill>
                  <a:srgbClr val="C00000"/>
                </a:solidFill>
                <a:latin typeface="Courier" charset="0"/>
                <a:ea typeface="Courier" charset="0"/>
                <a:cs typeface="Courier" charset="0"/>
              </a:rPr>
              <a:t>++</a:t>
            </a:r>
            <a:r>
              <a:rPr lang="en-US" sz="2000" b="1" dirty="0">
                <a:latin typeface="Courier" charset="0"/>
                <a:ea typeface="Courier" charset="0"/>
                <a:cs typeface="Courier" charset="0"/>
              </a:rPr>
              <a:t>) ... </a:t>
            </a:r>
          </a:p>
        </p:txBody>
      </p:sp>
    </p:spTree>
    <p:extLst>
      <p:ext uri="{BB962C8B-B14F-4D97-AF65-F5344CB8AC3E}">
        <p14:creationId xmlns:p14="http://schemas.microsoft.com/office/powerpoint/2010/main" val="10649847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Reverse Iterator Example</a:t>
            </a:r>
          </a:p>
        </p:txBody>
      </p:sp>
      <p:sp>
        <p:nvSpPr>
          <p:cNvPr id="4" name="Slide Number Placeholder 3"/>
          <p:cNvSpPr>
            <a:spLocks noGrp="1"/>
          </p:cNvSpPr>
          <p:nvPr>
            <p:ph type="sldNum" sz="quarter" idx="12"/>
          </p:nvPr>
        </p:nvSpPr>
        <p:spPr/>
        <p:txBody>
          <a:bodyPr/>
          <a:lstStyle/>
          <a:p>
            <a:fld id="{5E4F0376-0E54-9843-B673-E00D6670E830}" type="slidenum">
              <a:rPr lang="en-US" smtClean="0"/>
              <a:pPr/>
              <a:t>56</a:t>
            </a:fld>
            <a:endParaRPr lang="en-US"/>
          </a:p>
        </p:txBody>
      </p:sp>
      <p:sp>
        <p:nvSpPr>
          <p:cNvPr id="5" name="TextBox 4"/>
          <p:cNvSpPr txBox="1"/>
          <p:nvPr/>
        </p:nvSpPr>
        <p:spPr>
          <a:xfrm>
            <a:off x="1188757" y="1234464"/>
            <a:ext cx="6309291" cy="5478423"/>
          </a:xfrm>
          <a:prstGeom prst="rect">
            <a:avLst/>
          </a:prstGeom>
          <a:solidFill>
            <a:schemeClr val="bg1">
              <a:lumMod val="95000"/>
            </a:schemeClr>
          </a:solidFill>
          <a:ln>
            <a:solidFill>
              <a:schemeClr val="bg1">
                <a:lumMod val="75000"/>
              </a:schemeClr>
            </a:solidFill>
          </a:ln>
        </p:spPr>
        <p:txBody>
          <a:bodyPr wrap="square" rtlCol="0">
            <a:spAutoFit/>
          </a:bodyPr>
          <a:lstStyle/>
          <a:p>
            <a:r>
              <a:rPr lang="de-DE" sz="1400" b="1" dirty="0">
                <a:latin typeface="Courier New" charset="0"/>
                <a:ea typeface="Courier New" charset="0"/>
                <a:cs typeface="Courier New" charset="0"/>
              </a:rPr>
              <a:t>#</a:t>
            </a:r>
            <a:r>
              <a:rPr lang="de-DE" sz="1400" b="1" dirty="0" err="1">
                <a:latin typeface="Courier New" charset="0"/>
                <a:ea typeface="Courier New" charset="0"/>
                <a:cs typeface="Courier New" charset="0"/>
              </a:rPr>
              <a:t>include</a:t>
            </a:r>
            <a:r>
              <a:rPr lang="de-DE" sz="1400" b="1" dirty="0">
                <a:latin typeface="Courier New" charset="0"/>
                <a:ea typeface="Courier New" charset="0"/>
                <a:cs typeface="Courier New" charset="0"/>
              </a:rPr>
              <a:t> &lt;</a:t>
            </a:r>
            <a:r>
              <a:rPr lang="de-DE" sz="1400" b="1" dirty="0" err="1">
                <a:latin typeface="Courier New" charset="0"/>
                <a:ea typeface="Courier New" charset="0"/>
                <a:cs typeface="Courier New" charset="0"/>
              </a:rPr>
              <a:t>iostream</a:t>
            </a:r>
            <a:r>
              <a:rPr lang="de-DE" sz="1400" b="1" dirty="0">
                <a:latin typeface="Courier New" charset="0"/>
                <a:ea typeface="Courier New" charset="0"/>
                <a:cs typeface="Courier New" charset="0"/>
              </a:rPr>
              <a:t>&gt;</a:t>
            </a:r>
          </a:p>
          <a:p>
            <a:r>
              <a:rPr lang="de-DE" sz="1400" b="1" dirty="0">
                <a:latin typeface="Courier New" charset="0"/>
                <a:ea typeface="Courier New" charset="0"/>
                <a:cs typeface="Courier New" charset="0"/>
              </a:rPr>
              <a:t>#</a:t>
            </a:r>
            <a:r>
              <a:rPr lang="de-DE" sz="1400" b="1" dirty="0" err="1">
                <a:latin typeface="Courier New" charset="0"/>
                <a:ea typeface="Courier New" charset="0"/>
                <a:cs typeface="Courier New" charset="0"/>
              </a:rPr>
              <a:t>include</a:t>
            </a:r>
            <a:r>
              <a:rPr lang="de-DE" sz="1400" b="1" dirty="0">
                <a:latin typeface="Courier New" charset="0"/>
                <a:ea typeface="Courier New" charset="0"/>
                <a:cs typeface="Courier New" charset="0"/>
              </a:rPr>
              <a:t> &lt;</a:t>
            </a:r>
            <a:r>
              <a:rPr lang="de-DE" sz="1400" b="1" dirty="0" err="1">
                <a:latin typeface="Courier New" charset="0"/>
                <a:ea typeface="Courier New" charset="0"/>
                <a:cs typeface="Courier New" charset="0"/>
              </a:rPr>
              <a:t>vector</a:t>
            </a:r>
            <a:r>
              <a:rPr lang="de-DE" sz="1400" b="1" dirty="0">
                <a:latin typeface="Courier New" charset="0"/>
                <a:ea typeface="Courier New" charset="0"/>
                <a:cs typeface="Courier New" charset="0"/>
              </a:rPr>
              <a:t>&gt;</a:t>
            </a:r>
          </a:p>
          <a:p>
            <a:r>
              <a:rPr lang="de-DE" sz="1400" b="1" dirty="0">
                <a:latin typeface="Courier New" charset="0"/>
                <a:ea typeface="Courier New" charset="0"/>
                <a:cs typeface="Courier New" charset="0"/>
              </a:rPr>
              <a:t>#</a:t>
            </a:r>
            <a:r>
              <a:rPr lang="de-DE" sz="1400" b="1" dirty="0" err="1">
                <a:latin typeface="Courier New" charset="0"/>
                <a:ea typeface="Courier New" charset="0"/>
                <a:cs typeface="Courier New" charset="0"/>
              </a:rPr>
              <a:t>include</a:t>
            </a:r>
            <a:r>
              <a:rPr lang="de-DE" sz="1400" b="1" dirty="0">
                <a:latin typeface="Courier New" charset="0"/>
                <a:ea typeface="Courier New" charset="0"/>
                <a:cs typeface="Courier New" charset="0"/>
              </a:rPr>
              <a:t> &lt;</a:t>
            </a:r>
            <a:r>
              <a:rPr lang="de-DE" sz="1400" b="1" dirty="0" err="1">
                <a:latin typeface="Courier New" charset="0"/>
                <a:ea typeface="Courier New" charset="0"/>
                <a:cs typeface="Courier New" charset="0"/>
              </a:rPr>
              <a:t>iterator</a:t>
            </a:r>
            <a:r>
              <a:rPr lang="de-DE" sz="1400" b="1" dirty="0">
                <a:latin typeface="Courier New" charset="0"/>
                <a:ea typeface="Courier New" charset="0"/>
                <a:cs typeface="Courier New" charset="0"/>
              </a:rPr>
              <a:t>&gt;</a:t>
            </a:r>
          </a:p>
          <a:p>
            <a:r>
              <a:rPr lang="de-DE" sz="1400" b="1" dirty="0" err="1">
                <a:latin typeface="Courier New" charset="0"/>
                <a:ea typeface="Courier New" charset="0"/>
                <a:cs typeface="Courier New" charset="0"/>
              </a:rPr>
              <a:t>using</a:t>
            </a:r>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namespace</a:t>
            </a:r>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std</a:t>
            </a:r>
            <a:r>
              <a:rPr lang="de-DE" sz="1400" b="1" dirty="0">
                <a:latin typeface="Courier New" charset="0"/>
                <a:ea typeface="Courier New" charset="0"/>
                <a:cs typeface="Courier New" charset="0"/>
              </a:rPr>
              <a:t>;</a:t>
            </a:r>
            <a:br>
              <a:rPr lang="de-DE" sz="1400" b="1" dirty="0">
                <a:latin typeface="Courier New" charset="0"/>
                <a:ea typeface="Courier New" charset="0"/>
                <a:cs typeface="Courier New" charset="0"/>
              </a:rPr>
            </a:br>
            <a:endParaRPr lang="de-DE" sz="1400" b="1" dirty="0">
              <a:latin typeface="Courier New" charset="0"/>
              <a:ea typeface="Courier New" charset="0"/>
              <a:cs typeface="Courier New" charset="0"/>
            </a:endParaRPr>
          </a:p>
          <a:p>
            <a:r>
              <a:rPr lang="de-DE" sz="1400" b="1" dirty="0" err="1">
                <a:latin typeface="Courier New" charset="0"/>
                <a:ea typeface="Courier New" charset="0"/>
                <a:cs typeface="Courier New" charset="0"/>
              </a:rPr>
              <a:t>int</a:t>
            </a:r>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main</a:t>
            </a:r>
            <a:r>
              <a:rPr lang="de-DE" sz="1400" b="1" dirty="0">
                <a:latin typeface="Courier New" charset="0"/>
                <a:ea typeface="Courier New" charset="0"/>
                <a:cs typeface="Courier New" charset="0"/>
              </a:rPr>
              <a:t>()</a:t>
            </a:r>
          </a:p>
          <a:p>
            <a:r>
              <a:rPr lang="de-DE" sz="1400" b="1" dirty="0">
                <a:latin typeface="Courier New" charset="0"/>
                <a:ea typeface="Courier New" charset="0"/>
                <a:cs typeface="Courier New" charset="0"/>
              </a:rPr>
              <a:t>{</a:t>
            </a: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vector</a:t>
            </a:r>
            <a:r>
              <a:rPr lang="de-DE" sz="1400" b="1" dirty="0">
                <a:latin typeface="Courier New" charset="0"/>
                <a:ea typeface="Courier New" charset="0"/>
                <a:cs typeface="Courier New" charset="0"/>
              </a:rPr>
              <a:t>&lt;</a:t>
            </a:r>
            <a:r>
              <a:rPr lang="de-DE" sz="1400" b="1" dirty="0" err="1">
                <a:latin typeface="Courier New" charset="0"/>
                <a:ea typeface="Courier New" charset="0"/>
                <a:cs typeface="Courier New" charset="0"/>
              </a:rPr>
              <a:t>int</a:t>
            </a:r>
            <a:r>
              <a:rPr lang="de-DE" sz="1400" b="1" dirty="0">
                <a:latin typeface="Courier New" charset="0"/>
                <a:ea typeface="Courier New" charset="0"/>
                <a:cs typeface="Courier New" charset="0"/>
              </a:rPr>
              <a:t>&gt; v;</a:t>
            </a:r>
            <a:br>
              <a:rPr lang="de-DE" sz="1400" b="1" dirty="0">
                <a:latin typeface="Courier New" charset="0"/>
                <a:ea typeface="Courier New" charset="0"/>
                <a:cs typeface="Courier New" charset="0"/>
              </a:rPr>
            </a:br>
            <a:endParaRPr lang="de-DE" sz="1400" b="1" dirty="0">
              <a:latin typeface="Courier New" charset="0"/>
              <a:ea typeface="Courier New" charset="0"/>
              <a:cs typeface="Courier New" charset="0"/>
            </a:endParaRP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v.push_back</a:t>
            </a:r>
            <a:r>
              <a:rPr lang="de-DE" sz="1400" b="1" dirty="0">
                <a:latin typeface="Courier New" charset="0"/>
                <a:ea typeface="Courier New" charset="0"/>
                <a:cs typeface="Courier New" charset="0"/>
              </a:rPr>
              <a:t>(10);</a:t>
            </a: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v.push_back</a:t>
            </a:r>
            <a:r>
              <a:rPr lang="de-DE" sz="1400" b="1" dirty="0">
                <a:latin typeface="Courier New" charset="0"/>
                <a:ea typeface="Courier New" charset="0"/>
                <a:cs typeface="Courier New" charset="0"/>
              </a:rPr>
              <a:t>(20);</a:t>
            </a: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v.push_back</a:t>
            </a:r>
            <a:r>
              <a:rPr lang="de-DE" sz="1400" b="1" dirty="0">
                <a:latin typeface="Courier New" charset="0"/>
                <a:ea typeface="Courier New" charset="0"/>
                <a:cs typeface="Courier New" charset="0"/>
              </a:rPr>
              <a:t>(30);</a:t>
            </a: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v.push_back</a:t>
            </a:r>
            <a:r>
              <a:rPr lang="de-DE" sz="1400" b="1" dirty="0">
                <a:latin typeface="Courier New" charset="0"/>
                <a:ea typeface="Courier New" charset="0"/>
                <a:cs typeface="Courier New" charset="0"/>
              </a:rPr>
              <a:t>(40);</a:t>
            </a: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v.push_back</a:t>
            </a:r>
            <a:r>
              <a:rPr lang="de-DE" sz="1400" b="1" dirty="0">
                <a:latin typeface="Courier New" charset="0"/>
                <a:ea typeface="Courier New" charset="0"/>
                <a:cs typeface="Courier New" charset="0"/>
              </a:rPr>
              <a:t>(50);</a:t>
            </a:r>
            <a:br>
              <a:rPr lang="de-DE" sz="1400" b="1" dirty="0">
                <a:latin typeface="Courier New" charset="0"/>
                <a:ea typeface="Courier New" charset="0"/>
                <a:cs typeface="Courier New" charset="0"/>
              </a:rPr>
            </a:br>
            <a:endParaRPr lang="de-DE" sz="1400" b="1" dirty="0">
              <a:latin typeface="Courier New" charset="0"/>
              <a:ea typeface="Courier New" charset="0"/>
              <a:cs typeface="Courier New" charset="0"/>
            </a:endParaRP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vector</a:t>
            </a:r>
            <a:r>
              <a:rPr lang="de-DE" sz="1400" b="1" dirty="0">
                <a:latin typeface="Courier New" charset="0"/>
                <a:ea typeface="Courier New" charset="0"/>
                <a:cs typeface="Courier New" charset="0"/>
              </a:rPr>
              <a:t>&lt;</a:t>
            </a:r>
            <a:r>
              <a:rPr lang="de-DE" sz="1400" b="1" dirty="0" err="1">
                <a:latin typeface="Courier New" charset="0"/>
                <a:ea typeface="Courier New" charset="0"/>
                <a:cs typeface="Courier New" charset="0"/>
              </a:rPr>
              <a:t>int</a:t>
            </a:r>
            <a:r>
              <a:rPr lang="de-DE" sz="1400" b="1" dirty="0">
                <a:latin typeface="Courier New" charset="0"/>
                <a:ea typeface="Courier New" charset="0"/>
                <a:cs typeface="Courier New" charset="0"/>
              </a:rPr>
              <a:t>&gt;::</a:t>
            </a:r>
            <a:r>
              <a:rPr lang="de-DE" sz="1400" b="1" dirty="0" err="1">
                <a:solidFill>
                  <a:srgbClr val="B23C00"/>
                </a:solidFill>
                <a:latin typeface="Courier New" charset="0"/>
                <a:ea typeface="Courier New" charset="0"/>
                <a:cs typeface="Courier New" charset="0"/>
              </a:rPr>
              <a:t>reverse_iterator</a:t>
            </a:r>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it</a:t>
            </a:r>
            <a:r>
              <a:rPr lang="de-DE" sz="1400" b="1" dirty="0">
                <a:latin typeface="Courier New" charset="0"/>
                <a:ea typeface="Courier New" charset="0"/>
                <a:cs typeface="Courier New" charset="0"/>
              </a:rPr>
              <a:t>;</a:t>
            </a:r>
          </a:p>
          <a:p>
            <a:endParaRPr lang="de-DE" sz="1400" b="1" dirty="0">
              <a:latin typeface="Courier New" charset="0"/>
              <a:ea typeface="Courier New" charset="0"/>
              <a:cs typeface="Courier New" charset="0"/>
            </a:endParaRP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cout</a:t>
            </a:r>
            <a:r>
              <a:rPr lang="de-DE" sz="1400" b="1" dirty="0">
                <a:latin typeface="Courier New" charset="0"/>
                <a:ea typeface="Courier New" charset="0"/>
                <a:cs typeface="Courier New" charset="0"/>
              </a:rPr>
              <a:t> &lt;&lt; "Test 1:";</a:t>
            </a: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for</a:t>
            </a:r>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it</a:t>
            </a:r>
            <a:r>
              <a:rPr lang="de-DE" sz="1400" b="1" dirty="0">
                <a:latin typeface="Courier New" charset="0"/>
                <a:ea typeface="Courier New" charset="0"/>
                <a:cs typeface="Courier New" charset="0"/>
              </a:rPr>
              <a:t> = </a:t>
            </a:r>
            <a:r>
              <a:rPr lang="de-DE" sz="1400" b="1" dirty="0" err="1">
                <a:latin typeface="Courier New" charset="0"/>
                <a:ea typeface="Courier New" charset="0"/>
                <a:cs typeface="Courier New" charset="0"/>
              </a:rPr>
              <a:t>v.</a:t>
            </a:r>
            <a:r>
              <a:rPr lang="de-DE" sz="1400" b="1" dirty="0" err="1">
                <a:solidFill>
                  <a:srgbClr val="B23C00"/>
                </a:solidFill>
                <a:latin typeface="Courier New" charset="0"/>
                <a:ea typeface="Courier New" charset="0"/>
                <a:cs typeface="Courier New" charset="0"/>
              </a:rPr>
              <a:t>rbegin</a:t>
            </a:r>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it</a:t>
            </a:r>
            <a:r>
              <a:rPr lang="de-DE" sz="1400" b="1" dirty="0">
                <a:latin typeface="Courier New" charset="0"/>
                <a:ea typeface="Courier New" charset="0"/>
                <a:cs typeface="Courier New" charset="0"/>
              </a:rPr>
              <a:t> != </a:t>
            </a:r>
            <a:r>
              <a:rPr lang="de-DE" sz="1400" b="1" dirty="0" err="1">
                <a:latin typeface="Courier New" charset="0"/>
                <a:ea typeface="Courier New" charset="0"/>
                <a:cs typeface="Courier New" charset="0"/>
              </a:rPr>
              <a:t>v.</a:t>
            </a:r>
            <a:r>
              <a:rPr lang="de-DE" sz="1400" b="1" dirty="0" err="1">
                <a:solidFill>
                  <a:srgbClr val="B23C00"/>
                </a:solidFill>
                <a:latin typeface="Courier New" charset="0"/>
                <a:ea typeface="Courier New" charset="0"/>
                <a:cs typeface="Courier New" charset="0"/>
              </a:rPr>
              <a:t>rend</a:t>
            </a:r>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it</a:t>
            </a:r>
            <a:r>
              <a:rPr lang="de-DE" sz="1400" b="1" dirty="0">
                <a:solidFill>
                  <a:srgbClr val="B23C00"/>
                </a:solidFill>
                <a:latin typeface="Courier New" charset="0"/>
                <a:ea typeface="Courier New" charset="0"/>
                <a:cs typeface="Courier New" charset="0"/>
              </a:rPr>
              <a:t>++</a:t>
            </a:r>
            <a:r>
              <a:rPr lang="de-DE" sz="1400" b="1" dirty="0">
                <a:latin typeface="Courier New" charset="0"/>
                <a:ea typeface="Courier New" charset="0"/>
                <a:cs typeface="Courier New" charset="0"/>
              </a:rPr>
              <a:t>)</a:t>
            </a:r>
          </a:p>
          <a:p>
            <a:r>
              <a:rPr lang="de-DE" sz="1400" b="1" dirty="0">
                <a:latin typeface="Courier New" charset="0"/>
                <a:ea typeface="Courier New" charset="0"/>
                <a:cs typeface="Courier New" charset="0"/>
              </a:rPr>
              <a:t>    {</a:t>
            </a: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cout</a:t>
            </a:r>
            <a:r>
              <a:rPr lang="de-DE" sz="1400" b="1" dirty="0">
                <a:latin typeface="Courier New" charset="0"/>
                <a:ea typeface="Courier New" charset="0"/>
                <a:cs typeface="Courier New" charset="0"/>
              </a:rPr>
              <a:t> &lt;&lt; " " &lt;&lt; *</a:t>
            </a:r>
            <a:r>
              <a:rPr lang="de-DE" sz="1400" b="1" dirty="0" err="1">
                <a:latin typeface="Courier New" charset="0"/>
                <a:ea typeface="Courier New" charset="0"/>
                <a:cs typeface="Courier New" charset="0"/>
              </a:rPr>
              <a:t>it</a:t>
            </a:r>
            <a:r>
              <a:rPr lang="de-DE" sz="1400" b="1" dirty="0">
                <a:latin typeface="Courier New" charset="0"/>
                <a:ea typeface="Courier New" charset="0"/>
                <a:cs typeface="Courier New" charset="0"/>
              </a:rPr>
              <a:t>;</a:t>
            </a:r>
          </a:p>
          <a:p>
            <a:r>
              <a:rPr lang="de-DE" sz="1400" b="1" dirty="0">
                <a:latin typeface="Courier New" charset="0"/>
                <a:ea typeface="Courier New" charset="0"/>
                <a:cs typeface="Courier New" charset="0"/>
              </a:rPr>
              <a:t>    }</a:t>
            </a:r>
          </a:p>
          <a:p>
            <a:r>
              <a:rPr lang="de-DE" sz="1400" b="1" dirty="0">
                <a:latin typeface="Courier New" charset="0"/>
                <a:ea typeface="Courier New" charset="0"/>
                <a:cs typeface="Courier New" charset="0"/>
              </a:rPr>
              <a:t>    </a:t>
            </a:r>
            <a:r>
              <a:rPr lang="de-DE" sz="1400" b="1" dirty="0" err="1">
                <a:latin typeface="Courier New" charset="0"/>
                <a:ea typeface="Courier New" charset="0"/>
                <a:cs typeface="Courier New" charset="0"/>
              </a:rPr>
              <a:t>cout</a:t>
            </a:r>
            <a:r>
              <a:rPr lang="de-DE" sz="1400" b="1" dirty="0">
                <a:latin typeface="Courier New" charset="0"/>
                <a:ea typeface="Courier New" charset="0"/>
                <a:cs typeface="Courier New" charset="0"/>
              </a:rPr>
              <a:t> &lt;&lt; </a:t>
            </a:r>
            <a:r>
              <a:rPr lang="de-DE" sz="1400" b="1" dirty="0" err="1">
                <a:latin typeface="Courier New" charset="0"/>
                <a:ea typeface="Courier New" charset="0"/>
                <a:cs typeface="Courier New" charset="0"/>
              </a:rPr>
              <a:t>endl</a:t>
            </a:r>
            <a:r>
              <a:rPr lang="de-DE" sz="1400" b="1" dirty="0">
                <a:latin typeface="Courier New" charset="0"/>
                <a:ea typeface="Courier New" charset="0"/>
                <a:cs typeface="Courier New" charset="0"/>
              </a:rPr>
              <a:t>;</a:t>
            </a:r>
          </a:p>
          <a:p>
            <a:r>
              <a:rPr lang="de-DE" sz="1400" b="1" dirty="0">
                <a:latin typeface="Courier New" charset="0"/>
                <a:ea typeface="Courier New" charset="0"/>
                <a:cs typeface="Courier New" charset="0"/>
              </a:rPr>
              <a:t>};</a:t>
            </a:r>
          </a:p>
          <a:p>
            <a:endParaRPr lang="de-DE" sz="1400" b="1" dirty="0">
              <a:latin typeface="Courier New" charset="0"/>
              <a:ea typeface="Courier New" charset="0"/>
              <a:cs typeface="Courier New" charset="0"/>
            </a:endParaRPr>
          </a:p>
        </p:txBody>
      </p:sp>
      <p:sp>
        <p:nvSpPr>
          <p:cNvPr id="6" name="TextBox 5"/>
          <p:cNvSpPr txBox="1"/>
          <p:nvPr/>
        </p:nvSpPr>
        <p:spPr>
          <a:xfrm>
            <a:off x="5821473" y="1377961"/>
            <a:ext cx="1920654" cy="338554"/>
          </a:xfrm>
          <a:prstGeom prst="rect">
            <a:avLst/>
          </a:prstGeom>
          <a:solidFill>
            <a:srgbClr val="0033CC"/>
          </a:solidFill>
        </p:spPr>
        <p:txBody>
          <a:bodyPr wrap="none" rtlCol="0">
            <a:spAutoFit/>
          </a:bodyPr>
          <a:lstStyle/>
          <a:p>
            <a:r>
              <a:rPr lang="en-US" dirty="0">
                <a:solidFill>
                  <a:srgbClr val="FFFF00"/>
                </a:solidFill>
              </a:rPr>
              <a:t>IteratorVector2.cpp</a:t>
            </a:r>
          </a:p>
        </p:txBody>
      </p:sp>
      <p:sp>
        <p:nvSpPr>
          <p:cNvPr id="3" name="TextBox 2"/>
          <p:cNvSpPr txBox="1"/>
          <p:nvPr/>
        </p:nvSpPr>
        <p:spPr>
          <a:xfrm>
            <a:off x="6433266" y="5074902"/>
            <a:ext cx="973343" cy="338554"/>
          </a:xfrm>
          <a:prstGeom prst="rect">
            <a:avLst/>
          </a:prstGeom>
          <a:solidFill>
            <a:schemeClr val="accent1">
              <a:lumMod val="20000"/>
              <a:lumOff val="80000"/>
            </a:schemeClr>
          </a:solidFill>
          <a:ln>
            <a:solidFill>
              <a:srgbClr val="B23C00"/>
            </a:solidFill>
          </a:ln>
        </p:spPr>
        <p:txBody>
          <a:bodyPr wrap="none" rtlCol="0">
            <a:spAutoFit/>
          </a:bodyPr>
          <a:lstStyle/>
          <a:p>
            <a:r>
              <a:rPr lang="en-US" dirty="0">
                <a:solidFill>
                  <a:srgbClr val="B23C00"/>
                </a:solidFill>
              </a:rPr>
              <a:t>Note: </a:t>
            </a:r>
            <a:r>
              <a:rPr lang="en-US" b="1" dirty="0">
                <a:solidFill>
                  <a:srgbClr val="B23C00"/>
                </a:solidFill>
                <a:latin typeface="Courier New" charset="0"/>
                <a:ea typeface="Courier New" charset="0"/>
                <a:cs typeface="Courier New" charset="0"/>
              </a:rPr>
              <a:t>++</a:t>
            </a:r>
          </a:p>
        </p:txBody>
      </p:sp>
    </p:spTree>
    <p:extLst>
      <p:ext uri="{BB962C8B-B14F-4D97-AF65-F5344CB8AC3E}">
        <p14:creationId xmlns:p14="http://schemas.microsoft.com/office/powerpoint/2010/main" val="113151384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Containers</a:t>
            </a:r>
          </a:p>
        </p:txBody>
      </p:sp>
      <p:sp>
        <p:nvSpPr>
          <p:cNvPr id="3" name="Content Placeholder 2"/>
          <p:cNvSpPr>
            <a:spLocks noGrp="1"/>
          </p:cNvSpPr>
          <p:nvPr>
            <p:ph idx="1"/>
          </p:nvPr>
        </p:nvSpPr>
        <p:spPr/>
        <p:txBody>
          <a:bodyPr/>
          <a:lstStyle/>
          <a:p>
            <a:r>
              <a:rPr lang="en-US" dirty="0">
                <a:solidFill>
                  <a:srgbClr val="B23C00"/>
                </a:solidFill>
              </a:rPr>
              <a:t>STL container classes </a:t>
            </a:r>
            <a:r>
              <a:rPr lang="en-US" dirty="0"/>
              <a:t>are data structures </a:t>
            </a:r>
            <a:br>
              <a:rPr lang="en-US" dirty="0"/>
            </a:br>
            <a:r>
              <a:rPr lang="en-US" dirty="0"/>
              <a:t>that </a:t>
            </a:r>
            <a:r>
              <a:rPr lang="en-US" u="sng" dirty="0"/>
              <a:t>hold data</a:t>
            </a:r>
            <a:r>
              <a:rPr lang="en-US" dirty="0"/>
              <a:t>.</a:t>
            </a:r>
          </a:p>
          <a:p>
            <a:pPr lvl="1"/>
            <a:r>
              <a:rPr lang="en-US" dirty="0"/>
              <a:t>Examples: lists, stacks, queues, vectors</a:t>
            </a:r>
          </a:p>
          <a:p>
            <a:pPr lvl="5"/>
            <a:endParaRPr lang="en-US" dirty="0"/>
          </a:p>
          <a:p>
            <a:r>
              <a:rPr lang="en-US" dirty="0"/>
              <a:t>Each container class has its own iterator.</a:t>
            </a:r>
          </a:p>
          <a:p>
            <a:pPr lvl="1"/>
            <a:r>
              <a:rPr lang="en-US" dirty="0"/>
              <a:t>However, all the iterators have the same operators and the member functions </a:t>
            </a:r>
            <a:r>
              <a:rPr lang="en-US" b="1" dirty="0">
                <a:solidFill>
                  <a:srgbClr val="0033CC"/>
                </a:solidFill>
                <a:latin typeface="Courier" charset="0"/>
                <a:ea typeface="Courier" charset="0"/>
                <a:cs typeface="Courier" charset="0"/>
              </a:rPr>
              <a:t>begin</a:t>
            </a:r>
            <a:r>
              <a:rPr lang="en-US" dirty="0">
                <a:solidFill>
                  <a:srgbClr val="0033CC"/>
                </a:solidFill>
              </a:rPr>
              <a:t> </a:t>
            </a:r>
            <a:r>
              <a:rPr lang="en-US" dirty="0"/>
              <a:t>and </a:t>
            </a:r>
            <a:r>
              <a:rPr lang="en-US" b="1" dirty="0">
                <a:solidFill>
                  <a:srgbClr val="0033CC"/>
                </a:solidFill>
                <a:latin typeface="Courier" charset="0"/>
                <a:ea typeface="Courier" charset="0"/>
                <a:cs typeface="Courier" charset="0"/>
              </a:rPr>
              <a:t>end</a:t>
            </a:r>
            <a:r>
              <a:rPr lang="en-US" dirty="0"/>
              <a:t> have the same meanings.</a:t>
            </a:r>
          </a:p>
          <a:p>
            <a:pPr lvl="5"/>
            <a:endParaRPr lang="en-US" dirty="0"/>
          </a:p>
          <a:p>
            <a:r>
              <a:rPr lang="en-US" dirty="0">
                <a:solidFill>
                  <a:srgbClr val="B23C00"/>
                </a:solidFill>
              </a:rPr>
              <a:t>Sequential containers </a:t>
            </a:r>
            <a:r>
              <a:rPr lang="en-US" dirty="0"/>
              <a:t>arrange their values such that there is a first value, a next value, etc. until the last value.</a:t>
            </a:r>
          </a:p>
          <a:p>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57</a:t>
            </a:fld>
            <a:endParaRPr lang="en-US"/>
          </a:p>
        </p:txBody>
      </p:sp>
    </p:spTree>
    <p:extLst>
      <p:ext uri="{BB962C8B-B14F-4D97-AF65-F5344CB8AC3E}">
        <p14:creationId xmlns:p14="http://schemas.microsoft.com/office/powerpoint/2010/main" val="8128008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b="1" dirty="0">
                <a:latin typeface="Courier" charset="0"/>
                <a:ea typeface="Courier" charset="0"/>
                <a:cs typeface="Courier" charset="0"/>
              </a:rPr>
              <a:t>list</a:t>
            </a:r>
            <a:r>
              <a:rPr lang="en-US" dirty="0"/>
              <a:t> Template Class</a:t>
            </a:r>
          </a:p>
        </p:txBody>
      </p:sp>
      <p:sp>
        <p:nvSpPr>
          <p:cNvPr id="3" name="Content Placeholder 2"/>
          <p:cNvSpPr>
            <a:spLocks noGrp="1"/>
          </p:cNvSpPr>
          <p:nvPr>
            <p:ph idx="1"/>
          </p:nvPr>
        </p:nvSpPr>
        <p:spPr/>
        <p:txBody>
          <a:bodyPr/>
          <a:lstStyle/>
          <a:p>
            <a:r>
              <a:rPr lang="en-US" dirty="0"/>
              <a:t>The </a:t>
            </a:r>
            <a:r>
              <a:rPr lang="en-US" dirty="0">
                <a:solidFill>
                  <a:srgbClr val="B23C00"/>
                </a:solidFill>
              </a:rPr>
              <a:t>STL list </a:t>
            </a:r>
            <a:r>
              <a:rPr lang="en-US" dirty="0"/>
              <a:t>is a </a:t>
            </a:r>
            <a:r>
              <a:rPr lang="en-US" u="sng" dirty="0"/>
              <a:t>doubly</a:t>
            </a:r>
            <a:r>
              <a:rPr lang="en-US" dirty="0"/>
              <a:t> linked list.</a:t>
            </a:r>
          </a:p>
          <a:p>
            <a:pPr lvl="1"/>
            <a:r>
              <a:rPr lang="en-US" dirty="0"/>
              <a:t>Each element has two pointers.</a:t>
            </a:r>
          </a:p>
          <a:p>
            <a:pPr lvl="1"/>
            <a:r>
              <a:rPr lang="en-US" dirty="0"/>
              <a:t>One pointer points forward to the next element </a:t>
            </a:r>
            <a:br>
              <a:rPr lang="en-US" dirty="0"/>
            </a:br>
            <a:r>
              <a:rPr lang="en-US" dirty="0"/>
              <a:t>(as in a singly linked list).</a:t>
            </a:r>
          </a:p>
          <a:p>
            <a:pPr lvl="1"/>
            <a:r>
              <a:rPr lang="en-US" dirty="0"/>
              <a:t>One pointer points back to the previous element.</a:t>
            </a:r>
          </a:p>
          <a:p>
            <a:pPr lvl="1"/>
            <a:r>
              <a:rPr lang="en-US" dirty="0"/>
              <a:t>That’s another pointer to manipulate when inserting or deleting an element.</a:t>
            </a:r>
          </a:p>
          <a:p>
            <a:pPr lvl="5"/>
            <a:endParaRPr lang="en-US" dirty="0"/>
          </a:p>
          <a:p>
            <a:r>
              <a:rPr lang="en-US" dirty="0"/>
              <a:t>You can traverse the list from either direction.</a:t>
            </a:r>
          </a:p>
          <a:p>
            <a:pPr lvl="4"/>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58</a:t>
            </a:fld>
            <a:endParaRPr lang="en-US" dirty="0"/>
          </a:p>
        </p:txBody>
      </p:sp>
    </p:spTree>
    <p:extLst>
      <p:ext uri="{BB962C8B-B14F-4D97-AF65-F5344CB8AC3E}">
        <p14:creationId xmlns:p14="http://schemas.microsoft.com/office/powerpoint/2010/main" val="5909617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Linked List vs. Vector</a:t>
            </a:r>
          </a:p>
        </p:txBody>
      </p:sp>
      <p:sp>
        <p:nvSpPr>
          <p:cNvPr id="3" name="Content Placeholder 2"/>
          <p:cNvSpPr>
            <a:spLocks noGrp="1"/>
          </p:cNvSpPr>
          <p:nvPr>
            <p:ph idx="1"/>
          </p:nvPr>
        </p:nvSpPr>
        <p:spPr>
          <a:xfrm>
            <a:off x="457200" y="1295400"/>
            <a:ext cx="8229600" cy="4419575"/>
          </a:xfrm>
        </p:spPr>
        <p:txBody>
          <a:bodyPr/>
          <a:lstStyle/>
          <a:p>
            <a:r>
              <a:rPr lang="en-US" dirty="0"/>
              <a:t>A vector has </a:t>
            </a:r>
            <a:r>
              <a:rPr lang="en-US" u="sng" dirty="0"/>
              <a:t>random access iterators</a:t>
            </a:r>
            <a:r>
              <a:rPr lang="en-US" dirty="0"/>
              <a:t>.</a:t>
            </a:r>
          </a:p>
          <a:p>
            <a:r>
              <a:rPr lang="en-US" dirty="0"/>
              <a:t>A linked list only has </a:t>
            </a:r>
            <a:r>
              <a:rPr lang="en-US" u="sng" dirty="0"/>
              <a:t>bidirectional iterators</a:t>
            </a:r>
            <a:r>
              <a:rPr lang="en-US" dirty="0"/>
              <a:t>.</a:t>
            </a:r>
          </a:p>
          <a:p>
            <a:pPr lvl="4"/>
            <a:endParaRPr lang="en-US" dirty="0"/>
          </a:p>
          <a:p>
            <a:r>
              <a:rPr lang="en-US" dirty="0"/>
              <a:t>To </a:t>
            </a:r>
            <a:r>
              <a:rPr lang="en-US" u="sng" dirty="0"/>
              <a:t>insert</a:t>
            </a:r>
            <a:r>
              <a:rPr lang="en-US" dirty="0"/>
              <a:t> into or </a:t>
            </a:r>
            <a:r>
              <a:rPr lang="en-US" u="sng" dirty="0"/>
              <a:t>delete</a:t>
            </a:r>
            <a:r>
              <a:rPr lang="en-US" dirty="0"/>
              <a:t> from a vector or list:</a:t>
            </a:r>
          </a:p>
          <a:p>
            <a:pPr lvl="1"/>
            <a:r>
              <a:rPr lang="en-US" dirty="0"/>
              <a:t>Position an iterator to the insertion/deletion location.</a:t>
            </a:r>
          </a:p>
          <a:p>
            <a:pPr lvl="2"/>
            <a:r>
              <a:rPr lang="en-US" dirty="0"/>
              <a:t>vector: </a:t>
            </a:r>
            <a:r>
              <a:rPr lang="en-US" b="1" dirty="0">
                <a:solidFill>
                  <a:srgbClr val="0033CC"/>
                </a:solidFill>
                <a:latin typeface="Courier New" panose="02070309020205020404" pitchFamily="49" charset="0"/>
                <a:cs typeface="Courier New" panose="02070309020205020404" pitchFamily="49" charset="0"/>
              </a:rPr>
              <a:t>begin() + index</a:t>
            </a:r>
          </a:p>
          <a:p>
            <a:pPr lvl="2"/>
            <a:r>
              <a:rPr lang="en-US" dirty="0"/>
              <a:t>list: chase links from one end to the desired location</a:t>
            </a:r>
          </a:p>
          <a:p>
            <a:pPr lvl="1"/>
            <a:r>
              <a:rPr lang="en-US" dirty="0"/>
              <a:t>Call the container’s </a:t>
            </a:r>
            <a:r>
              <a:rPr lang="en-US" b="1" dirty="0">
                <a:solidFill>
                  <a:srgbClr val="0033CC"/>
                </a:solidFill>
                <a:latin typeface="Courier New" panose="02070309020205020404" pitchFamily="49" charset="0"/>
                <a:cs typeface="Courier New" panose="02070309020205020404" pitchFamily="49" charset="0"/>
              </a:rPr>
              <a:t>insert()</a:t>
            </a:r>
            <a:r>
              <a:rPr lang="en-US" dirty="0"/>
              <a:t> or </a:t>
            </a:r>
            <a:r>
              <a:rPr lang="en-US" b="1" dirty="0">
                <a:solidFill>
                  <a:srgbClr val="0033CC"/>
                </a:solidFill>
                <a:latin typeface="Courier New" panose="02070309020205020404" pitchFamily="49" charset="0"/>
                <a:cs typeface="Courier New" panose="02070309020205020404" pitchFamily="49" charset="0"/>
              </a:rPr>
              <a:t>erase()</a:t>
            </a:r>
            <a:r>
              <a:rPr lang="en-US" dirty="0"/>
              <a:t> function</a:t>
            </a:r>
          </a:p>
          <a:p>
            <a:pPr lvl="2"/>
            <a:r>
              <a:rPr lang="en-US" dirty="0"/>
              <a:t>vector: move elements to make room to insert the new element or to close the gap after the deletion</a:t>
            </a:r>
          </a:p>
          <a:p>
            <a:pPr lvl="2"/>
            <a:r>
              <a:rPr lang="en-US" dirty="0"/>
              <a:t>list: manipulate pointers</a:t>
            </a:r>
          </a:p>
        </p:txBody>
      </p:sp>
      <p:sp>
        <p:nvSpPr>
          <p:cNvPr id="4" name="Slide Number Placeholder 3"/>
          <p:cNvSpPr>
            <a:spLocks noGrp="1"/>
          </p:cNvSpPr>
          <p:nvPr>
            <p:ph type="sldNum" sz="quarter" idx="12"/>
          </p:nvPr>
        </p:nvSpPr>
        <p:spPr/>
        <p:txBody>
          <a:bodyPr/>
          <a:lstStyle/>
          <a:p>
            <a:fld id="{5E4F0376-0E54-9843-B673-E00D6670E830}" type="slidenum">
              <a:rPr lang="en-US" smtClean="0"/>
              <a:pPr/>
              <a:t>59</a:t>
            </a:fld>
            <a:endParaRPr lang="en-US"/>
          </a:p>
        </p:txBody>
      </p:sp>
      <p:sp>
        <p:nvSpPr>
          <p:cNvPr id="5" name="TextBox 4">
            <a:extLst>
              <a:ext uri="{FF2B5EF4-FFF2-40B4-BE49-F238E27FC236}">
                <a16:creationId xmlns:a16="http://schemas.microsoft.com/office/drawing/2014/main" id="{B2F267F3-B789-154F-9E32-B996435BE7CC}"/>
              </a:ext>
            </a:extLst>
          </p:cNvPr>
          <p:cNvSpPr txBox="1"/>
          <p:nvPr/>
        </p:nvSpPr>
        <p:spPr>
          <a:xfrm>
            <a:off x="3167524" y="5781632"/>
            <a:ext cx="2900346" cy="400110"/>
          </a:xfrm>
          <a:prstGeom prst="rect">
            <a:avLst/>
          </a:prstGeom>
          <a:solidFill>
            <a:schemeClr val="accent1">
              <a:lumMod val="20000"/>
              <a:lumOff val="80000"/>
            </a:schemeClr>
          </a:solidFill>
          <a:ln>
            <a:solidFill>
              <a:srgbClr val="0033CC"/>
            </a:solidFill>
          </a:ln>
        </p:spPr>
        <p:txBody>
          <a:bodyPr wrap="none" rtlCol="0">
            <a:spAutoFit/>
          </a:bodyPr>
          <a:lstStyle/>
          <a:p>
            <a:r>
              <a:rPr lang="en-US" sz="2000" dirty="0">
                <a:solidFill>
                  <a:srgbClr val="0033CC"/>
                </a:solidFill>
              </a:rPr>
              <a:t>Which is more efficient?</a:t>
            </a:r>
          </a:p>
        </p:txBody>
      </p:sp>
    </p:spTree>
    <p:extLst>
      <p:ext uri="{BB962C8B-B14F-4D97-AF65-F5344CB8AC3E}">
        <p14:creationId xmlns:p14="http://schemas.microsoft.com/office/powerpoint/2010/main" val="1536916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CC138-3B93-9C48-9AF6-24EFE4C3E147}"/>
              </a:ext>
            </a:extLst>
          </p:cNvPr>
          <p:cNvSpPr>
            <a:spLocks noGrp="1"/>
          </p:cNvSpPr>
          <p:nvPr>
            <p:ph type="title"/>
          </p:nvPr>
        </p:nvSpPr>
        <p:spPr/>
        <p:txBody>
          <a:bodyPr/>
          <a:lstStyle/>
          <a:p>
            <a:r>
              <a:rPr lang="en-US" dirty="0"/>
              <a:t>Assignment #9: Suggested Solution</a:t>
            </a:r>
          </a:p>
        </p:txBody>
      </p:sp>
      <p:sp>
        <p:nvSpPr>
          <p:cNvPr id="3" name="Content Placeholder 2">
            <a:extLst>
              <a:ext uri="{FF2B5EF4-FFF2-40B4-BE49-F238E27FC236}">
                <a16:creationId xmlns:a16="http://schemas.microsoft.com/office/drawing/2014/main" id="{7CEB2B34-07AD-5142-B233-A3AD3CC7A328}"/>
              </a:ext>
            </a:extLst>
          </p:cNvPr>
          <p:cNvSpPr>
            <a:spLocks noGrp="1"/>
          </p:cNvSpPr>
          <p:nvPr>
            <p:ph idx="1"/>
          </p:nvPr>
        </p:nvSpPr>
        <p:spPr/>
        <p:txBody>
          <a:bodyPr/>
          <a:lstStyle/>
          <a:p>
            <a:r>
              <a:rPr lang="en-US" dirty="0"/>
              <a:t>Constants</a:t>
            </a:r>
          </a:p>
          <a:p>
            <a:pPr lvl="1"/>
            <a:r>
              <a:rPr lang="en-US" b="1" dirty="0" err="1">
                <a:solidFill>
                  <a:srgbClr val="0033CC"/>
                </a:solidFill>
                <a:latin typeface="Courier New" panose="02070309020205020404" pitchFamily="49" charset="0"/>
                <a:cs typeface="Courier New" panose="02070309020205020404" pitchFamily="49" charset="0"/>
              </a:rPr>
              <a:t>Constants.h</a:t>
            </a:r>
            <a:endParaRPr lang="en-US" b="1" dirty="0">
              <a:solidFill>
                <a:srgbClr val="0033CC"/>
              </a:solidFill>
              <a:latin typeface="Courier New" panose="02070309020205020404" pitchFamily="49" charset="0"/>
              <a:cs typeface="Courier New" panose="02070309020205020404" pitchFamily="49" charset="0"/>
            </a:endParaRPr>
          </a:p>
          <a:p>
            <a:pPr lvl="4"/>
            <a:endParaRPr lang="en-US" dirty="0"/>
          </a:p>
          <a:p>
            <a:r>
              <a:rPr lang="en-US" dirty="0"/>
              <a:t>Timers</a:t>
            </a:r>
          </a:p>
          <a:p>
            <a:pPr lvl="1"/>
            <a:r>
              <a:rPr lang="en-US" b="1" dirty="0" err="1">
                <a:solidFill>
                  <a:srgbClr val="0033CC"/>
                </a:solidFill>
                <a:latin typeface="Courier New" panose="02070309020205020404" pitchFamily="49" charset="0"/>
                <a:cs typeface="Courier New" panose="02070309020205020404" pitchFamily="49" charset="0"/>
              </a:rPr>
              <a:t>Timer.h</a:t>
            </a:r>
            <a:endParaRPr lang="en-US" b="1" dirty="0">
              <a:solidFill>
                <a:srgbClr val="0033CC"/>
              </a:solidFill>
              <a:latin typeface="Courier New" panose="02070309020205020404" pitchFamily="49" charset="0"/>
              <a:cs typeface="Courier New" panose="02070309020205020404" pitchFamily="49" charset="0"/>
            </a:endParaRPr>
          </a:p>
          <a:p>
            <a:pPr lvl="1"/>
            <a:r>
              <a:rPr lang="en-US" b="1" dirty="0" err="1">
                <a:solidFill>
                  <a:srgbClr val="0033CC"/>
                </a:solidFill>
                <a:latin typeface="Courier New" panose="02070309020205020404" pitchFamily="49" charset="0"/>
                <a:cs typeface="Courier New" panose="02070309020205020404" pitchFamily="49" charset="0"/>
              </a:rPr>
              <a:t>Timer.cpp</a:t>
            </a:r>
            <a:endParaRPr lang="en-US" b="1" dirty="0">
              <a:solidFill>
                <a:srgbClr val="0033CC"/>
              </a:solidFill>
              <a:latin typeface="Courier New" panose="02070309020205020404" pitchFamily="49" charset="0"/>
              <a:cs typeface="Courier New" panose="02070309020205020404" pitchFamily="49" charset="0"/>
            </a:endParaRPr>
          </a:p>
          <a:p>
            <a:pPr lvl="4"/>
            <a:endParaRPr lang="en-US" dirty="0"/>
          </a:p>
          <a:p>
            <a:r>
              <a:rPr lang="en-US" dirty="0"/>
              <a:t>Utility</a:t>
            </a:r>
          </a:p>
          <a:p>
            <a:pPr lvl="1"/>
            <a:r>
              <a:rPr lang="en-US" b="1" dirty="0" err="1">
                <a:solidFill>
                  <a:srgbClr val="0033CC"/>
                </a:solidFill>
                <a:latin typeface="Courier New" panose="02070309020205020404" pitchFamily="49" charset="0"/>
                <a:cs typeface="Courier New" panose="02070309020205020404" pitchFamily="49" charset="0"/>
              </a:rPr>
              <a:t>Utility.h</a:t>
            </a:r>
            <a:endParaRPr lang="en-US" b="1" dirty="0">
              <a:solidFill>
                <a:srgbClr val="0033CC"/>
              </a:solidFill>
              <a:latin typeface="Courier New" panose="02070309020205020404" pitchFamily="49" charset="0"/>
              <a:cs typeface="Courier New" panose="02070309020205020404" pitchFamily="49" charset="0"/>
            </a:endParaRPr>
          </a:p>
          <a:p>
            <a:pPr lvl="1"/>
            <a:r>
              <a:rPr lang="en-US" b="1" dirty="0" err="1">
                <a:solidFill>
                  <a:srgbClr val="0033CC"/>
                </a:solidFill>
                <a:latin typeface="Courier New" panose="02070309020205020404" pitchFamily="49" charset="0"/>
                <a:cs typeface="Courier New" panose="02070309020205020404" pitchFamily="49" charset="0"/>
              </a:rPr>
              <a:t>Utility.cpp</a:t>
            </a:r>
            <a:endParaRPr lang="en-US" b="1" dirty="0">
              <a:solidFill>
                <a:srgbClr val="0033CC"/>
              </a:solidFill>
              <a:latin typeface="Courier New" panose="02070309020205020404" pitchFamily="49" charset="0"/>
              <a:cs typeface="Courier New" panose="02070309020205020404" pitchFamily="49" charset="0"/>
            </a:endParaRPr>
          </a:p>
        </p:txBody>
      </p:sp>
      <p:sp>
        <p:nvSpPr>
          <p:cNvPr id="4" name="Slide Number Placeholder 3">
            <a:extLst>
              <a:ext uri="{FF2B5EF4-FFF2-40B4-BE49-F238E27FC236}">
                <a16:creationId xmlns:a16="http://schemas.microsoft.com/office/drawing/2014/main" id="{0A72FC77-502B-294E-A768-7384C912BCB2}"/>
              </a:ext>
            </a:extLst>
          </p:cNvPr>
          <p:cNvSpPr>
            <a:spLocks noGrp="1"/>
          </p:cNvSpPr>
          <p:nvPr>
            <p:ph type="sldNum" sz="quarter" idx="12"/>
          </p:nvPr>
        </p:nvSpPr>
        <p:spPr/>
        <p:txBody>
          <a:bodyPr/>
          <a:lstStyle/>
          <a:p>
            <a:fld id="{5E4F0376-0E54-9843-B673-E00D6670E830}" type="slidenum">
              <a:rPr lang="en-US" smtClean="0"/>
              <a:pPr/>
              <a:t>6</a:t>
            </a:fld>
            <a:endParaRPr lang="en-US"/>
          </a:p>
        </p:txBody>
      </p:sp>
    </p:spTree>
    <p:extLst>
      <p:ext uri="{BB962C8B-B14F-4D97-AF65-F5344CB8AC3E}">
        <p14:creationId xmlns:p14="http://schemas.microsoft.com/office/powerpoint/2010/main" val="22781627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#10: Vector  vs. List</a:t>
            </a:r>
          </a:p>
        </p:txBody>
      </p:sp>
      <p:sp>
        <p:nvSpPr>
          <p:cNvPr id="3" name="Content Placeholder 2"/>
          <p:cNvSpPr>
            <a:spLocks noGrp="1"/>
          </p:cNvSpPr>
          <p:nvPr>
            <p:ph idx="1"/>
          </p:nvPr>
        </p:nvSpPr>
        <p:spPr>
          <a:xfrm>
            <a:off x="365805" y="1295400"/>
            <a:ext cx="8320995" cy="4835525"/>
          </a:xfrm>
        </p:spPr>
        <p:txBody>
          <a:bodyPr/>
          <a:lstStyle/>
          <a:p>
            <a:r>
              <a:rPr lang="en-US" u="sng" dirty="0"/>
              <a:t>Time and compare</a:t>
            </a:r>
            <a:r>
              <a:rPr lang="en-US" dirty="0"/>
              <a:t> the performance of</a:t>
            </a:r>
            <a:br>
              <a:rPr lang="en-US" dirty="0"/>
            </a:br>
            <a:r>
              <a:rPr lang="en-US" dirty="0"/>
              <a:t>the following </a:t>
            </a:r>
            <a:r>
              <a:rPr lang="en-US" u="sng" dirty="0"/>
              <a:t>container operations</a:t>
            </a:r>
            <a:r>
              <a:rPr lang="en-US" dirty="0"/>
              <a:t> on a </a:t>
            </a:r>
            <a:br>
              <a:rPr lang="en-US" dirty="0"/>
            </a:br>
            <a:r>
              <a:rPr lang="en-US" dirty="0"/>
              <a:t>sorted STL vector and a sorted STL list:</a:t>
            </a:r>
          </a:p>
          <a:p>
            <a:pPr lvl="1"/>
            <a:r>
              <a:rPr lang="en-US" dirty="0"/>
              <a:t>insert elements</a:t>
            </a:r>
          </a:p>
          <a:p>
            <a:pPr lvl="1"/>
            <a:r>
              <a:rPr lang="en-US" dirty="0"/>
              <a:t>access the </a:t>
            </a:r>
            <a:r>
              <a:rPr lang="en-US" i="1" dirty="0" err="1"/>
              <a:t>i</a:t>
            </a:r>
            <a:r>
              <a:rPr lang="en-US" i="1" baseline="30000" dirty="0"/>
              <a:t> </a:t>
            </a:r>
            <a:r>
              <a:rPr lang="en-US" baseline="30000" dirty="0" err="1"/>
              <a:t>th</a:t>
            </a:r>
            <a:r>
              <a:rPr lang="en-US" dirty="0"/>
              <a:t> element</a:t>
            </a:r>
          </a:p>
          <a:p>
            <a:pPr lvl="1"/>
            <a:r>
              <a:rPr lang="en-US" dirty="0"/>
              <a:t>reverse the sorted order</a:t>
            </a:r>
          </a:p>
          <a:p>
            <a:pPr lvl="1"/>
            <a:r>
              <a:rPr lang="en-US" dirty="0"/>
              <a:t>delete elements</a:t>
            </a:r>
          </a:p>
          <a:p>
            <a:pPr lvl="5"/>
            <a:endParaRPr lang="en-US" dirty="0"/>
          </a:p>
          <a:p>
            <a:r>
              <a:rPr lang="en-US" dirty="0"/>
              <a:t>For various container sizes, you will calculate:</a:t>
            </a:r>
          </a:p>
          <a:p>
            <a:pPr lvl="1"/>
            <a:r>
              <a:rPr lang="en-US" dirty="0"/>
              <a:t>elapsed time in milliseconds</a:t>
            </a:r>
          </a:p>
          <a:p>
            <a:pPr lvl="1"/>
            <a:r>
              <a:rPr lang="en-US" dirty="0"/>
              <a:t>call counts of constructors, destructors, assignments</a:t>
            </a:r>
          </a:p>
        </p:txBody>
      </p:sp>
      <p:sp>
        <p:nvSpPr>
          <p:cNvPr id="4" name="Slide Number Placeholder 3"/>
          <p:cNvSpPr>
            <a:spLocks noGrp="1"/>
          </p:cNvSpPr>
          <p:nvPr>
            <p:ph type="sldNum" sz="quarter" idx="12"/>
          </p:nvPr>
        </p:nvSpPr>
        <p:spPr/>
        <p:txBody>
          <a:bodyPr/>
          <a:lstStyle/>
          <a:p>
            <a:fld id="{5E4F0376-0E54-9843-B673-E00D6670E830}" type="slidenum">
              <a:rPr lang="en-US" smtClean="0"/>
              <a:pPr/>
              <a:t>60</a:t>
            </a:fld>
            <a:endParaRPr lang="en-US"/>
          </a:p>
        </p:txBody>
      </p:sp>
    </p:spTree>
    <p:extLst>
      <p:ext uri="{BB962C8B-B14F-4D97-AF65-F5344CB8AC3E}">
        <p14:creationId xmlns:p14="http://schemas.microsoft.com/office/powerpoint/2010/main" val="18794601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44B0A-A0C4-4A46-9C45-54A48483AE7A}"/>
              </a:ext>
            </a:extLst>
          </p:cNvPr>
          <p:cNvSpPr>
            <a:spLocks noGrp="1"/>
          </p:cNvSpPr>
          <p:nvPr>
            <p:ph type="title"/>
          </p:nvPr>
        </p:nvSpPr>
        <p:spPr/>
        <p:txBody>
          <a:bodyPr/>
          <a:lstStyle/>
          <a:p>
            <a:r>
              <a:rPr lang="en-US"/>
              <a:t>Assignment #1</a:t>
            </a:r>
            <a:r>
              <a:rPr lang="en-US" dirty="0"/>
              <a:t>0</a:t>
            </a:r>
            <a:r>
              <a:rPr lang="en-US" i="1"/>
              <a:t>, </a:t>
            </a:r>
            <a:r>
              <a:rPr lang="en-US" i="1" dirty="0"/>
              <a:t>cont’d</a:t>
            </a:r>
          </a:p>
        </p:txBody>
      </p:sp>
      <p:sp>
        <p:nvSpPr>
          <p:cNvPr id="3" name="Content Placeholder 2">
            <a:extLst>
              <a:ext uri="{FF2B5EF4-FFF2-40B4-BE49-F238E27FC236}">
                <a16:creationId xmlns:a16="http://schemas.microsoft.com/office/drawing/2014/main" id="{3B3AE7DB-A86D-B74C-9D2C-A2FE925410D5}"/>
              </a:ext>
            </a:extLst>
          </p:cNvPr>
          <p:cNvSpPr>
            <a:spLocks noGrp="1"/>
          </p:cNvSpPr>
          <p:nvPr>
            <p:ph idx="1"/>
          </p:nvPr>
        </p:nvSpPr>
        <p:spPr/>
        <p:txBody>
          <a:bodyPr/>
          <a:lstStyle/>
          <a:p>
            <a:r>
              <a:rPr lang="en-US" dirty="0"/>
              <a:t>You will need to learn the API of </a:t>
            </a:r>
            <a:br>
              <a:rPr lang="en-US" dirty="0"/>
            </a:br>
            <a:r>
              <a:rPr lang="en-US" dirty="0"/>
              <a:t>the STL vector and the STL list:</a:t>
            </a:r>
          </a:p>
          <a:p>
            <a:pPr lvl="1"/>
            <a:r>
              <a:rPr lang="en-US" dirty="0">
                <a:hlinkClick r:id="rId2"/>
              </a:rPr>
              <a:t>http://www.cplusplus.com/reference/vector/vector/</a:t>
            </a:r>
            <a:r>
              <a:rPr lang="en-US" dirty="0"/>
              <a:t> </a:t>
            </a:r>
          </a:p>
          <a:p>
            <a:pPr lvl="1"/>
            <a:r>
              <a:rPr lang="en-US" dirty="0">
                <a:hlinkClick r:id="rId3"/>
              </a:rPr>
              <a:t>http://www.cplusplus.com/reference/list/list/</a:t>
            </a:r>
            <a:r>
              <a:rPr lang="en-US" dirty="0"/>
              <a:t> </a:t>
            </a:r>
          </a:p>
          <a:p>
            <a:pPr lvl="4"/>
            <a:endParaRPr lang="en-US" dirty="0"/>
          </a:p>
          <a:p>
            <a:r>
              <a:rPr lang="en-US" dirty="0"/>
              <a:t>You will need to know how to use iterators:</a:t>
            </a:r>
          </a:p>
          <a:p>
            <a:pPr lvl="1"/>
            <a:r>
              <a:rPr lang="en-US" dirty="0">
                <a:hlinkClick r:id="rId4"/>
              </a:rPr>
              <a:t>http://www.cplusplus.com/reference/iterator/</a:t>
            </a:r>
            <a:endParaRPr lang="en-US" dirty="0"/>
          </a:p>
        </p:txBody>
      </p:sp>
      <p:sp>
        <p:nvSpPr>
          <p:cNvPr id="4" name="Slide Number Placeholder 3">
            <a:extLst>
              <a:ext uri="{FF2B5EF4-FFF2-40B4-BE49-F238E27FC236}">
                <a16:creationId xmlns:a16="http://schemas.microsoft.com/office/drawing/2014/main" id="{A6EF4F00-4851-CC43-91C6-6BD7C2E453A5}"/>
              </a:ext>
            </a:extLst>
          </p:cNvPr>
          <p:cNvSpPr>
            <a:spLocks noGrp="1"/>
          </p:cNvSpPr>
          <p:nvPr>
            <p:ph type="sldNum" sz="quarter" idx="12"/>
          </p:nvPr>
        </p:nvSpPr>
        <p:spPr/>
        <p:txBody>
          <a:bodyPr/>
          <a:lstStyle/>
          <a:p>
            <a:fld id="{5E4F0376-0E54-9843-B673-E00D6670E830}" type="slidenum">
              <a:rPr lang="en-US" smtClean="0"/>
              <a:pPr/>
              <a:t>61</a:t>
            </a:fld>
            <a:endParaRPr lang="en-US"/>
          </a:p>
        </p:txBody>
      </p:sp>
    </p:spTree>
    <p:extLst>
      <p:ext uri="{BB962C8B-B14F-4D97-AF65-F5344CB8AC3E}">
        <p14:creationId xmlns:p14="http://schemas.microsoft.com/office/powerpoint/2010/main" val="3374703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BA577-E473-2945-8E81-555DA3A53288}"/>
              </a:ext>
            </a:extLst>
          </p:cNvPr>
          <p:cNvSpPr>
            <a:spLocks noGrp="1"/>
          </p:cNvSpPr>
          <p:nvPr>
            <p:ph type="title"/>
          </p:nvPr>
        </p:nvSpPr>
        <p:spPr/>
        <p:txBody>
          <a:bodyPr/>
          <a:lstStyle/>
          <a:p>
            <a:r>
              <a:rPr lang="en-US" dirty="0"/>
              <a:t>Assignment #9: Suggested Solution</a:t>
            </a:r>
            <a:r>
              <a:rPr lang="en-US" i="1" dirty="0"/>
              <a:t>, cont’d</a:t>
            </a:r>
            <a:endParaRPr lang="en-US" dirty="0"/>
          </a:p>
        </p:txBody>
      </p:sp>
      <p:sp>
        <p:nvSpPr>
          <p:cNvPr id="3" name="Content Placeholder 2">
            <a:extLst>
              <a:ext uri="{FF2B5EF4-FFF2-40B4-BE49-F238E27FC236}">
                <a16:creationId xmlns:a16="http://schemas.microsoft.com/office/drawing/2014/main" id="{738D0C5D-5214-9D4E-B362-FDEF2BE86E90}"/>
              </a:ext>
            </a:extLst>
          </p:cNvPr>
          <p:cNvSpPr>
            <a:spLocks noGrp="1"/>
          </p:cNvSpPr>
          <p:nvPr>
            <p:ph idx="1"/>
          </p:nvPr>
        </p:nvSpPr>
        <p:spPr/>
        <p:txBody>
          <a:bodyPr/>
          <a:lstStyle/>
          <a:p>
            <a:r>
              <a:rPr lang="en-US" dirty="0"/>
              <a:t>C API</a:t>
            </a:r>
          </a:p>
          <a:p>
            <a:pPr lvl="1"/>
            <a:r>
              <a:rPr lang="en-US" b="1" dirty="0" err="1">
                <a:solidFill>
                  <a:srgbClr val="0033CC"/>
                </a:solidFill>
                <a:latin typeface="Courier New" panose="02070309020205020404" pitchFamily="49" charset="0"/>
                <a:cs typeface="Courier New" panose="02070309020205020404" pitchFamily="49" charset="0"/>
              </a:rPr>
              <a:t>C_API.h</a:t>
            </a:r>
            <a:endParaRPr lang="en-US" b="1" dirty="0">
              <a:solidFill>
                <a:srgbClr val="0033CC"/>
              </a:solidFill>
              <a:latin typeface="Courier New" panose="02070309020205020404" pitchFamily="49" charset="0"/>
              <a:cs typeface="Courier New" panose="02070309020205020404" pitchFamily="49" charset="0"/>
            </a:endParaRPr>
          </a:p>
          <a:p>
            <a:pPr lvl="1"/>
            <a:r>
              <a:rPr lang="en-US" b="1" dirty="0" err="1">
                <a:solidFill>
                  <a:srgbClr val="0033CC"/>
                </a:solidFill>
                <a:latin typeface="Courier New" panose="02070309020205020404" pitchFamily="49" charset="0"/>
                <a:cs typeface="Courier New" panose="02070309020205020404" pitchFamily="49" charset="0"/>
              </a:rPr>
              <a:t>C_API.cpp</a:t>
            </a:r>
            <a:endParaRPr lang="en-US" b="1" dirty="0">
              <a:solidFill>
                <a:srgbClr val="0033CC"/>
              </a:solidFill>
              <a:latin typeface="Courier New" panose="02070309020205020404" pitchFamily="49" charset="0"/>
              <a:cs typeface="Courier New" panose="02070309020205020404" pitchFamily="49" charset="0"/>
            </a:endParaRPr>
          </a:p>
          <a:p>
            <a:pPr lvl="4"/>
            <a:endParaRPr lang="en-US" dirty="0"/>
          </a:p>
          <a:p>
            <a:r>
              <a:rPr lang="en-US" dirty="0"/>
              <a:t>C++ API</a:t>
            </a:r>
          </a:p>
          <a:p>
            <a:pPr lvl="1"/>
            <a:r>
              <a:rPr lang="en-US" b="1" dirty="0" err="1">
                <a:solidFill>
                  <a:srgbClr val="0033CC"/>
                </a:solidFill>
                <a:latin typeface="Courier New" panose="02070309020205020404" pitchFamily="49" charset="0"/>
                <a:cs typeface="Courier New" panose="02070309020205020404" pitchFamily="49" charset="0"/>
              </a:rPr>
              <a:t>Cpp_API.h</a:t>
            </a:r>
            <a:endParaRPr lang="en-US" b="1" dirty="0">
              <a:solidFill>
                <a:srgbClr val="0033CC"/>
              </a:solidFill>
              <a:latin typeface="Courier New" panose="02070309020205020404" pitchFamily="49" charset="0"/>
              <a:cs typeface="Courier New" panose="02070309020205020404" pitchFamily="49" charset="0"/>
            </a:endParaRPr>
          </a:p>
          <a:p>
            <a:pPr lvl="1"/>
            <a:r>
              <a:rPr lang="en-US" b="1" dirty="0" err="1">
                <a:solidFill>
                  <a:srgbClr val="0033CC"/>
                </a:solidFill>
                <a:latin typeface="Courier New" panose="02070309020205020404" pitchFamily="49" charset="0"/>
                <a:cs typeface="Courier New" panose="02070309020205020404" pitchFamily="49" charset="0"/>
              </a:rPr>
              <a:t>Cpp_API.cpp</a:t>
            </a:r>
            <a:endParaRPr lang="en-US" b="1" dirty="0">
              <a:solidFill>
                <a:srgbClr val="0033CC"/>
              </a:solidFill>
              <a:latin typeface="Courier New" panose="02070309020205020404" pitchFamily="49" charset="0"/>
              <a:cs typeface="Courier New" panose="02070309020205020404" pitchFamily="49" charset="0"/>
            </a:endParaRPr>
          </a:p>
          <a:p>
            <a:pPr lvl="4"/>
            <a:endParaRPr lang="en-US" dirty="0"/>
          </a:p>
          <a:p>
            <a:r>
              <a:rPr lang="en-US" dirty="0"/>
              <a:t>Main</a:t>
            </a:r>
          </a:p>
          <a:p>
            <a:pPr lvl="1"/>
            <a:r>
              <a:rPr lang="en-US" b="1" dirty="0" err="1">
                <a:solidFill>
                  <a:srgbClr val="0033CC"/>
                </a:solidFill>
                <a:latin typeface="Courier New" panose="02070309020205020404" pitchFamily="49" charset="0"/>
                <a:cs typeface="Courier New" panose="02070309020205020404" pitchFamily="49" charset="0"/>
              </a:rPr>
              <a:t>BigPi.cpp</a:t>
            </a:r>
            <a:endParaRPr lang="en-US" b="1" dirty="0">
              <a:solidFill>
                <a:srgbClr val="0033CC"/>
              </a:solidFill>
              <a:latin typeface="Courier New" panose="02070309020205020404" pitchFamily="49" charset="0"/>
              <a:cs typeface="Courier New" panose="02070309020205020404" pitchFamily="49" charset="0"/>
            </a:endParaRPr>
          </a:p>
          <a:p>
            <a:endParaRPr lang="en-US" dirty="0"/>
          </a:p>
        </p:txBody>
      </p:sp>
      <p:sp>
        <p:nvSpPr>
          <p:cNvPr id="4" name="Slide Number Placeholder 3">
            <a:extLst>
              <a:ext uri="{FF2B5EF4-FFF2-40B4-BE49-F238E27FC236}">
                <a16:creationId xmlns:a16="http://schemas.microsoft.com/office/drawing/2014/main" id="{A9F7EEAD-CE5A-AB45-9715-45D0718CA243}"/>
              </a:ext>
            </a:extLst>
          </p:cNvPr>
          <p:cNvSpPr>
            <a:spLocks noGrp="1"/>
          </p:cNvSpPr>
          <p:nvPr>
            <p:ph type="sldNum" sz="quarter" idx="12"/>
          </p:nvPr>
        </p:nvSpPr>
        <p:spPr/>
        <p:txBody>
          <a:bodyPr/>
          <a:lstStyle/>
          <a:p>
            <a:fld id="{5E4F0376-0E54-9843-B673-E00D6670E830}" type="slidenum">
              <a:rPr lang="en-US" smtClean="0"/>
              <a:pPr/>
              <a:t>7</a:t>
            </a:fld>
            <a:endParaRPr lang="en-US"/>
          </a:p>
        </p:txBody>
      </p:sp>
    </p:spTree>
    <p:extLst>
      <p:ext uri="{BB962C8B-B14F-4D97-AF65-F5344CB8AC3E}">
        <p14:creationId xmlns:p14="http://schemas.microsoft.com/office/powerpoint/2010/main" val="3494144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7CDA2-2060-6C4E-8AF4-92D2DE1E445F}"/>
              </a:ext>
            </a:extLst>
          </p:cNvPr>
          <p:cNvSpPr>
            <a:spLocks noGrp="1"/>
          </p:cNvSpPr>
          <p:nvPr>
            <p:ph type="title"/>
          </p:nvPr>
        </p:nvSpPr>
        <p:spPr/>
        <p:txBody>
          <a:bodyPr/>
          <a:lstStyle/>
          <a:p>
            <a:r>
              <a:rPr lang="en-US" dirty="0"/>
              <a:t>Assignment #9: Suggested Solution</a:t>
            </a:r>
            <a:r>
              <a:rPr lang="en-US" i="1" dirty="0"/>
              <a:t>, cont’d</a:t>
            </a:r>
            <a:endParaRPr lang="en-US" dirty="0"/>
          </a:p>
        </p:txBody>
      </p:sp>
      <p:sp>
        <p:nvSpPr>
          <p:cNvPr id="4" name="Slide Number Placeholder 3">
            <a:extLst>
              <a:ext uri="{FF2B5EF4-FFF2-40B4-BE49-F238E27FC236}">
                <a16:creationId xmlns:a16="http://schemas.microsoft.com/office/drawing/2014/main" id="{77DD4395-E7AC-9547-AEC8-E57FDFAC1FE8}"/>
              </a:ext>
            </a:extLst>
          </p:cNvPr>
          <p:cNvSpPr>
            <a:spLocks noGrp="1"/>
          </p:cNvSpPr>
          <p:nvPr>
            <p:ph type="sldNum" sz="quarter" idx="12"/>
          </p:nvPr>
        </p:nvSpPr>
        <p:spPr/>
        <p:txBody>
          <a:bodyPr/>
          <a:lstStyle/>
          <a:p>
            <a:fld id="{5E4F0376-0E54-9843-B673-E00D6670E830}" type="slidenum">
              <a:rPr lang="en-US" smtClean="0"/>
              <a:pPr/>
              <a:t>8</a:t>
            </a:fld>
            <a:endParaRPr lang="en-US"/>
          </a:p>
        </p:txBody>
      </p:sp>
      <p:sp>
        <p:nvSpPr>
          <p:cNvPr id="5" name="TextBox 4">
            <a:extLst>
              <a:ext uri="{FF2B5EF4-FFF2-40B4-BE49-F238E27FC236}">
                <a16:creationId xmlns:a16="http://schemas.microsoft.com/office/drawing/2014/main" id="{7C0DFAD5-84BB-3948-8BCB-AB20A779F542}"/>
              </a:ext>
            </a:extLst>
          </p:cNvPr>
          <p:cNvSpPr txBox="1"/>
          <p:nvPr/>
        </p:nvSpPr>
        <p:spPr>
          <a:xfrm>
            <a:off x="838445" y="1417342"/>
            <a:ext cx="7467109" cy="3046988"/>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#include &lt;</a:t>
            </a:r>
            <a:r>
              <a:rPr lang="en-US" b="1" dirty="0" err="1">
                <a:latin typeface="Courier New" panose="02070309020205020404" pitchFamily="49" charset="0"/>
                <a:cs typeface="Courier New" panose="02070309020205020404" pitchFamily="49" charset="0"/>
              </a:rPr>
              <a:t>mpir.h</a:t>
            </a:r>
            <a:r>
              <a:rPr lang="en-US" b="1" dirty="0">
                <a:latin typeface="Courier New" panose="02070309020205020404" pitchFamily="49" charset="0"/>
                <a:cs typeface="Courier New" panose="02070309020205020404" pitchFamily="49" charset="0"/>
              </a:rPr>
              <a:t>&gt;</a:t>
            </a:r>
          </a:p>
          <a:p>
            <a:r>
              <a:rPr lang="en-US" b="1" dirty="0">
                <a:latin typeface="Courier New" panose="02070309020205020404" pitchFamily="49" charset="0"/>
                <a:cs typeface="Courier New" panose="02070309020205020404" pitchFamily="49" charset="0"/>
              </a:rPr>
              <a:t>#include &lt;</a:t>
            </a:r>
            <a:r>
              <a:rPr lang="en-US" b="1" dirty="0" err="1">
                <a:latin typeface="Courier New" panose="02070309020205020404" pitchFamily="49" charset="0"/>
                <a:cs typeface="Courier New" panose="02070309020205020404" pitchFamily="49" charset="0"/>
              </a:rPr>
              <a:t>mpirxx.h</a:t>
            </a:r>
            <a:r>
              <a:rPr lang="en-US" b="1" dirty="0">
                <a:latin typeface="Courier New" panose="02070309020205020404" pitchFamily="49" charset="0"/>
                <a:cs typeface="Courier New" panose="02070309020205020404" pitchFamily="49" charset="0"/>
              </a:rPr>
              <a:t>&gt;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using namespace std;</a:t>
            </a:r>
          </a:p>
          <a:p>
            <a:r>
              <a:rPr lang="en-US" b="1" dirty="0">
                <a:latin typeface="Courier New" panose="02070309020205020404" pitchFamily="49" charset="0"/>
                <a:cs typeface="Courier New" panose="02070309020205020404" pitchFamily="49" charset="0"/>
              </a:rPr>
              <a:t>using namespace std::chrono;</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class Timer</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public:</a:t>
            </a:r>
          </a:p>
          <a:p>
            <a:r>
              <a:rPr lang="en-US" b="1" dirty="0">
                <a:latin typeface="Courier New" panose="02070309020205020404" pitchFamily="49" charset="0"/>
                <a:cs typeface="Courier New" panose="02070309020205020404" pitchFamily="49" charset="0"/>
              </a:rPr>
              <a:t>    static long </a:t>
            </a:r>
            <a:r>
              <a:rPr lang="en-US" b="1" dirty="0" err="1">
                <a:latin typeface="Courier New" panose="02070309020205020404" pitchFamily="49" charset="0"/>
                <a:cs typeface="Courier New" panose="02070309020205020404" pitchFamily="49" charset="0"/>
              </a:rPr>
              <a:t>time_it</a:t>
            </a:r>
            <a:r>
              <a:rPr lang="en-US" b="1" dirty="0">
                <a:latin typeface="Courier New" panose="02070309020205020404" pitchFamily="49" charset="0"/>
                <a:cs typeface="Courier New" panose="02070309020205020404" pitchFamily="49" charset="0"/>
              </a:rPr>
              <a:t>(</a:t>
            </a:r>
            <a:r>
              <a:rPr lang="en-US" b="1" dirty="0">
                <a:solidFill>
                  <a:srgbClr val="C00000"/>
                </a:solidFill>
                <a:latin typeface="Courier New" panose="02070309020205020404" pitchFamily="49" charset="0"/>
                <a:cs typeface="Courier New" panose="02070309020205020404" pitchFamily="49" charset="0"/>
              </a:rPr>
              <a:t>void f(</a:t>
            </a:r>
            <a:r>
              <a:rPr lang="en-US" b="1" dirty="0" err="1">
                <a:solidFill>
                  <a:srgbClr val="C00000"/>
                </a:solidFill>
                <a:latin typeface="Courier New" panose="02070309020205020404" pitchFamily="49" charset="0"/>
                <a:cs typeface="Courier New" panose="02070309020205020404" pitchFamily="49" charset="0"/>
              </a:rPr>
              <a:t>mpf_t</a:t>
            </a:r>
            <a:r>
              <a:rPr lang="en-US" b="1" dirty="0">
                <a:solidFill>
                  <a:srgbClr val="C00000"/>
                </a:solidFill>
                <a:latin typeface="Courier New" panose="02070309020205020404" pitchFamily="49" charset="0"/>
                <a:cs typeface="Courier New" panose="02070309020205020404" pitchFamily="49" charset="0"/>
              </a:rPr>
              <a:t>&amp;)</a:t>
            </a:r>
            <a:r>
              <a:rPr lang="en-US" b="1" dirty="0">
                <a:latin typeface="Courier New" panose="02070309020205020404" pitchFamily="49" charset="0"/>
                <a:cs typeface="Courier New" panose="02070309020205020404" pitchFamily="49" charset="0"/>
              </a:rPr>
              <a:t>,     </a:t>
            </a:r>
            <a:r>
              <a:rPr lang="en-US" b="1" dirty="0" err="1">
                <a:solidFill>
                  <a:srgbClr val="008F00"/>
                </a:solidFill>
                <a:latin typeface="Courier New" panose="02070309020205020404" pitchFamily="49" charset="0"/>
                <a:cs typeface="Courier New" panose="02070309020205020404" pitchFamily="49" charset="0"/>
              </a:rPr>
              <a:t>mpf_t</a:t>
            </a:r>
            <a:r>
              <a:rPr lang="en-US" b="1" dirty="0">
                <a:solidFill>
                  <a:srgbClr val="008F00"/>
                </a:solidFill>
                <a:latin typeface="Courier New" panose="02070309020205020404" pitchFamily="49" charset="0"/>
                <a:cs typeface="Courier New" panose="02070309020205020404" pitchFamily="49" charset="0"/>
              </a:rPr>
              <a:t>&amp;     pi</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static long </a:t>
            </a:r>
            <a:r>
              <a:rPr lang="en-US" b="1" dirty="0" err="1">
                <a:latin typeface="Courier New" panose="02070309020205020404" pitchFamily="49" charset="0"/>
                <a:cs typeface="Courier New" panose="02070309020205020404" pitchFamily="49" charset="0"/>
              </a:rPr>
              <a:t>time_it</a:t>
            </a:r>
            <a:r>
              <a:rPr lang="en-US" b="1" dirty="0">
                <a:latin typeface="Courier New" panose="02070309020205020404" pitchFamily="49" charset="0"/>
                <a:cs typeface="Courier New" panose="02070309020205020404" pitchFamily="49" charset="0"/>
              </a:rPr>
              <a:t>(</a:t>
            </a:r>
            <a:r>
              <a:rPr lang="en-US" b="1" dirty="0">
                <a:solidFill>
                  <a:srgbClr val="C00000"/>
                </a:solidFill>
                <a:latin typeface="Courier New" panose="02070309020205020404" pitchFamily="49" charset="0"/>
                <a:cs typeface="Courier New" panose="02070309020205020404" pitchFamily="49" charset="0"/>
              </a:rPr>
              <a:t>void f(</a:t>
            </a:r>
            <a:r>
              <a:rPr lang="en-US" b="1" dirty="0" err="1">
                <a:solidFill>
                  <a:srgbClr val="C00000"/>
                </a:solidFill>
                <a:latin typeface="Courier New" panose="02070309020205020404" pitchFamily="49" charset="0"/>
                <a:cs typeface="Courier New" panose="02070309020205020404" pitchFamily="49" charset="0"/>
              </a:rPr>
              <a:t>mpf_class</a:t>
            </a:r>
            <a:r>
              <a:rPr lang="en-US" b="1" dirty="0">
                <a:solidFill>
                  <a:srgbClr val="C00000"/>
                </a:solidFill>
                <a:latin typeface="Courier New" panose="02070309020205020404" pitchFamily="49" charset="0"/>
                <a:cs typeface="Courier New" panose="02070309020205020404" pitchFamily="49" charset="0"/>
              </a:rPr>
              <a:t>&amp;)</a:t>
            </a:r>
            <a:r>
              <a:rPr lang="en-US" b="1" dirty="0">
                <a:latin typeface="Courier New" panose="02070309020205020404" pitchFamily="49" charset="0"/>
                <a:cs typeface="Courier New" panose="02070309020205020404" pitchFamily="49" charset="0"/>
              </a:rPr>
              <a:t>, </a:t>
            </a:r>
            <a:r>
              <a:rPr lang="en-US" b="1" dirty="0" err="1">
                <a:solidFill>
                  <a:srgbClr val="008F00"/>
                </a:solidFill>
                <a:latin typeface="Courier New" panose="02070309020205020404" pitchFamily="49" charset="0"/>
                <a:cs typeface="Courier New" panose="02070309020205020404" pitchFamily="49" charset="0"/>
              </a:rPr>
              <a:t>mpf_class</a:t>
            </a:r>
            <a:r>
              <a:rPr lang="en-US" b="1" dirty="0">
                <a:solidFill>
                  <a:srgbClr val="008F00"/>
                </a:solidFill>
                <a:latin typeface="Courier New" panose="02070309020205020404" pitchFamily="49" charset="0"/>
                <a:cs typeface="Courier New" panose="02070309020205020404" pitchFamily="49" charset="0"/>
              </a:rPr>
              <a:t>&amp; pi</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DEE27988-D631-6240-BF4B-39A5F850D903}"/>
              </a:ext>
            </a:extLst>
          </p:cNvPr>
          <p:cNvSpPr txBox="1"/>
          <p:nvPr/>
        </p:nvSpPr>
        <p:spPr>
          <a:xfrm>
            <a:off x="4206244" y="2880366"/>
            <a:ext cx="1165704" cy="738664"/>
          </a:xfrm>
          <a:prstGeom prst="rect">
            <a:avLst/>
          </a:prstGeom>
          <a:solidFill>
            <a:schemeClr val="accent1">
              <a:lumMod val="20000"/>
              <a:lumOff val="80000"/>
            </a:schemeClr>
          </a:solidFill>
          <a:ln>
            <a:solidFill>
              <a:srgbClr val="C00000"/>
            </a:solidFill>
          </a:ln>
        </p:spPr>
        <p:txBody>
          <a:bodyPr wrap="none" rtlCol="0">
            <a:spAutoFit/>
          </a:bodyPr>
          <a:lstStyle/>
          <a:p>
            <a:r>
              <a:rPr lang="en-US" sz="1400" dirty="0">
                <a:solidFill>
                  <a:srgbClr val="C00000"/>
                </a:solidFill>
              </a:rPr>
              <a:t>Pointers to </a:t>
            </a:r>
          </a:p>
          <a:p>
            <a:r>
              <a:rPr lang="en-US" sz="1400" dirty="0">
                <a:solidFill>
                  <a:srgbClr val="C00000"/>
                </a:solidFill>
              </a:rPr>
              <a:t>overloaded </a:t>
            </a:r>
          </a:p>
          <a:p>
            <a:r>
              <a:rPr lang="en-US" sz="1400" dirty="0">
                <a:solidFill>
                  <a:srgbClr val="C00000"/>
                </a:solidFill>
              </a:rPr>
              <a:t>functions </a:t>
            </a:r>
            <a:r>
              <a:rPr lang="en-US" sz="1400" b="1" dirty="0">
                <a:solidFill>
                  <a:srgbClr val="C00000"/>
                </a:solidFill>
                <a:latin typeface="Courier New" panose="02070309020205020404" pitchFamily="49" charset="0"/>
                <a:cs typeface="Courier New" panose="02070309020205020404" pitchFamily="49" charset="0"/>
              </a:rPr>
              <a:t>f.</a:t>
            </a:r>
          </a:p>
        </p:txBody>
      </p:sp>
      <p:sp>
        <p:nvSpPr>
          <p:cNvPr id="7" name="TextBox 6">
            <a:extLst>
              <a:ext uri="{FF2B5EF4-FFF2-40B4-BE49-F238E27FC236}">
                <a16:creationId xmlns:a16="http://schemas.microsoft.com/office/drawing/2014/main" id="{EFC6EF2E-A15D-FA4A-8A99-A114E352EA8F}"/>
              </a:ext>
            </a:extLst>
          </p:cNvPr>
          <p:cNvSpPr txBox="1"/>
          <p:nvPr/>
        </p:nvSpPr>
        <p:spPr>
          <a:xfrm>
            <a:off x="6626304" y="2880366"/>
            <a:ext cx="1107996" cy="738664"/>
          </a:xfrm>
          <a:prstGeom prst="rect">
            <a:avLst/>
          </a:prstGeom>
          <a:solidFill>
            <a:schemeClr val="accent1">
              <a:lumMod val="20000"/>
              <a:lumOff val="80000"/>
            </a:schemeClr>
          </a:solidFill>
          <a:ln>
            <a:solidFill>
              <a:srgbClr val="008F00"/>
            </a:solidFill>
          </a:ln>
        </p:spPr>
        <p:txBody>
          <a:bodyPr wrap="none" rtlCol="0">
            <a:spAutoFit/>
          </a:bodyPr>
          <a:lstStyle/>
          <a:p>
            <a:r>
              <a:rPr lang="en-US" sz="1400" dirty="0">
                <a:solidFill>
                  <a:srgbClr val="008F00"/>
                </a:solidFill>
              </a:rPr>
              <a:t>Arguments</a:t>
            </a:r>
          </a:p>
          <a:p>
            <a:r>
              <a:rPr lang="en-US" sz="1400" dirty="0">
                <a:solidFill>
                  <a:srgbClr val="008F00"/>
                </a:solidFill>
              </a:rPr>
              <a:t>to pass to </a:t>
            </a:r>
          </a:p>
          <a:p>
            <a:r>
              <a:rPr lang="en-US" sz="1400" dirty="0">
                <a:solidFill>
                  <a:srgbClr val="008F00"/>
                </a:solidFill>
              </a:rPr>
              <a:t>functions </a:t>
            </a:r>
            <a:r>
              <a:rPr lang="en-US" sz="1400" b="1" dirty="0">
                <a:solidFill>
                  <a:srgbClr val="008F00"/>
                </a:solidFill>
                <a:latin typeface="Courier New" panose="02070309020205020404" pitchFamily="49" charset="0"/>
                <a:cs typeface="Courier New" panose="02070309020205020404" pitchFamily="49" charset="0"/>
              </a:rPr>
              <a:t>f</a:t>
            </a:r>
            <a:r>
              <a:rPr lang="en-US" sz="1400" dirty="0">
                <a:solidFill>
                  <a:srgbClr val="008F00"/>
                </a:solidFill>
              </a:rPr>
              <a:t>.</a:t>
            </a:r>
          </a:p>
        </p:txBody>
      </p:sp>
      <p:sp>
        <p:nvSpPr>
          <p:cNvPr id="8" name="TextBox 7">
            <a:extLst>
              <a:ext uri="{FF2B5EF4-FFF2-40B4-BE49-F238E27FC236}">
                <a16:creationId xmlns:a16="http://schemas.microsoft.com/office/drawing/2014/main" id="{78705EA8-3C12-2C47-8A3B-AE571CC018AE}"/>
              </a:ext>
            </a:extLst>
          </p:cNvPr>
          <p:cNvSpPr txBox="1"/>
          <p:nvPr/>
        </p:nvSpPr>
        <p:spPr>
          <a:xfrm>
            <a:off x="7680926" y="1545668"/>
            <a:ext cx="861390" cy="338554"/>
          </a:xfrm>
          <a:prstGeom prst="rect">
            <a:avLst/>
          </a:prstGeom>
          <a:solidFill>
            <a:srgbClr val="0033CC"/>
          </a:solidFill>
        </p:spPr>
        <p:txBody>
          <a:bodyPr wrap="none" rtlCol="0">
            <a:spAutoFit/>
          </a:bodyPr>
          <a:lstStyle/>
          <a:p>
            <a:r>
              <a:rPr lang="en-US" dirty="0" err="1">
                <a:solidFill>
                  <a:srgbClr val="FFFF00"/>
                </a:solidFill>
              </a:rPr>
              <a:t>Timer.h</a:t>
            </a:r>
            <a:endParaRPr lang="en-US" dirty="0">
              <a:solidFill>
                <a:srgbClr val="FFFF00"/>
              </a:solidFill>
            </a:endParaRPr>
          </a:p>
        </p:txBody>
      </p:sp>
    </p:spTree>
    <p:extLst>
      <p:ext uri="{BB962C8B-B14F-4D97-AF65-F5344CB8AC3E}">
        <p14:creationId xmlns:p14="http://schemas.microsoft.com/office/powerpoint/2010/main" val="1087714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8C51AEB-31B2-5F45-ACCB-001265963004}"/>
              </a:ext>
            </a:extLst>
          </p:cNvPr>
          <p:cNvSpPr txBox="1"/>
          <p:nvPr/>
        </p:nvSpPr>
        <p:spPr>
          <a:xfrm>
            <a:off x="1039259" y="1218341"/>
            <a:ext cx="7686720" cy="5493812"/>
          </a:xfrm>
          <a:prstGeom prst="rect">
            <a:avLst/>
          </a:prstGeom>
          <a:solidFill>
            <a:schemeClr val="bg1">
              <a:lumMod val="95000"/>
            </a:schemeClr>
          </a:solidFill>
          <a:ln>
            <a:solidFill>
              <a:schemeClr val="bg1">
                <a:lumMod val="75000"/>
              </a:schemeClr>
            </a:solidFill>
          </a:ln>
        </p:spPr>
        <p:txBody>
          <a:bodyPr wrap="none" rtlCol="0">
            <a:spAutoFit/>
          </a:bodyPr>
          <a:lstStyle/>
          <a:p>
            <a:r>
              <a:rPr lang="en-US" sz="1350" b="1" dirty="0">
                <a:latin typeface="Courier New" panose="02070309020205020404" pitchFamily="49" charset="0"/>
                <a:cs typeface="Courier New" panose="02070309020205020404" pitchFamily="49" charset="0"/>
              </a:rPr>
              <a:t>#include &lt;chrono&gt;</a:t>
            </a:r>
          </a:p>
          <a:p>
            <a:r>
              <a:rPr lang="en-US" sz="1350" b="1" dirty="0">
                <a:latin typeface="Courier New" panose="02070309020205020404" pitchFamily="49" charset="0"/>
                <a:cs typeface="Courier New" panose="02070309020205020404" pitchFamily="49" charset="0"/>
              </a:rPr>
              <a:t>#include "</a:t>
            </a:r>
            <a:r>
              <a:rPr lang="en-US" sz="1350" b="1" dirty="0" err="1">
                <a:latin typeface="Courier New" panose="02070309020205020404" pitchFamily="49" charset="0"/>
                <a:cs typeface="Courier New" panose="02070309020205020404" pitchFamily="49" charset="0"/>
              </a:rPr>
              <a:t>Timer.h</a:t>
            </a:r>
            <a:r>
              <a:rPr lang="en-US" sz="1350" b="1" dirty="0">
                <a:latin typeface="Courier New" panose="02070309020205020404" pitchFamily="49" charset="0"/>
                <a:cs typeface="Courier New" panose="02070309020205020404" pitchFamily="49" charset="0"/>
              </a:rPr>
              <a:t>"</a:t>
            </a:r>
          </a:p>
          <a:p>
            <a:endParaRPr lang="en-US" sz="1350" b="1" dirty="0">
              <a:latin typeface="Courier New" panose="02070309020205020404" pitchFamily="49" charset="0"/>
              <a:cs typeface="Courier New" panose="02070309020205020404" pitchFamily="49" charset="0"/>
            </a:endParaRPr>
          </a:p>
          <a:p>
            <a:r>
              <a:rPr lang="en-US" sz="1350" b="1" dirty="0">
                <a:latin typeface="Courier New" panose="02070309020205020404" pitchFamily="49" charset="0"/>
                <a:cs typeface="Courier New" panose="02070309020205020404" pitchFamily="49" charset="0"/>
              </a:rPr>
              <a:t>long Timer::</a:t>
            </a:r>
            <a:r>
              <a:rPr lang="en-US" sz="1350" b="1" dirty="0" err="1">
                <a:latin typeface="Courier New" panose="02070309020205020404" pitchFamily="49" charset="0"/>
                <a:cs typeface="Courier New" panose="02070309020205020404" pitchFamily="49" charset="0"/>
              </a:rPr>
              <a:t>time_it</a:t>
            </a:r>
            <a:r>
              <a:rPr lang="en-US" sz="1350" b="1" dirty="0">
                <a:latin typeface="Courier New" panose="02070309020205020404" pitchFamily="49" charset="0"/>
                <a:cs typeface="Courier New" panose="02070309020205020404" pitchFamily="49" charset="0"/>
              </a:rPr>
              <a:t>(</a:t>
            </a:r>
            <a:r>
              <a:rPr lang="en-US" sz="1350" b="1" dirty="0">
                <a:solidFill>
                  <a:srgbClr val="C00000"/>
                </a:solidFill>
                <a:latin typeface="Courier New" panose="02070309020205020404" pitchFamily="49" charset="0"/>
                <a:cs typeface="Courier New" panose="02070309020205020404" pitchFamily="49" charset="0"/>
              </a:rPr>
              <a:t>void f(</a:t>
            </a:r>
            <a:r>
              <a:rPr lang="en-US" sz="1350" b="1" dirty="0" err="1">
                <a:solidFill>
                  <a:srgbClr val="C00000"/>
                </a:solidFill>
                <a:latin typeface="Courier New" panose="02070309020205020404" pitchFamily="49" charset="0"/>
                <a:cs typeface="Courier New" panose="02070309020205020404" pitchFamily="49" charset="0"/>
              </a:rPr>
              <a:t>mpf_t</a:t>
            </a:r>
            <a:r>
              <a:rPr lang="en-US" sz="1350" b="1" dirty="0">
                <a:solidFill>
                  <a:srgbClr val="C00000"/>
                </a:solidFill>
                <a:latin typeface="Courier New" panose="02070309020205020404" pitchFamily="49" charset="0"/>
                <a:cs typeface="Courier New" panose="02070309020205020404" pitchFamily="49" charset="0"/>
              </a:rPr>
              <a:t>&amp;)</a:t>
            </a:r>
            <a:r>
              <a:rPr lang="en-US" sz="1350" b="1" dirty="0">
                <a:latin typeface="Courier New" panose="02070309020205020404" pitchFamily="49" charset="0"/>
                <a:cs typeface="Courier New" panose="02070309020205020404" pitchFamily="49" charset="0"/>
              </a:rPr>
              <a:t>, </a:t>
            </a:r>
            <a:r>
              <a:rPr lang="en-US" sz="1350" b="1" dirty="0" err="1">
                <a:solidFill>
                  <a:srgbClr val="008F00"/>
                </a:solidFill>
                <a:latin typeface="Courier New" panose="02070309020205020404" pitchFamily="49" charset="0"/>
                <a:cs typeface="Courier New" panose="02070309020205020404" pitchFamily="49" charset="0"/>
              </a:rPr>
              <a:t>mpf_t</a:t>
            </a:r>
            <a:r>
              <a:rPr lang="en-US" sz="1350" b="1" dirty="0">
                <a:solidFill>
                  <a:srgbClr val="008F00"/>
                </a:solidFill>
                <a:latin typeface="Courier New" panose="02070309020205020404" pitchFamily="49" charset="0"/>
                <a:cs typeface="Courier New" panose="02070309020205020404" pitchFamily="49" charset="0"/>
              </a:rPr>
              <a:t>&amp; pi</a:t>
            </a:r>
            <a:r>
              <a:rPr lang="en-US" sz="1350" b="1" dirty="0">
                <a:latin typeface="Courier New" panose="02070309020205020404" pitchFamily="49" charset="0"/>
                <a:cs typeface="Courier New" panose="02070309020205020404" pitchFamily="49" charset="0"/>
              </a:rPr>
              <a:t>)</a:t>
            </a:r>
          </a:p>
          <a:p>
            <a:r>
              <a:rPr lang="en-US" sz="1350" b="1" dirty="0">
                <a:latin typeface="Courier New" panose="02070309020205020404" pitchFamily="49" charset="0"/>
                <a:cs typeface="Courier New" panose="02070309020205020404" pitchFamily="49" charset="0"/>
              </a:rPr>
              <a:t>{</a:t>
            </a:r>
          </a:p>
          <a:p>
            <a:r>
              <a:rPr lang="en-US" sz="1350" b="1" dirty="0">
                <a:latin typeface="Courier New" panose="02070309020205020404" pitchFamily="49" charset="0"/>
                <a:cs typeface="Courier New" panose="02070309020205020404" pitchFamily="49" charset="0"/>
              </a:rPr>
              <a:t>    </a:t>
            </a:r>
            <a:r>
              <a:rPr lang="en-US" sz="1350" b="1" dirty="0" err="1">
                <a:latin typeface="Courier New" panose="02070309020205020404" pitchFamily="49" charset="0"/>
                <a:cs typeface="Courier New" panose="02070309020205020404" pitchFamily="49" charset="0"/>
              </a:rPr>
              <a:t>steady_clock</a:t>
            </a:r>
            <a:r>
              <a:rPr lang="en-US" sz="1350" b="1" dirty="0">
                <a:latin typeface="Courier New" panose="02070309020205020404" pitchFamily="49" charset="0"/>
                <a:cs typeface="Courier New" panose="02070309020205020404" pitchFamily="49" charset="0"/>
              </a:rPr>
              <a:t>::</a:t>
            </a:r>
            <a:r>
              <a:rPr lang="en-US" sz="1350" b="1" dirty="0" err="1">
                <a:latin typeface="Courier New" panose="02070309020205020404" pitchFamily="49" charset="0"/>
                <a:cs typeface="Courier New" panose="02070309020205020404" pitchFamily="49" charset="0"/>
              </a:rPr>
              <a:t>time_point</a:t>
            </a:r>
            <a:r>
              <a:rPr lang="en-US" sz="1350" b="1" dirty="0">
                <a:latin typeface="Courier New" panose="02070309020205020404" pitchFamily="49" charset="0"/>
                <a:cs typeface="Courier New" panose="02070309020205020404" pitchFamily="49" charset="0"/>
              </a:rPr>
              <a:t> </a:t>
            </a:r>
            <a:r>
              <a:rPr lang="en-US" sz="1350" b="1" dirty="0" err="1">
                <a:latin typeface="Courier New" panose="02070309020205020404" pitchFamily="49" charset="0"/>
                <a:cs typeface="Courier New" panose="02070309020205020404" pitchFamily="49" charset="0"/>
              </a:rPr>
              <a:t>start_time</a:t>
            </a:r>
            <a:r>
              <a:rPr lang="en-US" sz="1350" b="1" dirty="0">
                <a:latin typeface="Courier New" panose="02070309020205020404" pitchFamily="49" charset="0"/>
                <a:cs typeface="Courier New" panose="02070309020205020404" pitchFamily="49" charset="0"/>
              </a:rPr>
              <a:t> = </a:t>
            </a:r>
            <a:r>
              <a:rPr lang="en-US" sz="1350" b="1" dirty="0" err="1">
                <a:latin typeface="Courier New" panose="02070309020205020404" pitchFamily="49" charset="0"/>
                <a:cs typeface="Courier New" panose="02070309020205020404" pitchFamily="49" charset="0"/>
              </a:rPr>
              <a:t>steady_clock</a:t>
            </a:r>
            <a:r>
              <a:rPr lang="en-US" sz="1350" b="1" dirty="0">
                <a:latin typeface="Courier New" panose="02070309020205020404" pitchFamily="49" charset="0"/>
                <a:cs typeface="Courier New" panose="02070309020205020404" pitchFamily="49" charset="0"/>
              </a:rPr>
              <a:t>::now();</a:t>
            </a:r>
            <a:br>
              <a:rPr lang="en-US" sz="1350" b="1" dirty="0">
                <a:latin typeface="Courier New" panose="02070309020205020404" pitchFamily="49" charset="0"/>
                <a:cs typeface="Courier New" panose="02070309020205020404" pitchFamily="49" charset="0"/>
              </a:rPr>
            </a:br>
            <a:endParaRPr lang="en-US" sz="1350" b="1" dirty="0">
              <a:latin typeface="Courier New" panose="02070309020205020404" pitchFamily="49" charset="0"/>
              <a:cs typeface="Courier New" panose="02070309020205020404" pitchFamily="49" charset="0"/>
            </a:endParaRPr>
          </a:p>
          <a:p>
            <a:r>
              <a:rPr lang="en-US" sz="1350" b="1" dirty="0">
                <a:latin typeface="Courier New" panose="02070309020205020404" pitchFamily="49" charset="0"/>
                <a:cs typeface="Courier New" panose="02070309020205020404" pitchFamily="49" charset="0"/>
              </a:rPr>
              <a:t>    </a:t>
            </a:r>
            <a:r>
              <a:rPr lang="en-US" sz="1350" b="1" dirty="0">
                <a:solidFill>
                  <a:srgbClr val="C00000"/>
                </a:solidFill>
                <a:latin typeface="Courier New" panose="02070309020205020404" pitchFamily="49" charset="0"/>
                <a:cs typeface="Courier New" panose="02070309020205020404" pitchFamily="49" charset="0"/>
              </a:rPr>
              <a:t>f</a:t>
            </a:r>
            <a:r>
              <a:rPr lang="en-US" sz="1350" b="1" dirty="0">
                <a:latin typeface="Courier New" panose="02070309020205020404" pitchFamily="49" charset="0"/>
                <a:cs typeface="Courier New" panose="02070309020205020404" pitchFamily="49" charset="0"/>
              </a:rPr>
              <a:t>(</a:t>
            </a:r>
            <a:r>
              <a:rPr lang="en-US" sz="1350" b="1" dirty="0">
                <a:solidFill>
                  <a:srgbClr val="008F00"/>
                </a:solidFill>
                <a:latin typeface="Courier New" panose="02070309020205020404" pitchFamily="49" charset="0"/>
                <a:cs typeface="Courier New" panose="02070309020205020404" pitchFamily="49" charset="0"/>
              </a:rPr>
              <a:t>pi</a:t>
            </a:r>
            <a:r>
              <a:rPr lang="en-US" sz="1350" b="1" dirty="0">
                <a:latin typeface="Courier New" panose="02070309020205020404" pitchFamily="49" charset="0"/>
                <a:cs typeface="Courier New" panose="02070309020205020404" pitchFamily="49" charset="0"/>
              </a:rPr>
              <a:t>);</a:t>
            </a:r>
          </a:p>
          <a:p>
            <a:endParaRPr lang="en-US" sz="1350" b="1" dirty="0">
              <a:latin typeface="Courier New" panose="02070309020205020404" pitchFamily="49" charset="0"/>
              <a:cs typeface="Courier New" panose="02070309020205020404" pitchFamily="49" charset="0"/>
            </a:endParaRPr>
          </a:p>
          <a:p>
            <a:r>
              <a:rPr lang="en-US" sz="1350" b="1" dirty="0">
                <a:latin typeface="Courier New" panose="02070309020205020404" pitchFamily="49" charset="0"/>
                <a:cs typeface="Courier New" panose="02070309020205020404" pitchFamily="49" charset="0"/>
              </a:rPr>
              <a:t>    </a:t>
            </a:r>
            <a:r>
              <a:rPr lang="en-US" sz="1350" b="1" dirty="0" err="1">
                <a:latin typeface="Courier New" panose="02070309020205020404" pitchFamily="49" charset="0"/>
                <a:cs typeface="Courier New" panose="02070309020205020404" pitchFamily="49" charset="0"/>
              </a:rPr>
              <a:t>steady_clock</a:t>
            </a:r>
            <a:r>
              <a:rPr lang="en-US" sz="1350" b="1" dirty="0">
                <a:latin typeface="Courier New" panose="02070309020205020404" pitchFamily="49" charset="0"/>
                <a:cs typeface="Courier New" panose="02070309020205020404" pitchFamily="49" charset="0"/>
              </a:rPr>
              <a:t>::</a:t>
            </a:r>
            <a:r>
              <a:rPr lang="en-US" sz="1350" b="1" dirty="0" err="1">
                <a:latin typeface="Courier New" panose="02070309020205020404" pitchFamily="49" charset="0"/>
                <a:cs typeface="Courier New" panose="02070309020205020404" pitchFamily="49" charset="0"/>
              </a:rPr>
              <a:t>time_point</a:t>
            </a:r>
            <a:r>
              <a:rPr lang="en-US" sz="1350" b="1" dirty="0">
                <a:latin typeface="Courier New" panose="02070309020205020404" pitchFamily="49" charset="0"/>
                <a:cs typeface="Courier New" panose="02070309020205020404" pitchFamily="49" charset="0"/>
              </a:rPr>
              <a:t> </a:t>
            </a:r>
            <a:r>
              <a:rPr lang="en-US" sz="1350" b="1" dirty="0" err="1">
                <a:latin typeface="Courier New" panose="02070309020205020404" pitchFamily="49" charset="0"/>
                <a:cs typeface="Courier New" panose="02070309020205020404" pitchFamily="49" charset="0"/>
              </a:rPr>
              <a:t>end_time</a:t>
            </a:r>
            <a:r>
              <a:rPr lang="en-US" sz="1350" b="1" dirty="0">
                <a:latin typeface="Courier New" panose="02070309020205020404" pitchFamily="49" charset="0"/>
                <a:cs typeface="Courier New" panose="02070309020205020404" pitchFamily="49" charset="0"/>
              </a:rPr>
              <a:t> = </a:t>
            </a:r>
            <a:r>
              <a:rPr lang="en-US" sz="1350" b="1" dirty="0" err="1">
                <a:latin typeface="Courier New" panose="02070309020205020404" pitchFamily="49" charset="0"/>
                <a:cs typeface="Courier New" panose="02070309020205020404" pitchFamily="49" charset="0"/>
              </a:rPr>
              <a:t>steady_clock</a:t>
            </a:r>
            <a:r>
              <a:rPr lang="en-US" sz="1350" b="1" dirty="0">
                <a:latin typeface="Courier New" panose="02070309020205020404" pitchFamily="49" charset="0"/>
                <a:cs typeface="Courier New" panose="02070309020205020404" pitchFamily="49" charset="0"/>
              </a:rPr>
              <a:t>::now();</a:t>
            </a:r>
          </a:p>
          <a:p>
            <a:r>
              <a:rPr lang="en-US" sz="1350" b="1" dirty="0">
                <a:latin typeface="Courier New" panose="02070309020205020404" pitchFamily="49" charset="0"/>
                <a:cs typeface="Courier New" panose="02070309020205020404" pitchFamily="49" charset="0"/>
              </a:rPr>
              <a:t>    long ns = </a:t>
            </a:r>
            <a:r>
              <a:rPr lang="en-US" sz="1350" b="1" dirty="0" err="1">
                <a:latin typeface="Courier New" panose="02070309020205020404" pitchFamily="49" charset="0"/>
                <a:cs typeface="Courier New" panose="02070309020205020404" pitchFamily="49" charset="0"/>
              </a:rPr>
              <a:t>duration_cast</a:t>
            </a:r>
            <a:r>
              <a:rPr lang="en-US" sz="1350" b="1" dirty="0">
                <a:latin typeface="Courier New" panose="02070309020205020404" pitchFamily="49" charset="0"/>
                <a:cs typeface="Courier New" panose="02070309020205020404" pitchFamily="49" charset="0"/>
              </a:rPr>
              <a:t>&lt;nanoseconds&gt;(</a:t>
            </a:r>
            <a:r>
              <a:rPr lang="en-US" sz="1350" b="1" dirty="0" err="1">
                <a:latin typeface="Courier New" panose="02070309020205020404" pitchFamily="49" charset="0"/>
                <a:cs typeface="Courier New" panose="02070309020205020404" pitchFamily="49" charset="0"/>
              </a:rPr>
              <a:t>end_time</a:t>
            </a:r>
            <a:r>
              <a:rPr lang="en-US" sz="1350" b="1" dirty="0">
                <a:latin typeface="Courier New" panose="02070309020205020404" pitchFamily="49" charset="0"/>
                <a:cs typeface="Courier New" panose="02070309020205020404" pitchFamily="49" charset="0"/>
              </a:rPr>
              <a:t> - </a:t>
            </a:r>
            <a:r>
              <a:rPr lang="en-US" sz="1350" b="1" dirty="0" err="1">
                <a:latin typeface="Courier New" panose="02070309020205020404" pitchFamily="49" charset="0"/>
                <a:cs typeface="Courier New" panose="02070309020205020404" pitchFamily="49" charset="0"/>
              </a:rPr>
              <a:t>start_time</a:t>
            </a:r>
            <a:r>
              <a:rPr lang="en-US" sz="1350" b="1" dirty="0">
                <a:latin typeface="Courier New" panose="02070309020205020404" pitchFamily="49" charset="0"/>
                <a:cs typeface="Courier New" panose="02070309020205020404" pitchFamily="49" charset="0"/>
              </a:rPr>
              <a:t>).count();</a:t>
            </a:r>
          </a:p>
          <a:p>
            <a:endParaRPr lang="en-US" sz="1350" b="1" dirty="0">
              <a:latin typeface="Courier New" panose="02070309020205020404" pitchFamily="49" charset="0"/>
              <a:cs typeface="Courier New" panose="02070309020205020404" pitchFamily="49" charset="0"/>
            </a:endParaRPr>
          </a:p>
          <a:p>
            <a:r>
              <a:rPr lang="en-US" sz="1350" b="1" dirty="0">
                <a:latin typeface="Courier New" panose="02070309020205020404" pitchFamily="49" charset="0"/>
                <a:cs typeface="Courier New" panose="02070309020205020404" pitchFamily="49" charset="0"/>
              </a:rPr>
              <a:t>    return ns;</a:t>
            </a:r>
          </a:p>
          <a:p>
            <a:r>
              <a:rPr lang="en-US" sz="1350" b="1" dirty="0">
                <a:latin typeface="Courier New" panose="02070309020205020404" pitchFamily="49" charset="0"/>
                <a:cs typeface="Courier New" panose="02070309020205020404" pitchFamily="49" charset="0"/>
              </a:rPr>
              <a:t>}</a:t>
            </a:r>
          </a:p>
          <a:p>
            <a:endParaRPr lang="en-US" sz="1350" b="1" dirty="0">
              <a:latin typeface="Courier New" panose="02070309020205020404" pitchFamily="49" charset="0"/>
              <a:cs typeface="Courier New" panose="02070309020205020404" pitchFamily="49" charset="0"/>
            </a:endParaRPr>
          </a:p>
          <a:p>
            <a:r>
              <a:rPr lang="en-US" sz="1350" b="1" dirty="0">
                <a:latin typeface="Courier New" panose="02070309020205020404" pitchFamily="49" charset="0"/>
                <a:cs typeface="Courier New" panose="02070309020205020404" pitchFamily="49" charset="0"/>
              </a:rPr>
              <a:t>long Timer::</a:t>
            </a:r>
            <a:r>
              <a:rPr lang="en-US" sz="1350" b="1" dirty="0" err="1">
                <a:latin typeface="Courier New" panose="02070309020205020404" pitchFamily="49" charset="0"/>
                <a:cs typeface="Courier New" panose="02070309020205020404" pitchFamily="49" charset="0"/>
              </a:rPr>
              <a:t>time_it</a:t>
            </a:r>
            <a:r>
              <a:rPr lang="en-US" sz="1350" b="1" dirty="0">
                <a:latin typeface="Courier New" panose="02070309020205020404" pitchFamily="49" charset="0"/>
                <a:cs typeface="Courier New" panose="02070309020205020404" pitchFamily="49" charset="0"/>
              </a:rPr>
              <a:t>(</a:t>
            </a:r>
            <a:r>
              <a:rPr lang="en-US" sz="1350" b="1" dirty="0">
                <a:solidFill>
                  <a:srgbClr val="C00000"/>
                </a:solidFill>
                <a:latin typeface="Courier New" panose="02070309020205020404" pitchFamily="49" charset="0"/>
                <a:cs typeface="Courier New" panose="02070309020205020404" pitchFamily="49" charset="0"/>
              </a:rPr>
              <a:t>void f(</a:t>
            </a:r>
            <a:r>
              <a:rPr lang="en-US" sz="1350" b="1" dirty="0" err="1">
                <a:solidFill>
                  <a:srgbClr val="C00000"/>
                </a:solidFill>
                <a:latin typeface="Courier New" panose="02070309020205020404" pitchFamily="49" charset="0"/>
                <a:cs typeface="Courier New" panose="02070309020205020404" pitchFamily="49" charset="0"/>
              </a:rPr>
              <a:t>mpf_class</a:t>
            </a:r>
            <a:r>
              <a:rPr lang="en-US" sz="1350" b="1" dirty="0">
                <a:solidFill>
                  <a:srgbClr val="C00000"/>
                </a:solidFill>
                <a:latin typeface="Courier New" panose="02070309020205020404" pitchFamily="49" charset="0"/>
                <a:cs typeface="Courier New" panose="02070309020205020404" pitchFamily="49" charset="0"/>
              </a:rPr>
              <a:t>&amp;)</a:t>
            </a:r>
            <a:r>
              <a:rPr lang="en-US" sz="1350" b="1" dirty="0">
                <a:latin typeface="Courier New" panose="02070309020205020404" pitchFamily="49" charset="0"/>
                <a:cs typeface="Courier New" panose="02070309020205020404" pitchFamily="49" charset="0"/>
              </a:rPr>
              <a:t>, </a:t>
            </a:r>
            <a:r>
              <a:rPr lang="en-US" sz="1350" b="1" dirty="0" err="1">
                <a:solidFill>
                  <a:srgbClr val="008F00"/>
                </a:solidFill>
                <a:latin typeface="Courier New" panose="02070309020205020404" pitchFamily="49" charset="0"/>
                <a:cs typeface="Courier New" panose="02070309020205020404" pitchFamily="49" charset="0"/>
              </a:rPr>
              <a:t>mpf_class</a:t>
            </a:r>
            <a:r>
              <a:rPr lang="en-US" sz="1350" b="1" dirty="0">
                <a:solidFill>
                  <a:srgbClr val="008F00"/>
                </a:solidFill>
                <a:latin typeface="Courier New" panose="02070309020205020404" pitchFamily="49" charset="0"/>
                <a:cs typeface="Courier New" panose="02070309020205020404" pitchFamily="49" charset="0"/>
              </a:rPr>
              <a:t>&amp; pi</a:t>
            </a:r>
            <a:r>
              <a:rPr lang="en-US" sz="1350" b="1" dirty="0">
                <a:latin typeface="Courier New" panose="02070309020205020404" pitchFamily="49" charset="0"/>
                <a:cs typeface="Courier New" panose="02070309020205020404" pitchFamily="49" charset="0"/>
              </a:rPr>
              <a:t>)</a:t>
            </a:r>
          </a:p>
          <a:p>
            <a:r>
              <a:rPr lang="en-US" sz="1350" b="1" dirty="0">
                <a:latin typeface="Courier New" panose="02070309020205020404" pitchFamily="49" charset="0"/>
                <a:cs typeface="Courier New" panose="02070309020205020404" pitchFamily="49" charset="0"/>
              </a:rPr>
              <a:t>{</a:t>
            </a:r>
          </a:p>
          <a:p>
            <a:r>
              <a:rPr lang="en-US" sz="1350" b="1" dirty="0">
                <a:latin typeface="Courier New" panose="02070309020205020404" pitchFamily="49" charset="0"/>
                <a:cs typeface="Courier New" panose="02070309020205020404" pitchFamily="49" charset="0"/>
              </a:rPr>
              <a:t>    </a:t>
            </a:r>
            <a:r>
              <a:rPr lang="en-US" sz="1350" b="1" dirty="0" err="1">
                <a:latin typeface="Courier New" panose="02070309020205020404" pitchFamily="49" charset="0"/>
                <a:cs typeface="Courier New" panose="02070309020205020404" pitchFamily="49" charset="0"/>
              </a:rPr>
              <a:t>steady_clock</a:t>
            </a:r>
            <a:r>
              <a:rPr lang="en-US" sz="1350" b="1" dirty="0">
                <a:latin typeface="Courier New" panose="02070309020205020404" pitchFamily="49" charset="0"/>
                <a:cs typeface="Courier New" panose="02070309020205020404" pitchFamily="49" charset="0"/>
              </a:rPr>
              <a:t>::</a:t>
            </a:r>
            <a:r>
              <a:rPr lang="en-US" sz="1350" b="1" dirty="0" err="1">
                <a:latin typeface="Courier New" panose="02070309020205020404" pitchFamily="49" charset="0"/>
                <a:cs typeface="Courier New" panose="02070309020205020404" pitchFamily="49" charset="0"/>
              </a:rPr>
              <a:t>time_point</a:t>
            </a:r>
            <a:r>
              <a:rPr lang="en-US" sz="1350" b="1" dirty="0">
                <a:latin typeface="Courier New" panose="02070309020205020404" pitchFamily="49" charset="0"/>
                <a:cs typeface="Courier New" panose="02070309020205020404" pitchFamily="49" charset="0"/>
              </a:rPr>
              <a:t> </a:t>
            </a:r>
            <a:r>
              <a:rPr lang="en-US" sz="1350" b="1" dirty="0" err="1">
                <a:latin typeface="Courier New" panose="02070309020205020404" pitchFamily="49" charset="0"/>
                <a:cs typeface="Courier New" panose="02070309020205020404" pitchFamily="49" charset="0"/>
              </a:rPr>
              <a:t>start_time</a:t>
            </a:r>
            <a:r>
              <a:rPr lang="en-US" sz="1350" b="1" dirty="0">
                <a:latin typeface="Courier New" panose="02070309020205020404" pitchFamily="49" charset="0"/>
                <a:cs typeface="Courier New" panose="02070309020205020404" pitchFamily="49" charset="0"/>
              </a:rPr>
              <a:t> = </a:t>
            </a:r>
            <a:r>
              <a:rPr lang="en-US" sz="1350" b="1" dirty="0" err="1">
                <a:latin typeface="Courier New" panose="02070309020205020404" pitchFamily="49" charset="0"/>
                <a:cs typeface="Courier New" panose="02070309020205020404" pitchFamily="49" charset="0"/>
              </a:rPr>
              <a:t>steady_clock</a:t>
            </a:r>
            <a:r>
              <a:rPr lang="en-US" sz="1350" b="1" dirty="0">
                <a:latin typeface="Courier New" panose="02070309020205020404" pitchFamily="49" charset="0"/>
                <a:cs typeface="Courier New" panose="02070309020205020404" pitchFamily="49" charset="0"/>
              </a:rPr>
              <a:t>::now();</a:t>
            </a:r>
            <a:br>
              <a:rPr lang="en-US" sz="1350" b="1" dirty="0">
                <a:latin typeface="Courier New" panose="02070309020205020404" pitchFamily="49" charset="0"/>
                <a:cs typeface="Courier New" panose="02070309020205020404" pitchFamily="49" charset="0"/>
              </a:rPr>
            </a:br>
            <a:endParaRPr lang="en-US" sz="1350" b="1" dirty="0">
              <a:latin typeface="Courier New" panose="02070309020205020404" pitchFamily="49" charset="0"/>
              <a:cs typeface="Courier New" panose="02070309020205020404" pitchFamily="49" charset="0"/>
            </a:endParaRPr>
          </a:p>
          <a:p>
            <a:r>
              <a:rPr lang="en-US" sz="1350" b="1" dirty="0">
                <a:latin typeface="Courier New" panose="02070309020205020404" pitchFamily="49" charset="0"/>
                <a:cs typeface="Courier New" panose="02070309020205020404" pitchFamily="49" charset="0"/>
              </a:rPr>
              <a:t>    </a:t>
            </a:r>
            <a:r>
              <a:rPr lang="en-US" sz="1350" b="1" dirty="0">
                <a:solidFill>
                  <a:srgbClr val="C00000"/>
                </a:solidFill>
                <a:latin typeface="Courier New" panose="02070309020205020404" pitchFamily="49" charset="0"/>
                <a:cs typeface="Courier New" panose="02070309020205020404" pitchFamily="49" charset="0"/>
              </a:rPr>
              <a:t>f</a:t>
            </a:r>
            <a:r>
              <a:rPr lang="en-US" sz="1350" b="1" dirty="0">
                <a:latin typeface="Courier New" panose="02070309020205020404" pitchFamily="49" charset="0"/>
                <a:cs typeface="Courier New" panose="02070309020205020404" pitchFamily="49" charset="0"/>
              </a:rPr>
              <a:t>(</a:t>
            </a:r>
            <a:r>
              <a:rPr lang="en-US" sz="1350" b="1" dirty="0">
                <a:solidFill>
                  <a:srgbClr val="008F00"/>
                </a:solidFill>
                <a:latin typeface="Courier New" panose="02070309020205020404" pitchFamily="49" charset="0"/>
                <a:cs typeface="Courier New" panose="02070309020205020404" pitchFamily="49" charset="0"/>
              </a:rPr>
              <a:t>pi</a:t>
            </a:r>
            <a:r>
              <a:rPr lang="en-US" sz="1350" b="1" dirty="0">
                <a:latin typeface="Courier New" panose="02070309020205020404" pitchFamily="49" charset="0"/>
                <a:cs typeface="Courier New" panose="02070309020205020404" pitchFamily="49" charset="0"/>
              </a:rPr>
              <a:t>);</a:t>
            </a:r>
          </a:p>
          <a:p>
            <a:endParaRPr lang="en-US" sz="1350" b="1" dirty="0">
              <a:latin typeface="Courier New" panose="02070309020205020404" pitchFamily="49" charset="0"/>
              <a:cs typeface="Courier New" panose="02070309020205020404" pitchFamily="49" charset="0"/>
            </a:endParaRPr>
          </a:p>
          <a:p>
            <a:r>
              <a:rPr lang="en-US" sz="1350" b="1" dirty="0">
                <a:latin typeface="Courier New" panose="02070309020205020404" pitchFamily="49" charset="0"/>
                <a:cs typeface="Courier New" panose="02070309020205020404" pitchFamily="49" charset="0"/>
              </a:rPr>
              <a:t>    </a:t>
            </a:r>
            <a:r>
              <a:rPr lang="en-US" sz="1350" b="1" dirty="0" err="1">
                <a:latin typeface="Courier New" panose="02070309020205020404" pitchFamily="49" charset="0"/>
                <a:cs typeface="Courier New" panose="02070309020205020404" pitchFamily="49" charset="0"/>
              </a:rPr>
              <a:t>steady_clock</a:t>
            </a:r>
            <a:r>
              <a:rPr lang="en-US" sz="1350" b="1" dirty="0">
                <a:latin typeface="Courier New" panose="02070309020205020404" pitchFamily="49" charset="0"/>
                <a:cs typeface="Courier New" panose="02070309020205020404" pitchFamily="49" charset="0"/>
              </a:rPr>
              <a:t>::</a:t>
            </a:r>
            <a:r>
              <a:rPr lang="en-US" sz="1350" b="1" dirty="0" err="1">
                <a:latin typeface="Courier New" panose="02070309020205020404" pitchFamily="49" charset="0"/>
                <a:cs typeface="Courier New" panose="02070309020205020404" pitchFamily="49" charset="0"/>
              </a:rPr>
              <a:t>time_point</a:t>
            </a:r>
            <a:r>
              <a:rPr lang="en-US" sz="1350" b="1" dirty="0">
                <a:latin typeface="Courier New" panose="02070309020205020404" pitchFamily="49" charset="0"/>
                <a:cs typeface="Courier New" panose="02070309020205020404" pitchFamily="49" charset="0"/>
              </a:rPr>
              <a:t> </a:t>
            </a:r>
            <a:r>
              <a:rPr lang="en-US" sz="1350" b="1" dirty="0" err="1">
                <a:latin typeface="Courier New" panose="02070309020205020404" pitchFamily="49" charset="0"/>
                <a:cs typeface="Courier New" panose="02070309020205020404" pitchFamily="49" charset="0"/>
              </a:rPr>
              <a:t>end_time</a:t>
            </a:r>
            <a:r>
              <a:rPr lang="en-US" sz="1350" b="1" dirty="0">
                <a:latin typeface="Courier New" panose="02070309020205020404" pitchFamily="49" charset="0"/>
                <a:cs typeface="Courier New" panose="02070309020205020404" pitchFamily="49" charset="0"/>
              </a:rPr>
              <a:t> = </a:t>
            </a:r>
            <a:r>
              <a:rPr lang="en-US" sz="1350" b="1" dirty="0" err="1">
                <a:latin typeface="Courier New" panose="02070309020205020404" pitchFamily="49" charset="0"/>
                <a:cs typeface="Courier New" panose="02070309020205020404" pitchFamily="49" charset="0"/>
              </a:rPr>
              <a:t>steady_clock</a:t>
            </a:r>
            <a:r>
              <a:rPr lang="en-US" sz="1350" b="1" dirty="0">
                <a:latin typeface="Courier New" panose="02070309020205020404" pitchFamily="49" charset="0"/>
                <a:cs typeface="Courier New" panose="02070309020205020404" pitchFamily="49" charset="0"/>
              </a:rPr>
              <a:t>::now();</a:t>
            </a:r>
          </a:p>
          <a:p>
            <a:r>
              <a:rPr lang="en-US" sz="1350" b="1" dirty="0">
                <a:latin typeface="Courier New" panose="02070309020205020404" pitchFamily="49" charset="0"/>
                <a:cs typeface="Courier New" panose="02070309020205020404" pitchFamily="49" charset="0"/>
              </a:rPr>
              <a:t>    long ns = </a:t>
            </a:r>
            <a:r>
              <a:rPr lang="en-US" sz="1350" b="1" dirty="0" err="1">
                <a:latin typeface="Courier New" panose="02070309020205020404" pitchFamily="49" charset="0"/>
                <a:cs typeface="Courier New" panose="02070309020205020404" pitchFamily="49" charset="0"/>
              </a:rPr>
              <a:t>duration_cast</a:t>
            </a:r>
            <a:r>
              <a:rPr lang="en-US" sz="1350" b="1" dirty="0">
                <a:latin typeface="Courier New" panose="02070309020205020404" pitchFamily="49" charset="0"/>
                <a:cs typeface="Courier New" panose="02070309020205020404" pitchFamily="49" charset="0"/>
              </a:rPr>
              <a:t>&lt;nanoseconds&gt;(</a:t>
            </a:r>
            <a:r>
              <a:rPr lang="en-US" sz="1350" b="1" dirty="0" err="1">
                <a:latin typeface="Courier New" panose="02070309020205020404" pitchFamily="49" charset="0"/>
                <a:cs typeface="Courier New" panose="02070309020205020404" pitchFamily="49" charset="0"/>
              </a:rPr>
              <a:t>end_time</a:t>
            </a:r>
            <a:r>
              <a:rPr lang="en-US" sz="1350" b="1" dirty="0">
                <a:latin typeface="Courier New" panose="02070309020205020404" pitchFamily="49" charset="0"/>
                <a:cs typeface="Courier New" panose="02070309020205020404" pitchFamily="49" charset="0"/>
              </a:rPr>
              <a:t> - </a:t>
            </a:r>
            <a:r>
              <a:rPr lang="en-US" sz="1350" b="1" dirty="0" err="1">
                <a:latin typeface="Courier New" panose="02070309020205020404" pitchFamily="49" charset="0"/>
                <a:cs typeface="Courier New" panose="02070309020205020404" pitchFamily="49" charset="0"/>
              </a:rPr>
              <a:t>start_time</a:t>
            </a:r>
            <a:r>
              <a:rPr lang="en-US" sz="1350" b="1" dirty="0">
                <a:latin typeface="Courier New" panose="02070309020205020404" pitchFamily="49" charset="0"/>
                <a:cs typeface="Courier New" panose="02070309020205020404" pitchFamily="49" charset="0"/>
              </a:rPr>
              <a:t>).count();</a:t>
            </a:r>
            <a:br>
              <a:rPr lang="en-US" sz="1350" b="1" dirty="0">
                <a:latin typeface="Courier New" panose="02070309020205020404" pitchFamily="49" charset="0"/>
                <a:cs typeface="Courier New" panose="02070309020205020404" pitchFamily="49" charset="0"/>
              </a:rPr>
            </a:br>
            <a:endParaRPr lang="en-US" sz="1350" b="1" dirty="0">
              <a:latin typeface="Courier New" panose="02070309020205020404" pitchFamily="49" charset="0"/>
              <a:cs typeface="Courier New" panose="02070309020205020404" pitchFamily="49" charset="0"/>
            </a:endParaRPr>
          </a:p>
          <a:p>
            <a:r>
              <a:rPr lang="en-US" sz="1350" b="1" dirty="0">
                <a:latin typeface="Courier New" panose="02070309020205020404" pitchFamily="49" charset="0"/>
                <a:cs typeface="Courier New" panose="02070309020205020404" pitchFamily="49" charset="0"/>
              </a:rPr>
              <a:t>    return ns;</a:t>
            </a:r>
          </a:p>
          <a:p>
            <a:r>
              <a:rPr lang="en-US" sz="1350" b="1" dirty="0">
                <a:latin typeface="Courier New" panose="02070309020205020404" pitchFamily="49" charset="0"/>
                <a:cs typeface="Courier New" panose="02070309020205020404" pitchFamily="49" charset="0"/>
              </a:rPr>
              <a:t>}</a:t>
            </a:r>
          </a:p>
        </p:txBody>
      </p:sp>
      <p:sp>
        <p:nvSpPr>
          <p:cNvPr id="2" name="Title 1">
            <a:extLst>
              <a:ext uri="{FF2B5EF4-FFF2-40B4-BE49-F238E27FC236}">
                <a16:creationId xmlns:a16="http://schemas.microsoft.com/office/drawing/2014/main" id="{EE447B37-384E-094F-AC2F-696A36943E54}"/>
              </a:ext>
            </a:extLst>
          </p:cNvPr>
          <p:cNvSpPr>
            <a:spLocks noGrp="1"/>
          </p:cNvSpPr>
          <p:nvPr>
            <p:ph type="title"/>
          </p:nvPr>
        </p:nvSpPr>
        <p:spPr/>
        <p:txBody>
          <a:bodyPr/>
          <a:lstStyle/>
          <a:p>
            <a:r>
              <a:rPr lang="en-US" dirty="0"/>
              <a:t>Assignment #9: Suggested Solution</a:t>
            </a:r>
            <a:r>
              <a:rPr lang="en-US" i="1" dirty="0"/>
              <a:t>, cont’d</a:t>
            </a:r>
          </a:p>
        </p:txBody>
      </p:sp>
      <p:sp>
        <p:nvSpPr>
          <p:cNvPr id="4" name="Slide Number Placeholder 3">
            <a:extLst>
              <a:ext uri="{FF2B5EF4-FFF2-40B4-BE49-F238E27FC236}">
                <a16:creationId xmlns:a16="http://schemas.microsoft.com/office/drawing/2014/main" id="{AAEE6C36-9C91-234B-BB27-48D142F2BEE4}"/>
              </a:ext>
            </a:extLst>
          </p:cNvPr>
          <p:cNvSpPr>
            <a:spLocks noGrp="1"/>
          </p:cNvSpPr>
          <p:nvPr>
            <p:ph type="sldNum" sz="quarter" idx="12"/>
          </p:nvPr>
        </p:nvSpPr>
        <p:spPr/>
        <p:txBody>
          <a:bodyPr/>
          <a:lstStyle/>
          <a:p>
            <a:fld id="{5E4F0376-0E54-9843-B673-E00D6670E830}" type="slidenum">
              <a:rPr lang="en-US" smtClean="0"/>
              <a:pPr/>
              <a:t>9</a:t>
            </a:fld>
            <a:endParaRPr lang="en-US"/>
          </a:p>
        </p:txBody>
      </p:sp>
      <p:sp>
        <p:nvSpPr>
          <p:cNvPr id="6" name="TextBox 5">
            <a:extLst>
              <a:ext uri="{FF2B5EF4-FFF2-40B4-BE49-F238E27FC236}">
                <a16:creationId xmlns:a16="http://schemas.microsoft.com/office/drawing/2014/main" id="{5E063098-0B21-3048-8CF7-2A715ED4766D}"/>
              </a:ext>
            </a:extLst>
          </p:cNvPr>
          <p:cNvSpPr txBox="1"/>
          <p:nvPr/>
        </p:nvSpPr>
        <p:spPr>
          <a:xfrm>
            <a:off x="7498048" y="1325903"/>
            <a:ext cx="1077796" cy="338554"/>
          </a:xfrm>
          <a:prstGeom prst="rect">
            <a:avLst/>
          </a:prstGeom>
          <a:solidFill>
            <a:srgbClr val="0033CC"/>
          </a:solidFill>
        </p:spPr>
        <p:txBody>
          <a:bodyPr wrap="none" rtlCol="0">
            <a:spAutoFit/>
          </a:bodyPr>
          <a:lstStyle/>
          <a:p>
            <a:r>
              <a:rPr lang="en-US" dirty="0" err="1">
                <a:solidFill>
                  <a:srgbClr val="FFFF00"/>
                </a:solidFill>
              </a:rPr>
              <a:t>Timer.cpp</a:t>
            </a:r>
            <a:endParaRPr lang="en-US" dirty="0">
              <a:solidFill>
                <a:srgbClr val="FFFF00"/>
              </a:solidFill>
            </a:endParaRPr>
          </a:p>
        </p:txBody>
      </p:sp>
    </p:spTree>
    <p:extLst>
      <p:ext uri="{BB962C8B-B14F-4D97-AF65-F5344CB8AC3E}">
        <p14:creationId xmlns:p14="http://schemas.microsoft.com/office/powerpoint/2010/main" val="1854602135"/>
      </p:ext>
    </p:extLst>
  </p:cSld>
  <p:clrMapOvr>
    <a:masterClrMapping/>
  </p:clrMapOvr>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61474</TotalTime>
  <Words>9157</Words>
  <Application>Microsoft Macintosh PowerPoint</Application>
  <PresentationFormat>On-screen Show (4:3)</PresentationFormat>
  <Paragraphs>937</Paragraphs>
  <Slides>61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61</vt:i4>
      </vt:variant>
    </vt:vector>
  </HeadingPairs>
  <TitlesOfParts>
    <vt:vector size="67" baseType="lpstr">
      <vt:lpstr>Arial</vt:lpstr>
      <vt:lpstr>Courier</vt:lpstr>
      <vt:lpstr>Courier New</vt:lpstr>
      <vt:lpstr>Times New Roman</vt:lpstr>
      <vt:lpstr>Wingdings</vt:lpstr>
      <vt:lpstr>Quadrant</vt:lpstr>
      <vt:lpstr>CMPE 180A Data Structures and Algorithms in C++ October 27 Class Meeting</vt:lpstr>
      <vt:lpstr>Pointer to a Function</vt:lpstr>
      <vt:lpstr>Pointer to a Function, cont’d</vt:lpstr>
      <vt:lpstr>Pointer to a Function, cont’d</vt:lpstr>
      <vt:lpstr>Pointer to a Function, cont’d</vt:lpstr>
      <vt:lpstr>Assignment #9: Suggested Solution</vt:lpstr>
      <vt:lpstr>Assignment #9: Suggested Solution, cont’d</vt:lpstr>
      <vt:lpstr>Assignment #9: Suggested Solution, cont’d</vt:lpstr>
      <vt:lpstr>Assignment #9: Suggested Solution, cont’d</vt:lpstr>
      <vt:lpstr>Assignment #9: Suggested Solution, cont’d</vt:lpstr>
      <vt:lpstr>Assignment #9: Suggested Solution, cont’d</vt:lpstr>
      <vt:lpstr>Assignment #9: Suggested Solution, cont’d</vt:lpstr>
      <vt:lpstr>How to Think Recursively</vt:lpstr>
      <vt:lpstr>Recursive Multiplication</vt:lpstr>
      <vt:lpstr>Recursive Multiplication, cont’d</vt:lpstr>
      <vt:lpstr>Iterative Fibonacci</vt:lpstr>
      <vt:lpstr>Recursive Fibonacci</vt:lpstr>
      <vt:lpstr>Recursive Fibonacci, cont’d</vt:lpstr>
      <vt:lpstr>Recursive Fibonacci, cont’d</vt:lpstr>
      <vt:lpstr>Member of</vt:lpstr>
      <vt:lpstr>Member of, cont’d</vt:lpstr>
      <vt:lpstr>Reverse</vt:lpstr>
      <vt:lpstr>Reverse, cont’d</vt:lpstr>
      <vt:lpstr>Unique</vt:lpstr>
      <vt:lpstr>Unique, cont’d</vt:lpstr>
      <vt:lpstr>Better Recursion Problems</vt:lpstr>
      <vt:lpstr>Word Permutations</vt:lpstr>
      <vt:lpstr>Word Permutations, cont’d</vt:lpstr>
      <vt:lpstr>Word Permutations, cont’d</vt:lpstr>
      <vt:lpstr>Break</vt:lpstr>
      <vt:lpstr>Review: Binary Search</vt:lpstr>
      <vt:lpstr>Binary Search, cont’d</vt:lpstr>
      <vt:lpstr>Review: Iterative Binary Search</vt:lpstr>
      <vt:lpstr>Iterative Binary Search, cont’d</vt:lpstr>
      <vt:lpstr>Elegant Recursion</vt:lpstr>
      <vt:lpstr>Recursive Binary Search</vt:lpstr>
      <vt:lpstr>Towers of Hanoi</vt:lpstr>
      <vt:lpstr>Towers of Hanoi, cont’d</vt:lpstr>
      <vt:lpstr>Towers of Hanoi, cont’d</vt:lpstr>
      <vt:lpstr>Towers of Hanoi, cont’d</vt:lpstr>
      <vt:lpstr>Mergesort for Linked Lists</vt:lpstr>
      <vt:lpstr>Mergesort</vt:lpstr>
      <vt:lpstr>Mergesort for Linked Lists, cont’d</vt:lpstr>
      <vt:lpstr>Merge Two Sorted Lists</vt:lpstr>
      <vt:lpstr>Mergesort: n = 25 </vt:lpstr>
      <vt:lpstr>Mergesort: n = 25, cont’d</vt:lpstr>
      <vt:lpstr>Mergesort: n = 25, cont’d</vt:lpstr>
      <vt:lpstr>Mergesort: N = 25, cont’d</vt:lpstr>
      <vt:lpstr>Review: Templates</vt:lpstr>
      <vt:lpstr>The Standard Template Library (STL)</vt:lpstr>
      <vt:lpstr>Iterators</vt:lpstr>
      <vt:lpstr>A Vector Iterator</vt:lpstr>
      <vt:lpstr>Vector Iterator Example</vt:lpstr>
      <vt:lpstr>Kinds of Iterators</vt:lpstr>
      <vt:lpstr>Kinds of Iterators, cont’d</vt:lpstr>
      <vt:lpstr>Reverse Iterator Example</vt:lpstr>
      <vt:lpstr>Containers</vt:lpstr>
      <vt:lpstr>The list Template Class</vt:lpstr>
      <vt:lpstr>Linked List vs. Vector</vt:lpstr>
      <vt:lpstr>Assignment #10: Vector  vs. List</vt:lpstr>
      <vt:lpstr>Assignment #10, cont’d</vt:lpstr>
    </vt:vector>
  </TitlesOfParts>
  <Manager/>
  <Company>San Jose State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46B: Introduction to Data Structures</dc:title>
  <dc:subject/>
  <dc:creator>Ronald Mak</dc:creator>
  <cp:keywords/>
  <dc:description/>
  <cp:lastModifiedBy>Ron Mak</cp:lastModifiedBy>
  <cp:revision>910</cp:revision>
  <cp:lastPrinted>2016-09-16T08:43:07Z</cp:lastPrinted>
  <dcterms:created xsi:type="dcterms:W3CDTF">2008-01-12T03:52:55Z</dcterms:created>
  <dcterms:modified xsi:type="dcterms:W3CDTF">2020-10-27T07:20:39Z</dcterms:modified>
  <cp:category/>
</cp:coreProperties>
</file>