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1"/>
  </p:notesMasterIdLst>
  <p:handoutMasterIdLst>
    <p:handoutMasterId r:id="rId52"/>
  </p:handoutMasterIdLst>
  <p:sldIdLst>
    <p:sldId id="256" r:id="rId2"/>
    <p:sldId id="346" r:id="rId3"/>
    <p:sldId id="434" r:id="rId4"/>
    <p:sldId id="435" r:id="rId5"/>
    <p:sldId id="436" r:id="rId6"/>
    <p:sldId id="437" r:id="rId7"/>
    <p:sldId id="438" r:id="rId8"/>
    <p:sldId id="439" r:id="rId9"/>
    <p:sldId id="440" r:id="rId10"/>
    <p:sldId id="441" r:id="rId11"/>
    <p:sldId id="442" r:id="rId12"/>
    <p:sldId id="443" r:id="rId13"/>
    <p:sldId id="444" r:id="rId14"/>
    <p:sldId id="446" r:id="rId15"/>
    <p:sldId id="447" r:id="rId16"/>
    <p:sldId id="448" r:id="rId17"/>
    <p:sldId id="449" r:id="rId18"/>
    <p:sldId id="378" r:id="rId19"/>
    <p:sldId id="424" r:id="rId20"/>
    <p:sldId id="379" r:id="rId21"/>
    <p:sldId id="414" r:id="rId22"/>
    <p:sldId id="426" r:id="rId23"/>
    <p:sldId id="377" r:id="rId24"/>
    <p:sldId id="427" r:id="rId25"/>
    <p:sldId id="401" r:id="rId26"/>
    <p:sldId id="450" r:id="rId27"/>
    <p:sldId id="428" r:id="rId28"/>
    <p:sldId id="429" r:id="rId29"/>
    <p:sldId id="402" r:id="rId30"/>
    <p:sldId id="430" r:id="rId31"/>
    <p:sldId id="425" r:id="rId32"/>
    <p:sldId id="411" r:id="rId33"/>
    <p:sldId id="415" r:id="rId34"/>
    <p:sldId id="413" r:id="rId35"/>
    <p:sldId id="417" r:id="rId36"/>
    <p:sldId id="420" r:id="rId37"/>
    <p:sldId id="451" r:id="rId38"/>
    <p:sldId id="433" r:id="rId39"/>
    <p:sldId id="385" r:id="rId40"/>
    <p:sldId id="386" r:id="rId41"/>
    <p:sldId id="387" r:id="rId42"/>
    <p:sldId id="388" r:id="rId43"/>
    <p:sldId id="406" r:id="rId44"/>
    <p:sldId id="407" r:id="rId45"/>
    <p:sldId id="408" r:id="rId46"/>
    <p:sldId id="409" r:id="rId47"/>
    <p:sldId id="356" r:id="rId48"/>
    <p:sldId id="403" r:id="rId49"/>
    <p:sldId id="445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E1F5FF"/>
    <a:srgbClr val="66CCFF"/>
    <a:srgbClr val="A12A03"/>
    <a:srgbClr val="C6DE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94" autoAdjust="0"/>
    <p:restoredTop sz="96763" autoAdjust="0"/>
  </p:normalViewPr>
  <p:slideViewPr>
    <p:cSldViewPr>
      <p:cViewPr>
        <p:scale>
          <a:sx n="185" d="100"/>
          <a:sy n="185" d="100"/>
        </p:scale>
        <p:origin x="648" y="840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9/29/20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53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809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Fall 2020: September 29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CMPE180A/assignments/6/Assignment6.pdf" TargetMode="External"/><Relationship Id="rId2" Type="http://schemas.openxmlformats.org/officeDocument/2006/relationships/hyperlink" Target="http://www.cplusplus.com/reference/string/string/getlin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CMPE 180A</a:t>
            </a:r>
            <a:br>
              <a:rPr lang="en-US" sz="3200" dirty="0"/>
            </a:br>
            <a:r>
              <a:rPr lang="en-US" dirty="0"/>
              <a:t>Data Structures and Algorithms in C++</a:t>
            </a:r>
            <a:br>
              <a:rPr lang="en-US" sz="3600" dirty="0"/>
            </a:br>
            <a:r>
              <a:rPr lang="en-US" sz="2400" dirty="0"/>
              <a:t>September 29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4434828"/>
            <a:ext cx="1013781" cy="13715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85308" y="1356094"/>
            <a:ext cx="6973384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void RomanNumeral::to_decimal()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int length = roman.length();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decimal = 0;</a:t>
            </a:r>
            <a:br>
              <a:rPr lang="is-IS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// Scan the Roman numeral string from left to right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// and add the corresponding character values.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for (int i = 0; i &lt; length; i++)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switch (roman[i])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case '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M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':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decimal += 1000;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  <a:br>
              <a:rPr lang="is-IS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case '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D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':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decimal += 500;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</a:p>
        </p:txBody>
      </p:sp>
    </p:spTree>
    <p:extLst>
      <p:ext uri="{BB962C8B-B14F-4D97-AF65-F5344CB8AC3E}">
        <p14:creationId xmlns:p14="http://schemas.microsoft.com/office/powerpoint/2010/main" val="1988316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234464"/>
            <a:ext cx="5492209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case '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C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':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if (i+1 &lt; length)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switch (roman[i+1])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D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':  // CD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400;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</a:t>
            </a:r>
            <a:r>
              <a:rPr lang="is-I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i++;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  <a:br>
              <a:rPr lang="is-IS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M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':  // CM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900;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</a:t>
            </a:r>
            <a:r>
              <a:rPr lang="is-I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i++;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  <a:br>
              <a:rPr lang="is-IS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    default: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100;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    }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}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else decimal += 100;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</a:p>
        </p:txBody>
      </p:sp>
    </p:spTree>
    <p:extLst>
      <p:ext uri="{BB962C8B-B14F-4D97-AF65-F5344CB8AC3E}">
        <p14:creationId xmlns:p14="http://schemas.microsoft.com/office/powerpoint/2010/main" val="1936696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1325903"/>
            <a:ext cx="4358886" cy="52937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case '</a:t>
            </a:r>
            <a:r>
              <a:rPr lang="is-IS" sz="13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L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':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decimal += 50;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</a:p>
          <a:p>
            <a:endParaRPr lang="is-I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case '</a:t>
            </a:r>
            <a:r>
              <a:rPr lang="is-IS" sz="1300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X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':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if (i+1 &lt; length)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{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switch (roman[i+1])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{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</a:t>
            </a:r>
            <a:r>
              <a:rPr lang="is-IS" sz="1300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L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':  // XL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40;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</a:t>
            </a:r>
            <a:r>
              <a:rPr lang="is-I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i++;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  <a:br>
              <a:rPr lang="is-IS" sz="13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</a:t>
            </a:r>
            <a:r>
              <a:rPr lang="is-IS" sz="1300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C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':  // XC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90;</a:t>
            </a:r>
          </a:p>
          <a:p>
            <a:r>
              <a:rPr lang="is-I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                        i++;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</a:p>
          <a:p>
            <a:endParaRPr lang="is-I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default: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10;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}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}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else decimal += 10;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</a:p>
        </p:txBody>
      </p:sp>
    </p:spTree>
    <p:extLst>
      <p:ext uri="{BB962C8B-B14F-4D97-AF65-F5344CB8AC3E}">
        <p14:creationId xmlns:p14="http://schemas.microsoft.com/office/powerpoint/2010/main" val="1046482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1234464"/>
            <a:ext cx="3996607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case '</a:t>
            </a:r>
            <a:r>
              <a:rPr lang="is-IS" sz="1200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V</a:t>
            </a:r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':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decimal += 5;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  <a:br>
              <a:rPr lang="is-IS" sz="12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case '</a:t>
            </a:r>
            <a:r>
              <a:rPr lang="is-IS" sz="1200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I</a:t>
            </a:r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':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if (i+1 &lt; length)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{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switch (roman[i+1])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{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</a:t>
            </a:r>
            <a:r>
              <a:rPr lang="is-IS" sz="1200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V</a:t>
            </a:r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':  // IV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4;</a:t>
            </a:r>
          </a:p>
          <a:p>
            <a:r>
              <a:rPr lang="is-IS" sz="12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                        i++;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  <a:br>
              <a:rPr lang="is-IS" sz="12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</a:t>
            </a:r>
            <a:r>
              <a:rPr lang="is-IS" sz="1200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X</a:t>
            </a:r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':  // IX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9;</a:t>
            </a:r>
          </a:p>
          <a:p>
            <a:r>
              <a:rPr lang="is-IS" sz="12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                        i++;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  <a:br>
              <a:rPr lang="is-IS" sz="12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default: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decimal++;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}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}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else decimal++;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}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18124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A39A4-6812-3045-86FA-49F0E6AC4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Class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9E6C6-25D9-AD48-83E0-B9E84E529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Suppose you want to keep track of how many objects you create from a class at run time.</a:t>
            </a:r>
          </a:p>
          <a:p>
            <a:pPr lvl="4"/>
            <a:endParaRPr lang="en-US" dirty="0"/>
          </a:p>
          <a:p>
            <a:r>
              <a:rPr lang="en-US" dirty="0"/>
              <a:t>Solutions:</a:t>
            </a:r>
          </a:p>
          <a:p>
            <a:pPr lvl="1"/>
            <a:r>
              <a:rPr lang="en-US" dirty="0"/>
              <a:t>Initialize a </a:t>
            </a:r>
            <a:r>
              <a:rPr lang="en-US" u="sng" dirty="0"/>
              <a:t>global variable</a:t>
            </a:r>
            <a:r>
              <a:rPr lang="en-US" dirty="0"/>
              <a:t> to 0 and increment it each time you initialize a local variable to an object of the class and each time you dynamically create an object of the class with a call to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Add a member variable that </a:t>
            </a:r>
            <a:r>
              <a:rPr lang="en-US" u="sng" dirty="0"/>
              <a:t>belongs to the class</a:t>
            </a:r>
            <a:r>
              <a:rPr lang="en-US" dirty="0"/>
              <a:t> (and not to individual objects), initialize it to zero, and incremented it each time an object of the class is created.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0FDDDE-6EE3-4C49-A918-7234A93C8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CD12B2-48F5-EF48-B5CF-8C95B33529F9}"/>
              </a:ext>
            </a:extLst>
          </p:cNvPr>
          <p:cNvSpPr txBox="1"/>
          <p:nvPr/>
        </p:nvSpPr>
        <p:spPr>
          <a:xfrm>
            <a:off x="6533646" y="4069073"/>
            <a:ext cx="1906291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</a:rPr>
              <a:t>Bad solution: </a:t>
            </a:r>
            <a:r>
              <a:rPr lang="en-US" sz="1400" dirty="0">
                <a:solidFill>
                  <a:srgbClr val="C00000"/>
                </a:solidFill>
              </a:rPr>
              <a:t>Avoid</a:t>
            </a:r>
          </a:p>
          <a:p>
            <a:r>
              <a:rPr lang="en-US" sz="1400" dirty="0">
                <a:solidFill>
                  <a:srgbClr val="C00000"/>
                </a:solidFill>
              </a:rPr>
              <a:t>using global variables</a:t>
            </a:r>
          </a:p>
        </p:txBody>
      </p:sp>
    </p:spTree>
    <p:extLst>
      <p:ext uri="{BB962C8B-B14F-4D97-AF65-F5344CB8AC3E}">
        <p14:creationId xmlns:p14="http://schemas.microsoft.com/office/powerpoint/2010/main" val="51158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36EA8-B47C-CE45-A0AD-BC9B1CF2C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Class Members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24AA5D-1FCA-4640-9072-373937A71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9736EC-4CAB-5546-9367-710010B2308A}"/>
              </a:ext>
            </a:extLst>
          </p:cNvPr>
          <p:cNvSpPr/>
          <p:nvPr/>
        </p:nvSpPr>
        <p:spPr>
          <a:xfrm>
            <a:off x="1920269" y="1394292"/>
            <a:ext cx="5303462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Birthday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Birthday();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Birthday(int y, int m, int d);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get_year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  const;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get_month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const;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get_date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  const;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set_year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(const int y);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set_month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(const int m);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set_date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(const int d);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int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get_count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return count; }</a:t>
            </a:r>
            <a:b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print();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year, month, date;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int count; 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count of all birthday objects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C7B55A-C471-C848-AD2D-724597DE0E52}"/>
              </a:ext>
            </a:extLst>
          </p:cNvPr>
          <p:cNvSpPr txBox="1"/>
          <p:nvPr/>
        </p:nvSpPr>
        <p:spPr>
          <a:xfrm>
            <a:off x="6217902" y="1234464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Birthday4.h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65C026-5C71-2043-87F5-7DF40BC942B0}"/>
              </a:ext>
            </a:extLst>
          </p:cNvPr>
          <p:cNvSpPr txBox="1"/>
          <p:nvPr/>
        </p:nvSpPr>
        <p:spPr>
          <a:xfrm>
            <a:off x="4663439" y="4434829"/>
            <a:ext cx="3326295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A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400" dirty="0">
                <a:solidFill>
                  <a:srgbClr val="0033CC"/>
                </a:solidFill>
              </a:rPr>
              <a:t> member </a:t>
            </a:r>
            <a:r>
              <a:rPr lang="en-US" sz="1400" u="sng" dirty="0">
                <a:solidFill>
                  <a:srgbClr val="0033CC"/>
                </a:solidFill>
              </a:rPr>
              <a:t>belongs to the class</a:t>
            </a:r>
          </a:p>
          <a:p>
            <a:r>
              <a:rPr lang="en-US" sz="1400" dirty="0">
                <a:solidFill>
                  <a:srgbClr val="0033CC"/>
                </a:solidFill>
              </a:rPr>
              <a:t>and not to individual objects. Therefore,</a:t>
            </a:r>
          </a:p>
          <a:p>
            <a:r>
              <a:rPr lang="en-US" sz="1400" dirty="0">
                <a:solidFill>
                  <a:srgbClr val="0033CC"/>
                </a:solidFill>
              </a:rPr>
              <a:t>each object of the class accesses the</a:t>
            </a:r>
          </a:p>
          <a:p>
            <a:r>
              <a:rPr lang="en-US" sz="1400" u="sng" dirty="0">
                <a:solidFill>
                  <a:srgbClr val="0033CC"/>
                </a:solidFill>
              </a:rPr>
              <a:t>same</a:t>
            </a:r>
            <a:r>
              <a:rPr lang="en-US" sz="1400" dirty="0">
                <a:solidFill>
                  <a:srgbClr val="0033CC"/>
                </a:solidFill>
              </a:rPr>
              <a:t> static data member.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DA11D3-2C53-BD41-A70C-019865A62681}"/>
              </a:ext>
            </a:extLst>
          </p:cNvPr>
          <p:cNvSpPr txBox="1"/>
          <p:nvPr/>
        </p:nvSpPr>
        <p:spPr>
          <a:xfrm>
            <a:off x="4972561" y="3625192"/>
            <a:ext cx="301717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Only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400" dirty="0">
                <a:solidFill>
                  <a:srgbClr val="C00000"/>
                </a:solidFill>
              </a:rPr>
              <a:t> member functions</a:t>
            </a:r>
          </a:p>
          <a:p>
            <a:r>
              <a:rPr lang="en-US" sz="1400" dirty="0">
                <a:solidFill>
                  <a:srgbClr val="0033CC"/>
                </a:solidFill>
              </a:rPr>
              <a:t>can access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400" dirty="0">
                <a:solidFill>
                  <a:srgbClr val="0033CC"/>
                </a:solidFill>
              </a:rPr>
              <a:t> data members.</a:t>
            </a:r>
          </a:p>
        </p:txBody>
      </p:sp>
    </p:spTree>
    <p:extLst>
      <p:ext uri="{BB962C8B-B14F-4D97-AF65-F5344CB8AC3E}">
        <p14:creationId xmlns:p14="http://schemas.microsoft.com/office/powerpoint/2010/main" val="3144997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CE3C8-0D78-274C-8E62-3FFA212EF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Class Members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50C84A-9FA2-C442-9739-856D009BC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3C3FFB-D3F2-0248-BB47-C53C79D1561D}"/>
              </a:ext>
            </a:extLst>
          </p:cNvPr>
          <p:cNvSpPr txBox="1"/>
          <p:nvPr/>
        </p:nvSpPr>
        <p:spPr>
          <a:xfrm>
            <a:off x="283004" y="1508781"/>
            <a:ext cx="8577989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Birthday::count = 0;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Birthday::Birthday() : year(0), month(0), date(0)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count++;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Birthday::Birthday(int y, int m, int d) : year(y), month(m), date(d)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count++;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052ABC-3F32-0841-B2CE-4F67892909F7}"/>
              </a:ext>
            </a:extLst>
          </p:cNvPr>
          <p:cNvSpPr txBox="1"/>
          <p:nvPr/>
        </p:nvSpPr>
        <p:spPr>
          <a:xfrm>
            <a:off x="7223731" y="1339504"/>
            <a:ext cx="14382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Birthday4.cpp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064D75-E5B0-C44B-B092-FF64DF4D3F02}"/>
              </a:ext>
            </a:extLst>
          </p:cNvPr>
          <p:cNvSpPr txBox="1"/>
          <p:nvPr/>
        </p:nvSpPr>
        <p:spPr>
          <a:xfrm>
            <a:off x="3383293" y="1573984"/>
            <a:ext cx="274120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Initialize the static data member.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ECC710-5F44-6148-96D4-148CF9598910}"/>
              </a:ext>
            </a:extLst>
          </p:cNvPr>
          <p:cNvSpPr txBox="1"/>
          <p:nvPr/>
        </p:nvSpPr>
        <p:spPr>
          <a:xfrm>
            <a:off x="1920269" y="2423171"/>
            <a:ext cx="2353529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Each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</a:t>
            </a:r>
            <a:r>
              <a:rPr lang="en-US" sz="1400" dirty="0">
                <a:solidFill>
                  <a:srgbClr val="C00000"/>
                </a:solidFill>
              </a:rPr>
              <a:t> object </a:t>
            </a:r>
            <a:br>
              <a:rPr lang="en-US" sz="1400" dirty="0">
                <a:solidFill>
                  <a:srgbClr val="C00000"/>
                </a:solidFill>
              </a:rPr>
            </a:br>
            <a:r>
              <a:rPr lang="en-US" sz="1400" dirty="0">
                <a:solidFill>
                  <a:srgbClr val="C00000"/>
                </a:solidFill>
              </a:rPr>
              <a:t>accesses the </a:t>
            </a:r>
            <a:r>
              <a:rPr lang="en-US" sz="1400" u="sng" dirty="0">
                <a:solidFill>
                  <a:srgbClr val="C00000"/>
                </a:solidFill>
              </a:rPr>
              <a:t>same</a:t>
            </a:r>
            <a:r>
              <a:rPr lang="en-US" sz="1400" dirty="0">
                <a:solidFill>
                  <a:srgbClr val="C00000"/>
                </a:solidFill>
              </a:rPr>
              <a:t>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</a:t>
            </a:r>
            <a:r>
              <a:rPr lang="en-US" sz="1400" dirty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2382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A4F59-2C9D-D741-B0DA-91C883B90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Class Members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A7049-37FA-6F4D-B177-375CEAEC5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5E166F-7399-014B-9E9B-9F93287DFC8D}"/>
              </a:ext>
            </a:extLst>
          </p:cNvPr>
          <p:cNvSpPr txBox="1"/>
          <p:nvPr/>
        </p:nvSpPr>
        <p:spPr>
          <a:xfrm>
            <a:off x="457200" y="1325903"/>
            <a:ext cx="8239756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bd2(1981, 9, 2);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*pbd1 = new Birthday();            // call default constructor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*pbd2 = new Birthday(1994, 4, 3);  // call constructor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bd1.print();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bd2.print();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pbd1-&gt;print();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pbd2-&gt;print();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(*pbd2).print();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"There were " &lt;&lt;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get_count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" birthdays created."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pbd2;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2FBD39-D253-8245-886D-282DA0BF4EB9}"/>
              </a:ext>
            </a:extLst>
          </p:cNvPr>
          <p:cNvSpPr txBox="1"/>
          <p:nvPr/>
        </p:nvSpPr>
        <p:spPr>
          <a:xfrm>
            <a:off x="4480561" y="3733654"/>
            <a:ext cx="3982180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Use the scope resolution operator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</a:p>
          <a:p>
            <a:r>
              <a:rPr lang="en-US" sz="1400" dirty="0">
                <a:solidFill>
                  <a:srgbClr val="0033CC"/>
                </a:solidFill>
              </a:rPr>
              <a:t>because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get_count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400" dirty="0">
                <a:solidFill>
                  <a:srgbClr val="0033CC"/>
                </a:solidFill>
              </a:rPr>
              <a:t> belongs to the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</a:t>
            </a:r>
            <a:r>
              <a:rPr lang="en-US" sz="1400" dirty="0">
                <a:solidFill>
                  <a:srgbClr val="0033CC"/>
                </a:solidFill>
              </a:rPr>
              <a:t> class and not to a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</a:t>
            </a:r>
            <a:r>
              <a:rPr lang="en-US" sz="1400" dirty="0">
                <a:solidFill>
                  <a:srgbClr val="0033CC"/>
                </a:solidFill>
              </a:rPr>
              <a:t> object.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6B54E1-6E84-414B-813F-206B1B4B2803}"/>
              </a:ext>
            </a:extLst>
          </p:cNvPr>
          <p:cNvSpPr txBox="1"/>
          <p:nvPr/>
        </p:nvSpPr>
        <p:spPr>
          <a:xfrm>
            <a:off x="3566171" y="5123887"/>
            <a:ext cx="3514104" cy="1600438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4/3/1994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4/3/1994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There were 4 birthdays created.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423651-7DF7-564E-A096-AA5B69926CB7}"/>
              </a:ext>
            </a:extLst>
          </p:cNvPr>
          <p:cNvSpPr txBox="1"/>
          <p:nvPr/>
        </p:nvSpPr>
        <p:spPr>
          <a:xfrm>
            <a:off x="6505600" y="1235498"/>
            <a:ext cx="19973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BirthdayTester4.cpp</a:t>
            </a:r>
          </a:p>
        </p:txBody>
      </p:sp>
    </p:spTree>
    <p:extLst>
      <p:ext uri="{BB962C8B-B14F-4D97-AF65-F5344CB8AC3E}">
        <p14:creationId xmlns:p14="http://schemas.microsoft.com/office/powerpoint/2010/main" val="1075072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destructor</a:t>
            </a:r>
            <a:r>
              <a:rPr lang="en-US" dirty="0"/>
              <a:t> is a member function of a class that is </a:t>
            </a:r>
            <a:r>
              <a:rPr lang="en-US" u="sng" dirty="0"/>
              <a:t>called automatically</a:t>
            </a:r>
            <a:r>
              <a:rPr lang="en-US" dirty="0"/>
              <a:t> whenever an object of the class is destroyed.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An object is destroyed automatically when it </a:t>
            </a:r>
            <a:br>
              <a:rPr lang="en-US" dirty="0"/>
            </a:br>
            <a:r>
              <a:rPr lang="en-US" u="sng" dirty="0"/>
              <a:t>goes out of scope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An object that was dynamically created with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is later </a:t>
            </a:r>
            <a:r>
              <a:rPr lang="en-US" u="sng" dirty="0"/>
              <a:t>explicitly destroyed</a:t>
            </a:r>
            <a:r>
              <a:rPr lang="en-US" dirty="0"/>
              <a:t> with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delete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name of the destructor is the name </a:t>
            </a:r>
            <a:br>
              <a:rPr lang="en-US" dirty="0"/>
            </a:br>
            <a:r>
              <a:rPr lang="en-US" dirty="0"/>
              <a:t>of the class, preceded by a tilde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~</a:t>
            </a:r>
          </a:p>
          <a:p>
            <a:pPr lvl="1"/>
            <a:r>
              <a:rPr lang="en-US" dirty="0"/>
              <a:t>It has no return type and no parameters.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1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generates a </a:t>
            </a:r>
            <a:r>
              <a:rPr lang="en-US" dirty="0">
                <a:solidFill>
                  <a:srgbClr val="B23C00"/>
                </a:solidFill>
              </a:rPr>
              <a:t>default destructor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that </a:t>
            </a:r>
            <a:r>
              <a:rPr lang="en-US" u="sng" dirty="0"/>
              <a:t>does nothing</a:t>
            </a:r>
            <a:r>
              <a:rPr lang="en-US" dirty="0"/>
              <a:t> before the object</a:t>
            </a:r>
            <a:br>
              <a:rPr lang="en-US" dirty="0"/>
            </a:br>
            <a:r>
              <a:rPr lang="en-US" dirty="0"/>
              <a:t>is deleted from memory.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destructor executes </a:t>
            </a:r>
            <a:br>
              <a:rPr lang="en-US" dirty="0"/>
            </a:br>
            <a:r>
              <a:rPr lang="en-US" u="sng" dirty="0"/>
              <a:t>before</a:t>
            </a:r>
            <a:r>
              <a:rPr lang="en-US" dirty="0"/>
              <a:t> the object is deleted.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default destructor does nothing</a:t>
            </a:r>
            <a:br>
              <a:rPr lang="en-US" dirty="0"/>
            </a:br>
            <a:r>
              <a:rPr lang="en-US" dirty="0"/>
              <a:t>before the object is deleted.</a:t>
            </a:r>
          </a:p>
          <a:p>
            <a:pPr lvl="4"/>
            <a:endParaRPr lang="en-US" dirty="0"/>
          </a:p>
          <a:p>
            <a:r>
              <a:rPr lang="en-US" dirty="0"/>
              <a:t>But you can write your own destructor.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49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85308" y="1325903"/>
            <a:ext cx="6973384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(string roman);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value);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get_roman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get_decimal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// Overload the arithmetic operators.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operator +(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other);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operator -(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other);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operator *(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other);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operator /(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other);</a:t>
            </a:r>
          </a:p>
          <a:p>
            <a:endParaRPr lang="en-US" b="1" dirty="0">
              <a:solidFill>
                <a:srgbClr val="B23C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// Overload the equality operators.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bool operator ==(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other);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bool operator !=(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other);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1871" y="1417342"/>
            <a:ext cx="179087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RomanNumeral.h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5D35D7-E103-1C40-9DCC-65C207794781}"/>
              </a:ext>
            </a:extLst>
          </p:cNvPr>
          <p:cNvSpPr txBox="1"/>
          <p:nvPr/>
        </p:nvSpPr>
        <p:spPr>
          <a:xfrm>
            <a:off x="6126463" y="5074902"/>
            <a:ext cx="237757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B23C00"/>
                </a:solidFill>
              </a:rPr>
              <a:t>These </a:t>
            </a:r>
            <a:r>
              <a:rPr lang="en-US" sz="1200" u="sng" dirty="0">
                <a:solidFill>
                  <a:srgbClr val="B23C00"/>
                </a:solidFill>
              </a:rPr>
              <a:t>overloaded operators</a:t>
            </a:r>
            <a:r>
              <a:rPr lang="en-US" sz="1200" dirty="0">
                <a:solidFill>
                  <a:srgbClr val="B23C00"/>
                </a:solidFill>
              </a:rPr>
              <a:t> are</a:t>
            </a:r>
          </a:p>
          <a:p>
            <a:r>
              <a:rPr lang="en-US" sz="1200" dirty="0">
                <a:solidFill>
                  <a:srgbClr val="B23C00"/>
                </a:solidFill>
              </a:rPr>
              <a:t>defined to be </a:t>
            </a:r>
            <a:r>
              <a:rPr lang="en-US" sz="1200" u="sng" dirty="0">
                <a:solidFill>
                  <a:srgbClr val="B23C00"/>
                </a:solidFill>
              </a:rPr>
              <a:t>member functions</a:t>
            </a:r>
            <a:r>
              <a:rPr lang="en-US" sz="1200" dirty="0">
                <a:solidFill>
                  <a:srgbClr val="B23C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82171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2920" y="1485288"/>
            <a:ext cx="4381328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Birthday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// Constructors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Birthday();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Birthday(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y,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m,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d);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//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Destructor</a:t>
            </a:r>
            <a:endParaRPr lang="de-DE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   ~Birthday();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029194" y="1295400"/>
            <a:ext cx="3657605" cy="4835525"/>
          </a:xfrm>
        </p:spPr>
        <p:txBody>
          <a:bodyPr/>
          <a:lstStyle/>
          <a:p>
            <a:r>
              <a:rPr lang="en-US" dirty="0"/>
              <a:t>Use the body of the destructor </a:t>
            </a:r>
            <a:br>
              <a:rPr lang="en-US" dirty="0"/>
            </a:br>
            <a:r>
              <a:rPr lang="en-US" dirty="0"/>
              <a:t>that </a:t>
            </a:r>
            <a:r>
              <a:rPr lang="en-US" u="sng" dirty="0"/>
              <a:t>you write</a:t>
            </a:r>
            <a:r>
              <a:rPr lang="en-US" dirty="0"/>
              <a:t> to: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Delete any </a:t>
            </a:r>
            <a:br>
              <a:rPr lang="en-US" dirty="0"/>
            </a:br>
            <a:r>
              <a:rPr lang="en-US" dirty="0"/>
              <a:t>objects that the class dynamically allocated.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Close any </a:t>
            </a:r>
            <a:br>
              <a:rPr lang="en-US" dirty="0"/>
            </a:br>
            <a:r>
              <a:rPr lang="en-US" dirty="0"/>
              <a:t>open files.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etc.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74732" y="1316011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Birthday5.h</a:t>
            </a:r>
          </a:p>
        </p:txBody>
      </p:sp>
    </p:spTree>
    <p:extLst>
      <p:ext uri="{BB962C8B-B14F-4D97-AF65-F5344CB8AC3E}">
        <p14:creationId xmlns:p14="http://schemas.microsoft.com/office/powerpoint/2010/main" val="1229212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Let’s confirm that the destructor is called: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2168904"/>
            <a:ext cx="7343677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Birthday::~Birthday()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"*** Destructor called for " &lt;&lt; *this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15193" y="1999627"/>
            <a:ext cx="14382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Birthday5.cpp</a:t>
            </a:r>
          </a:p>
        </p:txBody>
      </p:sp>
    </p:spTree>
    <p:extLst>
      <p:ext uri="{BB962C8B-B14F-4D97-AF65-F5344CB8AC3E}">
        <p14:creationId xmlns:p14="http://schemas.microsoft.com/office/powerpoint/2010/main" val="337843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7282" y="1403741"/>
            <a:ext cx="6186376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"Birthday5.h"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bd2(1981, 9, 2);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*pbd1 = new Birthday(1990, 2, 12);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*pbd2 = new Birthday(2004, 4, 3);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bd1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bd2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*pbd1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*pbd2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pbd2;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5" y="4029617"/>
            <a:ext cx="4011034" cy="1846659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2/12/1990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4/3/2004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2/12/1990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4/3/2004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9/2/1981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68E26C-0BC2-2742-B63C-A887C6233ADC}"/>
              </a:ext>
            </a:extLst>
          </p:cNvPr>
          <p:cNvSpPr txBox="1"/>
          <p:nvPr/>
        </p:nvSpPr>
        <p:spPr>
          <a:xfrm>
            <a:off x="4206244" y="1234464"/>
            <a:ext cx="19973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BirthdayTester5.cpp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1023F1-9BE1-284B-9801-90807C1DF340}"/>
              </a:ext>
            </a:extLst>
          </p:cNvPr>
          <p:cNvSpPr txBox="1"/>
          <p:nvPr/>
        </p:nvSpPr>
        <p:spPr>
          <a:xfrm>
            <a:off x="5499799" y="6002169"/>
            <a:ext cx="262604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Can you account for all the</a:t>
            </a:r>
          </a:p>
          <a:p>
            <a:r>
              <a:rPr lang="en-US" dirty="0">
                <a:solidFill>
                  <a:srgbClr val="C00000"/>
                </a:solidFill>
              </a:rPr>
              <a:t>destructor calls</a:t>
            </a:r>
            <a:r>
              <a:rPr lang="en-US" dirty="0">
                <a:solidFill>
                  <a:srgbClr val="0033CC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798496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of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array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Birthday</a:t>
            </a:r>
            <a:r>
              <a:rPr lang="en-US" dirty="0"/>
              <a:t> objects:</a:t>
            </a:r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A dynamic array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Birthday</a:t>
            </a:r>
            <a:r>
              <a:rPr lang="en-US" dirty="0"/>
              <a:t> objects:</a:t>
            </a:r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When you create an array of objects, the </a:t>
            </a:r>
            <a:br>
              <a:rPr lang="en-US" dirty="0"/>
            </a:br>
            <a:r>
              <a:rPr lang="en-US" u="sng" dirty="0"/>
              <a:t>default constructor </a:t>
            </a:r>
            <a:r>
              <a:rPr lang="en-US" dirty="0"/>
              <a:t>is called for each element.</a:t>
            </a:r>
          </a:p>
          <a:p>
            <a:pPr lvl="6"/>
            <a:endParaRPr lang="en-US" dirty="0"/>
          </a:p>
          <a:p>
            <a:r>
              <a:rPr lang="en-US" dirty="0"/>
              <a:t>Therefore, a class that can be the base type </a:t>
            </a:r>
            <a:br>
              <a:rPr lang="en-US" dirty="0"/>
            </a:br>
            <a:r>
              <a:rPr lang="en-US" dirty="0"/>
              <a:t>of an array </a:t>
            </a:r>
            <a:r>
              <a:rPr lang="en-US" u="sng" dirty="0"/>
              <a:t>must</a:t>
            </a:r>
            <a:r>
              <a:rPr lang="en-US" dirty="0"/>
              <a:t> have a default constructor.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79119" y="1874537"/>
            <a:ext cx="4185761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Birthday celebrations[10];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01900" y="3154683"/>
            <a:ext cx="6340197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Birthday *parties = new Birthday[count];</a:t>
            </a:r>
          </a:p>
        </p:txBody>
      </p:sp>
    </p:spTree>
    <p:extLst>
      <p:ext uri="{BB962C8B-B14F-4D97-AF65-F5344CB8AC3E}">
        <p14:creationId xmlns:p14="http://schemas.microsoft.com/office/powerpoint/2010/main" val="93668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Arrays of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8026" y="1417342"/>
            <a:ext cx="7487947" cy="32008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Birthday::Birthday() : year(0), month(0), date(0)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"***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Default constructor called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"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Birthday::Birthday(int y, int m, int d) : year(y), month(m), date(d)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"***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Constructor called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for " &lt;&lt; *this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Birthday::~Birthday()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"***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Destructor called 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for " &lt;&lt; *this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4217" y="1250645"/>
            <a:ext cx="179966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BirthdayArray.cpp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953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of Objects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89" y="1442627"/>
            <a:ext cx="5577168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"Birthday variables:"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bd0;              // call default constructor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bd1(1981, 9, 2);  // call constructor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bd2(1992, 5, 8);  // call constructor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"Birthday array:"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bd_array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"Print birthdays:"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bd0 &lt;&lt; ", " &lt;&lt; bd1 &lt;&lt; ", " &lt;&lt; bd2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"End of program!"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80887" y="1273350"/>
            <a:ext cx="236269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BirthdayArrayTester.cpp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8878" y="2295079"/>
            <a:ext cx="3903633" cy="3785652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 variables: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9/2/1981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5/8/1992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 array: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 birthdays: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0/0/0, 9/2/1981, 5/8/1992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 of program!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5/8/1992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9/2/1981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08E111-C5A0-1F4D-B225-6F5BA94F472E}"/>
              </a:ext>
            </a:extLst>
          </p:cNvPr>
          <p:cNvSpPr txBox="1"/>
          <p:nvPr/>
        </p:nvSpPr>
        <p:spPr>
          <a:xfrm>
            <a:off x="1737391" y="5013816"/>
            <a:ext cx="315182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Can you account for all the</a:t>
            </a:r>
          </a:p>
          <a:p>
            <a:r>
              <a:rPr lang="en-US" dirty="0">
                <a:solidFill>
                  <a:srgbClr val="0033CC"/>
                </a:solidFill>
              </a:rPr>
              <a:t>constructor and destructor calls?</a:t>
            </a:r>
          </a:p>
        </p:txBody>
      </p:sp>
    </p:spTree>
    <p:extLst>
      <p:ext uri="{BB962C8B-B14F-4D97-AF65-F5344CB8AC3E}">
        <p14:creationId xmlns:p14="http://schemas.microsoft.com/office/powerpoint/2010/main" val="4506718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FF103-C8D0-7A4B-AFDE-3AF643197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A54F0-E110-4D42-9B1E-63DFF14D8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2011D0-F025-444F-87B8-51EA5B24E6E2}"/>
              </a:ext>
            </a:extLst>
          </p:cNvPr>
          <p:cNvSpPr txBox="1"/>
          <p:nvPr/>
        </p:nvSpPr>
        <p:spPr>
          <a:xfrm>
            <a:off x="315686" y="1344386"/>
            <a:ext cx="5670142" cy="4154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&lt;vector&gt;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Birthday.h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"Creating Birthday variables ..."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bd0;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bd1(1981, 9, 2);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bd2(1992, 5, 8);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"Creating Birthday vector ..."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vector&lt;Birthday&gt; birthdays;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(bd0) ..."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(bd0);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(bd1) ..."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(bd1);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(bd2) ..."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(bd2);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19FB80-5DFC-6C47-AFE0-484BCC816809}"/>
              </a:ext>
            </a:extLst>
          </p:cNvPr>
          <p:cNvSpPr txBox="1"/>
          <p:nvPr/>
        </p:nvSpPr>
        <p:spPr>
          <a:xfrm>
            <a:off x="5029195" y="3794756"/>
            <a:ext cx="3903633" cy="230832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Creating Birthday variables ...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9/2/1981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5/8/1992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Creating Birthday vector ...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(bd0) ...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(bd1) ...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(bd2) ...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9/2/1981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8749C0-DEB8-EF40-9FEB-40A937A4BC5A}"/>
              </a:ext>
            </a:extLst>
          </p:cNvPr>
          <p:cNvSpPr txBox="1"/>
          <p:nvPr/>
        </p:nvSpPr>
        <p:spPr>
          <a:xfrm>
            <a:off x="3167092" y="5148973"/>
            <a:ext cx="1717137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Hey!</a:t>
            </a:r>
          </a:p>
          <a:p>
            <a:r>
              <a:rPr lang="en-US" sz="1400" dirty="0">
                <a:solidFill>
                  <a:srgbClr val="0033CC"/>
                </a:solidFill>
              </a:rPr>
              <a:t>Where did all those</a:t>
            </a:r>
          </a:p>
          <a:p>
            <a:r>
              <a:rPr lang="en-US" sz="1400" dirty="0">
                <a:solidFill>
                  <a:srgbClr val="B23C00"/>
                </a:solidFill>
              </a:rPr>
              <a:t>destructor calls</a:t>
            </a:r>
          </a:p>
          <a:p>
            <a:r>
              <a:rPr lang="en-US" sz="1400" dirty="0">
                <a:solidFill>
                  <a:srgbClr val="0033CC"/>
                </a:solidFill>
              </a:rPr>
              <a:t>come from?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388647-4A01-7740-9B94-77A1CFFC6CD0}"/>
              </a:ext>
            </a:extLst>
          </p:cNvPr>
          <p:cNvSpPr txBox="1"/>
          <p:nvPr/>
        </p:nvSpPr>
        <p:spPr>
          <a:xfrm>
            <a:off x="3763960" y="1234464"/>
            <a:ext cx="24539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BirthdayVectorTester.cpp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8663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917" y="1508781"/>
            <a:ext cx="8884163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"Updating Birthday vector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birthdays[0].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set_year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(2010);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birthdays[1].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set_year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(2011);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birthdays[2].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set_year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(2012);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"Printing Birthday variables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bd0 &lt;&lt; ", " &lt;&lt; bd1 &lt;&lt; ", " &lt;&lt; bd2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"Printing Birthday vector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birthdays[0] &lt;&lt; ", " &lt;&lt; birthdays[1] &lt;&lt; ", " &lt;&lt; birthdays[2]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51628" y="4495173"/>
            <a:ext cx="3640740" cy="1631216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Updating Birthday vector ...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Printing Birthday variables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0/0/0, 9/2/1981, 5/8/1992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Printing Birthday vector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0/0/2010, 9/2/2011, 5/8/2012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250AED-F642-E142-8750-748F2EE421DD}"/>
              </a:ext>
            </a:extLst>
          </p:cNvPr>
          <p:cNvSpPr txBox="1"/>
          <p:nvPr/>
        </p:nvSpPr>
        <p:spPr>
          <a:xfrm>
            <a:off x="6392368" y="1339504"/>
            <a:ext cx="24539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BirthdayVectorTester.cpp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928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450290"/>
            <a:ext cx="7315119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"Creating pointer vector ..."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vector&lt;Birthday *&gt;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bdptrs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bdptrs.push_back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 Birthday()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bdptrs.push_back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 Birthday(3001, 9, 2)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bdptrs.push_back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 Birthday(3002, 5, 8)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  <a:br>
              <a:rPr lang="en-US" sz="1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"Printing pointer vector ..."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*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bdptrs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[0] &lt;&lt; ", " &lt;&lt; *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bdptrs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[1] &lt;&lt; ", " 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     &lt;&lt; *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bdptrs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[2]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31642" y="4526268"/>
            <a:ext cx="4480714" cy="1600438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Creating pointer vector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9/2/3001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5/8/3002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Printing pointer vector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0/0/0, 9/2/3001, 5/8/3002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477D53-BE7D-414B-81E1-058C637D98EB}"/>
              </a:ext>
            </a:extLst>
          </p:cNvPr>
          <p:cNvSpPr txBox="1"/>
          <p:nvPr/>
        </p:nvSpPr>
        <p:spPr>
          <a:xfrm>
            <a:off x="5958496" y="1261666"/>
            <a:ext cx="24539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BirthdayVectorTester.cpp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671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4321" y="1479542"/>
            <a:ext cx="8046632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   ...</a:t>
            </a:r>
          </a:p>
          <a:p>
            <a:endParaRPr lang="en-US" sz="12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"Deleting birthdays from pointer vector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(int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bdptrs.size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bdptrs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"End of program!"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19879" y="3138654"/>
            <a:ext cx="4695516" cy="2677656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Deleting birthdays from pointer vector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9/2/3001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5/8/3002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 of program!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5/8/2012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9/2/2011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0/0/2010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5/8/1992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46" y="5587395"/>
            <a:ext cx="213391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Can you justify all the</a:t>
            </a:r>
          </a:p>
          <a:p>
            <a:r>
              <a:rPr lang="en-US" dirty="0">
                <a:solidFill>
                  <a:srgbClr val="0033CC"/>
                </a:solidFill>
              </a:rPr>
              <a:t>destructor calls?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29FC36-441D-BB45-970E-C9D30B760448}"/>
              </a:ext>
            </a:extLst>
          </p:cNvPr>
          <p:cNvSpPr txBox="1"/>
          <p:nvPr/>
        </p:nvSpPr>
        <p:spPr>
          <a:xfrm>
            <a:off x="5958496" y="1325903"/>
            <a:ext cx="24539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BirthdayVectorTester.cpp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316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572507"/>
            <a:ext cx="8840882" cy="26314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// Overload the stream &gt;&gt; and &lt;&lt; operators.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friend </a:t>
            </a:r>
            <a:r>
              <a:rPr lang="en-US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istream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operator &gt;&gt;(</a:t>
            </a:r>
            <a:r>
              <a:rPr lang="en-US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istream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in, </a:t>
            </a:r>
            <a:r>
              <a:rPr lang="en-US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numeral);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friend </a:t>
            </a:r>
            <a:r>
              <a:rPr lang="en-US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ostream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operator &lt;&lt;(</a:t>
            </a:r>
            <a:r>
              <a:rPr lang="en-US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ostream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out, </a:t>
            </a:r>
            <a:r>
              <a:rPr lang="en-US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5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 numeral);</a:t>
            </a:r>
          </a:p>
          <a:p>
            <a:endParaRPr lang="en-US" sz="1500" b="1" dirty="0">
              <a:solidFill>
                <a:srgbClr val="B23C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string roman;       // Roman numeral as a string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int    decimal;     // decimal value of the Roman numeral</a:t>
            </a:r>
          </a:p>
          <a:p>
            <a:endParaRPr 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void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to_roman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();    // calculate string from decimal value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void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to_decimal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();  // calculate decimal value from string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1573" y="1403230"/>
            <a:ext cx="179087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RomanNumeral.h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3E3239-4085-424F-A52D-9CBF7A83B46E}"/>
              </a:ext>
            </a:extLst>
          </p:cNvPr>
          <p:cNvSpPr txBox="1"/>
          <p:nvPr/>
        </p:nvSpPr>
        <p:spPr>
          <a:xfrm>
            <a:off x="6400780" y="2331732"/>
            <a:ext cx="246413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B23C00"/>
                </a:solidFill>
              </a:rPr>
              <a:t>These overloaded operators are</a:t>
            </a:r>
          </a:p>
          <a:p>
            <a:r>
              <a:rPr lang="en-US" sz="1200" u="sng" dirty="0">
                <a:solidFill>
                  <a:srgbClr val="B23C00"/>
                </a:solidFill>
              </a:rPr>
              <a:t>friends</a:t>
            </a:r>
            <a:r>
              <a:rPr lang="en-US" sz="1200" dirty="0">
                <a:solidFill>
                  <a:srgbClr val="B23C00"/>
                </a:solidFill>
              </a:rPr>
              <a:t> but </a:t>
            </a:r>
            <a:r>
              <a:rPr lang="en-US" sz="1200" u="sng" dirty="0">
                <a:solidFill>
                  <a:srgbClr val="B23C00"/>
                </a:solidFill>
              </a:rPr>
              <a:t>not</a:t>
            </a:r>
            <a:r>
              <a:rPr lang="en-US" sz="1200" dirty="0">
                <a:solidFill>
                  <a:srgbClr val="B23C00"/>
                </a:solidFill>
              </a:rPr>
              <a:t> member functions.</a:t>
            </a:r>
          </a:p>
        </p:txBody>
      </p:sp>
    </p:spTree>
    <p:extLst>
      <p:ext uri="{BB962C8B-B14F-4D97-AF65-F5344CB8AC3E}">
        <p14:creationId xmlns:p14="http://schemas.microsoft.com/office/powerpoint/2010/main" val="1253675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86909" y="1642392"/>
            <a:ext cx="6521337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"Creating Birthday vector ..."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vector&lt;Birthday&gt; birthdays;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   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birthdays.reserve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(10);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"...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(bd0) ..."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birthdays.push_back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(bd0);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"...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(bd1) ..."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birthdays.push_back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(bd1);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&lt;&lt; "...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(bd2) ..." &lt;&lt;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birthdays.push_back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(bd2);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51627" y="4251951"/>
            <a:ext cx="3191899" cy="98488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Creating Birthday vector ...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...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(bd0) ...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...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(bd1) ...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...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push_back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(bd2) ...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9C4C26-A016-D442-B94A-4C06DCD9A27B}"/>
              </a:ext>
            </a:extLst>
          </p:cNvPr>
          <p:cNvSpPr txBox="1"/>
          <p:nvPr/>
        </p:nvSpPr>
        <p:spPr>
          <a:xfrm>
            <a:off x="5409862" y="1325903"/>
            <a:ext cx="24539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BirthdayVectorTester.cpp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6529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15 </a:t>
            </a:r>
            <a:r>
              <a:rPr lang="de-DE" dirty="0" err="1"/>
              <a:t>minutes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931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 Constructor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320994" cy="4896461"/>
          </a:xfrm>
        </p:spPr>
        <p:txBody>
          <a:bodyPr/>
          <a:lstStyle/>
          <a:p>
            <a:r>
              <a:rPr lang="en-US" dirty="0"/>
              <a:t>Every class has a </a:t>
            </a:r>
            <a:r>
              <a:rPr lang="en-US" dirty="0">
                <a:solidFill>
                  <a:srgbClr val="C00000"/>
                </a:solidFill>
              </a:rPr>
              <a:t>copy constructor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C++ supplies a </a:t>
            </a:r>
            <a:r>
              <a:rPr lang="en-US" u="sng" dirty="0"/>
              <a:t>default copy constructor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 may not do what you want, so you can write one.</a:t>
            </a:r>
          </a:p>
          <a:p>
            <a:pPr lvl="6"/>
            <a:endParaRPr lang="en-US" dirty="0"/>
          </a:p>
          <a:p>
            <a:r>
              <a:rPr lang="en-US" dirty="0"/>
              <a:t>A copy constructor has only one parameter, a </a:t>
            </a:r>
            <a:r>
              <a:rPr lang="en-US" u="sng" dirty="0"/>
              <a:t>reference to a constant object</a:t>
            </a:r>
            <a:r>
              <a:rPr lang="en-US" dirty="0"/>
              <a:t> of the same class.</a:t>
            </a:r>
          </a:p>
          <a:p>
            <a:pPr lvl="4"/>
            <a:endParaRPr lang="en-US" dirty="0"/>
          </a:p>
          <a:p>
            <a:r>
              <a:rPr lang="en-US" dirty="0"/>
              <a:t>A copy constructor is called when:</a:t>
            </a:r>
          </a:p>
          <a:p>
            <a:pPr lvl="1"/>
            <a:r>
              <a:rPr lang="en-US" dirty="0"/>
              <a:t>A </a:t>
            </a:r>
            <a:r>
              <a:rPr lang="en-US" u="sng" dirty="0"/>
              <a:t>new object</a:t>
            </a:r>
            <a:r>
              <a:rPr lang="en-US" dirty="0"/>
              <a:t> is created and initialized </a:t>
            </a:r>
            <a:br>
              <a:rPr lang="en-US" dirty="0"/>
            </a:br>
            <a:r>
              <a:rPr lang="en-US" u="sng" dirty="0"/>
              <a:t>using another object</a:t>
            </a:r>
            <a:r>
              <a:rPr lang="en-US" dirty="0"/>
              <a:t> of the same type.</a:t>
            </a:r>
          </a:p>
          <a:p>
            <a:pPr lvl="1"/>
            <a:r>
              <a:rPr lang="en-US" dirty="0"/>
              <a:t>An object is </a:t>
            </a:r>
            <a:r>
              <a:rPr lang="en-US" u="sng" dirty="0"/>
              <a:t>passed by value</a:t>
            </a:r>
            <a:r>
              <a:rPr lang="en-US" dirty="0"/>
              <a:t> to a function.</a:t>
            </a:r>
          </a:p>
          <a:p>
            <a:pPr lvl="1"/>
            <a:r>
              <a:rPr lang="en-US" dirty="0"/>
              <a:t>An object is </a:t>
            </a:r>
            <a:r>
              <a:rPr lang="en-US" u="sng" dirty="0"/>
              <a:t>returned</a:t>
            </a:r>
            <a:r>
              <a:rPr lang="en-US" dirty="0"/>
              <a:t> by a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291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 Constructor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7024" y="1513209"/>
            <a:ext cx="6849952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Birthday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// Constructors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Birthday();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Birthday(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y,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m,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d);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Birthday(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Birthday&amp;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bd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);  // copy constructor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98796" y="1343932"/>
            <a:ext cx="2030764" cy="338554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BirthdayCopyCtor.h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0270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 Constructor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1774" y="1504862"/>
            <a:ext cx="8577989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Birthday::Birthday() : year(0), month(0), date(0)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Default constructor called for " &lt;&lt; *this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Birthday::Birthday(int y, int m, int d) : year(y), month(m), date(d)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Constructor called for " &lt;&lt; *this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Birthday::Birthday(const Birthday&amp; other)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year(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other.year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), month(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), date(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Copy constructor called for " &lt;&lt; *this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61408" y="6224435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D36BC9-2582-B64A-97DF-DE5F5954EB38}"/>
              </a:ext>
            </a:extLst>
          </p:cNvPr>
          <p:cNvSpPr txBox="1"/>
          <p:nvPr/>
        </p:nvSpPr>
        <p:spPr>
          <a:xfrm>
            <a:off x="6675097" y="1325903"/>
            <a:ext cx="2030764" cy="338554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BirthdayCopyCtor.h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4340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 Constructor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75465" y="1519886"/>
            <a:ext cx="6521337" cy="20928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"Creating Birthday vector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vector&lt;Birthday&gt; birthdays;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(bd0)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(bd1)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(bd1);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(bd2)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(bd2);</a:t>
            </a:r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8505" y="3812500"/>
            <a:ext cx="5426591" cy="289310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Creating Birthday vector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(bd0) ...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(bd1) ...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for 9/2/1981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(bd2) ...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for 5/8/1992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for 9/2/1981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20634" y="1234464"/>
            <a:ext cx="273780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BirthdayCopyCtorTester.cpp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695" y="3399790"/>
            <a:ext cx="200567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Why all those </a:t>
            </a:r>
          </a:p>
          <a:p>
            <a:r>
              <a:rPr lang="en-US" sz="1400" dirty="0">
                <a:solidFill>
                  <a:srgbClr val="B23C00"/>
                </a:solidFill>
              </a:rPr>
              <a:t>copy constructor calls</a:t>
            </a:r>
            <a:r>
              <a:rPr lang="en-US" sz="1400" dirty="0">
                <a:solidFill>
                  <a:srgbClr val="0033CC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911183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“Extra” Constructor and Destructor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my program running so slowly?</a:t>
            </a:r>
          </a:p>
          <a:p>
            <a:pPr lvl="4"/>
            <a:endParaRPr lang="en-US" dirty="0"/>
          </a:p>
          <a:p>
            <a:r>
              <a:rPr lang="en-US" dirty="0"/>
              <a:t>C++ does many operations “behind your back”.</a:t>
            </a:r>
          </a:p>
          <a:p>
            <a:pPr lvl="4"/>
            <a:endParaRPr lang="en-US" dirty="0"/>
          </a:p>
          <a:p>
            <a:r>
              <a:rPr lang="en-US" dirty="0"/>
              <a:t>You may not expect “extra” calls to </a:t>
            </a:r>
            <a:br>
              <a:rPr lang="en-US" dirty="0"/>
            </a:br>
            <a:r>
              <a:rPr lang="en-US" dirty="0"/>
              <a:t>constructors and destructors.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209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11331" y="1523467"/>
            <a:ext cx="6521337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"Creating Birthday vector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vector&lt;Birthday&gt; birthdays;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birthdays.reserve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(10);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(bd0)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(bd1)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(bd1);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(bd2)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(bd2);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58703" y="3992320"/>
            <a:ext cx="5426591" cy="1631216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Creating Birthday vector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(bd0)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(bd1)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for 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(bd2)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for 5/8/1992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7756" y="1234464"/>
            <a:ext cx="273780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BirthdayCopyCtorTester.cpp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8330BCA-C025-2F47-A77A-7CA1AC3C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28" y="411163"/>
            <a:ext cx="8778144" cy="655637"/>
          </a:xfrm>
        </p:spPr>
        <p:txBody>
          <a:bodyPr/>
          <a:lstStyle/>
          <a:p>
            <a:r>
              <a:rPr lang="en-US" dirty="0"/>
              <a:t>“Extra” Constructor and Destructor Calls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12090536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 Vector Grows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vector needs to grow in order to insert or append more elements, C++ doesn’t simply lengthen the vector in place.</a:t>
            </a:r>
          </a:p>
          <a:p>
            <a:pPr lvl="5"/>
            <a:endParaRPr lang="en-US" dirty="0"/>
          </a:p>
          <a:p>
            <a:r>
              <a:rPr lang="en-US" dirty="0"/>
              <a:t>Instead, C++ allocates a </a:t>
            </a:r>
            <a:r>
              <a:rPr lang="en-US" u="sng" dirty="0"/>
              <a:t>new, longer vector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</a:t>
            </a:r>
            <a:r>
              <a:rPr lang="en-US" u="sng" dirty="0"/>
              <a:t>copies the elements</a:t>
            </a:r>
            <a:r>
              <a:rPr lang="en-US" dirty="0"/>
              <a:t> from the old vector </a:t>
            </a:r>
            <a:br>
              <a:rPr lang="en-US" dirty="0"/>
            </a:br>
            <a:r>
              <a:rPr lang="en-US" dirty="0"/>
              <a:t>to the new vector.</a:t>
            </a:r>
          </a:p>
          <a:p>
            <a:pPr lvl="4"/>
            <a:endParaRPr lang="en-US" dirty="0"/>
          </a:p>
          <a:p>
            <a:r>
              <a:rPr lang="en-US" dirty="0"/>
              <a:t>Therefore, “extra” copy constructor calls to populate the new vector and “extra” destructor calls to deallocate elements from the old vector.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340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namespace</a:t>
            </a:r>
            <a:r>
              <a:rPr lang="en-US" dirty="0"/>
              <a:t> is a </a:t>
            </a:r>
            <a:r>
              <a:rPr lang="en-US" u="sng" dirty="0"/>
              <a:t>collection of identifiers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Names of variables, functions, classes, etc.</a:t>
            </a:r>
          </a:p>
          <a:p>
            <a:pPr lvl="5"/>
            <a:endParaRPr lang="en-US" dirty="0"/>
          </a:p>
          <a:p>
            <a:r>
              <a:rPr lang="en-US" dirty="0"/>
              <a:t>When we </a:t>
            </a:r>
            <a:r>
              <a:rPr lang="en-US" u="sng" dirty="0"/>
              <a:t>use</a:t>
            </a:r>
            <a:r>
              <a:rPr lang="en-US" dirty="0"/>
              <a:t> a namespace, it </a:t>
            </a:r>
            <a:r>
              <a:rPr lang="en-US" u="sng" dirty="0"/>
              <a:t>opens a scope</a:t>
            </a:r>
            <a:r>
              <a:rPr lang="en-US" dirty="0"/>
              <a:t> for those identifiers.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In other words, we can use those names.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                 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br>
              <a:rPr lang="en-US" sz="12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/>
              <a:t>Now we can use the names in the </a:t>
            </a:r>
            <a:r>
              <a:rPr lang="en-US" u="sng" dirty="0"/>
              <a:t>standard</a:t>
            </a:r>
            <a:r>
              <a:rPr lang="en-US" dirty="0"/>
              <a:t> namespace.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8661" y="5496339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40784" y="4400475"/>
            <a:ext cx="326243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sz="2000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515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76730" y="1600220"/>
            <a:ext cx="7590539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: roman(""), decimal(0) {}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 : roman(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// Compute the decimal value.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to_decimal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value) : decimal(value)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// Compute the Roman numeral string.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to_roman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get_roman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  const { return roman; }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int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get_decimal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const { return decimal;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C4837B-A068-2047-B4CF-4EE97001B9AE}"/>
              </a:ext>
            </a:extLst>
          </p:cNvPr>
          <p:cNvSpPr txBox="1"/>
          <p:nvPr/>
        </p:nvSpPr>
        <p:spPr>
          <a:xfrm>
            <a:off x="6588035" y="1325903"/>
            <a:ext cx="20072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RomanNumeral.cpp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697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Namespaces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have separate compilations, different programmers can write different source files.</a:t>
            </a:r>
          </a:p>
          <a:p>
            <a:pPr lvl="4"/>
            <a:endParaRPr lang="en-US" dirty="0"/>
          </a:p>
          <a:p>
            <a:r>
              <a:rPr lang="en-US" dirty="0"/>
              <a:t>How do we ensure that names used by one programmer do not conflict with names used by another programmer?</a:t>
            </a:r>
          </a:p>
          <a:p>
            <a:pPr lvl="4"/>
            <a:endParaRPr lang="en-US" dirty="0"/>
          </a:p>
          <a:p>
            <a:r>
              <a:rPr lang="en-US" dirty="0"/>
              <a:t>Each programmer can define his or her own namespace and put names into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7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Namespaces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33344"/>
            <a:ext cx="8229600" cy="3097581"/>
          </a:xfrm>
        </p:spPr>
        <p:txBody>
          <a:bodyPr/>
          <a:lstStyle/>
          <a:p>
            <a:r>
              <a:rPr lang="en-US" dirty="0"/>
              <a:t>If another programmer wants to use names defined in 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rons_namespace</a:t>
            </a:r>
            <a:r>
              <a:rPr lang="en-US" dirty="0"/>
              <a:t>:</a:t>
            </a:r>
          </a:p>
          <a:p>
            <a:pPr lvl="1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Now the programmer can use names from  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rons_namespace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in subsequent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56063" y="1234464"/>
            <a:ext cx="4031873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namespace 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rons_namespace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void function foo();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...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94397" y="4126158"/>
            <a:ext cx="495520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sz="20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rons_namespace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272171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Namespaces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33344"/>
            <a:ext cx="8229600" cy="2132997"/>
          </a:xfrm>
        </p:spPr>
        <p:txBody>
          <a:bodyPr/>
          <a:lstStyle/>
          <a:p>
            <a:r>
              <a:rPr lang="en-US" dirty="0"/>
              <a:t>Use the </a:t>
            </a:r>
            <a:r>
              <a:rPr lang="en-US" u="sng" dirty="0"/>
              <a:t>scope resolution operator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:: </a:t>
            </a:r>
            <a:r>
              <a:rPr lang="en-US" dirty="0"/>
              <a:t>to use only a specific name from a namespace.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Then you don’t need the </a:t>
            </a:r>
            <a:r>
              <a:rPr lang="en-US" b="1" dirty="0">
                <a:solidFill>
                  <a:srgbClr val="0033CC"/>
                </a:solidFill>
                <a:latin typeface="Courier" pitchFamily="2" charset="0"/>
              </a:rPr>
              <a:t>using namespace</a:t>
            </a:r>
          </a:p>
          <a:p>
            <a:pPr lvl="1"/>
            <a:r>
              <a:rPr lang="en-US" dirty="0"/>
              <a:t>Example: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56063" y="1234464"/>
            <a:ext cx="4031873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namespace 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rons_namespace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void function foo();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...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98" y="4674792"/>
            <a:ext cx="357020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rons_namespace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::foo();</a:t>
            </a:r>
          </a:p>
        </p:txBody>
      </p:sp>
    </p:spTree>
    <p:extLst>
      <p:ext uri="{BB962C8B-B14F-4D97-AF65-F5344CB8AC3E}">
        <p14:creationId xmlns:p14="http://schemas.microsoft.com/office/powerpoint/2010/main" val="17892703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an Array: Linear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 for a </a:t>
            </a:r>
            <a:r>
              <a:rPr lang="en-US" u="sng" dirty="0"/>
              <a:t>target value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an array of </a:t>
            </a:r>
            <a:r>
              <a:rPr lang="en-US" i="1" dirty="0"/>
              <a:t>n</a:t>
            </a:r>
            <a:r>
              <a:rPr lang="en-US" dirty="0"/>
              <a:t> elements.</a:t>
            </a:r>
          </a:p>
          <a:p>
            <a:pPr lvl="1"/>
            <a:r>
              <a:rPr lang="en-US" dirty="0"/>
              <a:t>The array is </a:t>
            </a:r>
            <a:r>
              <a:rPr lang="en-US" u="sng" dirty="0"/>
              <a:t>not</a:t>
            </a:r>
            <a:r>
              <a:rPr lang="en-US" dirty="0"/>
              <a:t> sorted in any way.</a:t>
            </a:r>
          </a:p>
          <a:p>
            <a:pPr lvl="4"/>
            <a:endParaRPr lang="en-US" dirty="0"/>
          </a:p>
          <a:p>
            <a:r>
              <a:rPr lang="en-US" dirty="0"/>
              <a:t>What choices do we have? </a:t>
            </a:r>
          </a:p>
          <a:p>
            <a:pPr lvl="1"/>
            <a:r>
              <a:rPr lang="en-US" dirty="0"/>
              <a:t>Look at </a:t>
            </a:r>
            <a:r>
              <a:rPr lang="en-US" u="sng" dirty="0"/>
              <a:t>all</a:t>
            </a:r>
            <a:r>
              <a:rPr lang="en-US" dirty="0"/>
              <a:t> the elements one at a time.</a:t>
            </a:r>
          </a:p>
          <a:p>
            <a:pPr lvl="5"/>
            <a:endParaRPr lang="en-US" dirty="0"/>
          </a:p>
          <a:p>
            <a:r>
              <a:rPr lang="en-US" u="sng" dirty="0"/>
              <a:t>On average</a:t>
            </a:r>
            <a:r>
              <a:rPr lang="en-US" dirty="0"/>
              <a:t>, you will examine </a:t>
            </a:r>
            <a:br>
              <a:rPr lang="en-US" dirty="0"/>
            </a:br>
            <a:r>
              <a:rPr lang="en-US" u="sng" dirty="0"/>
              <a:t>half</a:t>
            </a:r>
            <a:r>
              <a:rPr lang="en-US" dirty="0"/>
              <a:t> of the array.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5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an Array: Binary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assume the array is </a:t>
            </a:r>
            <a:r>
              <a:rPr lang="en-US" u="sng" dirty="0"/>
              <a:t>sorted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Smallest value to largest value.</a:t>
            </a:r>
          </a:p>
          <a:p>
            <a:pPr lvl="6"/>
            <a:endParaRPr lang="en-US" dirty="0"/>
          </a:p>
          <a:p>
            <a:r>
              <a:rPr lang="en-US" dirty="0"/>
              <a:t>First check the </a:t>
            </a:r>
            <a:r>
              <a:rPr lang="en-US" u="sng" dirty="0"/>
              <a:t>middle element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Is the target value you’re looking for </a:t>
            </a:r>
            <a:br>
              <a:rPr lang="en-US" dirty="0"/>
            </a:br>
            <a:r>
              <a:rPr lang="en-US" u="sng" dirty="0"/>
              <a:t>smaller</a:t>
            </a:r>
            <a:r>
              <a:rPr lang="en-US" dirty="0"/>
              <a:t> than the middle element?</a:t>
            </a:r>
          </a:p>
          <a:p>
            <a:pPr lvl="1"/>
            <a:r>
              <a:rPr lang="en-US" dirty="0"/>
              <a:t>If so, search the </a:t>
            </a:r>
            <a:r>
              <a:rPr lang="en-US" u="sng" dirty="0"/>
              <a:t>lower half</a:t>
            </a:r>
            <a:r>
              <a:rPr lang="en-US" dirty="0"/>
              <a:t> of the array.</a:t>
            </a:r>
          </a:p>
          <a:p>
            <a:pPr lvl="6"/>
            <a:endParaRPr lang="en-US" dirty="0"/>
          </a:p>
          <a:p>
            <a:r>
              <a:rPr lang="en-US" dirty="0"/>
              <a:t>Is the target value you’re looking for</a:t>
            </a:r>
            <a:br>
              <a:rPr lang="en-US" dirty="0"/>
            </a:br>
            <a:r>
              <a:rPr lang="en-US" u="sng" dirty="0"/>
              <a:t>larger</a:t>
            </a:r>
            <a:r>
              <a:rPr lang="en-US" dirty="0"/>
              <a:t> than the middle element?</a:t>
            </a:r>
          </a:p>
          <a:p>
            <a:pPr lvl="1"/>
            <a:r>
              <a:rPr lang="en-US" dirty="0"/>
              <a:t>If so, search the </a:t>
            </a:r>
            <a:r>
              <a:rPr lang="en-US" u="sng" dirty="0"/>
              <a:t>upper half</a:t>
            </a:r>
            <a:r>
              <a:rPr lang="en-US" dirty="0"/>
              <a:t> of the array.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2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C00000"/>
                </a:solidFill>
              </a:rPr>
              <a:t>binary search</a:t>
            </a:r>
            <a:r>
              <a:rPr lang="en-US" dirty="0"/>
              <a:t> keeps </a:t>
            </a:r>
            <a:r>
              <a:rPr lang="en-US" u="sng" dirty="0"/>
              <a:t>cutting in half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/>
            </a:br>
            <a:r>
              <a:rPr lang="en-US" dirty="0"/>
              <a:t>the part of the array it’s searching.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Next search either the lower half or the upper half.</a:t>
            </a:r>
          </a:p>
          <a:p>
            <a:pPr lvl="1"/>
            <a:r>
              <a:rPr lang="en-US" dirty="0"/>
              <a:t>Eventually, you’ll either find the target value, </a:t>
            </a:r>
            <a:br>
              <a:rPr lang="en-US" dirty="0"/>
            </a:br>
            <a:r>
              <a:rPr lang="en-US" dirty="0"/>
              <a:t>or conclude that the value is not in the array.</a:t>
            </a:r>
          </a:p>
          <a:p>
            <a:pPr lvl="5"/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order of growth </a:t>
            </a:r>
            <a:r>
              <a:rPr lang="en-US" dirty="0"/>
              <a:t>of the number of steps in a binary search is expressed </a:t>
            </a:r>
            <a:r>
              <a:rPr lang="en-US" i="1" dirty="0">
                <a:solidFill>
                  <a:srgbClr val="B23C00"/>
                </a:solidFill>
              </a:rPr>
              <a:t>O</a:t>
            </a:r>
            <a:r>
              <a:rPr lang="en-US" dirty="0">
                <a:solidFill>
                  <a:srgbClr val="B23C00"/>
                </a:solidFill>
              </a:rPr>
              <a:t>(log</a:t>
            </a:r>
            <a:r>
              <a:rPr lang="en-US" baseline="-25000" dirty="0">
                <a:solidFill>
                  <a:srgbClr val="B23C00"/>
                </a:solidFill>
              </a:rPr>
              <a:t>2 </a:t>
            </a:r>
            <a:r>
              <a:rPr lang="en-US" i="1" dirty="0">
                <a:solidFill>
                  <a:srgbClr val="B23C00"/>
                </a:solidFill>
              </a:rPr>
              <a:t>n</a:t>
            </a:r>
            <a:r>
              <a:rPr lang="en-US" dirty="0">
                <a:solidFill>
                  <a:srgbClr val="B23C00"/>
                </a:solidFill>
              </a:rPr>
              <a:t>)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To search 1000 elements, it takes &lt; 10 steps.</a:t>
            </a:r>
          </a:p>
          <a:p>
            <a:pPr lvl="1"/>
            <a:r>
              <a:rPr lang="en-US" dirty="0"/>
              <a:t>Computer science logarithms are base 2 by default.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04585" y="4434829"/>
            <a:ext cx="165942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0033CC"/>
                </a:solidFill>
              </a:rPr>
              <a:t>Big-O notation</a:t>
            </a:r>
          </a:p>
        </p:txBody>
      </p:sp>
    </p:spTree>
    <p:extLst>
      <p:ext uri="{BB962C8B-B14F-4D97-AF65-F5344CB8AC3E}">
        <p14:creationId xmlns:p14="http://schemas.microsoft.com/office/powerpoint/2010/main" val="142313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 Binary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It’s easy to write an </a:t>
            </a:r>
            <a:r>
              <a:rPr lang="en-US" dirty="0">
                <a:solidFill>
                  <a:srgbClr val="C00000"/>
                </a:solidFill>
              </a:rPr>
              <a:t>iterative binary search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9574" y="1882249"/>
            <a:ext cx="8824852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search(int value, vector&lt;int&gt; v, int low, int high)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(low &lt;= high)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int mid = (low + high)/2;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low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low &lt;&lt; " mid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mid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&lt;&lt; " high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high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(value == v[mid]) return mid;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(value &lt; v[mid])  high = mid - 1;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else                 low  = mid + 1;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-1;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97683" y="2893721"/>
            <a:ext cx="2839239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Get the midpoint of the subrange.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60707" y="4069073"/>
            <a:ext cx="329609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Found the target value at the midpoint?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60707" y="4526268"/>
            <a:ext cx="230383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Search the lower half next.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60707" y="4883928"/>
            <a:ext cx="233269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Search the upper half next.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23934" y="5562600"/>
            <a:ext cx="293490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The target value is not in the array.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09341" y="5673672"/>
            <a:ext cx="253306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BinarySearchIterative.cpp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#6. Book Catalog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76770"/>
          </a:xfrm>
        </p:spPr>
        <p:txBody>
          <a:bodyPr/>
          <a:lstStyle/>
          <a:p>
            <a:r>
              <a:rPr lang="en-US" dirty="0"/>
              <a:t>Create a </a:t>
            </a:r>
            <a:r>
              <a:rPr lang="en-US" u="sng" dirty="0"/>
              <a:t>catalog of book records</a:t>
            </a:r>
            <a:r>
              <a:rPr lang="en-US" dirty="0"/>
              <a:t> (objects) </a:t>
            </a:r>
            <a:br>
              <a:rPr lang="en-US" dirty="0"/>
            </a:br>
            <a:r>
              <a:rPr lang="en-US" dirty="0"/>
              <a:t>as a </a:t>
            </a:r>
            <a:r>
              <a:rPr lang="en-US" u="sng" dirty="0"/>
              <a:t>vector sorted by ISBN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u="sng" dirty="0"/>
              <a:t>Insert new books</a:t>
            </a:r>
            <a:r>
              <a:rPr lang="en-US" dirty="0"/>
              <a:t> into the correct positions </a:t>
            </a:r>
            <a:br>
              <a:rPr lang="en-US" dirty="0"/>
            </a:br>
            <a:r>
              <a:rPr lang="en-US" dirty="0"/>
              <a:t>of the catalog to maintain the sort order.</a:t>
            </a:r>
          </a:p>
          <a:p>
            <a:pPr lvl="4"/>
            <a:endParaRPr lang="en-US" dirty="0"/>
          </a:p>
          <a:p>
            <a:r>
              <a:rPr lang="en-US" u="sng" dirty="0"/>
              <a:t>Remove books</a:t>
            </a:r>
            <a:r>
              <a:rPr lang="en-US" dirty="0"/>
              <a:t> from the catalog.</a:t>
            </a:r>
          </a:p>
          <a:p>
            <a:pPr lvl="4"/>
            <a:endParaRPr lang="en-US" dirty="0"/>
          </a:p>
          <a:p>
            <a:r>
              <a:rPr lang="en-US" u="sng" dirty="0"/>
              <a:t>Search for books</a:t>
            </a:r>
            <a:r>
              <a:rPr lang="en-US" dirty="0"/>
              <a:t> by ISBN, category, and author.</a:t>
            </a:r>
          </a:p>
          <a:p>
            <a:pPr lvl="1"/>
            <a:r>
              <a:rPr lang="en-US" dirty="0"/>
              <a:t>Use </a:t>
            </a:r>
            <a:r>
              <a:rPr lang="en-US" u="sng" dirty="0"/>
              <a:t>linear</a:t>
            </a:r>
            <a:r>
              <a:rPr lang="en-US" dirty="0"/>
              <a:t> searches and </a:t>
            </a:r>
            <a:r>
              <a:rPr lang="en-US" u="sng" dirty="0"/>
              <a:t>iterative binary</a:t>
            </a:r>
            <a:r>
              <a:rPr lang="en-US" dirty="0"/>
              <a:t> searches.</a:t>
            </a:r>
          </a:p>
          <a:p>
            <a:pPr lvl="5"/>
            <a:endParaRPr lang="en-US" dirty="0"/>
          </a:p>
          <a:p>
            <a:r>
              <a:rPr lang="en-US" u="sng" dirty="0"/>
              <a:t>Print reports</a:t>
            </a:r>
            <a:r>
              <a:rPr lang="en-US" dirty="0"/>
              <a:t> of books by category or by author.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977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#6. Book Catalog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 command formats: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Insert a new book into the catalog: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Remove a book from the catalog: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Print </a:t>
            </a:r>
            <a:r>
              <a:rPr lang="en-US" u="sng" dirty="0"/>
              <a:t>all</a:t>
            </a:r>
            <a:r>
              <a:rPr lang="en-US" dirty="0"/>
              <a:t> the book records sorted by ISBN: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43341" y="2544716"/>
            <a:ext cx="5657318" cy="46166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+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ISBN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,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lastname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,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firstname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,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title,category</a:t>
            </a:r>
            <a:endParaRPr lang="en-US" sz="2400" i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0713" y="4247481"/>
            <a:ext cx="1202573" cy="46166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- 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ISBN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74732" y="2971805"/>
            <a:ext cx="314861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>
                <a:solidFill>
                  <a:srgbClr val="0033CC"/>
                </a:solidFill>
              </a:rPr>
              <a:t>Comma-separated values (CSV)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87493" y="5532097"/>
            <a:ext cx="369012" cy="46166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?</a:t>
            </a:r>
            <a:endParaRPr lang="en-US" sz="2400" i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13595" y="1257112"/>
            <a:ext cx="187320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Valid </a:t>
            </a:r>
            <a:r>
              <a:rPr lang="en-US" sz="1800" u="sng" dirty="0">
                <a:solidFill>
                  <a:srgbClr val="0033CC"/>
                </a:solidFill>
              </a:rPr>
              <a:t>categories</a:t>
            </a:r>
            <a:r>
              <a:rPr lang="en-US" sz="1800" dirty="0">
                <a:solidFill>
                  <a:srgbClr val="0033CC"/>
                </a:solidFill>
              </a:rPr>
              <a:t>: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fiction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history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technical</a:t>
            </a:r>
          </a:p>
        </p:txBody>
      </p:sp>
    </p:spTree>
    <p:extLst>
      <p:ext uri="{BB962C8B-B14F-4D97-AF65-F5344CB8AC3E}">
        <p14:creationId xmlns:p14="http://schemas.microsoft.com/office/powerpoint/2010/main" val="3385667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#6. Book Catalog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pPr marL="469900" lvl="1" indent="-469900"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dirty="0"/>
              <a:t>Print </a:t>
            </a:r>
            <a:r>
              <a:rPr lang="en-US" u="sng" dirty="0"/>
              <a:t>all</a:t>
            </a:r>
            <a:r>
              <a:rPr lang="en-US" dirty="0"/>
              <a:t> the book records in sorted order </a:t>
            </a:r>
            <a:br>
              <a:rPr lang="en-US" dirty="0"/>
            </a:br>
            <a:r>
              <a:rPr lang="en-US" dirty="0"/>
              <a:t>that </a:t>
            </a:r>
            <a:r>
              <a:rPr lang="en-US" u="sng" dirty="0"/>
              <a:t>match</a:t>
            </a:r>
            <a:r>
              <a:rPr lang="en-US" dirty="0"/>
              <a:t> the search criteria:</a:t>
            </a:r>
          </a:p>
          <a:p>
            <a:pPr marL="469900" lvl="1" indent="-469900">
              <a:buClr>
                <a:schemeClr val="bg2"/>
              </a:buClr>
              <a:buSzPct val="70000"/>
              <a:buFont typeface="Wingdings" charset="0"/>
              <a:buChar char="o"/>
            </a:pPr>
            <a:endParaRPr lang="en-US" dirty="0"/>
          </a:p>
          <a:p>
            <a:pPr marL="1858963" lvl="4" indent="-469900">
              <a:buSzPct val="70000"/>
            </a:pPr>
            <a:endParaRPr lang="en-US" dirty="0"/>
          </a:p>
          <a:p>
            <a:pPr marL="469900" lvl="1" indent="-469900">
              <a:buClr>
                <a:schemeClr val="bg2"/>
              </a:buClr>
              <a:buSzPct val="70000"/>
              <a:buFont typeface="Wingdings" charset="0"/>
              <a:buChar char="o"/>
            </a:pPr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Overload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&gt;&gt;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&lt;&lt;</a:t>
            </a:r>
            <a:r>
              <a:rPr lang="en-US" dirty="0"/>
              <a:t> operators to facilitate reading and writing book records.</a:t>
            </a:r>
          </a:p>
          <a:p>
            <a:pPr lvl="1"/>
            <a:r>
              <a:rPr lang="en-US" dirty="0"/>
              <a:t>TIP: See </a:t>
            </a:r>
            <a:r>
              <a:rPr lang="en-US" sz="1600" u="sng" dirty="0">
                <a:hlinkClick r:id="rId2"/>
              </a:rPr>
              <a:t>http://www.cplusplus.com/reference/string/string/getline/</a:t>
            </a:r>
            <a:endParaRPr lang="en-US" sz="1600" dirty="0"/>
          </a:p>
          <a:p>
            <a:pPr lvl="4"/>
            <a:endParaRPr lang="en-US" dirty="0"/>
          </a:p>
          <a:p>
            <a:r>
              <a:rPr lang="en-US" dirty="0"/>
              <a:t>Due Tuesday, October 6</a:t>
            </a:r>
          </a:p>
          <a:p>
            <a:pPr lvl="1"/>
            <a:r>
              <a:rPr lang="en-US" sz="1600" dirty="0">
                <a:hlinkClick r:id="rId3"/>
              </a:rPr>
              <a:t>http://www.cs.sjsu.edu/~mak/CMPE180A/assignments/6/Assignment6.pdf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64944" y="2228671"/>
            <a:ext cx="3288080" cy="1200329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?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isbn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ISBN</a:t>
            </a:r>
          </a:p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? category=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category</a:t>
            </a:r>
          </a:p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? author=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last name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07443" y="2414231"/>
            <a:ext cx="328808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u="sng" dirty="0">
                <a:solidFill>
                  <a:srgbClr val="0033CC"/>
                </a:solidFill>
              </a:rPr>
              <a:t>Iterative binary searches</a:t>
            </a:r>
            <a:r>
              <a:rPr lang="en-US" dirty="0">
                <a:solidFill>
                  <a:srgbClr val="0033CC"/>
                </a:solidFill>
              </a:rPr>
              <a:t> by ISBN.</a:t>
            </a:r>
          </a:p>
          <a:p>
            <a:r>
              <a:rPr lang="en-US" u="sng" dirty="0">
                <a:solidFill>
                  <a:srgbClr val="0033CC"/>
                </a:solidFill>
              </a:rPr>
              <a:t>Linear searches</a:t>
            </a:r>
            <a:r>
              <a:rPr lang="en-US" dirty="0">
                <a:solidFill>
                  <a:srgbClr val="0033CC"/>
                </a:solidFill>
              </a:rPr>
              <a:t> by category</a:t>
            </a:r>
          </a:p>
          <a:p>
            <a:r>
              <a:rPr lang="en-US" dirty="0">
                <a:solidFill>
                  <a:srgbClr val="0033CC"/>
                </a:solidFill>
              </a:rPr>
              <a:t>and by author’s last name.</a:t>
            </a:r>
          </a:p>
        </p:txBody>
      </p:sp>
    </p:spTree>
    <p:extLst>
      <p:ext uri="{BB962C8B-B14F-4D97-AF65-F5344CB8AC3E}">
        <p14:creationId xmlns:p14="http://schemas.microsoft.com/office/powerpoint/2010/main" val="628597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42828" y="1234464"/>
            <a:ext cx="7058343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::operator +(</a:t>
            </a:r>
            <a:r>
              <a:rPr lang="en-US" sz="1400" b="1" dirty="0" err="1">
                <a:latin typeface="Courier" pitchFamily="2" charset="0"/>
              </a:rPr>
              <a:t>const</a:t>
            </a:r>
            <a:r>
              <a:rPr lang="en-US" sz="1400" b="1" dirty="0">
                <a:latin typeface="Courier" pitchFamily="2" charset="0"/>
              </a:rPr>
              <a:t>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&amp; other)</a:t>
            </a:r>
          </a:p>
          <a:p>
            <a:r>
              <a:rPr lang="en-US" sz="1400" b="1" dirty="0">
                <a:latin typeface="Courier" pitchFamily="2" charset="0"/>
              </a:rPr>
              <a:t>{</a:t>
            </a:r>
          </a:p>
          <a:p>
            <a:r>
              <a:rPr lang="en-US" sz="1400" b="1" dirty="0">
                <a:latin typeface="Courier" pitchFamily="2" charset="0"/>
              </a:rPr>
              <a:t>   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 sum(</a:t>
            </a:r>
            <a:r>
              <a:rPr lang="en-US" sz="1400" b="1" dirty="0">
                <a:solidFill>
                  <a:srgbClr val="C00000"/>
                </a:solidFill>
                <a:latin typeface="Courier" pitchFamily="2" charset="0"/>
              </a:rPr>
              <a:t>decimal</a:t>
            </a:r>
            <a:r>
              <a:rPr lang="en-US" sz="1400" b="1" dirty="0">
                <a:latin typeface="Courier" pitchFamily="2" charset="0"/>
              </a:rPr>
              <a:t> + </a:t>
            </a:r>
            <a:r>
              <a:rPr lang="en-US" sz="1400" b="1" dirty="0" err="1">
                <a:solidFill>
                  <a:srgbClr val="00B050"/>
                </a:solidFill>
                <a:latin typeface="Courier" pitchFamily="2" charset="0"/>
              </a:rPr>
              <a:t>other.decimal</a:t>
            </a:r>
            <a:r>
              <a:rPr lang="en-US" sz="1400" b="1" dirty="0">
                <a:latin typeface="Courier" pitchFamily="2" charset="0"/>
              </a:rPr>
              <a:t>);</a:t>
            </a:r>
          </a:p>
          <a:p>
            <a:r>
              <a:rPr lang="en-US" sz="1400" b="1" dirty="0">
                <a:latin typeface="Courier" pitchFamily="2" charset="0"/>
              </a:rPr>
              <a:t>    return sum;</a:t>
            </a:r>
          </a:p>
          <a:p>
            <a:r>
              <a:rPr lang="en-US" sz="1400" b="1" dirty="0">
                <a:latin typeface="Courier" pitchFamily="2" charset="0"/>
              </a:rPr>
              <a:t>}</a:t>
            </a:r>
            <a:br>
              <a:rPr lang="en-US" sz="1400" b="1" dirty="0">
                <a:latin typeface="Courier" pitchFamily="2" charset="0"/>
              </a:rPr>
            </a:br>
            <a:endParaRPr lang="en-US" sz="1400" b="1" dirty="0">
              <a:latin typeface="Courier" pitchFamily="2" charset="0"/>
            </a:endParaRPr>
          </a:p>
          <a:p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::operator -(</a:t>
            </a:r>
            <a:r>
              <a:rPr lang="en-US" sz="1400" b="1" dirty="0" err="1">
                <a:latin typeface="Courier" pitchFamily="2" charset="0"/>
              </a:rPr>
              <a:t>const</a:t>
            </a:r>
            <a:r>
              <a:rPr lang="en-US" sz="1400" b="1" dirty="0">
                <a:latin typeface="Courier" pitchFamily="2" charset="0"/>
              </a:rPr>
              <a:t>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&amp; other)</a:t>
            </a:r>
          </a:p>
          <a:p>
            <a:r>
              <a:rPr lang="en-US" sz="1400" b="1" dirty="0">
                <a:latin typeface="Courier" pitchFamily="2" charset="0"/>
              </a:rPr>
              <a:t>{</a:t>
            </a:r>
          </a:p>
          <a:p>
            <a:r>
              <a:rPr lang="en-US" sz="1400" b="1" dirty="0">
                <a:latin typeface="Courier" pitchFamily="2" charset="0"/>
              </a:rPr>
              <a:t>   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 diff(decimal - </a:t>
            </a:r>
            <a:r>
              <a:rPr lang="en-US" sz="1400" b="1" dirty="0" err="1">
                <a:latin typeface="Courier" pitchFamily="2" charset="0"/>
              </a:rPr>
              <a:t>other.decimal</a:t>
            </a:r>
            <a:r>
              <a:rPr lang="en-US" sz="1400" b="1" dirty="0">
                <a:latin typeface="Courier" pitchFamily="2" charset="0"/>
              </a:rPr>
              <a:t>);</a:t>
            </a:r>
          </a:p>
          <a:p>
            <a:r>
              <a:rPr lang="en-US" sz="1400" b="1" dirty="0">
                <a:latin typeface="Courier" pitchFamily="2" charset="0"/>
              </a:rPr>
              <a:t>    return </a:t>
            </a:r>
            <a:r>
              <a:rPr lang="en-US" sz="1400" b="1" dirty="0">
                <a:solidFill>
                  <a:srgbClr val="C00000"/>
                </a:solidFill>
                <a:latin typeface="Courier" pitchFamily="2" charset="0"/>
              </a:rPr>
              <a:t>diff</a:t>
            </a:r>
            <a:r>
              <a:rPr lang="en-US" sz="1400" b="1" dirty="0">
                <a:latin typeface="Courier" pitchFamily="2" charset="0"/>
              </a:rPr>
              <a:t>;</a:t>
            </a:r>
          </a:p>
          <a:p>
            <a:r>
              <a:rPr lang="en-US" sz="1400" b="1" dirty="0">
                <a:latin typeface="Courier" pitchFamily="2" charset="0"/>
              </a:rPr>
              <a:t>}</a:t>
            </a:r>
          </a:p>
          <a:p>
            <a:endParaRPr lang="en-US" sz="1400" b="1" dirty="0">
              <a:latin typeface="Courier" pitchFamily="2" charset="0"/>
            </a:endParaRPr>
          </a:p>
          <a:p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::operator *(</a:t>
            </a:r>
            <a:r>
              <a:rPr lang="en-US" sz="1400" b="1" dirty="0" err="1">
                <a:latin typeface="Courier" pitchFamily="2" charset="0"/>
              </a:rPr>
              <a:t>const</a:t>
            </a:r>
            <a:r>
              <a:rPr lang="en-US" sz="1400" b="1" dirty="0">
                <a:latin typeface="Courier" pitchFamily="2" charset="0"/>
              </a:rPr>
              <a:t>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&amp; other)</a:t>
            </a:r>
          </a:p>
          <a:p>
            <a:r>
              <a:rPr lang="en-US" sz="1400" b="1" dirty="0">
                <a:latin typeface="Courier" pitchFamily="2" charset="0"/>
              </a:rPr>
              <a:t>{</a:t>
            </a:r>
          </a:p>
          <a:p>
            <a:r>
              <a:rPr lang="en-US" sz="1400" b="1" dirty="0">
                <a:latin typeface="Courier" pitchFamily="2" charset="0"/>
              </a:rPr>
              <a:t>   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 prod(decimal*</a:t>
            </a:r>
            <a:r>
              <a:rPr lang="en-US" sz="1400" b="1" dirty="0" err="1">
                <a:latin typeface="Courier" pitchFamily="2" charset="0"/>
              </a:rPr>
              <a:t>other.decimal</a:t>
            </a:r>
            <a:r>
              <a:rPr lang="en-US" sz="1400" b="1" dirty="0">
                <a:latin typeface="Courier" pitchFamily="2" charset="0"/>
              </a:rPr>
              <a:t>);</a:t>
            </a:r>
          </a:p>
          <a:p>
            <a:r>
              <a:rPr lang="en-US" sz="1400" b="1" dirty="0">
                <a:latin typeface="Courier" pitchFamily="2" charset="0"/>
              </a:rPr>
              <a:t>    return prod;</a:t>
            </a:r>
          </a:p>
          <a:p>
            <a:r>
              <a:rPr lang="en-US" sz="1400" b="1" dirty="0">
                <a:latin typeface="Courier" pitchFamily="2" charset="0"/>
              </a:rPr>
              <a:t>}</a:t>
            </a:r>
            <a:br>
              <a:rPr lang="en-US" sz="1400" b="1" dirty="0">
                <a:latin typeface="Courier" pitchFamily="2" charset="0"/>
              </a:rPr>
            </a:br>
            <a:endParaRPr lang="en-US" sz="1400" b="1" dirty="0">
              <a:latin typeface="Courier" pitchFamily="2" charset="0"/>
            </a:endParaRPr>
          </a:p>
          <a:p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::operator /(</a:t>
            </a:r>
            <a:r>
              <a:rPr lang="en-US" sz="1400" b="1" dirty="0" err="1">
                <a:latin typeface="Courier" pitchFamily="2" charset="0"/>
              </a:rPr>
              <a:t>const</a:t>
            </a:r>
            <a:r>
              <a:rPr lang="en-US" sz="1400" b="1" dirty="0">
                <a:latin typeface="Courier" pitchFamily="2" charset="0"/>
              </a:rPr>
              <a:t>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&amp; other)</a:t>
            </a:r>
          </a:p>
          <a:p>
            <a:r>
              <a:rPr lang="en-US" sz="1400" b="1" dirty="0">
                <a:latin typeface="Courier" pitchFamily="2" charset="0"/>
              </a:rPr>
              <a:t>{</a:t>
            </a:r>
          </a:p>
          <a:p>
            <a:r>
              <a:rPr lang="en-US" sz="1400" b="1" dirty="0">
                <a:latin typeface="Courier" pitchFamily="2" charset="0"/>
              </a:rPr>
              <a:t>    </a:t>
            </a:r>
            <a:r>
              <a:rPr lang="en-US" sz="1400" b="1" dirty="0" err="1">
                <a:latin typeface="Courier" pitchFamily="2" charset="0"/>
              </a:rPr>
              <a:t>RomanNumeral</a:t>
            </a:r>
            <a:r>
              <a:rPr lang="en-US" sz="1400" b="1" dirty="0">
                <a:latin typeface="Courier" pitchFamily="2" charset="0"/>
              </a:rPr>
              <a:t> </a:t>
            </a:r>
            <a:r>
              <a:rPr lang="en-US" sz="1400" b="1" dirty="0" err="1">
                <a:latin typeface="Courier" pitchFamily="2" charset="0"/>
              </a:rPr>
              <a:t>quot</a:t>
            </a:r>
            <a:r>
              <a:rPr lang="en-US" sz="1400" b="1" dirty="0">
                <a:latin typeface="Courier" pitchFamily="2" charset="0"/>
              </a:rPr>
              <a:t>(decimal/</a:t>
            </a:r>
            <a:r>
              <a:rPr lang="en-US" sz="1400" b="1" dirty="0" err="1">
                <a:latin typeface="Courier" pitchFamily="2" charset="0"/>
              </a:rPr>
              <a:t>other.decimal</a:t>
            </a:r>
            <a:r>
              <a:rPr lang="en-US" sz="1400" b="1" dirty="0">
                <a:latin typeface="Courier" pitchFamily="2" charset="0"/>
              </a:rPr>
              <a:t>);</a:t>
            </a:r>
          </a:p>
          <a:p>
            <a:r>
              <a:rPr lang="en-US" sz="1400" b="1" dirty="0">
                <a:latin typeface="Courier" pitchFamily="2" charset="0"/>
              </a:rPr>
              <a:t>    return </a:t>
            </a:r>
            <a:r>
              <a:rPr lang="en-US" sz="1400" b="1" dirty="0" err="1">
                <a:latin typeface="Courier" pitchFamily="2" charset="0"/>
              </a:rPr>
              <a:t>quot</a:t>
            </a:r>
            <a:r>
              <a:rPr lang="en-US" sz="1400" b="1" dirty="0">
                <a:latin typeface="Courier" pitchFamily="2" charset="0"/>
              </a:rPr>
              <a:t>;</a:t>
            </a:r>
          </a:p>
          <a:p>
            <a:r>
              <a:rPr lang="en-US" sz="1400" b="1" dirty="0">
                <a:latin typeface="Courier" pitchFamily="2" charset="0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9ED7D3-FFC8-C349-9625-E07F0A878BDA}"/>
              </a:ext>
            </a:extLst>
          </p:cNvPr>
          <p:cNvSpPr txBox="1"/>
          <p:nvPr/>
        </p:nvSpPr>
        <p:spPr>
          <a:xfrm>
            <a:off x="2926098" y="1965976"/>
            <a:ext cx="333617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The first operand is </a:t>
            </a:r>
            <a:r>
              <a:rPr lang="en-US" sz="1400" dirty="0">
                <a:solidFill>
                  <a:srgbClr val="C00000"/>
                </a:solidFill>
              </a:rPr>
              <a:t>this</a:t>
            </a:r>
            <a:r>
              <a:rPr lang="en-US" sz="1400" dirty="0">
                <a:solidFill>
                  <a:srgbClr val="0033CC"/>
                </a:solidFill>
              </a:rPr>
              <a:t> object.</a:t>
            </a:r>
          </a:p>
          <a:p>
            <a:r>
              <a:rPr lang="en-US" sz="1400" dirty="0">
                <a:solidFill>
                  <a:srgbClr val="0033CC"/>
                </a:solidFill>
              </a:rPr>
              <a:t>The second operand is the </a:t>
            </a:r>
            <a:r>
              <a:rPr lang="en-US" sz="1400" dirty="0">
                <a:solidFill>
                  <a:srgbClr val="00B050"/>
                </a:solidFill>
              </a:rPr>
              <a:t>other</a:t>
            </a:r>
            <a:r>
              <a:rPr lang="en-US" sz="1400" dirty="0">
                <a:solidFill>
                  <a:srgbClr val="0033CC"/>
                </a:solidFill>
              </a:rPr>
              <a:t> object.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EF593-34A2-8E4D-9E71-7D7FB037D0F9}"/>
              </a:ext>
            </a:extLst>
          </p:cNvPr>
          <p:cNvSpPr txBox="1"/>
          <p:nvPr/>
        </p:nvSpPr>
        <p:spPr>
          <a:xfrm>
            <a:off x="2926098" y="3275111"/>
            <a:ext cx="2422458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Returns a </a:t>
            </a:r>
            <a:r>
              <a:rPr lang="en-US" sz="1400" dirty="0">
                <a:solidFill>
                  <a:srgbClr val="C00000"/>
                </a:solidFill>
              </a:rPr>
              <a:t>copy</a:t>
            </a:r>
            <a:r>
              <a:rPr lang="en-US" sz="1400" dirty="0">
                <a:solidFill>
                  <a:srgbClr val="0033CC"/>
                </a:solidFill>
              </a:rPr>
              <a:t> of the result.</a:t>
            </a:r>
          </a:p>
        </p:txBody>
      </p:sp>
    </p:spTree>
    <p:extLst>
      <p:ext uri="{BB962C8B-B14F-4D97-AF65-F5344CB8AC3E}">
        <p14:creationId xmlns:p14="http://schemas.microsoft.com/office/powerpoint/2010/main" val="204761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9868" y="1417342"/>
            <a:ext cx="7220246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bool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::operator ==(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other)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return 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decimal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== </a:t>
            </a:r>
            <a:r>
              <a:rPr lang="en-US" b="1" dirty="0" err="1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other.decimal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bool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::operator !=(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other)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return decimal !=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other.decimal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088BE2-2A1D-D14D-8431-D4A8630F9113}"/>
              </a:ext>
            </a:extLst>
          </p:cNvPr>
          <p:cNvSpPr txBox="1"/>
          <p:nvPr/>
        </p:nvSpPr>
        <p:spPr>
          <a:xfrm>
            <a:off x="1828830" y="2240293"/>
            <a:ext cx="333617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The first operand is </a:t>
            </a:r>
            <a:r>
              <a:rPr lang="en-US" sz="1400" dirty="0">
                <a:solidFill>
                  <a:srgbClr val="C00000"/>
                </a:solidFill>
              </a:rPr>
              <a:t>this</a:t>
            </a:r>
            <a:r>
              <a:rPr lang="en-US" sz="1400" dirty="0">
                <a:solidFill>
                  <a:srgbClr val="0033CC"/>
                </a:solidFill>
              </a:rPr>
              <a:t> object.</a:t>
            </a:r>
          </a:p>
          <a:p>
            <a:r>
              <a:rPr lang="en-US" sz="1400" dirty="0">
                <a:solidFill>
                  <a:srgbClr val="0033CC"/>
                </a:solidFill>
              </a:rPr>
              <a:t>The second operand is the </a:t>
            </a:r>
            <a:r>
              <a:rPr lang="en-US" sz="1400" dirty="0">
                <a:solidFill>
                  <a:srgbClr val="00B050"/>
                </a:solidFill>
              </a:rPr>
              <a:t>other</a:t>
            </a:r>
            <a:r>
              <a:rPr lang="en-US" sz="1400" dirty="0">
                <a:solidFill>
                  <a:srgbClr val="0033CC"/>
                </a:solidFill>
              </a:rPr>
              <a:t> object.</a:t>
            </a:r>
          </a:p>
        </p:txBody>
      </p:sp>
    </p:spTree>
    <p:extLst>
      <p:ext uri="{BB962C8B-B14F-4D97-AF65-F5344CB8AC3E}">
        <p14:creationId xmlns:p14="http://schemas.microsoft.com/office/powerpoint/2010/main" val="1918620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8152" y="1325903"/>
            <a:ext cx="8207696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operator &gt;&gt;(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in,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numeral)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in &gt;&gt;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numeral.roman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eral.to_decimal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return in;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operator &lt;&lt;(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out,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&amp; numeral)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out &lt;&lt; "["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numeral.decimal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":"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numeral.roman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"]";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return out;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8" y="2606049"/>
            <a:ext cx="341311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Why not 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numeral-&gt;roman</a:t>
            </a:r>
          </a:p>
          <a:p>
            <a:r>
              <a:rPr lang="en-US" dirty="0">
                <a:solidFill>
                  <a:srgbClr val="0033CC"/>
                </a:solidFill>
              </a:rPr>
              <a:t>and 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numeral-&gt;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to_decimal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  <a:r>
              <a:rPr lang="en-US" dirty="0">
                <a:solidFill>
                  <a:srgbClr val="0033CC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9861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89805" y="1500224"/>
            <a:ext cx="3764172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void RomanNumeral::to_roman()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int temp = decimal;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roman = "";</a:t>
            </a:r>
          </a:p>
          <a:p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while (temp &gt;= 1000)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M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1000;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  <a:br>
              <a:rPr lang="is-IS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if (temp &gt;= 900)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CM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900;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50552" y="1500224"/>
            <a:ext cx="3270447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else if (temp &gt;= 500)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D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500;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else if (temp &gt;= 400)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CD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400;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while (temp &gt;= 100)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C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100;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</p:txBody>
      </p:sp>
    </p:spTree>
    <p:extLst>
      <p:ext uri="{BB962C8B-B14F-4D97-AF65-F5344CB8AC3E}">
        <p14:creationId xmlns:p14="http://schemas.microsoft.com/office/powerpoint/2010/main" val="1281761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B56F974-F91C-364B-8879-5252D3576C72}"/>
              </a:ext>
            </a:extLst>
          </p:cNvPr>
          <p:cNvSpPr/>
          <p:nvPr/>
        </p:nvSpPr>
        <p:spPr bwMode="auto">
          <a:xfrm>
            <a:off x="4114805" y="6248400"/>
            <a:ext cx="731512" cy="28952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274947"/>
            <a:ext cx="3147015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if (temp &gt;= 90)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XC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90;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else if (temp &gt;= 50)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L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50;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else if (temp &gt;= 40)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XL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40;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  <a:br>
              <a:rPr lang="is-IS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while (temp &gt;= 10)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X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10;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0368" y="1274947"/>
            <a:ext cx="3023585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if (temp &gt;= 9)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IX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9;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else if (temp &gt;= 5)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"V";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5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else if (temp &gt;= 4)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IV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4;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  <a:br>
              <a:rPr lang="is-IS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while (temp &gt;= 1)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</a:t>
            </a:r>
            <a:r>
              <a:rPr lang="is-IS" b="1" dirty="0">
                <a:solidFill>
                  <a:srgbClr val="C00000"/>
                </a:solidFill>
                <a:latin typeface="Courier New" charset="0"/>
                <a:cs typeface="Courier New" charset="0"/>
              </a:rPr>
              <a:t>I</a:t>
            </a:r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temp--;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89192727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49958</TotalTime>
  <Words>7410</Words>
  <Application>Microsoft Macintosh PowerPoint</Application>
  <PresentationFormat>On-screen Show (4:3)</PresentationFormat>
  <Paragraphs>898</Paragraphs>
  <Slides>49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Courier</vt:lpstr>
      <vt:lpstr>Courier New</vt:lpstr>
      <vt:lpstr>Times New Roman</vt:lpstr>
      <vt:lpstr>Wingdings</vt:lpstr>
      <vt:lpstr>Quadrant</vt:lpstr>
      <vt:lpstr>CMPE 180A Data Structures and Algorithms in C++ September 29 Class Meeting</vt:lpstr>
      <vt:lpstr>Assignment #5 Sample Solution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Static Class Members</vt:lpstr>
      <vt:lpstr>Static Class Members, cont’d</vt:lpstr>
      <vt:lpstr>Static Class Members, cont’d</vt:lpstr>
      <vt:lpstr>Static Class Members, cont’d</vt:lpstr>
      <vt:lpstr>Destructors</vt:lpstr>
      <vt:lpstr>Destructors, cont’d</vt:lpstr>
      <vt:lpstr>Destructors, cont’d</vt:lpstr>
      <vt:lpstr>Destructors, cont’d</vt:lpstr>
      <vt:lpstr>Destructors, cont’d</vt:lpstr>
      <vt:lpstr>Arrays of Objects</vt:lpstr>
      <vt:lpstr>Arrays of Objects, cont’d</vt:lpstr>
      <vt:lpstr>Arrays of Objects, cont’d</vt:lpstr>
      <vt:lpstr>Vectors of Objects</vt:lpstr>
      <vt:lpstr>Vectors of Objects, cont’d</vt:lpstr>
      <vt:lpstr>Vectors of Objects, cont’d</vt:lpstr>
      <vt:lpstr>Vectors of Objects, cont’d</vt:lpstr>
      <vt:lpstr>Vectors of Objects, cont’d</vt:lpstr>
      <vt:lpstr>Break</vt:lpstr>
      <vt:lpstr>Copy Constructor</vt:lpstr>
      <vt:lpstr>Copy Constructor, cont’d</vt:lpstr>
      <vt:lpstr>Copy Constructor, cont’d</vt:lpstr>
      <vt:lpstr>Copy Constructor, cont’d</vt:lpstr>
      <vt:lpstr>“Extra” Constructor and Destructor Calls</vt:lpstr>
      <vt:lpstr>“Extra” Constructor and Destructor Calls, cont’d</vt:lpstr>
      <vt:lpstr>How a Vector Grows</vt:lpstr>
      <vt:lpstr>Namespaces</vt:lpstr>
      <vt:lpstr>Namespaces, cont’d</vt:lpstr>
      <vt:lpstr>Namespaces, cont’d</vt:lpstr>
      <vt:lpstr>Namespaces, cont’d</vt:lpstr>
      <vt:lpstr>Search an Array: Linear Search</vt:lpstr>
      <vt:lpstr>Search an Array: Binary Search</vt:lpstr>
      <vt:lpstr>Binary Search, cont’d</vt:lpstr>
      <vt:lpstr>Iterative Binary Search</vt:lpstr>
      <vt:lpstr>Assignment #6. Book Catalog</vt:lpstr>
      <vt:lpstr>Assignment #6. Book Catalog, cont’d</vt:lpstr>
      <vt:lpstr>Assignment #6. Book Catalog,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838</cp:revision>
  <cp:lastPrinted>2016-09-16T08:43:07Z</cp:lastPrinted>
  <dcterms:created xsi:type="dcterms:W3CDTF">2008-01-12T03:52:55Z</dcterms:created>
  <dcterms:modified xsi:type="dcterms:W3CDTF">2020-09-29T08:34:17Z</dcterms:modified>
  <cp:category/>
</cp:coreProperties>
</file>