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9" r:id="rId1"/>
  </p:sldMasterIdLst>
  <p:notesMasterIdLst>
    <p:notesMasterId r:id="rId46"/>
  </p:notesMasterIdLst>
  <p:handoutMasterIdLst>
    <p:handoutMasterId r:id="rId47"/>
  </p:handoutMasterIdLst>
  <p:sldIdLst>
    <p:sldId id="256" r:id="rId2"/>
    <p:sldId id="257" r:id="rId3"/>
    <p:sldId id="301" r:id="rId4"/>
    <p:sldId id="302" r:id="rId5"/>
    <p:sldId id="360" r:id="rId6"/>
    <p:sldId id="377" r:id="rId7"/>
    <p:sldId id="354" r:id="rId8"/>
    <p:sldId id="384" r:id="rId9"/>
    <p:sldId id="378" r:id="rId10"/>
    <p:sldId id="385" r:id="rId11"/>
    <p:sldId id="379" r:id="rId12"/>
    <p:sldId id="351" r:id="rId13"/>
    <p:sldId id="380" r:id="rId14"/>
    <p:sldId id="359" r:id="rId15"/>
    <p:sldId id="414" r:id="rId16"/>
    <p:sldId id="263" r:id="rId17"/>
    <p:sldId id="264" r:id="rId18"/>
    <p:sldId id="279" r:id="rId19"/>
    <p:sldId id="265" r:id="rId20"/>
    <p:sldId id="304" r:id="rId21"/>
    <p:sldId id="266" r:id="rId22"/>
    <p:sldId id="267" r:id="rId23"/>
    <p:sldId id="268" r:id="rId24"/>
    <p:sldId id="269" r:id="rId25"/>
    <p:sldId id="303" r:id="rId26"/>
    <p:sldId id="271" r:id="rId27"/>
    <p:sldId id="270" r:id="rId28"/>
    <p:sldId id="272" r:id="rId29"/>
    <p:sldId id="273" r:id="rId30"/>
    <p:sldId id="284" r:id="rId31"/>
    <p:sldId id="280" r:id="rId32"/>
    <p:sldId id="275" r:id="rId33"/>
    <p:sldId id="276" r:id="rId34"/>
    <p:sldId id="285" r:id="rId35"/>
    <p:sldId id="286" r:id="rId36"/>
    <p:sldId id="277" r:id="rId37"/>
    <p:sldId id="287" r:id="rId38"/>
    <p:sldId id="288" r:id="rId39"/>
    <p:sldId id="278" r:id="rId40"/>
    <p:sldId id="292" r:id="rId41"/>
    <p:sldId id="293" r:id="rId42"/>
    <p:sldId id="294" r:id="rId43"/>
    <p:sldId id="316" r:id="rId44"/>
    <p:sldId id="317" r:id="rId45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6pPr>
    <a:lvl7pPr marL="27432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7pPr>
    <a:lvl8pPr marL="32004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8pPr>
    <a:lvl9pPr marL="36576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2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CC"/>
    <a:srgbClr val="A12A03"/>
    <a:srgbClr val="B23C00"/>
    <a:srgbClr val="E1F5FF"/>
    <a:srgbClr val="C6DEFF"/>
    <a:srgbClr val="66CCFF"/>
    <a:srgbClr val="A40000"/>
    <a:srgbClr val="CC99FF"/>
    <a:srgbClr val="99FF66"/>
    <a:srgbClr val="66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2779" autoAdjust="0"/>
    <p:restoredTop sz="98450" autoAdjust="0"/>
  </p:normalViewPr>
  <p:slideViewPr>
    <p:cSldViewPr>
      <p:cViewPr varScale="1">
        <p:scale>
          <a:sx n="229" d="100"/>
          <a:sy n="229" d="100"/>
        </p:scale>
        <p:origin x="216" y="272"/>
      </p:cViewPr>
      <p:guideLst>
        <p:guide orient="horz" pos="2160"/>
        <p:guide pos="2822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200" d="100"/>
        <a:sy n="200" d="100"/>
      </p:scale>
      <p:origin x="0" y="0"/>
    </p:cViewPr>
  </p:sorterViewPr>
  <p:gridSpacing cx="91439" cy="91439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handoutMaster" Target="handoutMasters/handoutMaster1.xml"/><Relationship Id="rId50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tableStyles" Target="tableStyle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notesMaster" Target="notesMasters/notesMaster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4172681-C581-F644-AAF5-C092E01AA013}" type="datetimeFigureOut">
              <a:rPr lang="en-US" smtClean="0"/>
              <a:t>9/7/20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2A581D9-7090-374C-A542-C325CF1D3F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720066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="" xmlns:a14="http://schemas.microsoft.com/office/drawing/2010/main" val="1"/>
            </a:ext>
          </a:extLst>
        </p:spPr>
      </p:sp>
      <p:sp>
        <p:nvSpPr>
          <p:cNvPr id="327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27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5164504C-A0F5-524D-82C6-1B8158989AE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176872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START HERE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164504C-A0F5-524D-82C6-1B8158989AE1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72760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ChangeArrowheads="1"/>
          </p:cNvSpPr>
          <p:nvPr/>
        </p:nvSpPr>
        <p:spPr bwMode="auto">
          <a:xfrm>
            <a:off x="381000" y="990600"/>
            <a:ext cx="76200" cy="5105400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endParaRPr lang="en-US" sz="2400">
              <a:latin typeface="Times New Roman" charset="0"/>
            </a:endParaRP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762000" y="1371600"/>
            <a:ext cx="7696200" cy="2057400"/>
          </a:xfrm>
        </p:spPr>
        <p:txBody>
          <a:bodyPr/>
          <a:lstStyle>
            <a:lvl1pPr>
              <a:defRPr sz="4000"/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sp>
        <p:nvSpPr>
          <p:cNvPr id="3072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762000" y="3765550"/>
            <a:ext cx="7696200" cy="2057400"/>
          </a:xfrm>
        </p:spPr>
        <p:txBody>
          <a:bodyPr/>
          <a:lstStyle>
            <a:lvl1pPr marL="0" indent="0">
              <a:buFont typeface="Wingdings" charset="0"/>
              <a:buNone/>
              <a:defRPr sz="2400"/>
            </a:lvl1pPr>
          </a:lstStyle>
          <a:p>
            <a:pPr lvl="0"/>
            <a:r>
              <a:rPr lang="en-US" noProof="0"/>
              <a:t>Click to edit Master subtitle style</a:t>
            </a:r>
          </a:p>
        </p:txBody>
      </p:sp>
      <p:grpSp>
        <p:nvGrpSpPr>
          <p:cNvPr id="30728" name="Group 8"/>
          <p:cNvGrpSpPr>
            <a:grpSpLocks/>
          </p:cNvGrpSpPr>
          <p:nvPr/>
        </p:nvGrpSpPr>
        <p:grpSpPr bwMode="auto">
          <a:xfrm>
            <a:off x="381000" y="304800"/>
            <a:ext cx="8391525" cy="5791200"/>
            <a:chOff x="240" y="192"/>
            <a:chExt cx="5286" cy="3648"/>
          </a:xfrm>
        </p:grpSpPr>
        <p:sp>
          <p:nvSpPr>
            <p:cNvPr id="30729" name="Rectangle 9"/>
            <p:cNvSpPr>
              <a:spLocks noChangeArrowheads="1"/>
            </p:cNvSpPr>
            <p:nvPr/>
          </p:nvSpPr>
          <p:spPr bwMode="auto">
            <a:xfrm flipV="1">
              <a:off x="5236" y="192"/>
              <a:ext cx="288" cy="288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rot="10800000"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0" name="Rectangle 10"/>
            <p:cNvSpPr>
              <a:spLocks noChangeArrowheads="1"/>
            </p:cNvSpPr>
            <p:nvPr/>
          </p:nvSpPr>
          <p:spPr bwMode="auto">
            <a:xfrm flipV="1">
              <a:off x="240" y="192"/>
              <a:ext cx="5004" cy="288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1" name="Rectangle 11"/>
            <p:cNvSpPr>
              <a:spLocks noChangeArrowheads="1"/>
            </p:cNvSpPr>
            <p:nvPr/>
          </p:nvSpPr>
          <p:spPr bwMode="auto">
            <a:xfrm flipV="1">
              <a:off x="240" y="480"/>
              <a:ext cx="5004" cy="144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rot="10800000"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2" name="Rectangle 12"/>
            <p:cNvSpPr>
              <a:spLocks noChangeArrowheads="1"/>
            </p:cNvSpPr>
            <p:nvPr/>
          </p:nvSpPr>
          <p:spPr bwMode="auto">
            <a:xfrm flipV="1">
              <a:off x="5242" y="480"/>
              <a:ext cx="282" cy="144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3" name="Line 13"/>
            <p:cNvSpPr>
              <a:spLocks noChangeShapeType="1"/>
            </p:cNvSpPr>
            <p:nvPr/>
          </p:nvSpPr>
          <p:spPr bwMode="auto">
            <a:xfrm flipH="1">
              <a:off x="480" y="2256"/>
              <a:ext cx="484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734" name="Rectangle 14"/>
            <p:cNvSpPr>
              <a:spLocks noChangeArrowheads="1"/>
            </p:cNvSpPr>
            <p:nvPr/>
          </p:nvSpPr>
          <p:spPr bwMode="auto">
            <a:xfrm>
              <a:off x="240" y="192"/>
              <a:ext cx="5286" cy="364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E4F0376-0E54-9843-B673-E00D6670E83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77534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411163"/>
            <a:ext cx="8229600" cy="655637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295400"/>
            <a:ext cx="8229600" cy="4835525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97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81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2BDC82CD-30B2-1348-96D0-860A277DEA53}" type="slidenum">
              <a:rPr lang="en-US"/>
              <a:pPr/>
              <a:t>‹#›</a:t>
            </a:fld>
            <a:endParaRPr lang="en-US"/>
          </a:p>
        </p:txBody>
      </p:sp>
      <p:grpSp>
        <p:nvGrpSpPr>
          <p:cNvPr id="29703" name="Group 7"/>
          <p:cNvGrpSpPr>
            <a:grpSpLocks/>
          </p:cNvGrpSpPr>
          <p:nvPr/>
        </p:nvGrpSpPr>
        <p:grpSpPr bwMode="auto">
          <a:xfrm>
            <a:off x="228600" y="0"/>
            <a:ext cx="8686800" cy="1143000"/>
            <a:chOff x="176" y="96"/>
            <a:chExt cx="5472" cy="1008"/>
          </a:xfrm>
        </p:grpSpPr>
        <p:sp>
          <p:nvSpPr>
            <p:cNvPr id="29704" name="Line 8"/>
            <p:cNvSpPr>
              <a:spLocks noChangeShapeType="1"/>
            </p:cNvSpPr>
            <p:nvPr/>
          </p:nvSpPr>
          <p:spPr bwMode="auto">
            <a:xfrm flipH="1">
              <a:off x="288" y="1104"/>
              <a:ext cx="523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05" name="Rectangle 9"/>
            <p:cNvSpPr>
              <a:spLocks noChangeArrowheads="1"/>
            </p:cNvSpPr>
            <p:nvPr/>
          </p:nvSpPr>
          <p:spPr bwMode="auto">
            <a:xfrm>
              <a:off x="5504" y="96"/>
              <a:ext cx="144" cy="144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6" name="Rectangle 10"/>
            <p:cNvSpPr>
              <a:spLocks noChangeArrowheads="1"/>
            </p:cNvSpPr>
            <p:nvPr/>
          </p:nvSpPr>
          <p:spPr bwMode="auto">
            <a:xfrm>
              <a:off x="176" y="96"/>
              <a:ext cx="5326" cy="144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7" name="Rectangle 11"/>
            <p:cNvSpPr>
              <a:spLocks noChangeArrowheads="1"/>
            </p:cNvSpPr>
            <p:nvPr/>
          </p:nvSpPr>
          <p:spPr bwMode="auto">
            <a:xfrm>
              <a:off x="176" y="240"/>
              <a:ext cx="5326" cy="88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8" name="Rectangle 12"/>
            <p:cNvSpPr>
              <a:spLocks noChangeArrowheads="1"/>
            </p:cNvSpPr>
            <p:nvPr/>
          </p:nvSpPr>
          <p:spPr bwMode="auto">
            <a:xfrm>
              <a:off x="5504" y="241"/>
              <a:ext cx="144" cy="86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</p:grpSp>
      <p:pic>
        <p:nvPicPr>
          <p:cNvPr id="29709" name="Picture 13" descr="SJSU-logo"/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6713" y="6172200"/>
            <a:ext cx="639762" cy="60642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 userDrawn="1"/>
        </p:nvSpPr>
        <p:spPr>
          <a:xfrm>
            <a:off x="1097318" y="6263609"/>
            <a:ext cx="180996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/>
              <a:t>Computer</a:t>
            </a:r>
            <a:r>
              <a:rPr lang="en-US" sz="1000" baseline="0" dirty="0"/>
              <a:t> Engineering Dept.</a:t>
            </a:r>
          </a:p>
          <a:p>
            <a:r>
              <a:rPr lang="en-US" sz="1000" baseline="0" dirty="0"/>
              <a:t>Fall 2020: September 8</a:t>
            </a:r>
            <a:endParaRPr lang="en-US" sz="1000" dirty="0"/>
          </a:p>
        </p:txBody>
      </p:sp>
      <p:sp>
        <p:nvSpPr>
          <p:cNvPr id="15" name="TextBox 14"/>
          <p:cNvSpPr txBox="1"/>
          <p:nvPr userDrawn="1"/>
        </p:nvSpPr>
        <p:spPr>
          <a:xfrm>
            <a:off x="3524426" y="6263609"/>
            <a:ext cx="31438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/>
              <a:t>CMPE 180A: </a:t>
            </a:r>
            <a:r>
              <a:rPr lang="en-US" sz="1000" baseline="0" dirty="0"/>
              <a:t>Data Structures and Algorithms in C++</a:t>
            </a:r>
            <a:br>
              <a:rPr lang="en-US" sz="1000" baseline="0" dirty="0"/>
            </a:br>
            <a:r>
              <a:rPr lang="en-US" sz="1000" baseline="0" dirty="0"/>
              <a:t>© R. Mak</a:t>
            </a:r>
            <a:endParaRPr lang="en-US" sz="100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</p:sldLayoutIdLst>
  <p:hf hdr="0" ftr="0" dt="0"/>
  <p:txStyles>
    <p:titleStyle>
      <a:lvl1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2pPr>
      <a:lvl3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3pPr>
      <a:lvl4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4pPr>
      <a:lvl5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9pPr>
    </p:titleStyle>
    <p:bodyStyle>
      <a:lvl1pPr marL="469900" indent="-469900" algn="l" rtl="0" fontAlgn="base">
        <a:spcBef>
          <a:spcPct val="20000"/>
        </a:spcBef>
        <a:spcAft>
          <a:spcPct val="0"/>
        </a:spcAft>
        <a:buClr>
          <a:schemeClr val="bg2"/>
        </a:buClr>
        <a:buSzPct val="70000"/>
        <a:buFont typeface="Wingdings" charset="0"/>
        <a:buChar char="o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fontAlgn="base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charset="0"/>
        <a:buChar char="n"/>
        <a:defRPr sz="2400">
          <a:solidFill>
            <a:schemeClr val="tx1"/>
          </a:solidFill>
          <a:latin typeface="+mn-lt"/>
          <a:ea typeface="+mn-ea"/>
        </a:defRPr>
      </a:lvl2pPr>
      <a:lvl3pPr marL="1377950" indent="-468313" algn="l" rtl="0" fontAlgn="base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charset="0"/>
        <a:buChar char="o"/>
        <a:defRPr sz="2000">
          <a:solidFill>
            <a:schemeClr val="tx1"/>
          </a:solidFill>
          <a:latin typeface="+mn-lt"/>
          <a:ea typeface="+mn-ea"/>
        </a:defRPr>
      </a:lvl3pPr>
      <a:lvl4pPr marL="1827213" indent="-4381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charset="0"/>
        <a:buChar char="n"/>
        <a:defRPr sz="1600">
          <a:solidFill>
            <a:schemeClr val="tx1"/>
          </a:solidFill>
          <a:latin typeface="+mn-lt"/>
          <a:ea typeface="+mn-ea"/>
        </a:defRPr>
      </a:lvl4pPr>
      <a:lvl5pPr marL="22971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5pPr>
      <a:lvl6pPr marL="27543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6pPr>
      <a:lvl7pPr marL="32115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7pPr>
      <a:lvl8pPr marL="36687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8pPr>
      <a:lvl9pPr marL="41259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://www.cs.sjsu.edu/~mak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plusplus.com/reference/string/string/" TargetMode="External"/><Relationship Id="rId2" Type="http://schemas.openxmlformats.org/officeDocument/2006/relationships/hyperlink" Target="http://www.cplusplus.com/reference/vector/vector/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2400" dirty="0"/>
              <a:t>CMPE 180A</a:t>
            </a:r>
            <a:br>
              <a:rPr lang="en-US" sz="3200" dirty="0"/>
            </a:br>
            <a:r>
              <a:rPr lang="en-US" dirty="0"/>
              <a:t>Data Structures and Algorithms in C++</a:t>
            </a:r>
            <a:br>
              <a:rPr lang="en-US" sz="3600" dirty="0"/>
            </a:br>
            <a:r>
              <a:rPr lang="en-US" sz="2400" dirty="0"/>
              <a:t>September 8 Class Meeting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algn="ctr">
              <a:lnSpc>
                <a:spcPct val="90000"/>
              </a:lnSpc>
            </a:pPr>
            <a:r>
              <a:rPr lang="en-US" dirty="0"/>
              <a:t>Department of Computer Engineering</a:t>
            </a:r>
            <a:br>
              <a:rPr lang="en-US" dirty="0"/>
            </a:br>
            <a:r>
              <a:rPr lang="en-US" dirty="0"/>
              <a:t>San Jose State University</a:t>
            </a:r>
            <a:br>
              <a:rPr lang="en-US" dirty="0"/>
            </a:br>
            <a:br>
              <a:rPr lang="en-US" sz="1200" dirty="0"/>
            </a:br>
            <a:r>
              <a:rPr lang="en-US" dirty="0"/>
              <a:t>Fall 2020</a:t>
            </a:r>
            <a:br>
              <a:rPr lang="en-US" dirty="0"/>
            </a:br>
            <a:r>
              <a:rPr lang="en-US" dirty="0"/>
              <a:t>Instructor: Ron Mak</a:t>
            </a:r>
          </a:p>
          <a:p>
            <a:pPr algn="ctr">
              <a:lnSpc>
                <a:spcPct val="90000"/>
              </a:lnSpc>
            </a:pPr>
            <a:r>
              <a:rPr lang="en-US" dirty="0">
                <a:hlinkClick r:id="rId2"/>
              </a:rPr>
              <a:t>www.cs.sjsu.edu/~mak</a:t>
            </a:r>
            <a:endParaRPr lang="en-US" dirty="0"/>
          </a:p>
        </p:txBody>
      </p:sp>
      <p:pic>
        <p:nvPicPr>
          <p:cNvPr id="2053" name="Picture 5" descr="sjsu_logo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32638" y="4591050"/>
            <a:ext cx="1096962" cy="103187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Picture 1" descr="Screen Shot 2015-08-23 at 4.03.00 PM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40" y="4434828"/>
            <a:ext cx="1013781" cy="1371586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Pass by Reference</a:t>
            </a:r>
            <a:r>
              <a:rPr lang="en-US" i="1" dirty="0"/>
              <a:t>, cont’d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076208"/>
            <a:ext cx="8229600" cy="724377"/>
          </a:xfrm>
        </p:spPr>
        <p:txBody>
          <a:bodyPr/>
          <a:lstStyle/>
          <a:p>
            <a:r>
              <a:rPr lang="en-US" dirty="0"/>
              <a:t>Why is this code better?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2248287" y="1490008"/>
            <a:ext cx="4647426" cy="193899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2000" b="1" dirty="0">
                <a:latin typeface="Courier New" charset="0"/>
                <a:ea typeface="Courier New" charset="0"/>
                <a:cs typeface="Courier New" charset="0"/>
              </a:rPr>
              <a:t>void exchange(</a:t>
            </a:r>
            <a:r>
              <a:rPr lang="en-US" sz="2000" b="1" dirty="0" err="1">
                <a:latin typeface="Courier New" charset="0"/>
                <a:ea typeface="Courier New" charset="0"/>
                <a:cs typeface="Courier New" charset="0"/>
              </a:rPr>
              <a:t>int</a:t>
            </a:r>
            <a:r>
              <a:rPr lang="en-US" sz="2000" b="1" dirty="0">
                <a:solidFill>
                  <a:srgbClr val="C00000"/>
                </a:solidFill>
                <a:latin typeface="Courier New" charset="0"/>
                <a:ea typeface="Courier New" charset="0"/>
                <a:cs typeface="Courier New" charset="0"/>
              </a:rPr>
              <a:t>&amp;</a:t>
            </a:r>
            <a:r>
              <a:rPr lang="en-US" sz="2000" b="1" dirty="0">
                <a:latin typeface="Courier New" charset="0"/>
                <a:ea typeface="Courier New" charset="0"/>
                <a:cs typeface="Courier New" charset="0"/>
              </a:rPr>
              <a:t> a, </a:t>
            </a:r>
            <a:r>
              <a:rPr lang="en-US" sz="2000" b="1" dirty="0" err="1">
                <a:latin typeface="Courier New" charset="0"/>
                <a:ea typeface="Courier New" charset="0"/>
                <a:cs typeface="Courier New" charset="0"/>
              </a:rPr>
              <a:t>int</a:t>
            </a:r>
            <a:r>
              <a:rPr lang="en-US" sz="2000" b="1" dirty="0">
                <a:solidFill>
                  <a:srgbClr val="C00000"/>
                </a:solidFill>
                <a:latin typeface="Courier New" charset="0"/>
                <a:ea typeface="Courier New" charset="0"/>
                <a:cs typeface="Courier New" charset="0"/>
              </a:rPr>
              <a:t>&amp;</a:t>
            </a:r>
            <a:r>
              <a:rPr lang="en-US" sz="2000" b="1" dirty="0">
                <a:latin typeface="Courier New" charset="0"/>
                <a:ea typeface="Courier New" charset="0"/>
                <a:cs typeface="Courier New" charset="0"/>
              </a:rPr>
              <a:t> b)</a:t>
            </a:r>
          </a:p>
          <a:p>
            <a:r>
              <a:rPr lang="en-US" sz="2000" b="1" dirty="0">
                <a:latin typeface="Courier New" charset="0"/>
                <a:ea typeface="Courier New" charset="0"/>
                <a:cs typeface="Courier New" charset="0"/>
              </a:rPr>
              <a:t>{</a:t>
            </a:r>
          </a:p>
          <a:p>
            <a:r>
              <a:rPr lang="hu-HU" sz="2000" b="1" dirty="0">
                <a:latin typeface="Courier New" charset="0"/>
                <a:ea typeface="Courier New" charset="0"/>
                <a:cs typeface="Courier New" charset="0"/>
              </a:rPr>
              <a:t>    int </a:t>
            </a:r>
            <a:r>
              <a:rPr lang="hu-HU" sz="2000" b="1" dirty="0" err="1">
                <a:latin typeface="Courier New" charset="0"/>
                <a:ea typeface="Courier New" charset="0"/>
                <a:cs typeface="Courier New" charset="0"/>
              </a:rPr>
              <a:t>temp</a:t>
            </a:r>
            <a:r>
              <a:rPr lang="hu-HU" sz="2000" b="1" dirty="0">
                <a:latin typeface="Courier New" charset="0"/>
                <a:ea typeface="Courier New" charset="0"/>
                <a:cs typeface="Courier New" charset="0"/>
              </a:rPr>
              <a:t> = a;</a:t>
            </a:r>
          </a:p>
          <a:p>
            <a:r>
              <a:rPr lang="ro-RO" sz="2000" b="1" dirty="0">
                <a:latin typeface="Courier New" charset="0"/>
                <a:ea typeface="Courier New" charset="0"/>
                <a:cs typeface="Courier New" charset="0"/>
              </a:rPr>
              <a:t>    a = b;</a:t>
            </a:r>
          </a:p>
          <a:p>
            <a:r>
              <a:rPr lang="de-DE" sz="2000" b="1" dirty="0">
                <a:latin typeface="Courier New" charset="0"/>
                <a:ea typeface="Courier New" charset="0"/>
                <a:cs typeface="Courier New" charset="0"/>
              </a:rPr>
              <a:t>    b = </a:t>
            </a:r>
            <a:r>
              <a:rPr lang="de-DE" sz="2000" b="1" dirty="0" err="1">
                <a:latin typeface="Courier New" charset="0"/>
                <a:ea typeface="Courier New" charset="0"/>
                <a:cs typeface="Courier New" charset="0"/>
              </a:rPr>
              <a:t>temp</a:t>
            </a:r>
            <a:r>
              <a:rPr lang="de-DE" sz="2000" b="1" dirty="0">
                <a:latin typeface="Courier New" charset="0"/>
                <a:ea typeface="Courier New" charset="0"/>
                <a:cs typeface="Courier New" charset="0"/>
              </a:rPr>
              <a:t>;</a:t>
            </a:r>
          </a:p>
          <a:p>
            <a:r>
              <a:rPr lang="de-DE" sz="2000" b="1" dirty="0">
                <a:latin typeface="Courier New" charset="0"/>
                <a:ea typeface="Courier New" charset="0"/>
                <a:cs typeface="Courier New" charset="0"/>
              </a:rPr>
              <a:t>}</a:t>
            </a:r>
            <a:endParaRPr lang="en-US" sz="2000" b="1" dirty="0">
              <a:latin typeface="Courier New" charset="0"/>
              <a:ea typeface="Courier New" charset="0"/>
              <a:cs typeface="Courier New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944739" y="5989292"/>
            <a:ext cx="731290" cy="338554"/>
          </a:xfrm>
          <a:prstGeom prst="rect">
            <a:avLst/>
          </a:prstGeom>
          <a:noFill/>
          <a:ln>
            <a:solidFill>
              <a:srgbClr val="A12A03"/>
            </a:solidFill>
          </a:ln>
        </p:spPr>
        <p:txBody>
          <a:bodyPr wrap="none" rtlCol="0">
            <a:spAutoFit/>
          </a:bodyPr>
          <a:lstStyle/>
          <a:p>
            <a:r>
              <a:rPr lang="en-US">
                <a:solidFill>
                  <a:srgbClr val="B23C00"/>
                </a:solidFill>
              </a:rPr>
              <a:t>Demo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40B02F1-5D51-E04B-A53A-82815961790F}"/>
              </a:ext>
            </a:extLst>
          </p:cNvPr>
          <p:cNvSpPr txBox="1"/>
          <p:nvPr/>
        </p:nvSpPr>
        <p:spPr>
          <a:xfrm>
            <a:off x="5943585" y="3259723"/>
            <a:ext cx="1186543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chemeClr val="bg1"/>
                </a:solidFill>
              </a:rPr>
              <a:t>swaps.cpp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88657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Procedural Abstraction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25903"/>
            <a:ext cx="8229600" cy="4805022"/>
          </a:xfrm>
        </p:spPr>
        <p:txBody>
          <a:bodyPr/>
          <a:lstStyle/>
          <a:p>
            <a:r>
              <a:rPr lang="en-US" dirty="0"/>
              <a:t>Design your function such that the caller does not need to know how you implemented it.</a:t>
            </a:r>
          </a:p>
          <a:p>
            <a:pPr lvl="4"/>
            <a:endParaRPr lang="en-US" dirty="0"/>
          </a:p>
          <a:p>
            <a:r>
              <a:rPr lang="en-US" dirty="0"/>
              <a:t>The function is a “black box”.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574081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Procedural Abstraction</a:t>
            </a:r>
            <a:r>
              <a:rPr lang="en-US" i="1" dirty="0"/>
              <a:t>, cont’d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25903"/>
            <a:ext cx="8229600" cy="4805022"/>
          </a:xfrm>
        </p:spPr>
        <p:txBody>
          <a:bodyPr/>
          <a:lstStyle/>
          <a:p>
            <a:r>
              <a:rPr lang="en-US" dirty="0"/>
              <a:t>The function’s name, its formal parameters, </a:t>
            </a:r>
            <a:br>
              <a:rPr lang="en-US" dirty="0"/>
            </a:br>
            <a:r>
              <a:rPr lang="en-US" dirty="0"/>
              <a:t>and your comments should be sufficient </a:t>
            </a:r>
            <a:br>
              <a:rPr lang="en-US" dirty="0"/>
            </a:br>
            <a:r>
              <a:rPr lang="en-US" dirty="0"/>
              <a:t>for the caller.</a:t>
            </a:r>
          </a:p>
          <a:p>
            <a:pPr lvl="4"/>
            <a:endParaRPr lang="en-US" dirty="0"/>
          </a:p>
          <a:p>
            <a:r>
              <a:rPr lang="en-US" dirty="0">
                <a:solidFill>
                  <a:srgbClr val="C00000"/>
                </a:solidFill>
              </a:rPr>
              <a:t>Preconditions</a:t>
            </a:r>
            <a:r>
              <a:rPr lang="en-US" dirty="0"/>
              <a:t>: What must be true when the function is called.</a:t>
            </a:r>
          </a:p>
          <a:p>
            <a:pPr lvl="4"/>
            <a:endParaRPr lang="en-US" dirty="0"/>
          </a:p>
          <a:p>
            <a:r>
              <a:rPr lang="en-US" dirty="0">
                <a:solidFill>
                  <a:srgbClr val="C00000"/>
                </a:solidFill>
              </a:rPr>
              <a:t>Postconditions</a:t>
            </a:r>
            <a:r>
              <a:rPr lang="en-US" dirty="0"/>
              <a:t>: What will be true after the function completes its execution.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92489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Testing and Debugging Functions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25903"/>
            <a:ext cx="8229600" cy="4805022"/>
          </a:xfrm>
        </p:spPr>
        <p:txBody>
          <a:bodyPr/>
          <a:lstStyle/>
          <a:p>
            <a:r>
              <a:rPr lang="en-US" dirty="0"/>
              <a:t>There are various techniques </a:t>
            </a:r>
            <a:br>
              <a:rPr lang="en-US" dirty="0"/>
            </a:br>
            <a:r>
              <a:rPr lang="en-US" dirty="0"/>
              <a:t>to test and debug functions.</a:t>
            </a:r>
          </a:p>
          <a:p>
            <a:pPr lvl="4"/>
            <a:endParaRPr lang="en-US" dirty="0"/>
          </a:p>
          <a:p>
            <a:r>
              <a:rPr lang="en-US" dirty="0"/>
              <a:t>You can add temporary </a:t>
            </a:r>
            <a:r>
              <a:rPr lang="en-US" b="1" dirty="0" err="1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cout</a:t>
            </a:r>
            <a:r>
              <a:rPr lang="en-US" dirty="0">
                <a:solidFill>
                  <a:srgbClr val="0033CC"/>
                </a:solidFill>
              </a:rPr>
              <a:t> </a:t>
            </a:r>
            <a:r>
              <a:rPr lang="en-US" dirty="0"/>
              <a:t>statements in your functions to print the values of local variables to help you determine what the function is doing.</a:t>
            </a:r>
          </a:p>
          <a:p>
            <a:pPr lvl="4"/>
            <a:endParaRPr lang="en-US" dirty="0"/>
          </a:p>
          <a:p>
            <a:r>
              <a:rPr lang="en-US" dirty="0"/>
              <a:t>With the Eclipse or the NetBeans IDE, </a:t>
            </a:r>
            <a:br>
              <a:rPr lang="en-US" dirty="0"/>
            </a:br>
            <a:r>
              <a:rPr lang="en-US" dirty="0"/>
              <a:t>you can set breakpoints, watch variables, etc.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19805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assert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053819"/>
          </a:xfrm>
        </p:spPr>
        <p:txBody>
          <a:bodyPr/>
          <a:lstStyle/>
          <a:p>
            <a:r>
              <a:rPr lang="en-US" dirty="0"/>
              <a:t>Use the </a:t>
            </a:r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assert</a:t>
            </a:r>
            <a:r>
              <a:rPr lang="en-US" dirty="0">
                <a:solidFill>
                  <a:srgbClr val="0033CC"/>
                </a:solidFill>
              </a:rPr>
              <a:t> </a:t>
            </a:r>
            <a:r>
              <a:rPr lang="en-US" dirty="0"/>
              <a:t>macro during development to check that a function’s preconditions hold.</a:t>
            </a:r>
          </a:p>
          <a:p>
            <a:pPr lvl="1"/>
            <a:r>
              <a:rPr lang="en-US" dirty="0"/>
              <a:t>You must first </a:t>
            </a:r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#include &lt;</a:t>
            </a:r>
            <a:r>
              <a:rPr lang="en-US" b="1" dirty="0" err="1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cassert</a:t>
            </a:r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&gt;</a:t>
            </a:r>
          </a:p>
          <a:p>
            <a:pPr lvl="1"/>
            <a:r>
              <a:rPr lang="en-US" dirty="0"/>
              <a:t>Example:</a:t>
            </a:r>
          </a:p>
          <a:p>
            <a:pPr lvl="1"/>
            <a:endParaRPr lang="en-US" dirty="0"/>
          </a:p>
          <a:p>
            <a:r>
              <a:rPr lang="en-US" dirty="0"/>
              <a:t>Later, when you are sure that your program is debugged and you are going into production, you can logically remove all the asserts by defining </a:t>
            </a:r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NDEBUG</a:t>
            </a:r>
            <a:r>
              <a:rPr lang="en-US" dirty="0">
                <a:solidFill>
                  <a:srgbClr val="0033CC"/>
                </a:solidFill>
              </a:rPr>
              <a:t> </a:t>
            </a:r>
            <a:r>
              <a:rPr lang="en-US" dirty="0"/>
              <a:t>before the include: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14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2926098" y="2800740"/>
            <a:ext cx="2492990" cy="70788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2000" b="1" dirty="0">
                <a:latin typeface="Courier New" charset="0"/>
                <a:ea typeface="Courier New" charset="0"/>
                <a:cs typeface="Courier New" charset="0"/>
              </a:rPr>
              <a:t>assert(y != 0);</a:t>
            </a:r>
          </a:p>
          <a:p>
            <a:r>
              <a:rPr lang="en-US" sz="2000" b="1" dirty="0">
                <a:latin typeface="Courier New" charset="0"/>
                <a:ea typeface="Courier New" charset="0"/>
                <a:cs typeface="Courier New" charset="0"/>
              </a:rPr>
              <a:t>quotient = x/y;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926098" y="5440658"/>
            <a:ext cx="2954655" cy="70788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2000" b="1" dirty="0">
                <a:latin typeface="Courier New" charset="0"/>
                <a:ea typeface="Courier New" charset="0"/>
                <a:cs typeface="Courier New" charset="0"/>
              </a:rPr>
              <a:t>#define NDEBUG</a:t>
            </a:r>
          </a:p>
          <a:p>
            <a:r>
              <a:rPr lang="en-US" sz="2000" b="1" dirty="0">
                <a:latin typeface="Courier New" charset="0"/>
                <a:ea typeface="Courier New" charset="0"/>
                <a:cs typeface="Courier New" charset="0"/>
              </a:rPr>
              <a:t>#include &lt;</a:t>
            </a:r>
            <a:r>
              <a:rPr lang="en-US" sz="2000" b="1" dirty="0" err="1">
                <a:latin typeface="Courier New" charset="0"/>
                <a:ea typeface="Courier New" charset="0"/>
                <a:cs typeface="Courier New" charset="0"/>
              </a:rPr>
              <a:t>cassert</a:t>
            </a:r>
            <a:r>
              <a:rPr lang="en-US" sz="2000" b="1" dirty="0">
                <a:latin typeface="Courier New" charset="0"/>
                <a:ea typeface="Courier New" charset="0"/>
                <a:cs typeface="Courier New" charset="0"/>
              </a:rPr>
              <a:t>&gt;</a:t>
            </a:r>
          </a:p>
        </p:txBody>
      </p:sp>
    </p:spTree>
    <p:extLst>
      <p:ext uri="{BB962C8B-B14F-4D97-AF65-F5344CB8AC3E}">
        <p14:creationId xmlns:p14="http://schemas.microsoft.com/office/powerpoint/2010/main" val="36016637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193249-D0F6-B148-AACC-A486CA6E65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assert</a:t>
            </a:r>
            <a:r>
              <a:rPr lang="en-US" i="1" dirty="0"/>
              <a:t>, cont’d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113B605-DE2A-3F45-BB11-3FAE1F860A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15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83FD2D5-57CA-124C-BD6F-3CD7959B53FE}"/>
              </a:ext>
            </a:extLst>
          </p:cNvPr>
          <p:cNvSpPr txBox="1"/>
          <p:nvPr/>
        </p:nvSpPr>
        <p:spPr>
          <a:xfrm>
            <a:off x="1188757" y="1204008"/>
            <a:ext cx="5394901" cy="563231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#include &lt;iostream&gt;</a:t>
            </a:r>
          </a:p>
          <a:p>
            <a:endParaRPr lang="en-US" sz="15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500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//#define NDEBUG</a:t>
            </a:r>
          </a:p>
          <a:p>
            <a:r>
              <a:rPr lang="en-US" sz="1500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#include &lt;</a:t>
            </a:r>
            <a:r>
              <a:rPr lang="en-US" sz="1500" b="1" dirty="0" err="1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cassert</a:t>
            </a:r>
            <a:r>
              <a:rPr lang="en-US" sz="1500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endParaRPr lang="en-US" sz="15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using namespace </a:t>
            </a:r>
            <a:r>
              <a:rPr lang="en-US" sz="15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std</a:t>
            </a:r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endParaRPr lang="en-US" sz="15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/**</a:t>
            </a:r>
          </a:p>
          <a:p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 * Print a positive value.</a:t>
            </a:r>
          </a:p>
          <a:p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 * @</a:t>
            </a:r>
            <a:r>
              <a:rPr lang="en-US" sz="15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param</a:t>
            </a:r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 n the value which must be &gt; 0.</a:t>
            </a:r>
          </a:p>
          <a:p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 */</a:t>
            </a:r>
          </a:p>
          <a:p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void </a:t>
            </a:r>
            <a:r>
              <a:rPr lang="en-US" sz="15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print_positive</a:t>
            </a:r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5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 n);</a:t>
            </a:r>
          </a:p>
          <a:p>
            <a:endParaRPr lang="en-US" sz="15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5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 main()</a:t>
            </a:r>
          </a:p>
          <a:p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5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print_positive</a:t>
            </a:r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(-3);</a:t>
            </a:r>
          </a:p>
          <a:p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return 0;</a:t>
            </a:r>
          </a:p>
          <a:p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endParaRPr lang="en-US" sz="15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void </a:t>
            </a:r>
            <a:r>
              <a:rPr lang="en-US" sz="15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print_positive</a:t>
            </a:r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5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 n)</a:t>
            </a:r>
          </a:p>
          <a:p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500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assert(n &gt; 0);</a:t>
            </a:r>
          </a:p>
          <a:p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5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"n = " &lt;&lt; n &lt;&lt; </a:t>
            </a:r>
            <a:r>
              <a:rPr lang="en-US" sz="15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210A8B3-099A-BB48-B4AE-20E9015B4E45}"/>
              </a:ext>
            </a:extLst>
          </p:cNvPr>
          <p:cNvSpPr txBox="1"/>
          <p:nvPr/>
        </p:nvSpPr>
        <p:spPr>
          <a:xfrm>
            <a:off x="6944739" y="5989292"/>
            <a:ext cx="731290" cy="338554"/>
          </a:xfrm>
          <a:prstGeom prst="rect">
            <a:avLst/>
          </a:prstGeom>
          <a:noFill/>
          <a:ln>
            <a:solidFill>
              <a:srgbClr val="A12A03"/>
            </a:solidFill>
          </a:ln>
        </p:spPr>
        <p:txBody>
          <a:bodyPr wrap="none" rtlCol="0">
            <a:spAutoFit/>
          </a:bodyPr>
          <a:lstStyle/>
          <a:p>
            <a:r>
              <a:rPr lang="en-US">
                <a:solidFill>
                  <a:srgbClr val="B23C00"/>
                </a:solidFill>
              </a:rPr>
              <a:t>Demo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8B8A961-68C1-4D43-B265-755F6E060D25}"/>
              </a:ext>
            </a:extLst>
          </p:cNvPr>
          <p:cNvSpPr txBox="1"/>
          <p:nvPr/>
        </p:nvSpPr>
        <p:spPr>
          <a:xfrm>
            <a:off x="5649759" y="1325908"/>
            <a:ext cx="1132041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chemeClr val="bg1"/>
                </a:solidFill>
              </a:rPr>
              <a:t>assert.cpp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046094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Streams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I/O (input/output) for a program can be considered a </a:t>
            </a:r>
            <a:r>
              <a:rPr lang="en-US" u="sng" dirty="0"/>
              <a:t>stream of characters</a:t>
            </a:r>
            <a:r>
              <a:rPr lang="en-US" dirty="0"/>
              <a:t>.</a:t>
            </a:r>
          </a:p>
          <a:p>
            <a:pPr lvl="5"/>
            <a:endParaRPr lang="en-US" dirty="0"/>
          </a:p>
          <a:p>
            <a:r>
              <a:rPr lang="en-US" dirty="0"/>
              <a:t>Represented in a program by a </a:t>
            </a:r>
            <a:r>
              <a:rPr lang="en-US" dirty="0">
                <a:solidFill>
                  <a:srgbClr val="B23C00"/>
                </a:solidFill>
              </a:rPr>
              <a:t>stream variable</a:t>
            </a:r>
            <a:r>
              <a:rPr lang="en-US" dirty="0"/>
              <a:t>.</a:t>
            </a:r>
          </a:p>
          <a:p>
            <a:pPr lvl="5"/>
            <a:endParaRPr lang="en-US" dirty="0"/>
          </a:p>
          <a:p>
            <a:r>
              <a:rPr lang="en-US" dirty="0"/>
              <a:t>An </a:t>
            </a:r>
            <a:r>
              <a:rPr lang="en-US" dirty="0">
                <a:solidFill>
                  <a:srgbClr val="B23C00"/>
                </a:solidFill>
              </a:rPr>
              <a:t>input stream </a:t>
            </a:r>
            <a:r>
              <a:rPr lang="en-US" u="sng" dirty="0"/>
              <a:t>into</a:t>
            </a:r>
            <a:r>
              <a:rPr lang="en-US" dirty="0"/>
              <a:t> your program can be</a:t>
            </a:r>
          </a:p>
          <a:p>
            <a:pPr lvl="1"/>
            <a:r>
              <a:rPr lang="en-US" dirty="0"/>
              <a:t>characters typed at the keyboard</a:t>
            </a:r>
          </a:p>
          <a:p>
            <a:pPr lvl="1"/>
            <a:r>
              <a:rPr lang="en-US" dirty="0"/>
              <a:t>characters read from a file</a:t>
            </a:r>
          </a:p>
          <a:p>
            <a:pPr lvl="5"/>
            <a:endParaRPr lang="en-US" dirty="0"/>
          </a:p>
          <a:p>
            <a:r>
              <a:rPr lang="en-US" dirty="0"/>
              <a:t>An </a:t>
            </a:r>
            <a:r>
              <a:rPr lang="en-US" dirty="0">
                <a:solidFill>
                  <a:srgbClr val="B23C00"/>
                </a:solidFill>
              </a:rPr>
              <a:t>output stream </a:t>
            </a:r>
            <a:r>
              <a:rPr lang="en-US" u="sng" dirty="0"/>
              <a:t>from</a:t>
            </a:r>
            <a:r>
              <a:rPr lang="en-US" dirty="0"/>
              <a:t> your program can be</a:t>
            </a:r>
          </a:p>
          <a:p>
            <a:pPr lvl="1"/>
            <a:r>
              <a:rPr lang="en-US" dirty="0"/>
              <a:t>characters displayed on the screen</a:t>
            </a:r>
          </a:p>
          <a:p>
            <a:pPr lvl="1"/>
            <a:r>
              <a:rPr lang="en-US" dirty="0"/>
              <a:t>characters written to a file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902902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File I/O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944893"/>
          </a:xfrm>
        </p:spPr>
        <p:txBody>
          <a:bodyPr/>
          <a:lstStyle/>
          <a:p>
            <a:r>
              <a:rPr lang="en-US" dirty="0"/>
              <a:t>In order for a program to read from a data file, </a:t>
            </a:r>
            <a:br>
              <a:rPr lang="en-US" dirty="0"/>
            </a:br>
            <a:r>
              <a:rPr lang="en-US" dirty="0"/>
              <a:t>it must first </a:t>
            </a:r>
            <a:r>
              <a:rPr lang="en-US" u="sng" dirty="0"/>
              <a:t>connect</a:t>
            </a:r>
            <a:r>
              <a:rPr lang="en-US" dirty="0"/>
              <a:t> a stream variable to the file.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17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940792" y="2231736"/>
            <a:ext cx="7837402" cy="403187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#include &lt;</a:t>
            </a:r>
            <a:r>
              <a:rPr lang="en-US" b="1" dirty="0" err="1">
                <a:latin typeface="Courier New" charset="0"/>
                <a:ea typeface="Courier New" charset="0"/>
                <a:cs typeface="Courier New" charset="0"/>
              </a:rPr>
              <a:t>fstream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&gt;</a:t>
            </a:r>
          </a:p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using namespace </a:t>
            </a:r>
            <a:r>
              <a:rPr lang="en-US" b="1" dirty="0" err="1">
                <a:latin typeface="Courier New" charset="0"/>
                <a:ea typeface="Courier New" charset="0"/>
                <a:cs typeface="Courier New" charset="0"/>
              </a:rPr>
              <a:t>std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;</a:t>
            </a:r>
          </a:p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...</a:t>
            </a:r>
          </a:p>
          <a:p>
            <a:r>
              <a:rPr lang="en-US" b="1" dirty="0" err="1">
                <a:latin typeface="Courier New" charset="0"/>
                <a:ea typeface="Courier New" charset="0"/>
                <a:cs typeface="Courier New" charset="0"/>
              </a:rPr>
              <a:t>ifstream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b="1" dirty="0" err="1">
                <a:latin typeface="Courier New" charset="0"/>
                <a:ea typeface="Courier New" charset="0"/>
                <a:cs typeface="Courier New" charset="0"/>
              </a:rPr>
              <a:t>in_stream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;   // input  file stream variable</a:t>
            </a:r>
          </a:p>
          <a:p>
            <a:r>
              <a:rPr lang="en-US" b="1" dirty="0" err="1">
                <a:latin typeface="Courier New" charset="0"/>
                <a:ea typeface="Courier New" charset="0"/>
                <a:cs typeface="Courier New" charset="0"/>
              </a:rPr>
              <a:t>ofstream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b="1" dirty="0" err="1">
                <a:latin typeface="Courier New" charset="0"/>
                <a:ea typeface="Courier New" charset="0"/>
                <a:cs typeface="Courier New" charset="0"/>
              </a:rPr>
              <a:t>out_stream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;  // output file stream variable</a:t>
            </a:r>
          </a:p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...</a:t>
            </a:r>
          </a:p>
          <a:p>
            <a:r>
              <a:rPr lang="en-US" b="1" dirty="0" err="1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in_stream.open</a:t>
            </a:r>
            <a:r>
              <a:rPr lang="en-US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("</a:t>
            </a:r>
            <a:r>
              <a:rPr lang="en-US" b="1" dirty="0" err="1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infile.dat</a:t>
            </a:r>
            <a:r>
              <a:rPr lang="en-US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");    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// connect to the input file</a:t>
            </a:r>
          </a:p>
          <a:p>
            <a:r>
              <a:rPr lang="en-US" b="1" dirty="0" err="1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out_stream.open</a:t>
            </a:r>
            <a:r>
              <a:rPr lang="en-US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("</a:t>
            </a:r>
            <a:r>
              <a:rPr lang="en-US" b="1" dirty="0" err="1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outfile.dat</a:t>
            </a:r>
            <a:r>
              <a:rPr lang="en-US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");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  // connect to the output file</a:t>
            </a:r>
          </a:p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...</a:t>
            </a:r>
          </a:p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// Read three integer values from the input file.</a:t>
            </a:r>
          </a:p>
          <a:p>
            <a:r>
              <a:rPr lang="en-US" b="1" dirty="0" err="1">
                <a:latin typeface="Courier New" charset="0"/>
                <a:ea typeface="Courier New" charset="0"/>
                <a:cs typeface="Courier New" charset="0"/>
              </a:rPr>
              <a:t>int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 value1, value2, value3;</a:t>
            </a:r>
          </a:p>
          <a:p>
            <a:r>
              <a:rPr lang="en-US" b="1" dirty="0" err="1">
                <a:latin typeface="Courier New" charset="0"/>
                <a:ea typeface="Courier New" charset="0"/>
                <a:cs typeface="Courier New" charset="0"/>
              </a:rPr>
              <a:t>in_stream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 &gt;&gt; value1 &gt;&gt; value2 &gt;&gt; value3;</a:t>
            </a:r>
          </a:p>
          <a:p>
            <a:endParaRPr lang="en-US" b="1" dirty="0">
              <a:latin typeface="Courier New" charset="0"/>
              <a:ea typeface="Courier New" charset="0"/>
              <a:cs typeface="Courier New" charset="0"/>
            </a:endParaRPr>
          </a:p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// Write to the output file.</a:t>
            </a:r>
          </a:p>
          <a:p>
            <a:r>
              <a:rPr lang="en-US" b="1" dirty="0" err="1">
                <a:latin typeface="Courier New" charset="0"/>
                <a:ea typeface="Courier New" charset="0"/>
                <a:cs typeface="Courier New" charset="0"/>
              </a:rPr>
              <a:t>out_stream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 &lt;&lt; "Value #1 is " &lt;&lt; value1 </a:t>
            </a:r>
          </a:p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           &lt;&lt; " and Value #2 is " &lt;&lt; value2 &lt;&lt; </a:t>
            </a:r>
            <a:r>
              <a:rPr lang="en-US" b="1" dirty="0" err="1">
                <a:latin typeface="Courier New" charset="0"/>
                <a:ea typeface="Courier New" charset="0"/>
                <a:cs typeface="Courier New" charset="0"/>
              </a:rPr>
              <a:t>endl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90893534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File I/O</a:t>
            </a:r>
            <a:r>
              <a:rPr lang="en-US" i="1" dirty="0"/>
              <a:t>, cont’d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25903"/>
            <a:ext cx="8229600" cy="4754828"/>
          </a:xfrm>
        </p:spPr>
        <p:txBody>
          <a:bodyPr/>
          <a:lstStyle/>
          <a:p>
            <a:r>
              <a:rPr lang="en-US" u="sng" dirty="0"/>
              <a:t>Close</a:t>
            </a:r>
            <a:r>
              <a:rPr lang="en-US" dirty="0"/>
              <a:t> a stream when you’re done with reading or writing it.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Closing a stream </a:t>
            </a:r>
            <a:r>
              <a:rPr lang="en-US" u="sng" dirty="0"/>
              <a:t>releases</a:t>
            </a:r>
            <a:r>
              <a:rPr lang="en-US" dirty="0"/>
              <a:t> the associated file for use by another program.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18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3170013" y="2423171"/>
            <a:ext cx="2803973" cy="64633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800" b="1" dirty="0" err="1">
                <a:latin typeface="Courier New" charset="0"/>
                <a:ea typeface="Courier New" charset="0"/>
                <a:cs typeface="Courier New" charset="0"/>
              </a:rPr>
              <a:t>in_stream.close</a:t>
            </a:r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();</a:t>
            </a:r>
          </a:p>
          <a:p>
            <a:r>
              <a:rPr lang="en-US" sz="1800" b="1" dirty="0" err="1">
                <a:latin typeface="Courier New" charset="0"/>
                <a:ea typeface="Courier New" charset="0"/>
                <a:cs typeface="Courier New" charset="0"/>
              </a:rPr>
              <a:t>out_stream.close</a:t>
            </a:r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();</a:t>
            </a:r>
          </a:p>
        </p:txBody>
      </p:sp>
    </p:spTree>
    <p:extLst>
      <p:ext uri="{BB962C8B-B14F-4D97-AF65-F5344CB8AC3E}">
        <p14:creationId xmlns:p14="http://schemas.microsoft.com/office/powerpoint/2010/main" val="49664686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Stream Name vs. File Name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Do </a:t>
            </a:r>
            <a:r>
              <a:rPr lang="en-US" u="sng" dirty="0"/>
              <a:t>not</a:t>
            </a:r>
            <a:r>
              <a:rPr lang="en-US" dirty="0"/>
              <a:t> confuse the name of a program’s stream variable with the name of the file.</a:t>
            </a:r>
          </a:p>
          <a:p>
            <a:pPr lvl="1"/>
            <a:r>
              <a:rPr lang="en-US" dirty="0"/>
              <a:t>The stream variable’s name is </a:t>
            </a:r>
            <a:br>
              <a:rPr lang="en-US" dirty="0"/>
            </a:br>
            <a:r>
              <a:rPr lang="en-US" u="sng" dirty="0"/>
              <a:t>internal</a:t>
            </a:r>
            <a:r>
              <a:rPr lang="en-US" dirty="0"/>
              <a:t> to the program.</a:t>
            </a:r>
          </a:p>
          <a:p>
            <a:pPr lvl="1"/>
            <a:r>
              <a:rPr lang="en-US" dirty="0"/>
              <a:t>The file’s name is </a:t>
            </a:r>
            <a:r>
              <a:rPr lang="en-US" u="sng" dirty="0"/>
              <a:t>external</a:t>
            </a:r>
            <a:r>
              <a:rPr lang="en-US" dirty="0"/>
              <a:t> to the program.</a:t>
            </a:r>
          </a:p>
          <a:p>
            <a:pPr lvl="5"/>
            <a:endParaRPr lang="en-US" dirty="0"/>
          </a:p>
          <a:p>
            <a:r>
              <a:rPr lang="en-US" dirty="0"/>
              <a:t>Calling a stream’s </a:t>
            </a:r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open</a:t>
            </a:r>
            <a:r>
              <a:rPr lang="en-US" dirty="0">
                <a:solidFill>
                  <a:srgbClr val="0033CC"/>
                </a:solidFill>
              </a:rPr>
              <a:t> </a:t>
            </a:r>
            <a:r>
              <a:rPr lang="en-US" dirty="0"/>
              <a:t>method connects </a:t>
            </a:r>
            <a:br>
              <a:rPr lang="en-US" dirty="0"/>
            </a:br>
            <a:r>
              <a:rPr lang="en-US" dirty="0"/>
              <a:t>the stream to the file.</a:t>
            </a:r>
          </a:p>
          <a:p>
            <a:pPr lvl="4"/>
            <a:endParaRPr lang="en-US" dirty="0"/>
          </a:p>
          <a:p>
            <a:r>
              <a:rPr lang="en-US" dirty="0"/>
              <a:t>A stream is an </a:t>
            </a:r>
            <a:r>
              <a:rPr lang="en-US" u="sng" dirty="0"/>
              <a:t>object</a:t>
            </a:r>
            <a:r>
              <a:rPr lang="en-US" dirty="0"/>
              <a:t>.</a:t>
            </a:r>
          </a:p>
          <a:p>
            <a:pPr lvl="1"/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open</a:t>
            </a:r>
            <a:r>
              <a:rPr lang="en-US" dirty="0"/>
              <a:t> and </a:t>
            </a:r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close</a:t>
            </a:r>
            <a:r>
              <a:rPr lang="en-US" dirty="0"/>
              <a:t> are functions</a:t>
            </a:r>
            <a:br>
              <a:rPr lang="en-US" dirty="0"/>
            </a:br>
            <a:r>
              <a:rPr lang="en-US" dirty="0"/>
              <a:t>we can call on the object.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19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5852146" y="5127834"/>
            <a:ext cx="3047950" cy="70788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0033CC"/>
                </a:solidFill>
              </a:rPr>
              <a:t>We’ll learn about C++</a:t>
            </a:r>
          </a:p>
          <a:p>
            <a:r>
              <a:rPr lang="en-US" sz="2000" dirty="0">
                <a:solidFill>
                  <a:srgbClr val="0033CC"/>
                </a:solidFill>
              </a:rPr>
              <a:t>classes and objects later.</a:t>
            </a:r>
          </a:p>
        </p:txBody>
      </p:sp>
    </p:spTree>
    <p:extLst>
      <p:ext uri="{BB962C8B-B14F-4D97-AF65-F5344CB8AC3E}">
        <p14:creationId xmlns:p14="http://schemas.microsoft.com/office/powerpoint/2010/main" val="4863361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Assignment #2: Sample Solution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3D458AE-CA77-7C4F-A6A7-1ED1D0C2A55A}"/>
              </a:ext>
            </a:extLst>
          </p:cNvPr>
          <p:cNvSpPr txBox="1"/>
          <p:nvPr/>
        </p:nvSpPr>
        <p:spPr>
          <a:xfrm>
            <a:off x="1393886" y="1231642"/>
            <a:ext cx="6356227" cy="50167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A12A0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#include &lt;</a:t>
            </a:r>
            <a:r>
              <a:rPr lang="en-US" b="1" dirty="0" err="1">
                <a:solidFill>
                  <a:srgbClr val="A12A0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cassert</a:t>
            </a:r>
            <a:r>
              <a:rPr lang="en-US" b="1" dirty="0">
                <a:solidFill>
                  <a:srgbClr val="A12A0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  <a:br>
              <a:rPr lang="en-US" b="1" dirty="0">
                <a:solidFill>
                  <a:srgbClr val="A12A0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b="1" dirty="0">
              <a:solidFill>
                <a:srgbClr val="A12A03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using namespace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std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b="1" dirty="0" err="1">
                <a:solidFill>
                  <a:srgbClr val="A12A0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typedef</a:t>
            </a:r>
            <a:r>
              <a:rPr lang="en-US" b="1" dirty="0">
                <a:solidFill>
                  <a:srgbClr val="A12A0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 dirty="0" err="1">
                <a:solidFill>
                  <a:srgbClr val="A12A0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b="1" dirty="0">
                <a:solidFill>
                  <a:srgbClr val="A12A0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Door;</a:t>
            </a:r>
            <a:br>
              <a:rPr lang="en-US" b="1" dirty="0">
                <a:solidFill>
                  <a:srgbClr val="A12A0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b="1" dirty="0">
              <a:solidFill>
                <a:srgbClr val="A12A03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const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SIMULATION_COUNT = 100;</a:t>
            </a:r>
            <a:b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/**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* Run a simulation.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* @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param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sequence the sequence number.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* @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param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win1 number of first choice wins.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* @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param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win2 number of second choice wins.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*/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void simulate(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sequence,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&amp; win1,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&amp; win2);</a:t>
            </a:r>
            <a:b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/**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* Hide the car behind a door.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* @return the door that the car is hidden behind.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*/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Door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hide_car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</a:p>
        </p:txBody>
      </p:sp>
    </p:spTree>
    <p:extLst>
      <p:ext uri="{BB962C8B-B14F-4D97-AF65-F5344CB8AC3E}">
        <p14:creationId xmlns:p14="http://schemas.microsoft.com/office/powerpoint/2010/main" val="112855969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1E67FD-1100-C34F-A831-2CB38340A9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cin</a:t>
            </a:r>
            <a:r>
              <a:rPr lang="en-US" dirty="0"/>
              <a:t> and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2633A8-D4B5-8947-A8FE-96A7401CAB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Predefined stream variables </a:t>
            </a:r>
            <a:r>
              <a:rPr lang="en-US" b="1" dirty="0" err="1">
                <a:solidFill>
                  <a:srgbClr val="0033CC"/>
                </a:solidFill>
                <a:latin typeface="Courier New" charset="0"/>
                <a:cs typeface="Courier New" charset="0"/>
              </a:rPr>
              <a:t>cin</a:t>
            </a:r>
            <a:r>
              <a:rPr lang="en-US" dirty="0"/>
              <a:t> and </a:t>
            </a:r>
            <a:r>
              <a:rPr lang="en-US" b="1" dirty="0" err="1">
                <a:solidFill>
                  <a:srgbClr val="0033CC"/>
                </a:solidFill>
                <a:latin typeface="Courier New" charset="0"/>
                <a:cs typeface="Courier New" charset="0"/>
              </a:rPr>
              <a:t>cout</a:t>
            </a:r>
            <a:r>
              <a:rPr lang="en-US" dirty="0"/>
              <a:t> represent </a:t>
            </a:r>
            <a:r>
              <a:rPr lang="en-US" dirty="0">
                <a:solidFill>
                  <a:srgbClr val="A12A03"/>
                </a:solidFill>
              </a:rPr>
              <a:t>standard in</a:t>
            </a:r>
            <a:r>
              <a:rPr lang="en-US" dirty="0"/>
              <a:t> (keyboard) and </a:t>
            </a:r>
            <a:br>
              <a:rPr lang="en-US" dirty="0"/>
            </a:br>
            <a:r>
              <a:rPr lang="en-US" dirty="0">
                <a:solidFill>
                  <a:srgbClr val="A12A03"/>
                </a:solidFill>
              </a:rPr>
              <a:t>standard out</a:t>
            </a:r>
            <a:r>
              <a:rPr lang="en-US" dirty="0"/>
              <a:t> (monitor screen).</a:t>
            </a:r>
          </a:p>
          <a:p>
            <a:pPr lvl="5"/>
            <a:endParaRPr lang="en-US" dirty="0"/>
          </a:p>
          <a:p>
            <a:pPr lvl="1"/>
            <a:r>
              <a:rPr lang="en-US" dirty="0"/>
              <a:t>You must: </a:t>
            </a:r>
            <a:r>
              <a:rPr lang="en-US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#include &lt;</a:t>
            </a:r>
            <a:r>
              <a:rPr lang="en-US" b="1" dirty="0" err="1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iostream</a:t>
            </a:r>
            <a:r>
              <a:rPr lang="en-US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pPr lvl="1"/>
            <a:r>
              <a:rPr lang="en-US" dirty="0"/>
              <a:t>And also: </a:t>
            </a:r>
            <a:r>
              <a:rPr lang="en-US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using namespace </a:t>
            </a:r>
            <a:r>
              <a:rPr lang="en-US" b="1" dirty="0" err="1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std</a:t>
            </a:r>
            <a:r>
              <a:rPr lang="en-US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 lvl="4"/>
            <a:endParaRPr lang="en-US" dirty="0"/>
          </a:p>
          <a:p>
            <a:r>
              <a:rPr lang="en-US" dirty="0"/>
              <a:t>When you run your program on the command line, you can use </a:t>
            </a:r>
            <a:r>
              <a:rPr lang="en-US" dirty="0">
                <a:solidFill>
                  <a:srgbClr val="A12A03"/>
                </a:solidFill>
              </a:rPr>
              <a:t>I/O redirection</a:t>
            </a:r>
            <a:r>
              <a:rPr lang="en-US" dirty="0"/>
              <a:t> to </a:t>
            </a:r>
            <a:r>
              <a:rPr lang="en-US" dirty="0">
                <a:solidFill>
                  <a:srgbClr val="A12A03"/>
                </a:solidFill>
              </a:rPr>
              <a:t>redirect</a:t>
            </a:r>
            <a:r>
              <a:rPr lang="en-US" dirty="0"/>
              <a:t> standard in and standard out to text files.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473F5DE-F1D1-F041-8479-6316E366E5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1293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Formatting Output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1"/>
            <a:ext cx="8229600" cy="4785330"/>
          </a:xfrm>
        </p:spPr>
        <p:txBody>
          <a:bodyPr/>
          <a:lstStyle/>
          <a:p>
            <a:r>
              <a:rPr lang="en-US" dirty="0"/>
              <a:t>Formatting a value that is being output includes</a:t>
            </a:r>
          </a:p>
          <a:p>
            <a:pPr lvl="1"/>
            <a:r>
              <a:rPr lang="en-US" dirty="0"/>
              <a:t>determining the </a:t>
            </a:r>
            <a:r>
              <a:rPr lang="en-US" u="sng" dirty="0"/>
              <a:t>width</a:t>
            </a:r>
            <a:r>
              <a:rPr lang="en-US" dirty="0"/>
              <a:t> of the output field</a:t>
            </a:r>
          </a:p>
          <a:p>
            <a:pPr lvl="1"/>
            <a:r>
              <a:rPr lang="en-US" dirty="0"/>
              <a:t>deciding whether to write numbers in </a:t>
            </a:r>
            <a:br>
              <a:rPr lang="en-US" dirty="0"/>
            </a:br>
            <a:r>
              <a:rPr lang="en-US" u="sng" dirty="0"/>
              <a:t>fixed-point</a:t>
            </a:r>
            <a:r>
              <a:rPr lang="en-US" dirty="0"/>
              <a:t> </a:t>
            </a:r>
            <a:r>
              <a:rPr lang="en-US" u="sng" dirty="0"/>
              <a:t>notation</a:t>
            </a:r>
            <a:r>
              <a:rPr lang="en-US" dirty="0"/>
              <a:t> or in </a:t>
            </a:r>
            <a:r>
              <a:rPr lang="en-US" u="sng" dirty="0"/>
              <a:t>scientific notation</a:t>
            </a:r>
          </a:p>
          <a:p>
            <a:pPr lvl="1"/>
            <a:r>
              <a:rPr lang="en-US" dirty="0"/>
              <a:t>setting how many </a:t>
            </a:r>
            <a:r>
              <a:rPr lang="en-US" u="sng" dirty="0"/>
              <a:t>digits after the decimal point</a:t>
            </a:r>
          </a:p>
          <a:p>
            <a:pPr lvl="5"/>
            <a:endParaRPr lang="en-US" dirty="0"/>
          </a:p>
          <a:p>
            <a:r>
              <a:rPr lang="en-US" dirty="0"/>
              <a:t>To format output to </a:t>
            </a:r>
            <a:r>
              <a:rPr lang="en-US" b="1" dirty="0" err="1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cout</a:t>
            </a:r>
            <a:r>
              <a:rPr lang="en-US" dirty="0"/>
              <a:t>, </a:t>
            </a:r>
            <a:br>
              <a:rPr lang="en-US" dirty="0"/>
            </a:br>
            <a:r>
              <a:rPr lang="en-US" dirty="0"/>
              <a:t>call its member functions:</a:t>
            </a:r>
          </a:p>
          <a:p>
            <a:pPr lvl="1"/>
            <a:r>
              <a:rPr lang="en-US" dirty="0"/>
              <a:t>Examples:</a:t>
            </a:r>
          </a:p>
          <a:p>
            <a:pPr lvl="2"/>
            <a:r>
              <a:rPr lang="en-US" dirty="0"/>
              <a:t>Use fixed-point notation instead of scientific notation.</a:t>
            </a:r>
          </a:p>
          <a:p>
            <a:pPr lvl="2"/>
            <a:r>
              <a:rPr lang="en-US" dirty="0"/>
              <a:t>Always include the decimal point in the output.</a:t>
            </a:r>
          </a:p>
          <a:p>
            <a:pPr lvl="2"/>
            <a:r>
              <a:rPr lang="en-US" dirty="0"/>
              <a:t>Two digits after the decimal point.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21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5192092" y="4151572"/>
            <a:ext cx="3768980" cy="92333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800" b="1" dirty="0" err="1">
                <a:latin typeface="Courier New" charset="0"/>
                <a:ea typeface="Courier New" charset="0"/>
                <a:cs typeface="Courier New" charset="0"/>
              </a:rPr>
              <a:t>cout.setf</a:t>
            </a:r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(</a:t>
            </a:r>
            <a:r>
              <a:rPr lang="en-US" sz="1800" b="1" dirty="0" err="1">
                <a:latin typeface="Courier New" charset="0"/>
                <a:ea typeface="Courier New" charset="0"/>
                <a:cs typeface="Courier New" charset="0"/>
              </a:rPr>
              <a:t>ios</a:t>
            </a:r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::fixed);</a:t>
            </a:r>
          </a:p>
          <a:p>
            <a:r>
              <a:rPr lang="en-US" sz="1800" b="1" dirty="0" err="1">
                <a:latin typeface="Courier New" charset="0"/>
                <a:ea typeface="Courier New" charset="0"/>
                <a:cs typeface="Courier New" charset="0"/>
              </a:rPr>
              <a:t>cout.setf</a:t>
            </a:r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(</a:t>
            </a:r>
            <a:r>
              <a:rPr lang="en-US" sz="1800" b="1" dirty="0" err="1">
                <a:latin typeface="Courier New" charset="0"/>
                <a:ea typeface="Courier New" charset="0"/>
                <a:cs typeface="Courier New" charset="0"/>
              </a:rPr>
              <a:t>ios</a:t>
            </a:r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::</a:t>
            </a:r>
            <a:r>
              <a:rPr lang="en-US" sz="1800" b="1" dirty="0" err="1">
                <a:latin typeface="Courier New" charset="0"/>
                <a:ea typeface="Courier New" charset="0"/>
                <a:cs typeface="Courier New" charset="0"/>
              </a:rPr>
              <a:t>showpoint</a:t>
            </a:r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);</a:t>
            </a:r>
          </a:p>
          <a:p>
            <a:r>
              <a:rPr lang="en-US" sz="1800" b="1" dirty="0" err="1">
                <a:latin typeface="Courier New" charset="0"/>
                <a:ea typeface="Courier New" charset="0"/>
                <a:cs typeface="Courier New" charset="0"/>
              </a:rPr>
              <a:t>cout.precision</a:t>
            </a:r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(2);</a:t>
            </a:r>
          </a:p>
        </p:txBody>
      </p:sp>
    </p:spTree>
    <p:extLst>
      <p:ext uri="{BB962C8B-B14F-4D97-AF65-F5344CB8AC3E}">
        <p14:creationId xmlns:p14="http://schemas.microsoft.com/office/powerpoint/2010/main" val="15585205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Output Manipulators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1295400"/>
            <a:ext cx="8595311" cy="3322307"/>
          </a:xfrm>
        </p:spPr>
        <p:txBody>
          <a:bodyPr/>
          <a:lstStyle/>
          <a:p>
            <a:r>
              <a:rPr lang="en-US" dirty="0"/>
              <a:t>Manipulator function </a:t>
            </a:r>
            <a:r>
              <a:rPr lang="en-US" b="1" dirty="0" err="1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setw</a:t>
            </a:r>
            <a:r>
              <a:rPr lang="en-US" dirty="0">
                <a:solidFill>
                  <a:srgbClr val="0033CC"/>
                </a:solidFill>
              </a:rPr>
              <a:t> </a:t>
            </a:r>
            <a:r>
              <a:rPr lang="en-US" dirty="0"/>
              <a:t>sets the width </a:t>
            </a:r>
            <a:br>
              <a:rPr lang="en-US" dirty="0"/>
            </a:br>
            <a:r>
              <a:rPr lang="en-US" dirty="0"/>
              <a:t>of an output field.</a:t>
            </a:r>
          </a:p>
          <a:p>
            <a:pPr lvl="4"/>
            <a:endParaRPr lang="en-US" dirty="0"/>
          </a:p>
          <a:p>
            <a:r>
              <a:rPr lang="en-US" dirty="0"/>
              <a:t>Manipulator function </a:t>
            </a:r>
            <a:r>
              <a:rPr lang="en-US" b="1" dirty="0" err="1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setprecision</a:t>
            </a:r>
            <a:r>
              <a:rPr lang="en-US" dirty="0"/>
              <a:t> sets the number of places after the decimal point.</a:t>
            </a:r>
          </a:p>
          <a:p>
            <a:pPr lvl="4"/>
            <a:endParaRPr lang="en-US" dirty="0"/>
          </a:p>
          <a:p>
            <a:r>
              <a:rPr lang="en-US" dirty="0"/>
              <a:t>Embed calls to manipulators in output statements.</a:t>
            </a:r>
          </a:p>
          <a:p>
            <a:pPr lvl="1"/>
            <a:r>
              <a:rPr lang="en-US" dirty="0"/>
              <a:t>Examples: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22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576740" y="4665853"/>
            <a:ext cx="6356227" cy="13234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A12A03"/>
                </a:solidFill>
                <a:latin typeface="Courier New" charset="0"/>
                <a:ea typeface="Courier New" charset="0"/>
                <a:cs typeface="Courier New" charset="0"/>
              </a:rPr>
              <a:t>#include &lt;</a:t>
            </a:r>
            <a:r>
              <a:rPr lang="en-US" b="1" dirty="0" err="1">
                <a:solidFill>
                  <a:srgbClr val="A12A03"/>
                </a:solidFill>
                <a:latin typeface="Courier New" charset="0"/>
                <a:ea typeface="Courier New" charset="0"/>
                <a:cs typeface="Courier New" charset="0"/>
              </a:rPr>
              <a:t>iomanip</a:t>
            </a:r>
            <a:r>
              <a:rPr lang="en-US" b="1" dirty="0">
                <a:solidFill>
                  <a:srgbClr val="A12A03"/>
                </a:solidFill>
                <a:latin typeface="Courier New" charset="0"/>
                <a:ea typeface="Courier New" charset="0"/>
                <a:cs typeface="Courier New" charset="0"/>
              </a:rPr>
              <a:t>&gt;</a:t>
            </a:r>
          </a:p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using namespace </a:t>
            </a:r>
            <a:r>
              <a:rPr lang="en-US" b="1" dirty="0" err="1">
                <a:latin typeface="Courier New" charset="0"/>
                <a:ea typeface="Courier New" charset="0"/>
                <a:cs typeface="Courier New" charset="0"/>
              </a:rPr>
              <a:t>std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;</a:t>
            </a:r>
          </a:p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...</a:t>
            </a:r>
          </a:p>
          <a:p>
            <a:r>
              <a:rPr lang="en-US" b="1" dirty="0" err="1">
                <a:latin typeface="Courier New" charset="0"/>
                <a:ea typeface="Courier New" charset="0"/>
                <a:cs typeface="Courier New" charset="0"/>
              </a:rPr>
              <a:t>cout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 &lt;&lt; "Value 1 = " &lt;&lt; </a:t>
            </a:r>
            <a:r>
              <a:rPr lang="en-US" b="1" dirty="0" err="1">
                <a:solidFill>
                  <a:srgbClr val="A12A03"/>
                </a:solidFill>
                <a:latin typeface="Courier New" charset="0"/>
                <a:ea typeface="Courier New" charset="0"/>
                <a:cs typeface="Courier New" charset="0"/>
              </a:rPr>
              <a:t>setw</a:t>
            </a:r>
            <a:r>
              <a:rPr lang="en-US" b="1" dirty="0">
                <a:solidFill>
                  <a:srgbClr val="A12A03"/>
                </a:solidFill>
                <a:latin typeface="Courier New" charset="0"/>
                <a:ea typeface="Courier New" charset="0"/>
                <a:cs typeface="Courier New" charset="0"/>
              </a:rPr>
              <a:t>(10)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 &lt;&lt; value1 &lt;&lt; end;</a:t>
            </a:r>
          </a:p>
          <a:p>
            <a:r>
              <a:rPr lang="en-US" b="1" dirty="0" err="1">
                <a:latin typeface="Courier New" charset="0"/>
                <a:ea typeface="Courier New" charset="0"/>
                <a:cs typeface="Courier New" charset="0"/>
              </a:rPr>
              <a:t>cout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 &lt;&lt; "$" &lt;&lt; </a:t>
            </a:r>
            <a:r>
              <a:rPr lang="en-US" b="1" dirty="0" err="1">
                <a:solidFill>
                  <a:srgbClr val="A12A03"/>
                </a:solidFill>
                <a:latin typeface="Courier New" charset="0"/>
                <a:ea typeface="Courier New" charset="0"/>
                <a:cs typeface="Courier New" charset="0"/>
              </a:rPr>
              <a:t>setprecision</a:t>
            </a:r>
            <a:r>
              <a:rPr lang="en-US" b="1" dirty="0">
                <a:solidFill>
                  <a:srgbClr val="A12A03"/>
                </a:solidFill>
                <a:latin typeface="Courier New" charset="0"/>
                <a:ea typeface="Courier New" charset="0"/>
                <a:cs typeface="Courier New" charset="0"/>
              </a:rPr>
              <a:t>(2)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 &lt;&lt; amount &lt;&lt; </a:t>
            </a:r>
            <a:r>
              <a:rPr lang="en-US" b="1" dirty="0" err="1">
                <a:latin typeface="Courier New" charset="0"/>
                <a:ea typeface="Courier New" charset="0"/>
                <a:cs typeface="Courier New" charset="0"/>
              </a:rPr>
              <a:t>endl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; </a:t>
            </a:r>
          </a:p>
        </p:txBody>
      </p:sp>
    </p:spTree>
    <p:extLst>
      <p:ext uri="{BB962C8B-B14F-4D97-AF65-F5344CB8AC3E}">
        <p14:creationId xmlns:p14="http://schemas.microsoft.com/office/powerpoint/2010/main" val="23772401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Passing Streams to Functions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1676405"/>
          </a:xfrm>
        </p:spPr>
        <p:txBody>
          <a:bodyPr/>
          <a:lstStyle/>
          <a:p>
            <a:r>
              <a:rPr lang="en-US" dirty="0"/>
              <a:t>Pass stream objects to functions </a:t>
            </a:r>
            <a:br>
              <a:rPr lang="en-US" dirty="0"/>
            </a:br>
            <a:r>
              <a:rPr lang="en-US" u="sng" dirty="0"/>
              <a:t>only via call-by-reference</a:t>
            </a:r>
            <a:r>
              <a:rPr lang="en-US" dirty="0"/>
              <a:t>.</a:t>
            </a:r>
          </a:p>
          <a:p>
            <a:pPr lvl="5"/>
            <a:endParaRPr lang="en-US" dirty="0"/>
          </a:p>
          <a:p>
            <a:pPr lvl="1"/>
            <a:r>
              <a:rPr lang="en-US" dirty="0"/>
              <a:t>Example: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23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2923786" y="2513043"/>
            <a:ext cx="5285421" cy="64633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void </a:t>
            </a:r>
            <a:r>
              <a:rPr lang="en-US" sz="1800" b="1" dirty="0" err="1">
                <a:latin typeface="Courier New" charset="0"/>
                <a:ea typeface="Courier New" charset="0"/>
                <a:cs typeface="Courier New" charset="0"/>
              </a:rPr>
              <a:t>copyFile</a:t>
            </a:r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(</a:t>
            </a:r>
            <a:r>
              <a:rPr lang="en-US" sz="1800" b="1" dirty="0" err="1">
                <a:latin typeface="Courier New" charset="0"/>
                <a:ea typeface="Courier New" charset="0"/>
                <a:cs typeface="Courier New" charset="0"/>
              </a:rPr>
              <a:t>ifstream</a:t>
            </a:r>
            <a:r>
              <a:rPr lang="en-US" sz="1800" b="1" dirty="0">
                <a:solidFill>
                  <a:srgbClr val="A12A03"/>
                </a:solidFill>
                <a:latin typeface="Courier New" charset="0"/>
                <a:ea typeface="Courier New" charset="0"/>
                <a:cs typeface="Courier New" charset="0"/>
              </a:rPr>
              <a:t>&amp;</a:t>
            </a:r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 source, </a:t>
            </a:r>
          </a:p>
          <a:p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              </a:t>
            </a:r>
            <a:r>
              <a:rPr lang="en-US" sz="1800" b="1" dirty="0" err="1">
                <a:latin typeface="Courier New" charset="0"/>
                <a:ea typeface="Courier New" charset="0"/>
                <a:cs typeface="Courier New" charset="0"/>
              </a:rPr>
              <a:t>ofstream</a:t>
            </a:r>
            <a:r>
              <a:rPr lang="en-US" sz="1800" b="1" dirty="0">
                <a:solidFill>
                  <a:srgbClr val="A12A03"/>
                </a:solidFill>
                <a:latin typeface="Courier New" charset="0"/>
                <a:ea typeface="Courier New" charset="0"/>
                <a:cs typeface="Courier New" charset="0"/>
              </a:rPr>
              <a:t>&amp;</a:t>
            </a:r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 destination);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5ADCFBB-7BBF-324F-8A86-0D07DCD56F24}"/>
              </a:ext>
            </a:extLst>
          </p:cNvPr>
          <p:cNvSpPr txBox="1"/>
          <p:nvPr/>
        </p:nvSpPr>
        <p:spPr>
          <a:xfrm>
            <a:off x="5212073" y="1872886"/>
            <a:ext cx="708848" cy="33855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33CC"/>
                </a:solidFill>
              </a:rPr>
              <a:t>Why?</a:t>
            </a:r>
          </a:p>
        </p:txBody>
      </p:sp>
    </p:spTree>
    <p:extLst>
      <p:ext uri="{BB962C8B-B14F-4D97-AF65-F5344CB8AC3E}">
        <p14:creationId xmlns:p14="http://schemas.microsoft.com/office/powerpoint/2010/main" val="11660257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Character I/O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Recall that the operator  </a:t>
            </a:r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&gt;&gt;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/>
              <a:t>used on </a:t>
            </a:r>
            <a:r>
              <a:rPr lang="en-US" b="1" dirty="0" err="1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cin</a:t>
            </a:r>
            <a:r>
              <a:rPr lang="en-US" dirty="0"/>
              <a:t> skips blanks.</a:t>
            </a:r>
          </a:p>
          <a:p>
            <a:pPr lvl="4"/>
            <a:endParaRPr lang="en-US" dirty="0"/>
          </a:p>
          <a:p>
            <a:r>
              <a:rPr lang="en-US" dirty="0"/>
              <a:t>To read all characters from an input stream, </a:t>
            </a:r>
            <a:r>
              <a:rPr lang="en-US" u="sng" dirty="0"/>
              <a:t>including blanks</a:t>
            </a:r>
            <a:r>
              <a:rPr lang="en-US" dirty="0"/>
              <a:t>, use the </a:t>
            </a:r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get</a:t>
            </a:r>
            <a:r>
              <a:rPr lang="en-US" dirty="0"/>
              <a:t> method:</a:t>
            </a:r>
          </a:p>
          <a:p>
            <a:endParaRPr lang="en-US" dirty="0"/>
          </a:p>
          <a:p>
            <a:endParaRPr lang="en-US" dirty="0"/>
          </a:p>
          <a:p>
            <a:pPr lvl="1"/>
            <a:endParaRPr lang="en-US" dirty="0"/>
          </a:p>
          <a:p>
            <a:r>
              <a:rPr lang="en-US" dirty="0"/>
              <a:t>Use the </a:t>
            </a:r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put</a:t>
            </a:r>
            <a:r>
              <a:rPr lang="en-US" dirty="0"/>
              <a:t> method to output any character </a:t>
            </a:r>
            <a:br>
              <a:rPr lang="en-US" dirty="0"/>
            </a:br>
            <a:r>
              <a:rPr lang="en-US" dirty="0"/>
              <a:t>to an output stream: </a:t>
            </a:r>
            <a:r>
              <a:rPr lang="en-US" b="1" dirty="0" err="1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cout.put</a:t>
            </a:r>
            <a:r>
              <a:rPr lang="en-US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b="1" dirty="0" err="1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ch</a:t>
            </a:r>
            <a:r>
              <a:rPr lang="en-US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24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3363626" y="3544065"/>
            <a:ext cx="2031325" cy="101566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2000" b="1" dirty="0">
                <a:latin typeface="Courier New" charset="0"/>
                <a:ea typeface="Courier New" charset="0"/>
                <a:cs typeface="Courier New" charset="0"/>
              </a:rPr>
              <a:t>char </a:t>
            </a:r>
            <a:r>
              <a:rPr lang="en-US" sz="2000" b="1" dirty="0" err="1">
                <a:latin typeface="Courier New" charset="0"/>
                <a:ea typeface="Courier New" charset="0"/>
                <a:cs typeface="Courier New" charset="0"/>
              </a:rPr>
              <a:t>ch</a:t>
            </a:r>
            <a:r>
              <a:rPr lang="en-US" sz="2000" b="1" dirty="0">
                <a:latin typeface="Courier New" charset="0"/>
                <a:ea typeface="Courier New" charset="0"/>
                <a:cs typeface="Courier New" charset="0"/>
              </a:rPr>
              <a:t>;</a:t>
            </a:r>
          </a:p>
          <a:p>
            <a:r>
              <a:rPr lang="en-US" sz="2000" b="1" dirty="0">
                <a:latin typeface="Courier New" charset="0"/>
                <a:ea typeface="Courier New" charset="0"/>
                <a:cs typeface="Courier New" charset="0"/>
              </a:rPr>
              <a:t>...</a:t>
            </a:r>
          </a:p>
          <a:p>
            <a:r>
              <a:rPr lang="en-US" sz="2000" b="1" dirty="0" err="1">
                <a:latin typeface="Courier New" charset="0"/>
                <a:ea typeface="Courier New" charset="0"/>
                <a:cs typeface="Courier New" charset="0"/>
              </a:rPr>
              <a:t>cin.get</a:t>
            </a:r>
            <a:r>
              <a:rPr lang="en-US" sz="2000" b="1" dirty="0">
                <a:latin typeface="Courier New" charset="0"/>
                <a:ea typeface="Courier New" charset="0"/>
                <a:cs typeface="Courier New" charset="0"/>
              </a:rPr>
              <a:t>(</a:t>
            </a:r>
            <a:r>
              <a:rPr lang="en-US" sz="2000" b="1" dirty="0" err="1">
                <a:latin typeface="Courier New" charset="0"/>
                <a:ea typeface="Courier New" charset="0"/>
                <a:cs typeface="Courier New" charset="0"/>
              </a:rPr>
              <a:t>ch</a:t>
            </a:r>
            <a:r>
              <a:rPr lang="en-US" sz="2000" b="1" dirty="0">
                <a:latin typeface="Courier New" charset="0"/>
                <a:ea typeface="Courier New" charset="0"/>
                <a:cs typeface="Courier New" charset="0"/>
              </a:rPr>
              <a:t>);</a:t>
            </a:r>
          </a:p>
        </p:txBody>
      </p:sp>
    </p:spTree>
    <p:extLst>
      <p:ext uri="{BB962C8B-B14F-4D97-AF65-F5344CB8AC3E}">
        <p14:creationId xmlns:p14="http://schemas.microsoft.com/office/powerpoint/2010/main" val="48468233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8022DF-3C91-EF4C-9EEE-0FCDA10EC9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Character I/O</a:t>
            </a:r>
            <a:r>
              <a:rPr lang="en-US" i="1" dirty="0"/>
              <a:t>, cont’d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F42A53-98CA-C044-8711-DEF07B048E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1493527"/>
          </a:xfrm>
        </p:spPr>
        <p:txBody>
          <a:bodyPr/>
          <a:lstStyle/>
          <a:p>
            <a:r>
              <a:rPr lang="en-US" dirty="0"/>
              <a:t>Recall that you can use built-in function </a:t>
            </a:r>
            <a:r>
              <a:rPr lang="en-US" b="1" dirty="0" err="1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getline</a:t>
            </a:r>
            <a:r>
              <a:rPr lang="en-US" dirty="0"/>
              <a:t> to read an entire input line, </a:t>
            </a:r>
            <a:br>
              <a:rPr lang="en-US" dirty="0"/>
            </a:br>
            <a:r>
              <a:rPr lang="en-US" dirty="0"/>
              <a:t>including blanks, into a string variable: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5C692C2-0539-D64D-AE63-C0989CD9D6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25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FF4641F-72EE-1A46-BC4E-EF843300DACB}"/>
              </a:ext>
            </a:extLst>
          </p:cNvPr>
          <p:cNvSpPr txBox="1"/>
          <p:nvPr/>
        </p:nvSpPr>
        <p:spPr>
          <a:xfrm>
            <a:off x="3017728" y="2788927"/>
            <a:ext cx="3108543" cy="101566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string text;</a:t>
            </a:r>
          </a:p>
          <a:p>
            <a:endParaRPr lang="en-US" sz="2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2000" b="1" dirty="0" err="1">
                <a:solidFill>
                  <a:srgbClr val="A12A0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getline</a:t>
            </a:r>
            <a:r>
              <a:rPr lang="en-US" sz="2000" b="1" dirty="0">
                <a:solidFill>
                  <a:srgbClr val="A12A0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2000" b="1" dirty="0" err="1">
                <a:solidFill>
                  <a:srgbClr val="A12A0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cin</a:t>
            </a:r>
            <a:r>
              <a:rPr lang="en-US" sz="2000" b="1" dirty="0">
                <a:solidFill>
                  <a:srgbClr val="A12A0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text);</a:t>
            </a:r>
          </a:p>
        </p:txBody>
      </p:sp>
    </p:spTree>
    <p:extLst>
      <p:ext uri="{BB962C8B-B14F-4D97-AF65-F5344CB8AC3E}">
        <p14:creationId xmlns:p14="http://schemas.microsoft.com/office/powerpoint/2010/main" val="182064187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Predefined Character Functions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Some very useful Boolean functions </a:t>
            </a:r>
            <a:br>
              <a:rPr lang="en-US" dirty="0"/>
            </a:br>
            <a:r>
              <a:rPr lang="en-US" dirty="0"/>
              <a:t>that test a character:</a:t>
            </a:r>
          </a:p>
          <a:p>
            <a:pPr lvl="1"/>
            <a:r>
              <a:rPr lang="en-US" b="1" dirty="0" err="1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isupper</a:t>
            </a:r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(</a:t>
            </a:r>
            <a:r>
              <a:rPr lang="en-US" b="1" dirty="0" err="1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ch</a:t>
            </a:r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)</a:t>
            </a:r>
          </a:p>
          <a:p>
            <a:pPr lvl="1"/>
            <a:r>
              <a:rPr lang="en-US" b="1" dirty="0" err="1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islower</a:t>
            </a:r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(</a:t>
            </a:r>
            <a:r>
              <a:rPr lang="en-US" b="1" dirty="0" err="1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ch</a:t>
            </a:r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)</a:t>
            </a:r>
          </a:p>
          <a:p>
            <a:pPr lvl="1"/>
            <a:r>
              <a:rPr lang="en-US" b="1" dirty="0" err="1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isalpha</a:t>
            </a:r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(</a:t>
            </a:r>
            <a:r>
              <a:rPr lang="en-US" b="1" dirty="0" err="1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ch</a:t>
            </a:r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)</a:t>
            </a:r>
          </a:p>
          <a:p>
            <a:pPr lvl="1"/>
            <a:r>
              <a:rPr lang="en-US" b="1" dirty="0" err="1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isdigit</a:t>
            </a:r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(</a:t>
            </a:r>
            <a:r>
              <a:rPr lang="en-US" b="1" dirty="0" err="1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ch</a:t>
            </a:r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)</a:t>
            </a:r>
          </a:p>
          <a:p>
            <a:pPr lvl="1"/>
            <a:r>
              <a:rPr lang="en-US" b="1" dirty="0" err="1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isspace</a:t>
            </a:r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(</a:t>
            </a:r>
            <a:r>
              <a:rPr lang="en-US" b="1" dirty="0" err="1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ch</a:t>
            </a:r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)</a:t>
            </a:r>
          </a:p>
          <a:p>
            <a:pPr lvl="1"/>
            <a:r>
              <a:rPr lang="en-US" b="1" dirty="0" err="1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toupper</a:t>
            </a:r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(</a:t>
            </a:r>
            <a:r>
              <a:rPr lang="en-US" b="1" dirty="0" err="1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ch</a:t>
            </a:r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)</a:t>
            </a:r>
          </a:p>
          <a:p>
            <a:pPr lvl="1"/>
            <a:r>
              <a:rPr lang="en-US" b="1" dirty="0" err="1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tolower</a:t>
            </a:r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(</a:t>
            </a:r>
            <a:r>
              <a:rPr lang="en-US" b="1" dirty="0" err="1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ch</a:t>
            </a:r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346005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</a:t>
            </a:r>
            <a:r>
              <a:rPr lang="en-US" b="1" dirty="0" err="1">
                <a:latin typeface="Courier New" charset="0"/>
                <a:ea typeface="Courier New" charset="0"/>
                <a:cs typeface="Courier New" charset="0"/>
              </a:rPr>
              <a:t>eof</a:t>
            </a:r>
            <a:r>
              <a:rPr lang="en-US" dirty="0"/>
              <a:t> Function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693892"/>
          </a:xfrm>
        </p:spPr>
        <p:txBody>
          <a:bodyPr/>
          <a:lstStyle/>
          <a:p>
            <a:r>
              <a:rPr lang="en-US" dirty="0"/>
              <a:t>Boolean function </a:t>
            </a:r>
            <a:r>
              <a:rPr lang="en-US" b="1" dirty="0" err="1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eof</a:t>
            </a:r>
            <a:r>
              <a:rPr lang="en-US" dirty="0"/>
              <a:t> tests whether or not an input stream has read the entire file.</a:t>
            </a:r>
          </a:p>
          <a:p>
            <a:pPr lvl="1"/>
            <a:r>
              <a:rPr lang="en-US" dirty="0" err="1"/>
              <a:t>eof</a:t>
            </a:r>
            <a:r>
              <a:rPr lang="en-US" dirty="0"/>
              <a:t> = end of file</a:t>
            </a:r>
          </a:p>
          <a:p>
            <a:pPr lvl="1"/>
            <a:r>
              <a:rPr lang="en-US" dirty="0"/>
              <a:t>Example:</a:t>
            </a:r>
          </a:p>
          <a:p>
            <a:pPr lvl="5"/>
            <a:endParaRPr lang="en-US" dirty="0"/>
          </a:p>
          <a:p>
            <a:endParaRPr lang="en-US" dirty="0"/>
          </a:p>
          <a:p>
            <a:r>
              <a:rPr lang="en-US" dirty="0"/>
              <a:t>Function </a:t>
            </a:r>
            <a:r>
              <a:rPr lang="en-US" b="1" dirty="0" err="1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eof</a:t>
            </a:r>
            <a:r>
              <a:rPr lang="en-US" dirty="0"/>
              <a:t> returns true only </a:t>
            </a:r>
            <a:r>
              <a:rPr lang="en-US" u="sng" dirty="0"/>
              <a:t>after</a:t>
            </a:r>
            <a:r>
              <a:rPr lang="en-US" dirty="0"/>
              <a:t> an attempt was made to read past the end of file. </a:t>
            </a:r>
          </a:p>
          <a:p>
            <a:pPr lvl="1"/>
            <a:r>
              <a:rPr lang="en-US" dirty="0"/>
              <a:t>It’s not a warning that you’re about to read </a:t>
            </a:r>
            <a:br>
              <a:rPr lang="en-US" dirty="0"/>
            </a:br>
            <a:r>
              <a:rPr lang="en-US" dirty="0"/>
              <a:t>past the end of file.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27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2825368" y="3154683"/>
            <a:ext cx="3493264" cy="36933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800" b="1">
                <a:latin typeface="Courier New" charset="0"/>
                <a:ea typeface="Courier New" charset="0"/>
                <a:cs typeface="Courier New" charset="0"/>
              </a:rPr>
              <a:t>if (</a:t>
            </a:r>
            <a:r>
              <a:rPr lang="en-US" sz="1800" b="1" dirty="0" err="1">
                <a:latin typeface="Courier New" charset="0"/>
                <a:ea typeface="Courier New" charset="0"/>
                <a:cs typeface="Courier New" charset="0"/>
              </a:rPr>
              <a:t>in_stream.eof</a:t>
            </a:r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()) ...</a:t>
            </a:r>
          </a:p>
        </p:txBody>
      </p:sp>
    </p:spTree>
    <p:extLst>
      <p:ext uri="{BB962C8B-B14F-4D97-AF65-F5344CB8AC3E}">
        <p14:creationId xmlns:p14="http://schemas.microsoft.com/office/powerpoint/2010/main" val="176944723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Break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04026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Arrays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5806" y="1295401"/>
            <a:ext cx="8412433" cy="4785330"/>
          </a:xfrm>
        </p:spPr>
        <p:txBody>
          <a:bodyPr/>
          <a:lstStyle/>
          <a:p>
            <a:r>
              <a:rPr lang="en-US" dirty="0"/>
              <a:t>An array variable can have </a:t>
            </a:r>
            <a:r>
              <a:rPr lang="en-US" u="sng" dirty="0"/>
              <a:t>multiple values</a:t>
            </a:r>
            <a:r>
              <a:rPr lang="en-US" dirty="0"/>
              <a:t>.</a:t>
            </a:r>
          </a:p>
          <a:p>
            <a:r>
              <a:rPr lang="en-US" dirty="0"/>
              <a:t>All values must be the </a:t>
            </a:r>
            <a:r>
              <a:rPr lang="en-US" u="sng" dirty="0"/>
              <a:t>same data type</a:t>
            </a:r>
            <a:r>
              <a:rPr lang="en-US" dirty="0"/>
              <a:t>.</a:t>
            </a:r>
          </a:p>
          <a:p>
            <a:pPr lvl="4"/>
            <a:endParaRPr lang="en-US" dirty="0"/>
          </a:p>
          <a:p>
            <a:r>
              <a:rPr lang="en-US" dirty="0"/>
              <a:t>Declare an array variable by indicating </a:t>
            </a:r>
            <a:br>
              <a:rPr lang="en-US" dirty="0"/>
            </a:br>
            <a:r>
              <a:rPr lang="en-US" dirty="0"/>
              <a:t>how many elements </a:t>
            </a:r>
            <a:r>
              <a:rPr lang="en-US"/>
              <a:t>(values).</a:t>
            </a:r>
            <a:endParaRPr lang="en-US" dirty="0"/>
          </a:p>
          <a:p>
            <a:pPr lvl="1"/>
            <a:r>
              <a:rPr lang="en-US" dirty="0"/>
              <a:t>Example:</a:t>
            </a:r>
          </a:p>
          <a:p>
            <a:pPr lvl="5"/>
            <a:endParaRPr lang="en-US" dirty="0"/>
          </a:p>
          <a:p>
            <a:r>
              <a:rPr lang="en-US" dirty="0"/>
              <a:t>Use </a:t>
            </a:r>
            <a:r>
              <a:rPr lang="en-US" dirty="0">
                <a:solidFill>
                  <a:srgbClr val="A12A03"/>
                </a:solidFill>
              </a:rPr>
              <a:t>subscripts</a:t>
            </a:r>
            <a:r>
              <a:rPr lang="en-US" dirty="0"/>
              <a:t> to access array elements.</a:t>
            </a:r>
          </a:p>
          <a:p>
            <a:r>
              <a:rPr lang="en-US" dirty="0"/>
              <a:t>Subscript values for an array can range from </a:t>
            </a:r>
            <a:br>
              <a:rPr lang="en-US" dirty="0"/>
            </a:br>
            <a:r>
              <a:rPr lang="en-US" dirty="0"/>
              <a:t>0 ... </a:t>
            </a:r>
            <a:r>
              <a:rPr lang="en-US" i="1" dirty="0">
                <a:latin typeface="Times New Roman" charset="0"/>
                <a:ea typeface="Times New Roman" charset="0"/>
                <a:cs typeface="Times New Roman" charset="0"/>
              </a:rPr>
              <a:t>n</a:t>
            </a:r>
            <a:r>
              <a:rPr lang="en-US" dirty="0"/>
              <a:t>-1 where </a:t>
            </a:r>
            <a:r>
              <a:rPr lang="en-US" i="1" dirty="0">
                <a:latin typeface="Times New Roman" charset="0"/>
                <a:ea typeface="Times New Roman" charset="0"/>
                <a:cs typeface="Times New Roman" charset="0"/>
              </a:rPr>
              <a:t>n</a:t>
            </a:r>
            <a:r>
              <a:rPr lang="en-US" dirty="0"/>
              <a:t> is equal to the number of elements in the array.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29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2926098" y="3513107"/>
            <a:ext cx="1569660" cy="40011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2000" b="1" dirty="0" err="1">
                <a:latin typeface="Courier New" charset="0"/>
                <a:ea typeface="Courier New" charset="0"/>
                <a:cs typeface="Courier New" charset="0"/>
              </a:rPr>
              <a:t>int</a:t>
            </a:r>
            <a:r>
              <a:rPr lang="en-US" sz="2000" b="1" dirty="0">
                <a:latin typeface="Courier New" charset="0"/>
                <a:ea typeface="Courier New" charset="0"/>
                <a:cs typeface="Courier New" charset="0"/>
              </a:rPr>
              <a:t> a[6];</a:t>
            </a:r>
          </a:p>
        </p:txBody>
      </p:sp>
    </p:spTree>
    <p:extLst>
      <p:ext uri="{BB962C8B-B14F-4D97-AF65-F5344CB8AC3E}">
        <p14:creationId xmlns:p14="http://schemas.microsoft.com/office/powerpoint/2010/main" val="958806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40B079-3B54-444E-80C5-CA31F5F1F6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Assignment #2: Sample Solution</a:t>
            </a:r>
            <a:r>
              <a:rPr lang="en-US" i="1" dirty="0"/>
              <a:t>, cont’d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77BBB3A-5CD3-7044-8A55-D82D8CB275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7F461F4-21B9-CD4A-9CEB-62A6CFD3E6B4}"/>
              </a:ext>
            </a:extLst>
          </p:cNvPr>
          <p:cNvSpPr txBox="1"/>
          <p:nvPr/>
        </p:nvSpPr>
        <p:spPr>
          <a:xfrm>
            <a:off x="440099" y="1303109"/>
            <a:ext cx="8263801" cy="470898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/**</a:t>
            </a:r>
          </a:p>
          <a:p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* @return the player's first door choice, which is either 1, 2, or 3.</a:t>
            </a:r>
          </a:p>
          <a:p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*/</a:t>
            </a:r>
          </a:p>
          <a:p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Door </a:t>
            </a:r>
            <a:r>
              <a:rPr lang="en-US" sz="15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make_first_choice</a:t>
            </a:r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</a:p>
          <a:p>
            <a:endParaRPr lang="en-US" sz="15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/**</a:t>
            </a:r>
          </a:p>
          <a:p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* Open a door that is not:</a:t>
            </a:r>
          </a:p>
          <a:p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* @</a:t>
            </a:r>
            <a:r>
              <a:rPr lang="en-US" sz="15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param</a:t>
            </a:r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5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first_choice_door</a:t>
            </a:r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 the player's first door choice.</a:t>
            </a:r>
          </a:p>
          <a:p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* @</a:t>
            </a:r>
            <a:r>
              <a:rPr lang="en-US" sz="15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param</a:t>
            </a:r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5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car_behind_door</a:t>
            </a:r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 the door that the car is hidden behind.</a:t>
            </a:r>
          </a:p>
          <a:p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* @return the door to open.</a:t>
            </a:r>
          </a:p>
          <a:p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*/</a:t>
            </a:r>
          </a:p>
          <a:p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Door </a:t>
            </a:r>
            <a:r>
              <a:rPr lang="en-US" sz="15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open_door</a:t>
            </a:r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(Door </a:t>
            </a:r>
            <a:r>
              <a:rPr lang="en-US" sz="15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first_choice_door</a:t>
            </a:r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Door </a:t>
            </a:r>
            <a:r>
              <a:rPr lang="en-US" sz="15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car_behind_door</a:t>
            </a:r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  <a:b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sz="15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/**</a:t>
            </a:r>
          </a:p>
          <a:p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* Return the player's second door choice, which cannot be:</a:t>
            </a:r>
          </a:p>
          <a:p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* @</a:t>
            </a:r>
            <a:r>
              <a:rPr lang="en-US" sz="15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param</a:t>
            </a:r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5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first_door</a:t>
            </a:r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 the player's first choice door.</a:t>
            </a:r>
          </a:p>
          <a:p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* @</a:t>
            </a:r>
            <a:r>
              <a:rPr lang="en-US" sz="15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param</a:t>
            </a:r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5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opened_door</a:t>
            </a:r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 the opened door.</a:t>
            </a:r>
          </a:p>
          <a:p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* @return the second door choice.</a:t>
            </a:r>
          </a:p>
          <a:p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*/</a:t>
            </a:r>
          </a:p>
          <a:p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Door </a:t>
            </a:r>
            <a:r>
              <a:rPr lang="en-US" sz="15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make_second_choice</a:t>
            </a:r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(Door </a:t>
            </a:r>
            <a:r>
              <a:rPr lang="en-US" sz="15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first_door</a:t>
            </a:r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Door </a:t>
            </a:r>
            <a:r>
              <a:rPr lang="en-US" sz="15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opened_door</a:t>
            </a:r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</p:txBody>
      </p:sp>
    </p:spTree>
    <p:extLst>
      <p:ext uri="{BB962C8B-B14F-4D97-AF65-F5344CB8AC3E}">
        <p14:creationId xmlns:p14="http://schemas.microsoft.com/office/powerpoint/2010/main" val="2397815027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Initialize an Array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3870941"/>
          </a:xfrm>
        </p:spPr>
        <p:txBody>
          <a:bodyPr/>
          <a:lstStyle/>
          <a:p>
            <a:r>
              <a:rPr lang="en-US" dirty="0"/>
              <a:t>You can </a:t>
            </a:r>
            <a:r>
              <a:rPr lang="en-US" u="sng" dirty="0"/>
              <a:t>initialize</a:t>
            </a:r>
            <a:r>
              <a:rPr lang="en-US" dirty="0"/>
              <a:t> an array when you declare it:</a:t>
            </a:r>
          </a:p>
          <a:p>
            <a:endParaRPr lang="en-US" dirty="0"/>
          </a:p>
          <a:p>
            <a:pPr lvl="1"/>
            <a:r>
              <a:rPr lang="en-US" dirty="0"/>
              <a:t>If you initialize an array this way, </a:t>
            </a:r>
            <a:br>
              <a:rPr lang="en-US" dirty="0"/>
            </a:br>
            <a:r>
              <a:rPr lang="en-US" dirty="0"/>
              <a:t>you can leave off the array size.</a:t>
            </a:r>
          </a:p>
          <a:p>
            <a:pPr lvl="5"/>
            <a:endParaRPr lang="en-US" dirty="0"/>
          </a:p>
          <a:p>
            <a:r>
              <a:rPr lang="en-US" dirty="0"/>
              <a:t>You can initialize the array </a:t>
            </a:r>
            <a:br>
              <a:rPr lang="en-US" dirty="0"/>
            </a:br>
            <a:r>
              <a:rPr lang="en-US" dirty="0"/>
              <a:t>with assignments:</a:t>
            </a:r>
          </a:p>
          <a:p>
            <a:pPr lvl="2"/>
            <a:endParaRPr lang="en-US" dirty="0"/>
          </a:p>
          <a:p>
            <a:r>
              <a:rPr lang="en-US" dirty="0"/>
              <a:t>Or with a loop: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30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2549651" y="1874537"/>
            <a:ext cx="3906839" cy="36933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800" b="1" dirty="0" err="1">
                <a:latin typeface="Courier New" charset="0"/>
                <a:ea typeface="Courier New" charset="0"/>
                <a:cs typeface="Courier New" charset="0"/>
              </a:rPr>
              <a:t>int</a:t>
            </a:r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 ages[] = {12, 9, 7, 2};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394951" y="3429000"/>
            <a:ext cx="1976823" cy="147732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800" b="1" dirty="0" err="1">
                <a:latin typeface="Courier New" charset="0"/>
                <a:ea typeface="Courier New" charset="0"/>
                <a:cs typeface="Courier New" charset="0"/>
              </a:rPr>
              <a:t>int</a:t>
            </a:r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 ages[4];</a:t>
            </a:r>
          </a:p>
          <a:p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ages[0] = 12;</a:t>
            </a:r>
          </a:p>
          <a:p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ages[1] = 9;</a:t>
            </a:r>
          </a:p>
          <a:p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ages[2] = 7;</a:t>
            </a:r>
          </a:p>
          <a:p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ages[3] = 2;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584643" y="5251522"/>
            <a:ext cx="5836854" cy="64633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800" b="1" dirty="0" err="1">
                <a:latin typeface="Courier New" charset="0"/>
                <a:ea typeface="Courier New" charset="0"/>
                <a:cs typeface="Courier New" charset="0"/>
              </a:rPr>
              <a:t>int</a:t>
            </a:r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 ages[4];</a:t>
            </a:r>
          </a:p>
          <a:p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for (</a:t>
            </a:r>
            <a:r>
              <a:rPr lang="en-US" sz="1800" b="1" dirty="0" err="1">
                <a:latin typeface="Courier New" charset="0"/>
                <a:ea typeface="Courier New" charset="0"/>
                <a:cs typeface="Courier New" charset="0"/>
              </a:rPr>
              <a:t>int</a:t>
            </a:r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sz="1800" b="1" dirty="0" err="1">
                <a:latin typeface="Courier New" charset="0"/>
                <a:ea typeface="Courier New" charset="0"/>
                <a:cs typeface="Courier New" charset="0"/>
              </a:rPr>
              <a:t>i</a:t>
            </a:r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 = 0; </a:t>
            </a:r>
            <a:r>
              <a:rPr lang="en-US" sz="1800" b="1" dirty="0" err="1">
                <a:latin typeface="Courier New" charset="0"/>
                <a:ea typeface="Courier New" charset="0"/>
                <a:cs typeface="Courier New" charset="0"/>
              </a:rPr>
              <a:t>i</a:t>
            </a:r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 &lt; 4; </a:t>
            </a:r>
            <a:r>
              <a:rPr lang="en-US" sz="1800" b="1" dirty="0" err="1">
                <a:latin typeface="Courier New" charset="0"/>
                <a:ea typeface="Courier New" charset="0"/>
                <a:cs typeface="Courier New" charset="0"/>
              </a:rPr>
              <a:t>i</a:t>
            </a:r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++) ages[</a:t>
            </a:r>
            <a:r>
              <a:rPr lang="en-US" sz="1800" b="1" dirty="0" err="1">
                <a:latin typeface="Courier New" charset="0"/>
                <a:ea typeface="Courier New" charset="0"/>
                <a:cs typeface="Courier New" charset="0"/>
              </a:rPr>
              <a:t>i</a:t>
            </a:r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] = 0;</a:t>
            </a:r>
          </a:p>
        </p:txBody>
      </p:sp>
    </p:spTree>
    <p:extLst>
      <p:ext uri="{BB962C8B-B14F-4D97-AF65-F5344CB8AC3E}">
        <p14:creationId xmlns:p14="http://schemas.microsoft.com/office/powerpoint/2010/main" val="14787711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Array Function Parameters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To pass an entire array to a function, indicate that a parameter is an array with </a:t>
            </a:r>
            <a:r>
              <a:rPr lang="en-US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[]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Example:</a:t>
            </a:r>
          </a:p>
          <a:p>
            <a:endParaRPr lang="en-US" dirty="0"/>
          </a:p>
          <a:p>
            <a:r>
              <a:rPr lang="en-US" dirty="0"/>
              <a:t>Also pass the </a:t>
            </a:r>
            <a:r>
              <a:rPr lang="en-US" u="sng" dirty="0"/>
              <a:t>array size</a:t>
            </a:r>
            <a:r>
              <a:rPr lang="en-US" dirty="0"/>
              <a:t> separately.</a:t>
            </a:r>
          </a:p>
          <a:p>
            <a:r>
              <a:rPr lang="en-US" dirty="0"/>
              <a:t>Arrays are implicitly passed </a:t>
            </a:r>
            <a:r>
              <a:rPr lang="en-US" u="sng" dirty="0"/>
              <a:t>by reference</a:t>
            </a:r>
            <a:r>
              <a:rPr lang="en-US" dirty="0"/>
              <a:t>.</a:t>
            </a:r>
          </a:p>
          <a:p>
            <a:r>
              <a:rPr lang="en-US" dirty="0"/>
              <a:t>Make the array parameter </a:t>
            </a:r>
            <a:r>
              <a:rPr lang="en-US" b="1" dirty="0" err="1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const</a:t>
            </a:r>
            <a:r>
              <a:rPr lang="en-US" dirty="0">
                <a:solidFill>
                  <a:srgbClr val="0033CC"/>
                </a:solidFill>
              </a:rPr>
              <a:t> </a:t>
            </a:r>
            <a:r>
              <a:rPr lang="en-US" dirty="0"/>
              <a:t>to indicate that the function does not change the array.</a:t>
            </a:r>
          </a:p>
          <a:p>
            <a:pPr lvl="1"/>
            <a:r>
              <a:rPr lang="en-US" dirty="0"/>
              <a:t>Example: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31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2273935" y="2693912"/>
            <a:ext cx="4596130" cy="36933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void sort(double a</a:t>
            </a:r>
            <a:r>
              <a:rPr lang="en-US" sz="1800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[]</a:t>
            </a:r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, </a:t>
            </a:r>
            <a:r>
              <a:rPr lang="en-US" sz="1800" b="1" dirty="0" err="1">
                <a:latin typeface="Courier New" charset="0"/>
                <a:ea typeface="Courier New" charset="0"/>
                <a:cs typeface="Courier New" charset="0"/>
              </a:rPr>
              <a:t>int</a:t>
            </a:r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 size);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515714" y="5635665"/>
            <a:ext cx="6112571" cy="36933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double average(</a:t>
            </a:r>
            <a:r>
              <a:rPr lang="en-US" sz="1800" b="1" dirty="0" err="1">
                <a:latin typeface="Courier New" charset="0"/>
                <a:ea typeface="Courier New" charset="0"/>
                <a:cs typeface="Courier New" charset="0"/>
              </a:rPr>
              <a:t>const</a:t>
            </a:r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 double a[], </a:t>
            </a:r>
            <a:r>
              <a:rPr lang="en-US" sz="1800" b="1" dirty="0" err="1">
                <a:latin typeface="Courier New" charset="0"/>
                <a:ea typeface="Courier New" charset="0"/>
                <a:cs typeface="Courier New" charset="0"/>
              </a:rPr>
              <a:t>int</a:t>
            </a:r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 size);</a:t>
            </a:r>
          </a:p>
        </p:txBody>
      </p:sp>
    </p:spTree>
    <p:extLst>
      <p:ext uri="{BB962C8B-B14F-4D97-AF65-F5344CB8AC3E}">
        <p14:creationId xmlns:p14="http://schemas.microsoft.com/office/powerpoint/2010/main" val="18253247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Multidimensional Arrays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</a:t>
            </a:r>
            <a:r>
              <a:rPr lang="en-US" dirty="0">
                <a:solidFill>
                  <a:srgbClr val="B23C00"/>
                </a:solidFill>
              </a:rPr>
              <a:t>multidimensional array </a:t>
            </a:r>
            <a:r>
              <a:rPr lang="en-US" dirty="0"/>
              <a:t>is an </a:t>
            </a:r>
            <a:r>
              <a:rPr lang="en-US" u="sng" dirty="0"/>
              <a:t>array of arrays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Example: A two-dimensional array: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Each element of </a:t>
            </a:r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page</a:t>
            </a:r>
            <a:r>
              <a:rPr lang="en-US" dirty="0"/>
              <a:t> is itself </a:t>
            </a:r>
            <a:br>
              <a:rPr lang="en-US" dirty="0"/>
            </a:br>
            <a:r>
              <a:rPr lang="en-US" dirty="0"/>
              <a:t>an array of 100 characters.</a:t>
            </a:r>
          </a:p>
          <a:p>
            <a:pPr lvl="5"/>
            <a:endParaRPr lang="en-US" dirty="0"/>
          </a:p>
          <a:p>
            <a:r>
              <a:rPr lang="en-US" dirty="0"/>
              <a:t>Use multiple subscripts to access an element </a:t>
            </a:r>
            <a:br>
              <a:rPr lang="en-US" dirty="0"/>
            </a:br>
            <a:r>
              <a:rPr lang="en-US" dirty="0"/>
              <a:t>of a multidimensional array.</a:t>
            </a:r>
          </a:p>
          <a:p>
            <a:pPr lvl="1"/>
            <a:r>
              <a:rPr lang="en-US" dirty="0"/>
              <a:t>Example: </a:t>
            </a:r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page[</a:t>
            </a:r>
            <a:r>
              <a:rPr lang="en-US" b="1" dirty="0" err="1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i</a:t>
            </a:r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][j] </a:t>
            </a:r>
            <a:br>
              <a:rPr lang="en-US" dirty="0"/>
            </a:br>
            <a:r>
              <a:rPr lang="en-US" dirty="0"/>
              <a:t>to access the </a:t>
            </a:r>
            <a:r>
              <a:rPr lang="en-US" b="1" dirty="0" err="1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j</a:t>
            </a:r>
            <a:r>
              <a:rPr lang="en-US" baseline="30000" dirty="0" err="1"/>
              <a:t>th</a:t>
            </a:r>
            <a:r>
              <a:rPr lang="en-US" dirty="0"/>
              <a:t> character of the </a:t>
            </a:r>
            <a:r>
              <a:rPr lang="en-US" b="1" dirty="0" err="1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i</a:t>
            </a:r>
            <a:r>
              <a:rPr lang="en-US" baseline="30000" dirty="0" err="1"/>
              <a:t>th</a:t>
            </a:r>
            <a:r>
              <a:rPr lang="en-US" dirty="0"/>
              <a:t> row.</a:t>
            </a:r>
          </a:p>
          <a:p>
            <a:pPr lvl="1"/>
            <a:r>
              <a:rPr lang="en-US" dirty="0"/>
              <a:t>What is </a:t>
            </a:r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page[k]</a:t>
            </a:r>
            <a:r>
              <a:rPr lang="en-US" dirty="0"/>
              <a:t>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32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3170013" y="2240293"/>
            <a:ext cx="2803973" cy="36933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800" b="1">
                <a:latin typeface="Courier New" charset="0"/>
                <a:ea typeface="Courier New" charset="0"/>
                <a:cs typeface="Courier New" charset="0"/>
              </a:rPr>
              <a:t>char page[30][100];</a:t>
            </a:r>
          </a:p>
        </p:txBody>
      </p:sp>
    </p:spTree>
    <p:extLst>
      <p:ext uri="{BB962C8B-B14F-4D97-AF65-F5344CB8AC3E}">
        <p14:creationId xmlns:p14="http://schemas.microsoft.com/office/powerpoint/2010/main" val="3787705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 Strings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Traditional C programs used </a:t>
            </a:r>
            <a:r>
              <a:rPr lang="en-US" u="sng" dirty="0"/>
              <a:t>arrays </a:t>
            </a:r>
            <a:br>
              <a:rPr lang="en-US" u="sng" dirty="0"/>
            </a:br>
            <a:r>
              <a:rPr lang="en-US" u="sng" dirty="0"/>
              <a:t>of characters</a:t>
            </a:r>
            <a:r>
              <a:rPr lang="en-US" dirty="0"/>
              <a:t> to represent strings:</a:t>
            </a:r>
          </a:p>
          <a:p>
            <a:endParaRPr lang="en-US" dirty="0"/>
          </a:p>
          <a:p>
            <a:pPr lvl="5"/>
            <a:endParaRPr lang="en-US" dirty="0"/>
          </a:p>
          <a:p>
            <a:r>
              <a:rPr lang="en-US" dirty="0"/>
              <a:t>A C string is always terminated by </a:t>
            </a:r>
            <a:br>
              <a:rPr lang="en-US" dirty="0"/>
            </a:br>
            <a:r>
              <a:rPr lang="en-US" dirty="0"/>
              <a:t>the </a:t>
            </a:r>
            <a:r>
              <a:rPr lang="en-US" dirty="0">
                <a:solidFill>
                  <a:srgbClr val="C00000"/>
                </a:solidFill>
              </a:rPr>
              <a:t>null character </a:t>
            </a:r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\0</a:t>
            </a:r>
            <a:r>
              <a:rPr lang="en-US" dirty="0"/>
              <a:t>.</a:t>
            </a:r>
          </a:p>
          <a:p>
            <a:pPr lvl="4"/>
            <a:endParaRPr lang="en-US" dirty="0"/>
          </a:p>
          <a:p>
            <a:r>
              <a:rPr lang="en-US" dirty="0"/>
              <a:t>Therefore, the array size was one greater than the number of characters in the string.</a:t>
            </a:r>
          </a:p>
          <a:p>
            <a:pPr lvl="1"/>
            <a:r>
              <a:rPr lang="en-US" dirty="0"/>
              <a:t>The </a:t>
            </a:r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greeting</a:t>
            </a:r>
            <a:r>
              <a:rPr lang="en-US" dirty="0">
                <a:solidFill>
                  <a:srgbClr val="0033CC"/>
                </a:solidFill>
              </a:rPr>
              <a:t> </a:t>
            </a:r>
            <a:r>
              <a:rPr lang="en-US" dirty="0"/>
              <a:t>character array above has size 14.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33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2136076" y="2331732"/>
            <a:ext cx="5009705" cy="36933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char greeting[] = "Hello, world!";</a:t>
            </a:r>
          </a:p>
        </p:txBody>
      </p:sp>
    </p:spTree>
    <p:extLst>
      <p:ext uri="{BB962C8B-B14F-4D97-AF65-F5344CB8AC3E}">
        <p14:creationId xmlns:p14="http://schemas.microsoft.com/office/powerpoint/2010/main" val="13255477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 Strings</a:t>
            </a:r>
            <a:r>
              <a:rPr lang="en-US" i="1" dirty="0"/>
              <a:t>, cont’d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You cannot assign a string value to a C string array variable:</a:t>
            </a:r>
          </a:p>
          <a:p>
            <a:pPr lvl="1"/>
            <a:r>
              <a:rPr lang="en-US" dirty="0"/>
              <a:t>Illegal:</a:t>
            </a:r>
          </a:p>
          <a:p>
            <a:pPr lvl="4"/>
            <a:endParaRPr lang="en-US" dirty="0"/>
          </a:p>
          <a:p>
            <a:r>
              <a:rPr lang="en-US" dirty="0"/>
              <a:t>Instead, you use the </a:t>
            </a:r>
            <a:r>
              <a:rPr lang="en-US" b="1" dirty="0" err="1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strcpy</a:t>
            </a:r>
            <a:r>
              <a:rPr lang="en-US" dirty="0">
                <a:solidFill>
                  <a:srgbClr val="0033CC"/>
                </a:solidFill>
              </a:rPr>
              <a:t> </a:t>
            </a:r>
            <a:r>
              <a:rPr lang="en-US" dirty="0"/>
              <a:t>(“string copy”) function:</a:t>
            </a:r>
          </a:p>
          <a:p>
            <a:pPr lvl="5"/>
            <a:endParaRPr lang="en-US" dirty="0"/>
          </a:p>
          <a:p>
            <a:r>
              <a:rPr lang="en-US" b="1" dirty="0"/>
              <a:t>Warning:</a:t>
            </a:r>
            <a:r>
              <a:rPr lang="en-US" dirty="0"/>
              <a:t> Do not copy past the end </a:t>
            </a:r>
            <a:br>
              <a:rPr lang="en-US" dirty="0"/>
            </a:br>
            <a:r>
              <a:rPr lang="en-US" dirty="0"/>
              <a:t>                 of the destination string!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34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2541760" y="2240293"/>
            <a:ext cx="3355406" cy="36933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greeting = "Good-bye!";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537562" y="3429000"/>
            <a:ext cx="4320413" cy="36933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800" b="1" dirty="0" err="1">
                <a:latin typeface="Courier New" charset="0"/>
                <a:ea typeface="Courier New" charset="0"/>
                <a:cs typeface="Courier New" charset="0"/>
              </a:rPr>
              <a:t>strcpy</a:t>
            </a:r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(greeting, "Good-bye!");</a:t>
            </a:r>
          </a:p>
        </p:txBody>
      </p:sp>
    </p:spTree>
    <p:extLst>
      <p:ext uri="{BB962C8B-B14F-4D97-AF65-F5344CB8AC3E}">
        <p14:creationId xmlns:p14="http://schemas.microsoft.com/office/powerpoint/2010/main" val="274127908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 Strings</a:t>
            </a:r>
            <a:r>
              <a:rPr lang="en-US" i="1" dirty="0"/>
              <a:t>, cont’d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To compare two C strings, use the </a:t>
            </a:r>
            <a:r>
              <a:rPr lang="en-US" b="1" dirty="0" err="1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strcmp</a:t>
            </a:r>
            <a:r>
              <a:rPr lang="en-US" dirty="0"/>
              <a:t> (“string compare”) function:</a:t>
            </a:r>
          </a:p>
          <a:p>
            <a:pPr lvl="4"/>
            <a:endParaRPr lang="en-US" dirty="0"/>
          </a:p>
          <a:p>
            <a:endParaRPr lang="en-US" dirty="0"/>
          </a:p>
          <a:p>
            <a:r>
              <a:rPr lang="en-US" dirty="0"/>
              <a:t>It returns:</a:t>
            </a:r>
          </a:p>
          <a:p>
            <a:pPr lvl="4"/>
            <a:endParaRPr lang="en-US" dirty="0"/>
          </a:p>
          <a:p>
            <a:pPr lvl="1"/>
            <a:r>
              <a:rPr lang="en-US" dirty="0"/>
              <a:t>a </a:t>
            </a:r>
            <a:r>
              <a:rPr lang="en-US" u="sng" dirty="0"/>
              <a:t>negative value</a:t>
            </a:r>
            <a:r>
              <a:rPr lang="en-US" dirty="0"/>
              <a:t> if </a:t>
            </a:r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str1</a:t>
            </a:r>
            <a:r>
              <a:rPr lang="en-US" dirty="0"/>
              <a:t> comes </a:t>
            </a:r>
            <a:br>
              <a:rPr lang="en-US" dirty="0"/>
            </a:br>
            <a:r>
              <a:rPr lang="en-US" dirty="0"/>
              <a:t>alphabetically </a:t>
            </a:r>
            <a:r>
              <a:rPr lang="en-US" u="sng" dirty="0"/>
              <a:t>before</a:t>
            </a:r>
            <a:r>
              <a:rPr lang="en-US" dirty="0"/>
              <a:t> </a:t>
            </a:r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str2</a:t>
            </a:r>
          </a:p>
          <a:p>
            <a:pPr lvl="5"/>
            <a:endParaRPr lang="en-US" dirty="0">
              <a:cs typeface="Courier New" charset="0"/>
            </a:endParaRPr>
          </a:p>
          <a:p>
            <a:pPr lvl="1"/>
            <a:r>
              <a:rPr lang="en-US" u="sng" dirty="0"/>
              <a:t>zero</a:t>
            </a:r>
            <a:r>
              <a:rPr lang="en-US" dirty="0"/>
              <a:t> if they contain the </a:t>
            </a:r>
            <a:r>
              <a:rPr lang="en-US" u="sng" dirty="0"/>
              <a:t>same</a:t>
            </a:r>
            <a:r>
              <a:rPr lang="en-US" dirty="0"/>
              <a:t> characters</a:t>
            </a:r>
          </a:p>
          <a:p>
            <a:pPr lvl="5"/>
            <a:endParaRPr lang="en-US" dirty="0"/>
          </a:p>
          <a:p>
            <a:pPr lvl="1"/>
            <a:r>
              <a:rPr lang="en-US" dirty="0"/>
              <a:t>a </a:t>
            </a:r>
            <a:r>
              <a:rPr lang="en-US" u="sng" dirty="0"/>
              <a:t>positive value</a:t>
            </a:r>
            <a:r>
              <a:rPr lang="en-US" dirty="0"/>
              <a:t> if </a:t>
            </a:r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str1</a:t>
            </a:r>
            <a:r>
              <a:rPr lang="en-US" dirty="0"/>
              <a:t> comes </a:t>
            </a:r>
            <a:br>
              <a:rPr lang="en-US" dirty="0"/>
            </a:br>
            <a:r>
              <a:rPr lang="en-US" dirty="0"/>
              <a:t>alphabetically </a:t>
            </a:r>
            <a:r>
              <a:rPr lang="en-US" u="sng" dirty="0"/>
              <a:t>after</a:t>
            </a:r>
            <a:r>
              <a:rPr lang="en-US" dirty="0"/>
              <a:t> </a:t>
            </a:r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str2</a:t>
            </a:r>
            <a:r>
              <a:rPr lang="en-US"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35</a:t>
            </a:fld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3170013" y="2423171"/>
            <a:ext cx="2803973" cy="36933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800" b="1" dirty="0" err="1">
                <a:latin typeface="Courier New" charset="0"/>
                <a:ea typeface="Courier New" charset="0"/>
                <a:cs typeface="Courier New" charset="0"/>
              </a:rPr>
              <a:t>strcmp</a:t>
            </a:r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(str1, str2);</a:t>
            </a:r>
          </a:p>
        </p:txBody>
      </p:sp>
    </p:spTree>
    <p:extLst>
      <p:ext uri="{BB962C8B-B14F-4D97-AF65-F5344CB8AC3E}">
        <p14:creationId xmlns:p14="http://schemas.microsoft.com/office/powerpoint/2010/main" val="255682367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Standard C++ 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string</a:t>
            </a:r>
            <a:r>
              <a:rPr lang="en-US" dirty="0"/>
              <a:t> Class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C++ programs use the standard </a:t>
            </a:r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string</a:t>
            </a:r>
            <a:r>
              <a:rPr lang="en-US" dirty="0"/>
              <a:t> class: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You can initialize </a:t>
            </a:r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string</a:t>
            </a:r>
            <a:r>
              <a:rPr lang="en-US" dirty="0"/>
              <a:t> variables </a:t>
            </a:r>
            <a:br>
              <a:rPr lang="en-US" dirty="0"/>
            </a:br>
            <a:r>
              <a:rPr lang="en-US" dirty="0"/>
              <a:t>when you declare them: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You can assign to </a:t>
            </a:r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string</a:t>
            </a:r>
            <a:r>
              <a:rPr lang="en-US" dirty="0"/>
              <a:t> variables: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36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3101084" y="1874537"/>
            <a:ext cx="3262432" cy="70788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2000" b="1" dirty="0">
                <a:latin typeface="Courier New" charset="0"/>
                <a:ea typeface="Courier New" charset="0"/>
                <a:cs typeface="Courier New" charset="0"/>
              </a:rPr>
              <a:t>#include &lt;string&gt;</a:t>
            </a:r>
          </a:p>
          <a:p>
            <a:r>
              <a:rPr lang="en-US" sz="2000" b="1" dirty="0">
                <a:latin typeface="Courier New" charset="0"/>
                <a:ea typeface="Courier New" charset="0"/>
                <a:cs typeface="Courier New" charset="0"/>
              </a:rPr>
              <a:t>using namespace </a:t>
            </a:r>
            <a:r>
              <a:rPr lang="en-US" sz="2000" b="1" dirty="0" err="1">
                <a:latin typeface="Courier New" charset="0"/>
                <a:ea typeface="Courier New" charset="0"/>
                <a:cs typeface="Courier New" charset="0"/>
              </a:rPr>
              <a:t>std</a:t>
            </a:r>
            <a:r>
              <a:rPr lang="en-US" sz="2000" b="1" dirty="0">
                <a:latin typeface="Courier New" charset="0"/>
                <a:ea typeface="Courier New" charset="0"/>
                <a:cs typeface="Courier New" charset="0"/>
              </a:rPr>
              <a:t>;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793307" y="3816827"/>
            <a:ext cx="3877985" cy="70788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2000" b="1" dirty="0">
                <a:latin typeface="Courier New" charset="0"/>
                <a:ea typeface="Courier New" charset="0"/>
                <a:cs typeface="Courier New" charset="0"/>
              </a:rPr>
              <a:t>string noun, s1, s2, s3;</a:t>
            </a:r>
          </a:p>
          <a:p>
            <a:r>
              <a:rPr lang="en-US" sz="2000" b="1" dirty="0">
                <a:latin typeface="Courier New" charset="0"/>
                <a:ea typeface="Courier New" charset="0"/>
                <a:cs typeface="Courier New" charset="0"/>
              </a:rPr>
              <a:t>string verb("go");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094672" y="5440658"/>
            <a:ext cx="2954655" cy="40011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2000" b="1" dirty="0">
                <a:latin typeface="Courier New" charset="0"/>
                <a:ea typeface="Courier New" charset="0"/>
                <a:cs typeface="Courier New" charset="0"/>
              </a:rPr>
              <a:t>noun = </a:t>
            </a:r>
            <a:r>
              <a:rPr lang="en-US" sz="2000" b="1">
                <a:latin typeface="Courier New" charset="0"/>
                <a:ea typeface="Courier New" charset="0"/>
                <a:cs typeface="Courier New" charset="0"/>
              </a:rPr>
              <a:t>"computer";</a:t>
            </a:r>
            <a:endParaRPr lang="en-US" sz="2000" b="1" dirty="0">
              <a:latin typeface="Courier New" charset="0"/>
              <a:ea typeface="Courier New" charset="0"/>
              <a:cs typeface="Courier New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352644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Standard 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string</a:t>
            </a:r>
            <a:r>
              <a:rPr lang="en-US" dirty="0"/>
              <a:t> Class</a:t>
            </a:r>
            <a:r>
              <a:rPr lang="en-US" i="1" dirty="0"/>
              <a:t>, cont’d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String </a:t>
            </a:r>
            <a:r>
              <a:rPr lang="en-US" dirty="0">
                <a:solidFill>
                  <a:srgbClr val="C00000"/>
                </a:solidFill>
              </a:rPr>
              <a:t>concatenation</a:t>
            </a:r>
            <a:r>
              <a:rPr lang="en-US" dirty="0"/>
              <a:t>:</a:t>
            </a:r>
          </a:p>
          <a:p>
            <a:endParaRPr lang="en-US" dirty="0"/>
          </a:p>
          <a:p>
            <a:r>
              <a:rPr lang="en-US" dirty="0"/>
              <a:t>String comparisons with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==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!=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&lt;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&lt;=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&gt;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&gt;=</a:t>
            </a:r>
          </a:p>
          <a:p>
            <a:pPr lvl="1"/>
            <a:r>
              <a:rPr lang="en-US" dirty="0">
                <a:solidFill>
                  <a:srgbClr val="C00000"/>
                </a:solidFill>
              </a:rPr>
              <a:t>Lexicographic</a:t>
            </a:r>
            <a:r>
              <a:rPr lang="en-US" dirty="0"/>
              <a:t> comparisons as expected.</a:t>
            </a:r>
          </a:p>
          <a:p>
            <a:pPr lvl="4"/>
            <a:endParaRPr lang="en-US" dirty="0"/>
          </a:p>
          <a:p>
            <a:r>
              <a:rPr lang="en-US" dirty="0"/>
              <a:t>Strings </a:t>
            </a:r>
            <a:r>
              <a:rPr lang="en-US" u="sng" dirty="0"/>
              <a:t>automatically grow and shrink</a:t>
            </a:r>
            <a:r>
              <a:rPr lang="en-US" dirty="0"/>
              <a:t> in size.</a:t>
            </a:r>
          </a:p>
          <a:p>
            <a:pPr lvl="1"/>
            <a:r>
              <a:rPr lang="en-US" dirty="0"/>
              <a:t>A string keeps track of its own size.</a:t>
            </a:r>
          </a:p>
          <a:p>
            <a:pPr lvl="5"/>
            <a:endParaRPr lang="en-US" dirty="0"/>
          </a:p>
          <a:p>
            <a:r>
              <a:rPr lang="en-US" dirty="0"/>
              <a:t>Use the member function </a:t>
            </a:r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at</a:t>
            </a:r>
            <a:r>
              <a:rPr lang="en-US" dirty="0"/>
              <a:t> to safely access </a:t>
            </a:r>
            <a:br>
              <a:rPr lang="en-US" dirty="0"/>
            </a:br>
            <a:r>
              <a:rPr lang="en-US" dirty="0"/>
              <a:t>a character of a string: </a:t>
            </a:r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s1.at(</a:t>
            </a:r>
            <a:r>
              <a:rPr lang="en-US" b="1" dirty="0" err="1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i</a:t>
            </a:r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)</a:t>
            </a:r>
          </a:p>
          <a:p>
            <a:pPr lvl="1"/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s1[</a:t>
            </a:r>
            <a:r>
              <a:rPr lang="en-US" b="1" dirty="0" err="1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i</a:t>
            </a:r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]</a:t>
            </a:r>
            <a:r>
              <a:rPr lang="en-US" dirty="0"/>
              <a:t> is dangerous if you go beyond the length.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37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2894297" y="1874537"/>
            <a:ext cx="3355406" cy="36933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s1 = s2 + " and " + s3;</a:t>
            </a:r>
          </a:p>
        </p:txBody>
      </p:sp>
    </p:spTree>
    <p:extLst>
      <p:ext uri="{BB962C8B-B14F-4D97-AF65-F5344CB8AC3E}">
        <p14:creationId xmlns:p14="http://schemas.microsoft.com/office/powerpoint/2010/main" val="7137370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Standard 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string</a:t>
            </a:r>
            <a:r>
              <a:rPr lang="en-US" dirty="0"/>
              <a:t> Class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25902"/>
            <a:ext cx="8229600" cy="4754829"/>
          </a:xfrm>
        </p:spPr>
        <p:txBody>
          <a:bodyPr/>
          <a:lstStyle/>
          <a:p>
            <a:r>
              <a:rPr lang="en-US" dirty="0"/>
              <a:t>Many useful member functions :</a:t>
            </a:r>
          </a:p>
          <a:p>
            <a:pPr lvl="1"/>
            <a:r>
              <a:rPr lang="en-US" b="1" dirty="0" err="1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str.length</a:t>
            </a:r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()</a:t>
            </a:r>
          </a:p>
          <a:p>
            <a:pPr lvl="1"/>
            <a:r>
              <a:rPr lang="en-US" b="1" dirty="0" err="1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str.at</a:t>
            </a:r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(</a:t>
            </a:r>
            <a:r>
              <a:rPr lang="en-US" b="1" dirty="0" err="1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i</a:t>
            </a:r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)</a:t>
            </a:r>
          </a:p>
          <a:p>
            <a:pPr lvl="1"/>
            <a:r>
              <a:rPr lang="en-US" b="1" dirty="0" err="1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str.substr</a:t>
            </a:r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(position, length)</a:t>
            </a:r>
          </a:p>
          <a:p>
            <a:pPr lvl="1"/>
            <a:r>
              <a:rPr lang="en-US" b="1" dirty="0" err="1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str.insert</a:t>
            </a:r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(</a:t>
            </a:r>
            <a:r>
              <a:rPr lang="en-US" b="1" dirty="0" err="1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pos</a:t>
            </a:r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, str2)</a:t>
            </a:r>
          </a:p>
          <a:p>
            <a:pPr lvl="1"/>
            <a:r>
              <a:rPr lang="en-US" b="1" dirty="0" err="1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str.erase</a:t>
            </a:r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(</a:t>
            </a:r>
            <a:r>
              <a:rPr lang="en-US" b="1" dirty="0" err="1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pos</a:t>
            </a:r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, length)</a:t>
            </a:r>
          </a:p>
          <a:p>
            <a:pPr lvl="1"/>
            <a:r>
              <a:rPr lang="en-US" b="1" dirty="0" err="1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str.find</a:t>
            </a:r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(str1)</a:t>
            </a:r>
          </a:p>
          <a:p>
            <a:pPr lvl="1"/>
            <a:r>
              <a:rPr lang="en-US" b="1" dirty="0" err="1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str.find</a:t>
            </a:r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(str1, </a:t>
            </a:r>
            <a:r>
              <a:rPr lang="en-US" b="1" dirty="0" err="1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pos</a:t>
            </a:r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)</a:t>
            </a:r>
          </a:p>
          <a:p>
            <a:pPr lvl="1"/>
            <a:r>
              <a:rPr lang="en-US" b="1" dirty="0" err="1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str.find_first_of</a:t>
            </a:r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(str1, </a:t>
            </a:r>
            <a:r>
              <a:rPr lang="en-US" b="1" dirty="0" err="1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pos</a:t>
            </a:r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)</a:t>
            </a:r>
          </a:p>
          <a:p>
            <a:pPr lvl="1"/>
            <a:r>
              <a:rPr lang="en-US" b="1" dirty="0" err="1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str.find_first_not_of</a:t>
            </a:r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(str1, pos)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38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983660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Vectors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vector is a kind of array whose length can dynamically grow and shrink.</a:t>
            </a:r>
          </a:p>
          <a:p>
            <a:pPr lvl="1"/>
            <a:r>
              <a:rPr lang="en-US" dirty="0"/>
              <a:t>Vectors are part of the C++ </a:t>
            </a:r>
            <a:br>
              <a:rPr lang="en-US" dirty="0"/>
            </a:br>
            <a:r>
              <a:rPr lang="en-US" dirty="0">
                <a:solidFill>
                  <a:srgbClr val="A12A03"/>
                </a:solidFill>
              </a:rPr>
              <a:t>Standard Template Library </a:t>
            </a:r>
            <a:r>
              <a:rPr lang="en-US" dirty="0"/>
              <a:t>(STL).</a:t>
            </a:r>
          </a:p>
          <a:p>
            <a:pPr lvl="5"/>
            <a:endParaRPr lang="en-US" dirty="0"/>
          </a:p>
          <a:p>
            <a:r>
              <a:rPr lang="en-US" dirty="0"/>
              <a:t>Like an array, a vector has a </a:t>
            </a:r>
            <a:r>
              <a:rPr lang="en-US" dirty="0">
                <a:solidFill>
                  <a:srgbClr val="A12A03"/>
                </a:solidFill>
              </a:rPr>
              <a:t>base type</a:t>
            </a:r>
            <a:r>
              <a:rPr lang="en-US" dirty="0"/>
              <a:t>, </a:t>
            </a:r>
            <a:br>
              <a:rPr lang="en-US" dirty="0"/>
            </a:br>
            <a:r>
              <a:rPr lang="en-US" dirty="0"/>
              <a:t>and all its elements are of that type.</a:t>
            </a:r>
          </a:p>
          <a:p>
            <a:pPr lvl="4"/>
            <a:endParaRPr lang="en-US" dirty="0"/>
          </a:p>
          <a:p>
            <a:r>
              <a:rPr lang="en-US" dirty="0"/>
              <a:t>Different declaration syntax from arrays: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39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2205006" y="5074902"/>
            <a:ext cx="4733988" cy="92333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vector&lt;double&gt; salaries;</a:t>
            </a:r>
          </a:p>
          <a:p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vector&lt;bool&gt; </a:t>
            </a:r>
            <a:r>
              <a:rPr lang="en-US" sz="1800" b="1" dirty="0" err="1">
                <a:latin typeface="Courier New" charset="0"/>
                <a:ea typeface="Courier New" charset="0"/>
                <a:cs typeface="Courier New" charset="0"/>
              </a:rPr>
              <a:t>truth_table</a:t>
            </a:r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(10);</a:t>
            </a:r>
          </a:p>
          <a:p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vector&lt;</a:t>
            </a:r>
            <a:r>
              <a:rPr lang="en-US" sz="1800" b="1" dirty="0" err="1">
                <a:latin typeface="Courier New" charset="0"/>
                <a:ea typeface="Courier New" charset="0"/>
                <a:cs typeface="Courier New" charset="0"/>
              </a:rPr>
              <a:t>int</a:t>
            </a:r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&gt; ages = {12, 9, 7, 2};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782267" y="1965976"/>
            <a:ext cx="2547492" cy="4001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0033CC"/>
                </a:solidFill>
              </a:rPr>
              <a:t>An array </a:t>
            </a:r>
            <a:r>
              <a:rPr lang="en-US" sz="2000">
                <a:solidFill>
                  <a:srgbClr val="0033CC"/>
                </a:solidFill>
              </a:rPr>
              <a:t>on steroids!</a:t>
            </a:r>
          </a:p>
        </p:txBody>
      </p:sp>
    </p:spTree>
    <p:extLst>
      <p:ext uri="{BB962C8B-B14F-4D97-AF65-F5344CB8AC3E}">
        <p14:creationId xmlns:p14="http://schemas.microsoft.com/office/powerpoint/2010/main" val="3454372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79166A-9060-9043-8E98-DEC1B0B105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Assignment #2: Sample Solution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0753AD8-9F0A-654C-B69E-48E1435F70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A0EB958-E5D3-0E40-80B3-B8990A59C71B}"/>
              </a:ext>
            </a:extLst>
          </p:cNvPr>
          <p:cNvSpPr txBox="1"/>
          <p:nvPr/>
        </p:nvSpPr>
        <p:spPr>
          <a:xfrm>
            <a:off x="670932" y="1308212"/>
            <a:ext cx="7802136" cy="470898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/**</a:t>
            </a:r>
          </a:p>
          <a:p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* @return a random door 1, 2, or 3.</a:t>
            </a:r>
          </a:p>
          <a:p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*/</a:t>
            </a:r>
          </a:p>
          <a:p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Door </a:t>
            </a:r>
            <a:r>
              <a:rPr lang="en-US" sz="15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random_door</a:t>
            </a:r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  <a:b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sz="15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/**</a:t>
            </a:r>
          </a:p>
          <a:p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* Return a random door 1, 2, or 3 that is not:</a:t>
            </a:r>
          </a:p>
          <a:p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* @</a:t>
            </a:r>
            <a:r>
              <a:rPr lang="en-US" sz="15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param</a:t>
            </a:r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5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a_door</a:t>
            </a:r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 a door.</a:t>
            </a:r>
          </a:p>
          <a:p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* @</a:t>
            </a:r>
            <a:r>
              <a:rPr lang="en-US" sz="15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param</a:t>
            </a:r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5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another_door</a:t>
            </a:r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 another door, which can be equal to </a:t>
            </a:r>
            <a:r>
              <a:rPr lang="en-US" sz="15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a_door</a:t>
            </a:r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.</a:t>
            </a:r>
          </a:p>
          <a:p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* @return the random door.</a:t>
            </a:r>
          </a:p>
          <a:p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*/</a:t>
            </a:r>
          </a:p>
          <a:p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Door </a:t>
            </a:r>
            <a:r>
              <a:rPr lang="en-US" sz="15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random_door_not</a:t>
            </a:r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(Door </a:t>
            </a:r>
            <a:r>
              <a:rPr lang="en-US" sz="15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a_door</a:t>
            </a:r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Door </a:t>
            </a:r>
            <a:r>
              <a:rPr lang="en-US" sz="15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another_door</a:t>
            </a:r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  <a:b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sz="15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/**</a:t>
            </a:r>
          </a:p>
          <a:p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* Choose door 1, 2, or 3 that is not:</a:t>
            </a:r>
          </a:p>
          <a:p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* @</a:t>
            </a:r>
            <a:r>
              <a:rPr lang="en-US" sz="15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param</a:t>
            </a:r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5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first_door</a:t>
            </a:r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 the player's first door choice.</a:t>
            </a:r>
          </a:p>
          <a:p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* @</a:t>
            </a:r>
            <a:r>
              <a:rPr lang="en-US" sz="15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param</a:t>
            </a:r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5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opened_door</a:t>
            </a:r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 the opened door.</a:t>
            </a:r>
          </a:p>
          <a:p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* @return the remaining door.</a:t>
            </a:r>
          </a:p>
          <a:p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*/</a:t>
            </a:r>
          </a:p>
          <a:p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Door </a:t>
            </a:r>
            <a:r>
              <a:rPr lang="en-US" sz="15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choose_remaining_door</a:t>
            </a:r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(Door </a:t>
            </a:r>
            <a:r>
              <a:rPr lang="en-US" sz="15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first_door</a:t>
            </a:r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Door </a:t>
            </a:r>
            <a:r>
              <a:rPr lang="en-US" sz="15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opened_door</a:t>
            </a:r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</p:txBody>
      </p:sp>
    </p:spTree>
    <p:extLst>
      <p:ext uri="{BB962C8B-B14F-4D97-AF65-F5344CB8AC3E}">
        <p14:creationId xmlns:p14="http://schemas.microsoft.com/office/powerpoint/2010/main" val="3879615451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Vectors</a:t>
            </a:r>
            <a:r>
              <a:rPr lang="en-US" i="1" dirty="0"/>
              <a:t>, cont’d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Index into a vector like an array: </a:t>
            </a:r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ages[2]</a:t>
            </a:r>
          </a:p>
          <a:p>
            <a:pPr lvl="4"/>
            <a:endParaRPr lang="en-US" dirty="0"/>
          </a:p>
          <a:p>
            <a:r>
              <a:rPr lang="en-US" dirty="0"/>
              <a:t>Use with a</a:t>
            </a:r>
            <a:br>
              <a:rPr lang="en-US" dirty="0"/>
            </a:br>
            <a:r>
              <a:rPr lang="en-US" dirty="0"/>
              <a:t>standard </a:t>
            </a:r>
            <a:br>
              <a:rPr lang="en-US" dirty="0"/>
            </a:br>
            <a:r>
              <a:rPr lang="en-US" dirty="0"/>
              <a:t>for loop:</a:t>
            </a:r>
          </a:p>
          <a:p>
            <a:pPr lvl="4"/>
            <a:endParaRPr lang="en-US" dirty="0"/>
          </a:p>
          <a:p>
            <a:r>
              <a:rPr lang="en-US" dirty="0"/>
              <a:t>Or with a</a:t>
            </a:r>
            <a:br>
              <a:rPr lang="en-US" dirty="0"/>
            </a:br>
            <a:r>
              <a:rPr lang="en-US" dirty="0">
                <a:solidFill>
                  <a:srgbClr val="A12A03"/>
                </a:solidFill>
              </a:rPr>
              <a:t>ranged </a:t>
            </a:r>
            <a:br>
              <a:rPr lang="en-US" dirty="0">
                <a:solidFill>
                  <a:srgbClr val="A12A03"/>
                </a:solidFill>
              </a:rPr>
            </a:br>
            <a:r>
              <a:rPr lang="en-US" dirty="0">
                <a:solidFill>
                  <a:srgbClr val="A12A03"/>
                </a:solidFill>
              </a:rPr>
              <a:t>for loop</a:t>
            </a:r>
            <a:r>
              <a:rPr lang="en-US" dirty="0"/>
              <a:t>: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40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3017537" y="2148854"/>
            <a:ext cx="5285421" cy="120032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for (</a:t>
            </a:r>
            <a:r>
              <a:rPr lang="en-US" sz="1800" b="1" dirty="0" err="1">
                <a:latin typeface="Courier New" charset="0"/>
                <a:ea typeface="Courier New" charset="0"/>
                <a:cs typeface="Courier New" charset="0"/>
              </a:rPr>
              <a:t>int</a:t>
            </a:r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sz="1800" b="1" dirty="0" err="1">
                <a:latin typeface="Courier New" charset="0"/>
                <a:ea typeface="Courier New" charset="0"/>
                <a:cs typeface="Courier New" charset="0"/>
              </a:rPr>
              <a:t>i</a:t>
            </a:r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 = 0; </a:t>
            </a:r>
            <a:r>
              <a:rPr lang="en-US" sz="1800" b="1" dirty="0" err="1">
                <a:latin typeface="Courier New" charset="0"/>
                <a:ea typeface="Courier New" charset="0"/>
                <a:cs typeface="Courier New" charset="0"/>
              </a:rPr>
              <a:t>i</a:t>
            </a:r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 &lt; </a:t>
            </a:r>
            <a:r>
              <a:rPr lang="en-US" sz="1800" b="1" dirty="0" err="1">
                <a:latin typeface="Courier New" charset="0"/>
                <a:ea typeface="Courier New" charset="0"/>
                <a:cs typeface="Courier New" charset="0"/>
              </a:rPr>
              <a:t>ages.size</a:t>
            </a:r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(); </a:t>
            </a:r>
            <a:r>
              <a:rPr lang="en-US" sz="1800" b="1" dirty="0" err="1">
                <a:latin typeface="Courier New" charset="0"/>
                <a:ea typeface="Courier New" charset="0"/>
                <a:cs typeface="Courier New" charset="0"/>
              </a:rPr>
              <a:t>i</a:t>
            </a:r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++)</a:t>
            </a:r>
          </a:p>
          <a:p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{</a:t>
            </a:r>
          </a:p>
          <a:p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    </a:t>
            </a:r>
            <a:r>
              <a:rPr lang="en-US" sz="1800" b="1" dirty="0" err="1">
                <a:latin typeface="Courier New" charset="0"/>
                <a:ea typeface="Courier New" charset="0"/>
                <a:cs typeface="Courier New" charset="0"/>
              </a:rPr>
              <a:t>cout</a:t>
            </a:r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 &lt;&lt; ages[</a:t>
            </a:r>
            <a:r>
              <a:rPr lang="en-US" sz="1800" b="1" dirty="0" err="1">
                <a:latin typeface="Courier New" charset="0"/>
                <a:ea typeface="Courier New" charset="0"/>
                <a:cs typeface="Courier New" charset="0"/>
              </a:rPr>
              <a:t>i</a:t>
            </a:r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] &lt;&lt; </a:t>
            </a:r>
            <a:r>
              <a:rPr lang="en-US" sz="1800" b="1" dirty="0" err="1">
                <a:latin typeface="Courier New" charset="0"/>
                <a:ea typeface="Courier New" charset="0"/>
                <a:cs typeface="Courier New" charset="0"/>
              </a:rPr>
              <a:t>endl</a:t>
            </a:r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;</a:t>
            </a:r>
          </a:p>
          <a:p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}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017537" y="3713162"/>
            <a:ext cx="3493264" cy="120032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for (</a:t>
            </a:r>
            <a:r>
              <a:rPr lang="en-US" sz="1800" b="1" dirty="0" err="1">
                <a:latin typeface="Courier New" charset="0"/>
                <a:ea typeface="Courier New" charset="0"/>
                <a:cs typeface="Courier New" charset="0"/>
              </a:rPr>
              <a:t>int</a:t>
            </a:r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 age : ages)</a:t>
            </a:r>
          </a:p>
          <a:p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{</a:t>
            </a:r>
          </a:p>
          <a:p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    </a:t>
            </a:r>
            <a:r>
              <a:rPr lang="en-US" sz="1800" b="1" dirty="0" err="1">
                <a:latin typeface="Courier New" charset="0"/>
                <a:ea typeface="Courier New" charset="0"/>
                <a:cs typeface="Courier New" charset="0"/>
              </a:rPr>
              <a:t>cout</a:t>
            </a:r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 &lt;&lt; age &lt;&lt; </a:t>
            </a:r>
            <a:r>
              <a:rPr lang="en-US" sz="1800" b="1" dirty="0" err="1">
                <a:latin typeface="Courier New" charset="0"/>
                <a:ea typeface="Courier New" charset="0"/>
                <a:cs typeface="Courier New" charset="0"/>
              </a:rPr>
              <a:t>endl</a:t>
            </a:r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;</a:t>
            </a:r>
          </a:p>
          <a:p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} </a:t>
            </a:r>
          </a:p>
        </p:txBody>
      </p:sp>
    </p:spTree>
    <p:extLst>
      <p:ext uri="{BB962C8B-B14F-4D97-AF65-F5344CB8AC3E}">
        <p14:creationId xmlns:p14="http://schemas.microsoft.com/office/powerpoint/2010/main" val="6718630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Vectors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u="sng" dirty="0"/>
              <a:t>Append new values</a:t>
            </a:r>
            <a:r>
              <a:rPr lang="en-US" dirty="0"/>
              <a:t> to the </a:t>
            </a:r>
            <a:r>
              <a:rPr lang="en-US" u="sng" dirty="0"/>
              <a:t>end</a:t>
            </a:r>
            <a:r>
              <a:rPr lang="en-US" dirty="0"/>
              <a:t> of a vector: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Vector assignment: </a:t>
            </a:r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v1 = v2</a:t>
            </a:r>
            <a:r>
              <a:rPr lang="en-US" dirty="0"/>
              <a:t>;</a:t>
            </a:r>
          </a:p>
          <a:p>
            <a:pPr lvl="1"/>
            <a:r>
              <a:rPr lang="en-US" u="sng" dirty="0"/>
              <a:t>Element-by-element</a:t>
            </a:r>
            <a:r>
              <a:rPr lang="en-US" dirty="0"/>
              <a:t> assignment of values.</a:t>
            </a:r>
          </a:p>
          <a:p>
            <a:pPr lvl="1"/>
            <a:r>
              <a:rPr lang="en-US" dirty="0"/>
              <a:t>The size of </a:t>
            </a:r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v1</a:t>
            </a:r>
            <a:r>
              <a:rPr lang="en-US" dirty="0"/>
              <a:t> can change to match the size of </a:t>
            </a:r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v2</a:t>
            </a:r>
            <a:r>
              <a:rPr lang="en-US"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41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2480722" y="1874537"/>
            <a:ext cx="4182555" cy="120032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800" b="1" dirty="0" err="1">
                <a:latin typeface="Courier New" charset="0"/>
                <a:ea typeface="Courier New" charset="0"/>
                <a:cs typeface="Courier New" charset="0"/>
              </a:rPr>
              <a:t>salaries.push_back</a:t>
            </a:r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(100000.0);</a:t>
            </a:r>
          </a:p>
          <a:p>
            <a:r>
              <a:rPr lang="en-US" sz="1800" b="1" dirty="0" err="1">
                <a:latin typeface="Courier New" charset="0"/>
                <a:ea typeface="Courier New" charset="0"/>
                <a:cs typeface="Courier New" charset="0"/>
              </a:rPr>
              <a:t>salaries.push_back</a:t>
            </a:r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(75000.0);</a:t>
            </a:r>
          </a:p>
          <a:p>
            <a:r>
              <a:rPr lang="en-US" sz="1800" b="1" dirty="0" err="1">
                <a:latin typeface="Courier New" charset="0"/>
                <a:ea typeface="Courier New" charset="0"/>
                <a:cs typeface="Courier New" charset="0"/>
              </a:rPr>
              <a:t>salaries.push_back</a:t>
            </a:r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(150000.0);</a:t>
            </a:r>
          </a:p>
          <a:p>
            <a:r>
              <a:rPr lang="en-US" sz="1800" b="1" dirty="0" err="1">
                <a:latin typeface="Courier New" charset="0"/>
                <a:ea typeface="Courier New" charset="0"/>
                <a:cs typeface="Courier New" charset="0"/>
              </a:rPr>
              <a:t>salaries.push_back</a:t>
            </a:r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(200000.0);</a:t>
            </a:r>
          </a:p>
        </p:txBody>
      </p:sp>
    </p:spTree>
    <p:extLst>
      <p:ext uri="{BB962C8B-B14F-4D97-AF65-F5344CB8AC3E}">
        <p14:creationId xmlns:p14="http://schemas.microsoft.com/office/powerpoint/2010/main" val="9980636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Vectors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Size</a:t>
            </a:r>
            <a:r>
              <a:rPr lang="en-US" dirty="0"/>
              <a:t> of a vector: The current number of elements that the vector contains: </a:t>
            </a:r>
            <a:r>
              <a:rPr lang="en-US" b="1" dirty="0" err="1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v.size</a:t>
            </a:r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()</a:t>
            </a:r>
          </a:p>
          <a:p>
            <a:pPr lvl="4"/>
            <a:endParaRPr lang="en-US" b="1" dirty="0">
              <a:solidFill>
                <a:srgbClr val="0033CC"/>
              </a:solidFill>
              <a:latin typeface="Courier New" charset="0"/>
              <a:ea typeface="Courier New" charset="0"/>
              <a:cs typeface="Courier New" charset="0"/>
            </a:endParaRPr>
          </a:p>
          <a:p>
            <a:r>
              <a:rPr lang="en-US" dirty="0">
                <a:solidFill>
                  <a:srgbClr val="C00000"/>
                </a:solidFill>
              </a:rPr>
              <a:t>Capacity</a:t>
            </a:r>
            <a:r>
              <a:rPr lang="en-US" dirty="0"/>
              <a:t> of a vector: The number of elements for which memory is currently allocated: </a:t>
            </a:r>
            <a:r>
              <a:rPr lang="en-US" b="1" dirty="0" err="1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v.capacity</a:t>
            </a:r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()</a:t>
            </a:r>
          </a:p>
          <a:p>
            <a:pPr lvl="4"/>
            <a:endParaRPr lang="en-US" b="1" dirty="0">
              <a:solidFill>
                <a:srgbClr val="0033CC"/>
              </a:solidFill>
              <a:latin typeface="Courier New" charset="0"/>
              <a:ea typeface="Courier New" charset="0"/>
              <a:cs typeface="Courier New" charset="0"/>
            </a:endParaRPr>
          </a:p>
          <a:p>
            <a:pPr lvl="1"/>
            <a:r>
              <a:rPr lang="en-US" dirty="0"/>
              <a:t>Change the size:</a:t>
            </a:r>
          </a:p>
          <a:p>
            <a:pPr lvl="1"/>
            <a:r>
              <a:rPr lang="en-US" dirty="0"/>
              <a:t>Explicitly set the capacity:</a:t>
            </a:r>
          </a:p>
          <a:p>
            <a:pPr lvl="1"/>
            <a:r>
              <a:rPr lang="en-US" dirty="0"/>
              <a:t>Bump up the capacity by 10:</a:t>
            </a:r>
          </a:p>
          <a:p>
            <a:pPr marL="1828800" lvl="4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42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5029195" y="4522692"/>
            <a:ext cx="1976823" cy="36933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800" b="1" dirty="0" err="1">
                <a:latin typeface="Courier New" charset="0"/>
                <a:ea typeface="Courier New" charset="0"/>
                <a:cs typeface="Courier New" charset="0"/>
              </a:rPr>
              <a:t>v.reserve</a:t>
            </a:r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(32)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394951" y="4979887"/>
            <a:ext cx="3493264" cy="36933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pPr marL="0" lvl="1">
              <a:tabLst>
                <a:tab pos="1020763" algn="l"/>
              </a:tabLst>
            </a:pPr>
            <a:r>
              <a:rPr lang="en-US" sz="1800" b="1" dirty="0" err="1">
                <a:latin typeface="Courier New" charset="0"/>
                <a:ea typeface="Courier New" charset="0"/>
                <a:cs typeface="Courier New" charset="0"/>
              </a:rPr>
              <a:t>v.reserve</a:t>
            </a:r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(</a:t>
            </a:r>
            <a:r>
              <a:rPr lang="en-US" sz="1800" b="1" dirty="0" err="1">
                <a:latin typeface="Courier New" charset="0"/>
                <a:ea typeface="Courier New" charset="0"/>
                <a:cs typeface="Courier New" charset="0"/>
              </a:rPr>
              <a:t>v.size</a:t>
            </a:r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() + 10)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840488" y="4069073"/>
            <a:ext cx="1838965" cy="36933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800" b="1" dirty="0" err="1">
                <a:latin typeface="Courier New" charset="0"/>
                <a:ea typeface="Courier New" charset="0"/>
                <a:cs typeface="Courier New" charset="0"/>
              </a:rPr>
              <a:t>v.resize</a:t>
            </a:r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(24)</a:t>
            </a:r>
          </a:p>
        </p:txBody>
      </p:sp>
    </p:spTree>
    <p:extLst>
      <p:ext uri="{BB962C8B-B14F-4D97-AF65-F5344CB8AC3E}">
        <p14:creationId xmlns:p14="http://schemas.microsoft.com/office/powerpoint/2010/main" val="12785918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D8491D-94BF-A741-B6DC-BB2FE9AE17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Assignment #3. War and Peace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36CD9B-BF3F-CC49-A67E-23B8843C3CD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This assignment uses strings and vectors.</a:t>
            </a:r>
          </a:p>
          <a:p>
            <a:pPr lvl="4"/>
            <a:endParaRPr lang="en-US" dirty="0"/>
          </a:p>
          <a:p>
            <a:r>
              <a:rPr lang="en-US" dirty="0"/>
              <a:t>Write a program to read the text of the long Russian novel </a:t>
            </a:r>
            <a:r>
              <a:rPr lang="en-US" i="1" dirty="0"/>
              <a:t>War and Peace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Provided as a text document.</a:t>
            </a:r>
          </a:p>
          <a:p>
            <a:r>
              <a:rPr lang="en-US" dirty="0"/>
              <a:t>Search for several names of characters:</a:t>
            </a:r>
          </a:p>
          <a:p>
            <a:pPr lvl="1"/>
            <a:r>
              <a:rPr lang="en-US" dirty="0"/>
              <a:t>Makar </a:t>
            </a:r>
            <a:r>
              <a:rPr lang="en-US" dirty="0" err="1"/>
              <a:t>Alexeevich</a:t>
            </a:r>
            <a:endParaRPr lang="en-US" dirty="0"/>
          </a:p>
          <a:p>
            <a:pPr lvl="1"/>
            <a:r>
              <a:rPr lang="en-US" dirty="0"/>
              <a:t>Joseph </a:t>
            </a:r>
            <a:r>
              <a:rPr lang="en-US" dirty="0" err="1"/>
              <a:t>Bazdeev</a:t>
            </a:r>
            <a:endParaRPr lang="en-US" dirty="0"/>
          </a:p>
          <a:p>
            <a:pPr lvl="1"/>
            <a:r>
              <a:rPr lang="en-US" dirty="0"/>
              <a:t>Boris </a:t>
            </a:r>
            <a:r>
              <a:rPr lang="en-US" dirty="0" err="1"/>
              <a:t>Drubetskoy</a:t>
            </a:r>
            <a:endParaRPr lang="en-US" dirty="0"/>
          </a:p>
          <a:p>
            <a:r>
              <a:rPr lang="en-US" dirty="0"/>
              <a:t>Tricky: A name can be split across two consecutive lines.</a:t>
            </a:r>
          </a:p>
          <a:p>
            <a:endParaRPr lang="en-US" dirty="0"/>
          </a:p>
          <a:p>
            <a:pPr lvl="1"/>
            <a:endParaRPr lang="en-US" dirty="0"/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4775A81-4A1C-8D45-99AF-3294132E4B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43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2158962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6A2214-8581-F848-9A4E-30915B4F48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Assignment #3. War and Peace</a:t>
            </a:r>
            <a:r>
              <a:rPr lang="en-US" i="1" dirty="0"/>
              <a:t>, cont’d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21CA2C-11AE-534A-926A-53C8DB5CECE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Learn to use the online C++ reference:</a:t>
            </a:r>
          </a:p>
          <a:p>
            <a:pPr lvl="1"/>
            <a:r>
              <a:rPr lang="en-US" dirty="0"/>
              <a:t>For vectors: </a:t>
            </a:r>
            <a:r>
              <a:rPr lang="en-US" u="sng" dirty="0">
                <a:hlinkClick r:id="rId2"/>
              </a:rPr>
              <a:t>http://www.cplusplus.com/reference/vector/vector/</a:t>
            </a:r>
            <a:r>
              <a:rPr lang="en-US" u="sng" dirty="0"/>
              <a:t> </a:t>
            </a:r>
          </a:p>
          <a:p>
            <a:pPr lvl="1"/>
            <a:r>
              <a:rPr lang="en-US" dirty="0"/>
              <a:t>For strings: </a:t>
            </a:r>
            <a:r>
              <a:rPr lang="en-US" u="sng" dirty="0">
                <a:hlinkClick r:id="rId3"/>
              </a:rPr>
              <a:t>http://www.cplusplus.com/reference/string/string/</a:t>
            </a:r>
            <a:r>
              <a:rPr lang="en-US" dirty="0"/>
              <a:t> </a:t>
            </a:r>
          </a:p>
          <a:p>
            <a:pPr lvl="4"/>
            <a:endParaRPr lang="en-US" dirty="0"/>
          </a:p>
          <a:p>
            <a:r>
              <a:rPr lang="en-US" dirty="0"/>
              <a:t>Use vector and string functions.</a:t>
            </a:r>
          </a:p>
          <a:p>
            <a:pPr lvl="1"/>
            <a:r>
              <a:rPr lang="en-US" dirty="0"/>
              <a:t>Do not use arrays or C-strings.</a:t>
            </a:r>
          </a:p>
          <a:p>
            <a:pPr lvl="4"/>
            <a:endParaRPr lang="en-US" dirty="0"/>
          </a:p>
          <a:p>
            <a:r>
              <a:rPr lang="en-US" dirty="0"/>
              <a:t>TIP: Create the first version of your program that does not handle split names.</a:t>
            </a:r>
          </a:p>
          <a:p>
            <a:pPr lvl="1"/>
            <a:r>
              <a:rPr lang="en-US" dirty="0"/>
              <a:t>Add split names in </a:t>
            </a:r>
            <a:r>
              <a:rPr lang="en-US"/>
              <a:t>a second </a:t>
            </a:r>
            <a:r>
              <a:rPr lang="en-US" dirty="0"/>
              <a:t>final version.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EEE9E8F-1F38-5445-A4B1-3CB8D4AE12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44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49359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Overloading Function Names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34464"/>
            <a:ext cx="8229600" cy="4896461"/>
          </a:xfrm>
        </p:spPr>
        <p:txBody>
          <a:bodyPr/>
          <a:lstStyle/>
          <a:p>
            <a:r>
              <a:rPr lang="en-US" dirty="0"/>
              <a:t>A function is characterized by both its </a:t>
            </a:r>
            <a:br>
              <a:rPr lang="en-US" dirty="0"/>
            </a:br>
            <a:r>
              <a:rPr lang="en-US" dirty="0"/>
              <a:t>name and its parameters.</a:t>
            </a:r>
          </a:p>
          <a:p>
            <a:pPr lvl="1"/>
            <a:r>
              <a:rPr lang="en-US" dirty="0"/>
              <a:t>A function’s </a:t>
            </a:r>
            <a:r>
              <a:rPr lang="en-US" dirty="0">
                <a:solidFill>
                  <a:srgbClr val="C00000"/>
                </a:solidFill>
              </a:rPr>
              <a:t>signature</a:t>
            </a:r>
            <a:r>
              <a:rPr lang="en-US" dirty="0"/>
              <a:t> includes the number, order, and data types of the formal parameters.</a:t>
            </a:r>
          </a:p>
          <a:p>
            <a:pPr lvl="5"/>
            <a:endParaRPr lang="en-US" dirty="0"/>
          </a:p>
          <a:p>
            <a:r>
              <a:rPr lang="en-US" dirty="0"/>
              <a:t>You can </a:t>
            </a:r>
            <a:r>
              <a:rPr lang="en-US" dirty="0">
                <a:solidFill>
                  <a:srgbClr val="B23C00"/>
                </a:solidFill>
              </a:rPr>
              <a:t>overload</a:t>
            </a:r>
            <a:r>
              <a:rPr lang="en-US" dirty="0"/>
              <a:t> a function name by defining another function with the </a:t>
            </a:r>
            <a:r>
              <a:rPr lang="en-US" u="sng" dirty="0"/>
              <a:t>same name</a:t>
            </a:r>
            <a:r>
              <a:rPr lang="en-US" dirty="0">
                <a:solidFill>
                  <a:srgbClr val="C00000"/>
                </a:solidFill>
              </a:rPr>
              <a:t> </a:t>
            </a:r>
            <a:r>
              <a:rPr lang="en-US" dirty="0"/>
              <a:t>but with a different signature.</a:t>
            </a:r>
          </a:p>
          <a:p>
            <a:pPr lvl="1"/>
            <a:r>
              <a:rPr lang="en-US" dirty="0"/>
              <a:t>When you call a function with a shared name, </a:t>
            </a:r>
            <a:br>
              <a:rPr lang="en-US" dirty="0"/>
            </a:br>
            <a:r>
              <a:rPr lang="en-US" dirty="0"/>
              <a:t>the arguments of the call determine </a:t>
            </a:r>
            <a:r>
              <a:rPr lang="en-US" u="sng" dirty="0"/>
              <a:t>which function</a:t>
            </a:r>
            <a:r>
              <a:rPr lang="en-US" dirty="0"/>
              <a:t> you mean.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23618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Overloading Function Names</a:t>
            </a:r>
            <a:r>
              <a:rPr lang="en-US" i="1" dirty="0"/>
              <a:t>, cont’d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399"/>
            <a:ext cx="8229600" cy="4602453"/>
          </a:xfrm>
        </p:spPr>
        <p:txBody>
          <a:bodyPr/>
          <a:lstStyle/>
          <a:p>
            <a:r>
              <a:rPr lang="en-US" dirty="0"/>
              <a:t>Example declarations: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Example calls: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Be careful with automatic type conversions of arguments when overloading function names.</a:t>
            </a:r>
          </a:p>
          <a:p>
            <a:pPr lvl="1"/>
            <a:r>
              <a:rPr lang="en-US" dirty="0"/>
              <a:t>See the </a:t>
            </a:r>
            <a:r>
              <a:rPr lang="en-US" dirty="0" err="1"/>
              <a:t>Savitch</a:t>
            </a:r>
            <a:r>
              <a:rPr lang="en-US" dirty="0"/>
              <a:t> text and slides.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914440" y="1884410"/>
            <a:ext cx="7571303" cy="70788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2000" b="1" dirty="0">
                <a:latin typeface="Courier New" charset="0"/>
                <a:ea typeface="Courier New" charset="0"/>
                <a:cs typeface="Courier New" charset="0"/>
              </a:rPr>
              <a:t>double average(double n1, double n2);</a:t>
            </a:r>
          </a:p>
          <a:p>
            <a:r>
              <a:rPr lang="en-US" sz="2000" b="1" dirty="0">
                <a:latin typeface="Courier New" charset="0"/>
                <a:ea typeface="Courier New" charset="0"/>
                <a:cs typeface="Courier New" charset="0"/>
              </a:rPr>
              <a:t>double average(double n1, double n2, double n3);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815845" y="3429000"/>
            <a:ext cx="4955203" cy="70788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2000" b="1" dirty="0">
                <a:latin typeface="Courier New" charset="0"/>
                <a:ea typeface="Courier New" charset="0"/>
                <a:cs typeface="Courier New" charset="0"/>
              </a:rPr>
              <a:t>double avg2 = average(x, y);</a:t>
            </a:r>
          </a:p>
          <a:p>
            <a:r>
              <a:rPr lang="en-US" sz="2000" b="1" dirty="0">
                <a:latin typeface="Courier New" charset="0"/>
                <a:ea typeface="Courier New" charset="0"/>
                <a:cs typeface="Courier New" charset="0"/>
              </a:rPr>
              <a:t>double avg3 = average(x, y, z);</a:t>
            </a:r>
          </a:p>
        </p:txBody>
      </p:sp>
    </p:spTree>
    <p:extLst>
      <p:ext uri="{BB962C8B-B14F-4D97-AF65-F5344CB8AC3E}">
        <p14:creationId xmlns:p14="http://schemas.microsoft.com/office/powerpoint/2010/main" val="11924097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Pass by Value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25903"/>
            <a:ext cx="8229600" cy="4754828"/>
          </a:xfrm>
        </p:spPr>
        <p:txBody>
          <a:bodyPr/>
          <a:lstStyle/>
          <a:p>
            <a:r>
              <a:rPr lang="en-US" dirty="0"/>
              <a:t>By default, arguments to a function are </a:t>
            </a:r>
            <a:br>
              <a:rPr lang="en-US" dirty="0"/>
            </a:br>
            <a:r>
              <a:rPr lang="en-US" dirty="0">
                <a:solidFill>
                  <a:srgbClr val="B23C00"/>
                </a:solidFill>
              </a:rPr>
              <a:t>passed by value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AKA </a:t>
            </a:r>
            <a:r>
              <a:rPr lang="en-US" dirty="0">
                <a:solidFill>
                  <a:srgbClr val="C00000"/>
                </a:solidFill>
              </a:rPr>
              <a:t>call by value</a:t>
            </a:r>
          </a:p>
          <a:p>
            <a:pPr lvl="4"/>
            <a:endParaRPr lang="en-US" dirty="0"/>
          </a:p>
          <a:p>
            <a:r>
              <a:rPr lang="en-US" dirty="0"/>
              <a:t>A </a:t>
            </a:r>
            <a:r>
              <a:rPr lang="en-US" u="sng" dirty="0"/>
              <a:t>copy</a:t>
            </a:r>
            <a:r>
              <a:rPr lang="en-US" dirty="0"/>
              <a:t> of the argument’s value </a:t>
            </a:r>
            <a:br>
              <a:rPr lang="en-US" dirty="0"/>
            </a:br>
            <a:r>
              <a:rPr lang="en-US" dirty="0"/>
              <a:t>is passed to the function.</a:t>
            </a:r>
          </a:p>
          <a:p>
            <a:pPr lvl="5"/>
            <a:endParaRPr lang="en-US" dirty="0"/>
          </a:p>
          <a:p>
            <a:r>
              <a:rPr lang="en-US" dirty="0"/>
              <a:t>Any changes that the function makes to the parameters do not affect the calling arguments.</a:t>
            </a:r>
          </a:p>
          <a:p>
            <a:pPr lvl="1"/>
            <a:r>
              <a:rPr lang="en-US" dirty="0"/>
              <a:t>Example: The faulty swap function.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10544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Pass by Value</a:t>
            </a:r>
            <a:r>
              <a:rPr lang="en-US" i="1" dirty="0"/>
              <a:t>, cont’d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977635"/>
            <a:ext cx="8229600" cy="914390"/>
          </a:xfrm>
        </p:spPr>
        <p:txBody>
          <a:bodyPr/>
          <a:lstStyle/>
          <a:p>
            <a:r>
              <a:rPr lang="en-US" dirty="0"/>
              <a:t>Why doesn’t this function do </a:t>
            </a:r>
            <a:br>
              <a:rPr lang="en-US" dirty="0"/>
            </a:br>
            <a:r>
              <a:rPr lang="en-US" dirty="0"/>
              <a:t>what was intended?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2709952" y="1490008"/>
            <a:ext cx="3724096" cy="193899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2000" b="1" dirty="0">
                <a:latin typeface="Courier New" charset="0"/>
                <a:ea typeface="Courier New" charset="0"/>
                <a:cs typeface="Courier New" charset="0"/>
              </a:rPr>
              <a:t>void swap(</a:t>
            </a:r>
            <a:r>
              <a:rPr lang="en-US" sz="2000" b="1" dirty="0" err="1">
                <a:latin typeface="Courier New" charset="0"/>
                <a:ea typeface="Courier New" charset="0"/>
                <a:cs typeface="Courier New" charset="0"/>
              </a:rPr>
              <a:t>int</a:t>
            </a:r>
            <a:r>
              <a:rPr lang="en-US" sz="2000" b="1" dirty="0">
                <a:latin typeface="Courier New" charset="0"/>
                <a:ea typeface="Courier New" charset="0"/>
                <a:cs typeface="Courier New" charset="0"/>
              </a:rPr>
              <a:t> a, </a:t>
            </a:r>
            <a:r>
              <a:rPr lang="en-US" sz="2000" b="1" dirty="0" err="1">
                <a:latin typeface="Courier New" charset="0"/>
                <a:ea typeface="Courier New" charset="0"/>
                <a:cs typeface="Courier New" charset="0"/>
              </a:rPr>
              <a:t>int</a:t>
            </a:r>
            <a:r>
              <a:rPr lang="en-US" sz="2000" b="1" dirty="0">
                <a:latin typeface="Courier New" charset="0"/>
                <a:ea typeface="Courier New" charset="0"/>
                <a:cs typeface="Courier New" charset="0"/>
              </a:rPr>
              <a:t> b)</a:t>
            </a:r>
          </a:p>
          <a:p>
            <a:r>
              <a:rPr lang="en-US" sz="2000" b="1" dirty="0">
                <a:latin typeface="Courier New" charset="0"/>
                <a:ea typeface="Courier New" charset="0"/>
                <a:cs typeface="Courier New" charset="0"/>
              </a:rPr>
              <a:t>{</a:t>
            </a:r>
          </a:p>
          <a:p>
            <a:r>
              <a:rPr lang="hu-HU" sz="2000" b="1" dirty="0">
                <a:latin typeface="Courier New" charset="0"/>
                <a:ea typeface="Courier New" charset="0"/>
                <a:cs typeface="Courier New" charset="0"/>
              </a:rPr>
              <a:t>    int </a:t>
            </a:r>
            <a:r>
              <a:rPr lang="hu-HU" sz="2000" b="1" dirty="0" err="1">
                <a:latin typeface="Courier New" charset="0"/>
                <a:ea typeface="Courier New" charset="0"/>
                <a:cs typeface="Courier New" charset="0"/>
              </a:rPr>
              <a:t>temp</a:t>
            </a:r>
            <a:r>
              <a:rPr lang="hu-HU" sz="2000" b="1" dirty="0">
                <a:latin typeface="Courier New" charset="0"/>
                <a:ea typeface="Courier New" charset="0"/>
                <a:cs typeface="Courier New" charset="0"/>
              </a:rPr>
              <a:t> = a;</a:t>
            </a:r>
          </a:p>
          <a:p>
            <a:r>
              <a:rPr lang="ro-RO" sz="2000" b="1" dirty="0">
                <a:latin typeface="Courier New" charset="0"/>
                <a:ea typeface="Courier New" charset="0"/>
                <a:cs typeface="Courier New" charset="0"/>
              </a:rPr>
              <a:t>    a = b;</a:t>
            </a:r>
          </a:p>
          <a:p>
            <a:r>
              <a:rPr lang="de-DE" sz="2000" b="1" dirty="0">
                <a:latin typeface="Courier New" charset="0"/>
                <a:ea typeface="Courier New" charset="0"/>
                <a:cs typeface="Courier New" charset="0"/>
              </a:rPr>
              <a:t>    b = </a:t>
            </a:r>
            <a:r>
              <a:rPr lang="de-DE" sz="2000" b="1" dirty="0" err="1">
                <a:latin typeface="Courier New" charset="0"/>
                <a:ea typeface="Courier New" charset="0"/>
                <a:cs typeface="Courier New" charset="0"/>
              </a:rPr>
              <a:t>temp</a:t>
            </a:r>
            <a:r>
              <a:rPr lang="de-DE" sz="2000" b="1" dirty="0">
                <a:latin typeface="Courier New" charset="0"/>
                <a:ea typeface="Courier New" charset="0"/>
                <a:cs typeface="Courier New" charset="0"/>
              </a:rPr>
              <a:t>;</a:t>
            </a:r>
          </a:p>
          <a:p>
            <a:r>
              <a:rPr lang="de-DE" sz="2000" b="1" dirty="0">
                <a:latin typeface="Courier New" charset="0"/>
                <a:ea typeface="Courier New" charset="0"/>
                <a:cs typeface="Courier New" charset="0"/>
              </a:rPr>
              <a:t>}</a:t>
            </a:r>
            <a:endParaRPr lang="en-US" sz="2000" b="1" dirty="0">
              <a:latin typeface="Courier New" charset="0"/>
              <a:ea typeface="Courier New" charset="0"/>
              <a:cs typeface="Courier New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944739" y="5989292"/>
            <a:ext cx="731290" cy="338554"/>
          </a:xfrm>
          <a:prstGeom prst="rect">
            <a:avLst/>
          </a:prstGeom>
          <a:noFill/>
          <a:ln>
            <a:solidFill>
              <a:srgbClr val="A12A03"/>
            </a:solidFill>
          </a:ln>
        </p:spPr>
        <p:txBody>
          <a:bodyPr wrap="none" rtlCol="0">
            <a:spAutoFit/>
          </a:bodyPr>
          <a:lstStyle/>
          <a:p>
            <a:r>
              <a:rPr lang="en-US">
                <a:solidFill>
                  <a:srgbClr val="B23C00"/>
                </a:solidFill>
              </a:rPr>
              <a:t>Demo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741519D-38A4-C34E-8F4F-F74B7C49FECB}"/>
              </a:ext>
            </a:extLst>
          </p:cNvPr>
          <p:cNvSpPr txBox="1"/>
          <p:nvPr/>
        </p:nvSpPr>
        <p:spPr>
          <a:xfrm>
            <a:off x="5394951" y="3259723"/>
            <a:ext cx="1186543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chemeClr val="bg1"/>
                </a:solidFill>
              </a:rPr>
              <a:t>swaps.cpp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700446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Pass by Reference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If you want the function to be able to change the value of the caller’s arguments, you must use </a:t>
            </a:r>
            <a:r>
              <a:rPr lang="en-US" dirty="0">
                <a:solidFill>
                  <a:srgbClr val="B23C00"/>
                </a:solidFill>
              </a:rPr>
              <a:t>pass by reference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AKA </a:t>
            </a:r>
            <a:r>
              <a:rPr lang="en-US" dirty="0">
                <a:solidFill>
                  <a:srgbClr val="C00000"/>
                </a:solidFill>
              </a:rPr>
              <a:t>call by reference</a:t>
            </a:r>
          </a:p>
          <a:p>
            <a:pPr lvl="4"/>
            <a:endParaRPr lang="en-US" dirty="0"/>
          </a:p>
          <a:p>
            <a:r>
              <a:rPr lang="en-US" dirty="0"/>
              <a:t>The </a:t>
            </a:r>
            <a:r>
              <a:rPr lang="en-US" u="sng" dirty="0"/>
              <a:t>address</a:t>
            </a:r>
            <a:r>
              <a:rPr lang="en-US" dirty="0"/>
              <a:t> of the actual argument </a:t>
            </a:r>
            <a:br>
              <a:rPr lang="en-US" dirty="0"/>
            </a:br>
            <a:r>
              <a:rPr lang="en-US" dirty="0"/>
              <a:t>is passed to the function.</a:t>
            </a:r>
          </a:p>
          <a:p>
            <a:pPr lvl="1"/>
            <a:r>
              <a:rPr lang="en-US" dirty="0"/>
              <a:t>Example: The proper exchange function.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6010246"/>
      </p:ext>
    </p:extLst>
  </p:cSld>
  <p:clrMapOvr>
    <a:masterClrMapping/>
  </p:clrMapOvr>
</p:sld>
</file>

<file path=ppt/theme/theme1.xml><?xml version="1.0" encoding="utf-8"?>
<a:theme xmlns:a="http://schemas.openxmlformats.org/drawingml/2006/main" name="Quadrant">
  <a:themeElements>
    <a:clrScheme name="Quadrant 2">
      <a:dk1>
        <a:srgbClr val="000000"/>
      </a:dk1>
      <a:lt1>
        <a:srgbClr val="FFFFFF"/>
      </a:lt1>
      <a:dk2>
        <a:srgbClr val="420000"/>
      </a:dk2>
      <a:lt2>
        <a:srgbClr val="660000"/>
      </a:lt2>
      <a:accent1>
        <a:srgbClr val="CCCC00"/>
      </a:accent1>
      <a:accent2>
        <a:srgbClr val="999966"/>
      </a:accent2>
      <a:accent3>
        <a:srgbClr val="FFFFFF"/>
      </a:accent3>
      <a:accent4>
        <a:srgbClr val="000000"/>
      </a:accent4>
      <a:accent5>
        <a:srgbClr val="E2E2AA"/>
      </a:accent5>
      <a:accent6>
        <a:srgbClr val="8A8A5C"/>
      </a:accent6>
      <a:hlink>
        <a:srgbClr val="996633"/>
      </a:hlink>
      <a:folHlink>
        <a:srgbClr val="993300"/>
      </a:folHlink>
    </a:clrScheme>
    <a:fontScheme name="Quadrant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0"/>
          </a:defRPr>
        </a:defPPr>
      </a:lstStyle>
    </a:lnDef>
  </a:objectDefaults>
  <a:extraClrSchemeLst>
    <a:extraClrScheme>
      <a:clrScheme name="Quadrant 1">
        <a:dk1>
          <a:srgbClr val="5C5674"/>
        </a:dk1>
        <a:lt1>
          <a:srgbClr val="FFFFFF"/>
        </a:lt1>
        <a:dk2>
          <a:srgbClr val="85986A"/>
        </a:dk2>
        <a:lt2>
          <a:srgbClr val="FFFFFF"/>
        </a:lt2>
        <a:accent1>
          <a:srgbClr val="666633"/>
        </a:accent1>
        <a:accent2>
          <a:srgbClr val="ADC5B8"/>
        </a:accent2>
        <a:accent3>
          <a:srgbClr val="C2CAB9"/>
        </a:accent3>
        <a:accent4>
          <a:srgbClr val="DADADA"/>
        </a:accent4>
        <a:accent5>
          <a:srgbClr val="B8B8AD"/>
        </a:accent5>
        <a:accent6>
          <a:srgbClr val="9CB2A6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2">
        <a:dk1>
          <a:srgbClr val="000000"/>
        </a:dk1>
        <a:lt1>
          <a:srgbClr val="FFFFFF"/>
        </a:lt1>
        <a:dk2>
          <a:srgbClr val="420000"/>
        </a:dk2>
        <a:lt2>
          <a:srgbClr val="660000"/>
        </a:lt2>
        <a:accent1>
          <a:srgbClr val="CCCC00"/>
        </a:accent1>
        <a:accent2>
          <a:srgbClr val="999966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8A8A5C"/>
        </a:accent6>
        <a:hlink>
          <a:srgbClr val="996633"/>
        </a:hlink>
        <a:folHlink>
          <a:srgbClr val="9933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3">
        <a:dk1>
          <a:srgbClr val="618052"/>
        </a:dk1>
        <a:lt1>
          <a:srgbClr val="FFFFE3"/>
        </a:lt1>
        <a:dk2>
          <a:srgbClr val="162E36"/>
        </a:dk2>
        <a:lt2>
          <a:srgbClr val="FFFFFF"/>
        </a:lt2>
        <a:accent1>
          <a:srgbClr val="336699"/>
        </a:accent1>
        <a:accent2>
          <a:srgbClr val="69888B"/>
        </a:accent2>
        <a:accent3>
          <a:srgbClr val="ABADAE"/>
        </a:accent3>
        <a:accent4>
          <a:srgbClr val="DADAC2"/>
        </a:accent4>
        <a:accent5>
          <a:srgbClr val="ADB8CA"/>
        </a:accent5>
        <a:accent6>
          <a:srgbClr val="5E7B7D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4">
        <a:dk1>
          <a:srgbClr val="000000"/>
        </a:dk1>
        <a:lt1>
          <a:srgbClr val="FFFFFF"/>
        </a:lt1>
        <a:dk2>
          <a:srgbClr val="000000"/>
        </a:dk2>
        <a:lt2>
          <a:srgbClr val="CC0000"/>
        </a:lt2>
        <a:accent1>
          <a:srgbClr val="FFCC00"/>
        </a:accent1>
        <a:accent2>
          <a:srgbClr val="3366CC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2D5CB9"/>
        </a:accent6>
        <a:hlink>
          <a:srgbClr val="666699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5">
        <a:dk1>
          <a:srgbClr val="666699"/>
        </a:dk1>
        <a:lt1>
          <a:srgbClr val="FFFFFF"/>
        </a:lt1>
        <a:dk2>
          <a:srgbClr val="000033"/>
        </a:dk2>
        <a:lt2>
          <a:srgbClr val="FFFFFF"/>
        </a:lt2>
        <a:accent1>
          <a:srgbClr val="9966FF"/>
        </a:accent1>
        <a:accent2>
          <a:srgbClr val="CCCCFF"/>
        </a:accent2>
        <a:accent3>
          <a:srgbClr val="AAAAAD"/>
        </a:accent3>
        <a:accent4>
          <a:srgbClr val="DADADA"/>
        </a:accent4>
        <a:accent5>
          <a:srgbClr val="CAB8FF"/>
        </a:accent5>
        <a:accent6>
          <a:srgbClr val="B9B9E7"/>
        </a:accent6>
        <a:hlink>
          <a:srgbClr val="CCCC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6">
        <a:dk1>
          <a:srgbClr val="000000"/>
        </a:dk1>
        <a:lt1>
          <a:srgbClr val="FFFFFF"/>
        </a:lt1>
        <a:dk2>
          <a:srgbClr val="000000"/>
        </a:dk2>
        <a:lt2>
          <a:srgbClr val="669966"/>
        </a:lt2>
        <a:accent1>
          <a:srgbClr val="CCCC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8A8AB9"/>
        </a:accent6>
        <a:hlink>
          <a:srgbClr val="000066"/>
        </a:hlink>
        <a:folHlink>
          <a:srgbClr val="3333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7">
        <a:dk1>
          <a:srgbClr val="0099CC"/>
        </a:dk1>
        <a:lt1>
          <a:srgbClr val="FFFFFF"/>
        </a:lt1>
        <a:dk2>
          <a:srgbClr val="000099"/>
        </a:dk2>
        <a:lt2>
          <a:srgbClr val="FFFFFF"/>
        </a:lt2>
        <a:accent1>
          <a:srgbClr val="0099CC"/>
        </a:accent1>
        <a:accent2>
          <a:srgbClr val="6600FF"/>
        </a:accent2>
        <a:accent3>
          <a:srgbClr val="AAAACA"/>
        </a:accent3>
        <a:accent4>
          <a:srgbClr val="DADADA"/>
        </a:accent4>
        <a:accent5>
          <a:srgbClr val="AACAE2"/>
        </a:accent5>
        <a:accent6>
          <a:srgbClr val="5C00E7"/>
        </a:accent6>
        <a:hlink>
          <a:srgbClr val="FFCC00"/>
        </a:hlink>
        <a:folHlink>
          <a:srgbClr val="00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8">
        <a:dk1>
          <a:srgbClr val="000033"/>
        </a:dk1>
        <a:lt1>
          <a:srgbClr val="FFFFFF"/>
        </a:lt1>
        <a:dk2>
          <a:srgbClr val="003366"/>
        </a:dk2>
        <a:lt2>
          <a:srgbClr val="275C6D"/>
        </a:lt2>
        <a:accent1>
          <a:srgbClr val="A7D2DF"/>
        </a:accent1>
        <a:accent2>
          <a:srgbClr val="108DA6"/>
        </a:accent2>
        <a:accent3>
          <a:srgbClr val="FFFFFF"/>
        </a:accent3>
        <a:accent4>
          <a:srgbClr val="00002A"/>
        </a:accent4>
        <a:accent5>
          <a:srgbClr val="D0E5EC"/>
        </a:accent5>
        <a:accent6>
          <a:srgbClr val="0D7F96"/>
        </a:accent6>
        <a:hlink>
          <a:srgbClr val="666699"/>
        </a:hlink>
        <a:folHlink>
          <a:srgbClr val="99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9">
        <a:dk1>
          <a:srgbClr val="CC3300"/>
        </a:dk1>
        <a:lt1>
          <a:srgbClr val="FFFFFF"/>
        </a:lt1>
        <a:dk2>
          <a:srgbClr val="000000"/>
        </a:dk2>
        <a:lt2>
          <a:srgbClr val="FFFFCC"/>
        </a:lt2>
        <a:accent1>
          <a:srgbClr val="FF9900"/>
        </a:accent1>
        <a:accent2>
          <a:srgbClr val="993300"/>
        </a:accent2>
        <a:accent3>
          <a:srgbClr val="AAAAAA"/>
        </a:accent3>
        <a:accent4>
          <a:srgbClr val="DADADA"/>
        </a:accent4>
        <a:accent5>
          <a:srgbClr val="FFCAAA"/>
        </a:accent5>
        <a:accent6>
          <a:srgbClr val="8A2D00"/>
        </a:accent6>
        <a:hlink>
          <a:srgbClr val="CEC5A2"/>
        </a:hlink>
        <a:folHlink>
          <a:srgbClr val="DDDDDD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Quadrant</Template>
  <TotalTime>37691</TotalTime>
  <Words>3251</Words>
  <Application>Microsoft Macintosh PowerPoint</Application>
  <PresentationFormat>On-screen Show (4:3)</PresentationFormat>
  <Paragraphs>514</Paragraphs>
  <Slides>44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44</vt:i4>
      </vt:variant>
    </vt:vector>
  </HeadingPairs>
  <TitlesOfParts>
    <vt:vector size="49" baseType="lpstr">
      <vt:lpstr>Arial</vt:lpstr>
      <vt:lpstr>Courier New</vt:lpstr>
      <vt:lpstr>Times New Roman</vt:lpstr>
      <vt:lpstr>Wingdings</vt:lpstr>
      <vt:lpstr>Quadrant</vt:lpstr>
      <vt:lpstr>CMPE 180A Data Structures and Algorithms in C++ September 8 Class Meeting</vt:lpstr>
      <vt:lpstr>Assignment #2: Sample Solution</vt:lpstr>
      <vt:lpstr>Assignment #2: Sample Solution, cont’d</vt:lpstr>
      <vt:lpstr>Assignment #2: Sample Solution, cont’d</vt:lpstr>
      <vt:lpstr>Overloading Function Names</vt:lpstr>
      <vt:lpstr>Overloading Function Names, cont’d</vt:lpstr>
      <vt:lpstr>Pass by Value</vt:lpstr>
      <vt:lpstr>Pass by Value, cont’d</vt:lpstr>
      <vt:lpstr>Pass by Reference</vt:lpstr>
      <vt:lpstr>Pass by Reference, cont’d</vt:lpstr>
      <vt:lpstr>Procedural Abstraction</vt:lpstr>
      <vt:lpstr>Procedural Abstraction, cont’d</vt:lpstr>
      <vt:lpstr>Testing and Debugging Functions</vt:lpstr>
      <vt:lpstr>assert</vt:lpstr>
      <vt:lpstr>assert, cont’d</vt:lpstr>
      <vt:lpstr>Streams</vt:lpstr>
      <vt:lpstr>File I/O</vt:lpstr>
      <vt:lpstr>File I/O, cont’d</vt:lpstr>
      <vt:lpstr>Stream Name vs. File Name</vt:lpstr>
      <vt:lpstr>cin and cout</vt:lpstr>
      <vt:lpstr>Formatting Output</vt:lpstr>
      <vt:lpstr>Output Manipulators</vt:lpstr>
      <vt:lpstr>Passing Streams to Functions</vt:lpstr>
      <vt:lpstr>Character I/O</vt:lpstr>
      <vt:lpstr>Character I/O, cont’d</vt:lpstr>
      <vt:lpstr>Predefined Character Functions</vt:lpstr>
      <vt:lpstr>The eof Function</vt:lpstr>
      <vt:lpstr>Break</vt:lpstr>
      <vt:lpstr>Arrays</vt:lpstr>
      <vt:lpstr>Initialize an Array</vt:lpstr>
      <vt:lpstr>Array Function Parameters</vt:lpstr>
      <vt:lpstr>Multidimensional Arrays</vt:lpstr>
      <vt:lpstr>C Strings</vt:lpstr>
      <vt:lpstr>C Strings, cont’d</vt:lpstr>
      <vt:lpstr>C Strings, cont’d</vt:lpstr>
      <vt:lpstr>The Standard C++ string Class</vt:lpstr>
      <vt:lpstr>The Standard string Class, cont’d</vt:lpstr>
      <vt:lpstr>The Standard string Class, cont’d</vt:lpstr>
      <vt:lpstr>Vectors</vt:lpstr>
      <vt:lpstr>Vectors, cont’d</vt:lpstr>
      <vt:lpstr>Vectors, cont’d</vt:lpstr>
      <vt:lpstr>Vectors, cont’d</vt:lpstr>
      <vt:lpstr>Assignment #3. War and Peace</vt:lpstr>
      <vt:lpstr>Assignment #3. War and Peace, cont’d</vt:lpstr>
    </vt:vector>
  </TitlesOfParts>
  <Manager/>
  <Company>San Jose State University</Company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 46B: Introduction to Data Structures</dc:title>
  <dc:subject/>
  <dc:creator>Ronald Mak</dc:creator>
  <cp:keywords/>
  <dc:description/>
  <cp:lastModifiedBy>Ron Mak</cp:lastModifiedBy>
  <cp:revision>592</cp:revision>
  <dcterms:created xsi:type="dcterms:W3CDTF">2008-01-12T03:52:55Z</dcterms:created>
  <dcterms:modified xsi:type="dcterms:W3CDTF">2020-09-08T06:36:40Z</dcterms:modified>
  <cp:category/>
</cp:coreProperties>
</file>