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54"/>
  </p:notesMasterIdLst>
  <p:handoutMasterIdLst>
    <p:handoutMasterId r:id="rId55"/>
  </p:handoutMasterIdLst>
  <p:sldIdLst>
    <p:sldId id="256" r:id="rId2"/>
    <p:sldId id="416" r:id="rId3"/>
    <p:sldId id="397" r:id="rId4"/>
    <p:sldId id="418" r:id="rId5"/>
    <p:sldId id="420" r:id="rId6"/>
    <p:sldId id="419" r:id="rId7"/>
    <p:sldId id="421" r:id="rId8"/>
    <p:sldId id="422" r:id="rId9"/>
    <p:sldId id="424" r:id="rId10"/>
    <p:sldId id="425" r:id="rId11"/>
    <p:sldId id="345" r:id="rId12"/>
    <p:sldId id="361" r:id="rId13"/>
    <p:sldId id="362" r:id="rId14"/>
    <p:sldId id="412" r:id="rId15"/>
    <p:sldId id="364" r:id="rId16"/>
    <p:sldId id="346" r:id="rId17"/>
    <p:sldId id="347" r:id="rId18"/>
    <p:sldId id="348" r:id="rId19"/>
    <p:sldId id="349" r:id="rId20"/>
    <p:sldId id="350" r:id="rId21"/>
    <p:sldId id="356" r:id="rId22"/>
    <p:sldId id="365" r:id="rId23"/>
    <p:sldId id="390" r:id="rId24"/>
    <p:sldId id="391" r:id="rId25"/>
    <p:sldId id="368" r:id="rId26"/>
    <p:sldId id="388" r:id="rId27"/>
    <p:sldId id="352" r:id="rId28"/>
    <p:sldId id="366" r:id="rId29"/>
    <p:sldId id="413" r:id="rId30"/>
    <p:sldId id="369" r:id="rId31"/>
    <p:sldId id="370" r:id="rId32"/>
    <p:sldId id="389" r:id="rId33"/>
    <p:sldId id="371" r:id="rId34"/>
    <p:sldId id="372" r:id="rId35"/>
    <p:sldId id="373" r:id="rId36"/>
    <p:sldId id="411" r:id="rId37"/>
    <p:sldId id="353" r:id="rId38"/>
    <p:sldId id="376" r:id="rId39"/>
    <p:sldId id="374" r:id="rId40"/>
    <p:sldId id="360" r:id="rId41"/>
    <p:sldId id="377" r:id="rId42"/>
    <p:sldId id="354" r:id="rId43"/>
    <p:sldId id="384" r:id="rId44"/>
    <p:sldId id="378" r:id="rId45"/>
    <p:sldId id="385" r:id="rId46"/>
    <p:sldId id="379" r:id="rId47"/>
    <p:sldId id="351" r:id="rId48"/>
    <p:sldId id="380" r:id="rId49"/>
    <p:sldId id="359" r:id="rId50"/>
    <p:sldId id="414" r:id="rId51"/>
    <p:sldId id="381" r:id="rId52"/>
    <p:sldId id="415" r:id="rId5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2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E1F5FF"/>
    <a:srgbClr val="B23C00"/>
    <a:srgbClr val="A12A03"/>
    <a:srgbClr val="C6DEFF"/>
    <a:srgbClr val="66CCFF"/>
    <a:srgbClr val="A40000"/>
    <a:srgbClr val="CC99FF"/>
    <a:srgbClr val="99FF66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452" autoAdjust="0"/>
    <p:restoredTop sz="98450" autoAdjust="0"/>
  </p:normalViewPr>
  <p:slideViewPr>
    <p:cSldViewPr>
      <p:cViewPr varScale="1">
        <p:scale>
          <a:sx n="231" d="100"/>
          <a:sy n="231" d="100"/>
        </p:scale>
        <p:origin x="256" y="176"/>
      </p:cViewPr>
      <p:guideLst>
        <p:guide orient="horz" pos="2160"/>
        <p:guide pos="282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172681-C581-F644-AAF5-C092E01AA013}" type="datetimeFigureOut">
              <a:rPr lang="en-US" smtClean="0"/>
              <a:t>8/31/20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A581D9-7090-374C-A542-C325CF1D3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006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164504C-A0F5-524D-82C6-1B8158989A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687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4504C-A0F5-524D-82C6-1B8158989AE1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1493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F0376-0E54-9843-B673-E00D6670E8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753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BDC82CD-30B2-1348-96D0-860A277DEA53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 userDrawn="1"/>
        </p:nvSpPr>
        <p:spPr>
          <a:xfrm>
            <a:off x="1097318" y="6263609"/>
            <a:ext cx="18099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Computer</a:t>
            </a:r>
            <a:r>
              <a:rPr lang="en-US" sz="1000" baseline="0" dirty="0"/>
              <a:t> Engineering Dept.</a:t>
            </a:r>
          </a:p>
          <a:p>
            <a:r>
              <a:rPr lang="en-US" sz="1000" baseline="0" dirty="0"/>
              <a:t>Fall 2020: September 1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524426" y="6263609"/>
            <a:ext cx="31438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CMPE 180A: </a:t>
            </a:r>
            <a:r>
              <a:rPr lang="en-US" sz="1000" baseline="0" dirty="0"/>
              <a:t>Data Structures and Algorithms in C++</a:t>
            </a:r>
            <a:br>
              <a:rPr lang="en-US" sz="1000" baseline="0" dirty="0"/>
            </a:br>
            <a:r>
              <a:rPr lang="en-US" sz="1000" baseline="0" dirty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cs.sjsu.edu/~mak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mazon.com/Java-Number-Cruncher-Programmers-Numerical/dp/0130460419/ref=sr_1_1?dchild=1&amp;keywords=java+number+cruncher&amp;qid=1598936278&amp;s=books&amp;sr=1-1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tiff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400" dirty="0"/>
              <a:t>CMPE 180A</a:t>
            </a:r>
            <a:br>
              <a:rPr lang="en-US" sz="3200" dirty="0"/>
            </a:br>
            <a:r>
              <a:rPr lang="en-US" dirty="0"/>
              <a:t>Data Structures and Algorithms in C++</a:t>
            </a:r>
            <a:br>
              <a:rPr lang="en-US" sz="3600" dirty="0"/>
            </a:br>
            <a:r>
              <a:rPr lang="en-US" sz="2400" dirty="0"/>
              <a:t>September 1 Class 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Engineering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br>
              <a:rPr lang="en-US" sz="1200" dirty="0"/>
            </a:br>
            <a:r>
              <a:rPr lang="en-US" dirty="0"/>
              <a:t>Fall 2020</a:t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 descr="Screen Shot 2015-08-23 at 4.03.00 P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40" y="4434828"/>
            <a:ext cx="1013781" cy="137158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C2FB03-97EA-EB43-B0A0-7228C5F633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#1: Sample Solution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F5242A-189E-E043-8D88-95288D1B7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10</a:t>
            </a:fld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B1A79EC1-1614-AE40-BF80-9A5DAD0D17BF}"/>
                  </a:ext>
                </a:extLst>
              </p:cNvPr>
              <p:cNvSpPr/>
              <p:nvPr/>
            </p:nvSpPr>
            <p:spPr>
              <a:xfrm>
                <a:off x="1554513" y="1234464"/>
                <a:ext cx="3176960" cy="5899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arctan</m:t>
                          </m:r>
                        </m:fName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i="1">
                                      <a:solidFill>
                                        <a:srgbClr val="836967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i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den>
                          </m:f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i="1">
                                      <a:solidFill>
                                        <a:srgbClr val="836967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i="0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den>
                          </m:f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i="1">
                                      <a:solidFill>
                                        <a:srgbClr val="836967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i="0"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den>
                          </m:f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+ ⋯</m:t>
                          </m:r>
                        </m:e>
                      </m:func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B1A79EC1-1614-AE40-BF80-9A5DAD0D17B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54513" y="1234464"/>
                <a:ext cx="3176960" cy="589970"/>
              </a:xfrm>
              <a:prstGeom prst="rect">
                <a:avLst/>
              </a:prstGeom>
              <a:blipFill>
                <a:blip r:embed="rId2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1B76E056-47CF-E246-9926-7103CB1CD2BB}"/>
                  </a:ext>
                </a:extLst>
              </p:cNvPr>
              <p:cNvSpPr/>
              <p:nvPr/>
            </p:nvSpPr>
            <p:spPr>
              <a:xfrm>
                <a:off x="4860984" y="1251969"/>
                <a:ext cx="2728503" cy="55496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US" i="0">
                          <a:latin typeface="Cambria Math" panose="02040503050406030204" pitchFamily="18" charset="0"/>
                        </a:rPr>
                        <m:t>=4</m:t>
                      </m:r>
                      <m:func>
                        <m:func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arctan</m:t>
                          </m:r>
                        </m:fName>
                        <m:e>
                          <m:f>
                            <m:fPr>
                              <m:ctrlPr>
                                <a:rPr lang="en-US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den>
                          </m:f>
                        </m:e>
                      </m:func>
                      <m:r>
                        <a:rPr lang="en-US" i="0">
                          <a:latin typeface="Cambria Math" panose="02040503050406030204" pitchFamily="18" charset="0"/>
                        </a:rPr>
                        <m:t>−</m:t>
                      </m:r>
                      <m:func>
                        <m:func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𝑎𝑟𝑐𝑡𝑎𝑛</m:t>
                          </m:r>
                        </m:fName>
                        <m:e>
                          <m:f>
                            <m:fPr>
                              <m:ctrlPr>
                                <a:rPr lang="en-US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239</m:t>
                              </m:r>
                            </m:den>
                          </m:f>
                        </m:e>
                      </m:func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1B76E056-47CF-E246-9926-7103CB1CD2B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0984" y="1251969"/>
                <a:ext cx="2728503" cy="554960"/>
              </a:xfrm>
              <a:prstGeom prst="rect">
                <a:avLst/>
              </a:prstGeom>
              <a:blipFill>
                <a:blip r:embed="rId3"/>
                <a:stretch>
                  <a:fillRect b="-22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A819331F-B235-8643-97A1-E2123DB860E6}"/>
              </a:ext>
            </a:extLst>
          </p:cNvPr>
          <p:cNvSpPr txBox="1"/>
          <p:nvPr/>
        </p:nvSpPr>
        <p:spPr>
          <a:xfrm>
            <a:off x="1690442" y="1912311"/>
            <a:ext cx="5763116" cy="43396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double arctangent(double x)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double arctan = x;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bool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addsub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false;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double numerator = x;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double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x_squared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x*x;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double term;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int odd = 3;</a:t>
            </a: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do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numerator </a:t>
            </a:r>
            <a:r>
              <a:rPr lang="en-US" sz="1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*=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x_squared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term = numerator/odd;</a:t>
            </a:r>
            <a:b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if (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addsub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arctan </a:t>
            </a:r>
            <a:r>
              <a:rPr lang="en-US" sz="1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+=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term;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else        arctan </a:t>
            </a:r>
            <a:r>
              <a:rPr lang="en-US" sz="1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-=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term;</a:t>
            </a:r>
            <a:b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odd </a:t>
            </a:r>
            <a:r>
              <a:rPr lang="en-US" sz="1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+=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2;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addsub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!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addsub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} while ((term &gt; TOLERANCE) &amp;&amp; (odd &lt;= MAX_ITERATIONS));</a:t>
            </a:r>
            <a:b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arctan;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2284584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Predefined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C++ includes </a:t>
            </a:r>
            <a:r>
              <a:rPr lang="en-US" dirty="0">
                <a:solidFill>
                  <a:srgbClr val="B23C00"/>
                </a:solidFill>
              </a:rPr>
              <a:t>predefined functions</a:t>
            </a:r>
            <a:r>
              <a:rPr lang="en-US" dirty="0"/>
              <a:t>.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AKA </a:t>
            </a:r>
            <a:r>
              <a:rPr lang="en-US" dirty="0">
                <a:solidFill>
                  <a:srgbClr val="B23C00"/>
                </a:solidFill>
              </a:rPr>
              <a:t>built-in</a:t>
            </a:r>
            <a:r>
              <a:rPr lang="en-US" dirty="0"/>
              <a:t> functions</a:t>
            </a:r>
          </a:p>
          <a:p>
            <a:pPr lvl="1"/>
            <a:r>
              <a:rPr lang="en-US" dirty="0"/>
              <a:t>Example: Math function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sqrt</a:t>
            </a:r>
            <a:endParaRPr lang="en-US" b="1" dirty="0">
              <a:solidFill>
                <a:srgbClr val="0033CC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pPr lvl="5"/>
            <a:endParaRPr lang="en-US" b="1" dirty="0">
              <a:solidFill>
                <a:srgbClr val="0033CC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dirty="0"/>
              <a:t>Predefined functions are stored in libraries.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Your program will need to include the appropriate </a:t>
            </a:r>
            <a:r>
              <a:rPr lang="en-US" u="sng" dirty="0"/>
              <a:t>library header files</a:t>
            </a:r>
            <a:r>
              <a:rPr lang="en-US" dirty="0"/>
              <a:t> to enable the compiler to recognize the names of the predefined functions.</a:t>
            </a:r>
          </a:p>
          <a:p>
            <a:pPr lvl="1"/>
            <a:r>
              <a:rPr lang="en-US" dirty="0"/>
              <a:t>Example: 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#include &lt;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cmath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&gt;</a:t>
            </a:r>
            <a:b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</a:br>
            <a:r>
              <a:rPr lang="en-US" dirty="0"/>
              <a:t>in order to use predefined math functions like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sqrt</a:t>
            </a:r>
            <a:endParaRPr lang="en-US" b="1" dirty="0">
              <a:solidFill>
                <a:srgbClr val="0033CC"/>
              </a:solidFill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9821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Predefined Functions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651781" y="1323935"/>
            <a:ext cx="4301177" cy="400110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FF00"/>
                </a:solidFill>
              </a:rPr>
              <a:t>Savitch_ch_04.ppt: slides 8 – 12, 72</a:t>
            </a:r>
          </a:p>
        </p:txBody>
      </p:sp>
      <p:pic>
        <p:nvPicPr>
          <p:cNvPr id="7" name="Picture 4" descr="0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5435" y="1811302"/>
            <a:ext cx="6248370" cy="44307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774588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Random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5903"/>
            <a:ext cx="8229600" cy="4846267"/>
          </a:xfrm>
        </p:spPr>
        <p:txBody>
          <a:bodyPr/>
          <a:lstStyle/>
          <a:p>
            <a:r>
              <a:rPr lang="en-US" dirty="0"/>
              <a:t>To generate (pseudo-) random numbers </a:t>
            </a:r>
            <a:br>
              <a:rPr lang="en-US" dirty="0"/>
            </a:br>
            <a:r>
              <a:rPr lang="en-US" dirty="0"/>
              <a:t>using the predefined functions, first include </a:t>
            </a:r>
            <a:br>
              <a:rPr lang="en-US" dirty="0"/>
            </a:br>
            <a:r>
              <a:rPr lang="en-US" dirty="0"/>
              <a:t>two library header files:</a:t>
            </a:r>
          </a:p>
          <a:p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“Seed” the random number generator:</a:t>
            </a:r>
          </a:p>
          <a:p>
            <a:pPr lvl="1"/>
            <a:endParaRPr lang="en-US" dirty="0"/>
          </a:p>
          <a:p>
            <a:pPr lvl="5"/>
            <a:endParaRPr lang="en-US" dirty="0"/>
          </a:p>
          <a:p>
            <a:pPr lvl="1"/>
            <a:r>
              <a:rPr lang="en-US" dirty="0"/>
              <a:t>If you don’t seed, you’ll always get the same “random” sequence (which may be useful for debugging).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834659" y="2697488"/>
            <a:ext cx="2954655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#include &lt;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cstdlib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&gt;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#include &lt;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ctime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&gt;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108976" y="4203227"/>
            <a:ext cx="2492990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srand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sz="2000" b="1" dirty="0">
                <a:solidFill>
                  <a:srgbClr val="C00000"/>
                </a:solidFill>
                <a:latin typeface="Courier New" charset="0"/>
                <a:ea typeface="Courier New" charset="0"/>
                <a:cs typeface="Courier New" charset="0"/>
              </a:rPr>
              <a:t>time(0)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1493872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Random Numbers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320994" cy="4835525"/>
          </a:xfrm>
        </p:spPr>
        <p:txBody>
          <a:bodyPr/>
          <a:lstStyle/>
          <a:p>
            <a:r>
              <a:rPr lang="en-US" dirty="0"/>
              <a:t>Each subsequent call                returns a “random” number ≥ 0 and ≤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RAND_MAX</a:t>
            </a:r>
            <a:r>
              <a:rPr lang="en-US" dirty="0"/>
              <a:t>.</a:t>
            </a:r>
          </a:p>
          <a:p>
            <a:pPr lvl="1"/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RAND_MAX</a:t>
            </a:r>
            <a:r>
              <a:rPr lang="en-US" dirty="0"/>
              <a:t> is library-dependent but is guaranteed to be at least 32,767.</a:t>
            </a:r>
          </a:p>
          <a:p>
            <a:pPr lvl="4"/>
            <a:endParaRPr lang="en-US" dirty="0"/>
          </a:p>
          <a:p>
            <a:r>
              <a:rPr lang="en-US" dirty="0"/>
              <a:t>Use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+</a:t>
            </a:r>
            <a:r>
              <a:rPr lang="en-US" dirty="0"/>
              <a:t> and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%</a:t>
            </a:r>
            <a:r>
              <a:rPr lang="en-US" dirty="0"/>
              <a:t> to scale to a desired number range.</a:t>
            </a:r>
          </a:p>
          <a:p>
            <a:pPr lvl="1"/>
            <a:r>
              <a:rPr lang="en-US" dirty="0"/>
              <a:t>Example: Each execution of the expression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returns a random number </a:t>
            </a:r>
            <a:br>
              <a:rPr lang="en-US" dirty="0"/>
            </a:br>
            <a:r>
              <a:rPr lang="en-US" dirty="0"/>
              <a:t>with the value 1, 2, 3, 4, 5, or 6.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563687" y="1352687"/>
            <a:ext cx="1261884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rand();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794246" y="4251951"/>
            <a:ext cx="2031325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>
                <a:latin typeface="Courier New" charset="0"/>
                <a:ea typeface="Courier New" charset="0"/>
                <a:cs typeface="Courier New" charset="0"/>
              </a:rPr>
              <a:t>rand()%6 + 1</a:t>
            </a:r>
          </a:p>
        </p:txBody>
      </p:sp>
    </p:spTree>
    <p:extLst>
      <p:ext uri="{BB962C8B-B14F-4D97-AF65-F5344CB8AC3E}">
        <p14:creationId xmlns:p14="http://schemas.microsoft.com/office/powerpoint/2010/main" val="20523839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 Casting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5904"/>
            <a:ext cx="8229600" cy="4754827"/>
          </a:xfrm>
        </p:spPr>
        <p:txBody>
          <a:bodyPr/>
          <a:lstStyle/>
          <a:p>
            <a:r>
              <a:rPr lang="en-US" dirty="0"/>
              <a:t>Suppose integer variables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dirty="0"/>
              <a:t> and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j</a:t>
            </a:r>
            <a:r>
              <a:rPr lang="en-US" dirty="0"/>
              <a:t> are initialized to 5 and 2, respectively.</a:t>
            </a:r>
          </a:p>
          <a:p>
            <a:pPr lvl="5"/>
            <a:endParaRPr lang="en-US" dirty="0"/>
          </a:p>
          <a:p>
            <a:r>
              <a:rPr lang="en-US" dirty="0"/>
              <a:t>What is the value of the division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/j</a:t>
            </a:r>
            <a:r>
              <a:rPr lang="en-US" dirty="0"/>
              <a:t> ?</a:t>
            </a:r>
          </a:p>
          <a:p>
            <a:pPr lvl="5"/>
            <a:endParaRPr lang="en-US" dirty="0"/>
          </a:p>
          <a:p>
            <a:r>
              <a:rPr lang="en-US" dirty="0"/>
              <a:t>What if we wanted to have a quotient </a:t>
            </a:r>
            <a:br>
              <a:rPr lang="en-US" dirty="0"/>
            </a:br>
            <a:r>
              <a:rPr lang="en-US" dirty="0"/>
              <a:t>of type double?</a:t>
            </a:r>
          </a:p>
          <a:p>
            <a:pPr lvl="1"/>
            <a:r>
              <a:rPr lang="en-US" dirty="0"/>
              <a:t>We want to keep the fraction.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208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 Casting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5903"/>
            <a:ext cx="8229600" cy="2926047"/>
          </a:xfrm>
        </p:spPr>
        <p:txBody>
          <a:bodyPr/>
          <a:lstStyle/>
          <a:p>
            <a:r>
              <a:rPr lang="en-US" dirty="0"/>
              <a:t>One way is to convert one of the operands </a:t>
            </a:r>
            <a:br>
              <a:rPr lang="en-US" dirty="0"/>
            </a:br>
            <a:r>
              <a:rPr lang="en-US" dirty="0"/>
              <a:t>(say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dirty="0"/>
              <a:t>) to double. </a:t>
            </a:r>
          </a:p>
          <a:p>
            <a:pPr lvl="1"/>
            <a:r>
              <a:rPr lang="en-US" dirty="0"/>
              <a:t>Then the quotient will be type double.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Why won’t the following work?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188757" y="2880365"/>
            <a:ext cx="6801862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double quotient = </a:t>
            </a:r>
            <a:r>
              <a:rPr lang="en-US" sz="2000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static_cast</a:t>
            </a:r>
            <a:r>
              <a:rPr lang="en-US" sz="20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&lt;double&gt;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)/j;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88757" y="4400474"/>
            <a:ext cx="6801862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double quotient = 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static_cast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&lt;double&gt;(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/j);</a:t>
            </a:r>
          </a:p>
        </p:txBody>
      </p:sp>
    </p:spTree>
    <p:extLst>
      <p:ext uri="{BB962C8B-B14F-4D97-AF65-F5344CB8AC3E}">
        <p14:creationId xmlns:p14="http://schemas.microsoft.com/office/powerpoint/2010/main" val="2117525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Programmer-Defined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75709"/>
            <a:ext cx="8229600" cy="4256388"/>
          </a:xfrm>
        </p:spPr>
        <p:txBody>
          <a:bodyPr/>
          <a:lstStyle/>
          <a:p>
            <a:r>
              <a:rPr lang="en-US" dirty="0"/>
              <a:t>In addition to using the predefined functions, you can write your own functions.</a:t>
            </a:r>
          </a:p>
          <a:p>
            <a:pPr lvl="4"/>
            <a:endParaRPr lang="en-US" dirty="0"/>
          </a:p>
          <a:p>
            <a:r>
              <a:rPr lang="en-US" u="sng" dirty="0"/>
              <a:t>Programmer-defined functions</a:t>
            </a:r>
            <a:r>
              <a:rPr lang="en-US" dirty="0">
                <a:solidFill>
                  <a:srgbClr val="B23C00"/>
                </a:solidFill>
              </a:rPr>
              <a:t> </a:t>
            </a:r>
            <a:r>
              <a:rPr lang="en-US" dirty="0"/>
              <a:t>are critical </a:t>
            </a:r>
            <a:br>
              <a:rPr lang="en-US" dirty="0"/>
            </a:br>
            <a:r>
              <a:rPr lang="en-US" dirty="0"/>
              <a:t>for good program design.</a:t>
            </a:r>
          </a:p>
          <a:p>
            <a:pPr lvl="5"/>
            <a:endParaRPr lang="en-US" dirty="0"/>
          </a:p>
          <a:p>
            <a:r>
              <a:rPr lang="en-US" dirty="0"/>
              <a:t>In your C++ program, you can call a programmer-defined function only after the function has been </a:t>
            </a:r>
            <a:r>
              <a:rPr lang="en-US" dirty="0">
                <a:solidFill>
                  <a:srgbClr val="B23C00"/>
                </a:solidFill>
              </a:rPr>
              <a:t>declared</a:t>
            </a:r>
            <a:r>
              <a:rPr lang="en-US" dirty="0"/>
              <a:t> or </a:t>
            </a:r>
            <a:r>
              <a:rPr lang="en-US" dirty="0">
                <a:solidFill>
                  <a:srgbClr val="B23C00"/>
                </a:solidFill>
              </a:rPr>
              <a:t>defined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0415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 Declarations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3139429"/>
          </a:xfrm>
        </p:spPr>
        <p:txBody>
          <a:bodyPr/>
          <a:lstStyle/>
          <a:p>
            <a:r>
              <a:rPr lang="en-US" dirty="0"/>
              <a:t>A function </a:t>
            </a:r>
            <a:r>
              <a:rPr lang="en-US" dirty="0">
                <a:solidFill>
                  <a:srgbClr val="A12A03"/>
                </a:solidFill>
              </a:rPr>
              <a:t>declaration</a:t>
            </a:r>
            <a:r>
              <a:rPr lang="en-US" dirty="0"/>
              <a:t> specifies:</a:t>
            </a:r>
          </a:p>
          <a:p>
            <a:pPr lvl="1"/>
            <a:r>
              <a:rPr lang="en-US" dirty="0"/>
              <a:t>The function name.</a:t>
            </a:r>
          </a:p>
          <a:p>
            <a:pPr lvl="1"/>
            <a:r>
              <a:rPr lang="en-US" dirty="0"/>
              <a:t>The number, order, and data types </a:t>
            </a:r>
            <a:br>
              <a:rPr lang="en-US" dirty="0"/>
            </a:br>
            <a:r>
              <a:rPr lang="en-US" dirty="0"/>
              <a:t>of its formal parameters.</a:t>
            </a:r>
          </a:p>
          <a:p>
            <a:pPr lvl="1"/>
            <a:r>
              <a:rPr lang="en-US" dirty="0"/>
              <a:t>The data type of its return value.</a:t>
            </a:r>
          </a:p>
          <a:p>
            <a:pPr lvl="1"/>
            <a:endParaRPr lang="en-US" dirty="0"/>
          </a:p>
          <a:p>
            <a:r>
              <a:rPr lang="en-US" dirty="0"/>
              <a:t>Example: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05879" y="4617707"/>
            <a:ext cx="7417415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double 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total_cost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(double 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unit_cost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, 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count);</a:t>
            </a:r>
          </a:p>
        </p:txBody>
      </p:sp>
    </p:spTree>
    <p:extLst>
      <p:ext uri="{BB962C8B-B14F-4D97-AF65-F5344CB8AC3E}">
        <p14:creationId xmlns:p14="http://schemas.microsoft.com/office/powerpoint/2010/main" val="3731316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 Definitions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3322307"/>
          </a:xfrm>
        </p:spPr>
        <p:txBody>
          <a:bodyPr/>
          <a:lstStyle/>
          <a:p>
            <a:r>
              <a:rPr lang="en-US" dirty="0"/>
              <a:t>After you’ve declared a function, </a:t>
            </a:r>
            <a:br>
              <a:rPr lang="en-US" dirty="0"/>
            </a:br>
            <a:r>
              <a:rPr lang="en-US" dirty="0"/>
              <a:t>you must </a:t>
            </a:r>
            <a:r>
              <a:rPr lang="en-US" dirty="0">
                <a:solidFill>
                  <a:srgbClr val="A12A03"/>
                </a:solidFill>
              </a:rPr>
              <a:t>define</a:t>
            </a:r>
            <a:r>
              <a:rPr lang="en-US" dirty="0"/>
              <a:t> it.</a:t>
            </a:r>
          </a:p>
          <a:p>
            <a:pPr lvl="1"/>
            <a:r>
              <a:rPr lang="en-US" dirty="0"/>
              <a:t>Write the code that is executed </a:t>
            </a:r>
            <a:br>
              <a:rPr lang="en-US" dirty="0"/>
            </a:br>
            <a:r>
              <a:rPr lang="en-US" dirty="0"/>
              <a:t>whenever the function is called.</a:t>
            </a:r>
          </a:p>
          <a:p>
            <a:pPr lvl="1"/>
            <a:r>
              <a:rPr lang="en-US" dirty="0"/>
              <a:t>A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return</a:t>
            </a:r>
            <a:r>
              <a:rPr lang="en-US" dirty="0">
                <a:solidFill>
                  <a:srgbClr val="0033CC"/>
                </a:solidFill>
              </a:rPr>
              <a:t> </a:t>
            </a:r>
            <a:r>
              <a:rPr lang="en-US" dirty="0"/>
              <a:t>statement terminates execution </a:t>
            </a:r>
            <a:br>
              <a:rPr lang="en-US" dirty="0"/>
            </a:br>
            <a:r>
              <a:rPr lang="en-US" dirty="0"/>
              <a:t>of the function and </a:t>
            </a:r>
            <a:r>
              <a:rPr lang="en-US" u="sng" dirty="0"/>
              <a:t>returns a value</a:t>
            </a:r>
            <a:r>
              <a:rPr lang="en-US" dirty="0"/>
              <a:t> to the caller.</a:t>
            </a:r>
          </a:p>
          <a:p>
            <a:pPr lvl="5"/>
            <a:endParaRPr lang="en-US" dirty="0"/>
          </a:p>
          <a:p>
            <a:r>
              <a:rPr lang="en-US" dirty="0"/>
              <a:t>Example: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05879" y="4617707"/>
            <a:ext cx="7263527" cy="16312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double </a:t>
            </a:r>
            <a:r>
              <a:rPr lang="en-US" sz="2000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total_cost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(double 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unit_cost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, 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count)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   double total = count*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unit_cost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   return total;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73926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62E870-809C-8544-8614-C02F1759F7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C++ Division Operator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2FA64F-E88C-8F43-89AE-E19CC5F767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295400"/>
            <a:ext cx="8412433" cy="4835525"/>
          </a:xfrm>
        </p:spPr>
        <p:txBody>
          <a:bodyPr/>
          <a:lstStyle/>
          <a:p>
            <a:r>
              <a:rPr lang="en-US" dirty="0"/>
              <a:t>Some of you may have discovered this while programming the solution to Assignment #1.</a:t>
            </a:r>
          </a:p>
          <a:p>
            <a:pPr lvl="4"/>
            <a:endParaRPr lang="en-US" dirty="0"/>
          </a:p>
          <a:p>
            <a:r>
              <a:rPr lang="en-US" dirty="0"/>
              <a:t>If </a:t>
            </a:r>
            <a:r>
              <a:rPr lang="en-US" u="sng" dirty="0"/>
              <a:t>both operands</a:t>
            </a:r>
            <a:r>
              <a:rPr lang="en-US" dirty="0"/>
              <a:t> of the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dirty="0"/>
              <a:t> operator are </a:t>
            </a:r>
            <a:r>
              <a:rPr lang="en-US" u="sng" dirty="0"/>
              <a:t>integer</a:t>
            </a:r>
            <a:r>
              <a:rPr lang="en-US" dirty="0"/>
              <a:t> constants or variables, then the result will be integer.</a:t>
            </a:r>
          </a:p>
          <a:p>
            <a:pPr lvl="1"/>
            <a:r>
              <a:rPr lang="en-US" dirty="0"/>
              <a:t>Any fractional amount is truncated (not rounded).</a:t>
            </a:r>
          </a:p>
          <a:p>
            <a:pPr lvl="1"/>
            <a:r>
              <a:rPr lang="en-US" dirty="0"/>
              <a:t>Examples: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7/3</a:t>
            </a:r>
            <a:r>
              <a:rPr lang="en-US" dirty="0"/>
              <a:t> </a:t>
            </a:r>
            <a:r>
              <a:rPr lang="en-US" dirty="0">
                <a:sym typeface="Wingdings" pitchFamily="2" charset="2"/>
              </a:rPr>
              <a:t>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Wingdings" pitchFamily="2" charset="2"/>
              </a:rPr>
              <a:t>2</a:t>
            </a:r>
            <a:r>
              <a:rPr lang="en-US" dirty="0">
                <a:sym typeface="Wingdings" pitchFamily="2" charset="2"/>
              </a:rPr>
              <a:t>  and 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Wingdings" pitchFamily="2" charset="2"/>
              </a:rPr>
              <a:t>1/2</a:t>
            </a:r>
            <a:r>
              <a:rPr lang="en-US" dirty="0">
                <a:sym typeface="Wingdings" pitchFamily="2" charset="2"/>
              </a:rPr>
              <a:t> 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Wingdings" pitchFamily="2" charset="2"/>
              </a:rPr>
              <a:t>0</a:t>
            </a:r>
          </a:p>
          <a:p>
            <a:r>
              <a:rPr lang="en-US" dirty="0">
                <a:sym typeface="Wingdings" pitchFamily="2" charset="2"/>
              </a:rPr>
              <a:t>If </a:t>
            </a:r>
            <a:r>
              <a:rPr lang="en-US" u="sng" dirty="0">
                <a:sym typeface="Wingdings" pitchFamily="2" charset="2"/>
              </a:rPr>
              <a:t>one or both operands</a:t>
            </a:r>
            <a:r>
              <a:rPr lang="en-US" dirty="0">
                <a:sym typeface="Wingdings" pitchFamily="2" charset="2"/>
              </a:rPr>
              <a:t> are </a:t>
            </a:r>
            <a:r>
              <a:rPr lang="en-US" u="sng" dirty="0">
                <a:sym typeface="Wingdings" pitchFamily="2" charset="2"/>
              </a:rPr>
              <a:t>double</a:t>
            </a:r>
            <a:r>
              <a:rPr lang="en-US" dirty="0">
                <a:sym typeface="Wingdings" pitchFamily="2" charset="2"/>
              </a:rPr>
              <a:t> constants </a:t>
            </a:r>
            <a:br>
              <a:rPr lang="en-US" dirty="0">
                <a:sym typeface="Wingdings" pitchFamily="2" charset="2"/>
              </a:rPr>
            </a:br>
            <a:r>
              <a:rPr lang="en-US" dirty="0">
                <a:sym typeface="Wingdings" pitchFamily="2" charset="2"/>
              </a:rPr>
              <a:t>or variables, then the result will be double.</a:t>
            </a:r>
          </a:p>
          <a:p>
            <a:pPr lvl="1"/>
            <a:r>
              <a:rPr lang="en-US" dirty="0">
                <a:sym typeface="Wingdings" pitchFamily="2" charset="2"/>
              </a:rPr>
              <a:t>Examples: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Wingdings" pitchFamily="2" charset="2"/>
              </a:rPr>
              <a:t>7/3.0</a:t>
            </a:r>
            <a:r>
              <a:rPr lang="en-US" dirty="0">
                <a:sym typeface="Wingdings" pitchFamily="2" charset="2"/>
              </a:rPr>
              <a:t> 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Wingdings" pitchFamily="2" charset="2"/>
              </a:rPr>
              <a:t>2.333</a:t>
            </a:r>
            <a:r>
              <a:rPr lang="en-US" dirty="0">
                <a:sym typeface="Wingdings" pitchFamily="2" charset="2"/>
              </a:rPr>
              <a:t>...  and 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Wingdings" pitchFamily="2" charset="2"/>
              </a:rPr>
              <a:t>1.0/2.0</a:t>
            </a:r>
            <a:r>
              <a:rPr lang="en-US" dirty="0">
                <a:sym typeface="Wingdings" pitchFamily="2" charset="2"/>
              </a:rPr>
              <a:t> 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Wingdings" pitchFamily="2" charset="2"/>
              </a:rPr>
              <a:t>0.5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40B931-5BE3-9F4F-B022-887F96DC5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986112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 Calls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676405"/>
          </a:xfrm>
        </p:spPr>
        <p:txBody>
          <a:bodyPr/>
          <a:lstStyle/>
          <a:p>
            <a:r>
              <a:rPr lang="en-US" dirty="0"/>
              <a:t>Call a function that you wrote just as </a:t>
            </a:r>
            <a:br>
              <a:rPr lang="en-US" dirty="0"/>
            </a:br>
            <a:r>
              <a:rPr lang="en-US" dirty="0"/>
              <a:t>you would call a predefined function.</a:t>
            </a:r>
          </a:p>
          <a:p>
            <a:pPr lvl="5"/>
            <a:endParaRPr lang="en-US" dirty="0"/>
          </a:p>
          <a:p>
            <a:r>
              <a:rPr lang="en-US" dirty="0"/>
              <a:t>Example: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371635" y="3200405"/>
            <a:ext cx="6186309" cy="224676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how_many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double 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how_much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double spent;</a:t>
            </a:r>
          </a:p>
          <a:p>
            <a:endParaRPr lang="en-US" sz="20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how_many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= 5;</a:t>
            </a:r>
          </a:p>
          <a:p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how_much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= 29.99;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spent = </a:t>
            </a:r>
            <a:r>
              <a:rPr lang="en-US" sz="2000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total_cost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how_much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, 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how_many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181842429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Void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dirty="0">
                <a:solidFill>
                  <a:srgbClr val="B23C00"/>
                </a:solidFill>
              </a:rPr>
              <a:t>void function </a:t>
            </a:r>
            <a:r>
              <a:rPr lang="en-US" dirty="0"/>
              <a:t>performs some task </a:t>
            </a:r>
            <a:br>
              <a:rPr lang="en-US" dirty="0"/>
            </a:br>
            <a:r>
              <a:rPr lang="en-US" dirty="0"/>
              <a:t>but does not return a value.</a:t>
            </a:r>
          </a:p>
          <a:p>
            <a:pPr lvl="4"/>
            <a:endParaRPr lang="en-US" dirty="0"/>
          </a:p>
          <a:p>
            <a:r>
              <a:rPr lang="en-US" dirty="0"/>
              <a:t>Therefore, its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return</a:t>
            </a:r>
            <a:r>
              <a:rPr lang="en-US" dirty="0"/>
              <a:t> statement terminates the function execution but does not include a value.</a:t>
            </a:r>
          </a:p>
          <a:p>
            <a:pPr lvl="1"/>
            <a:r>
              <a:rPr lang="en-US" dirty="0"/>
              <a:t>A return statement is not necessary for a void function if the function terminates “naturally” </a:t>
            </a:r>
            <a:br>
              <a:rPr lang="en-US" dirty="0"/>
            </a:br>
            <a:r>
              <a:rPr lang="en-US" dirty="0"/>
              <a:t>after it finishes executing the last statement.</a:t>
            </a:r>
          </a:p>
          <a:p>
            <a:pPr lvl="5"/>
            <a:endParaRPr lang="en-US" dirty="0"/>
          </a:p>
          <a:p>
            <a:r>
              <a:rPr lang="en-US" dirty="0"/>
              <a:t>Example void </a:t>
            </a:r>
            <a:br>
              <a:rPr lang="en-US" dirty="0"/>
            </a:br>
            <a:r>
              <a:rPr lang="en-US" dirty="0"/>
              <a:t>function definition: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206244" y="4632393"/>
            <a:ext cx="3724096" cy="16312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void 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print_TF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(bool b)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   if (b) 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cout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&lt;&lt; "T";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   else   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cout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&lt;&lt; "F";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805557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Void Functions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3230868"/>
          </a:xfrm>
        </p:spPr>
        <p:txBody>
          <a:bodyPr/>
          <a:lstStyle/>
          <a:p>
            <a:r>
              <a:rPr lang="en-US" dirty="0"/>
              <a:t>A call to a void function cannot be part of an expression, since the function doesn’t return </a:t>
            </a:r>
            <a:br>
              <a:rPr lang="en-US" dirty="0"/>
            </a:br>
            <a:r>
              <a:rPr lang="en-US" dirty="0"/>
              <a:t>a value.</a:t>
            </a:r>
          </a:p>
          <a:p>
            <a:pPr lvl="4"/>
            <a:endParaRPr lang="en-US" dirty="0"/>
          </a:p>
          <a:p>
            <a:r>
              <a:rPr lang="en-US" dirty="0"/>
              <a:t>Instead, call a void function as a statement </a:t>
            </a:r>
            <a:br>
              <a:rPr lang="en-US" dirty="0"/>
            </a:br>
            <a:r>
              <a:rPr lang="en-US" dirty="0"/>
              <a:t>by itself.</a:t>
            </a:r>
          </a:p>
          <a:p>
            <a:pPr lvl="4"/>
            <a:endParaRPr lang="en-US" dirty="0"/>
          </a:p>
          <a:p>
            <a:r>
              <a:rPr lang="en-US" dirty="0"/>
              <a:t>Example: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834659" y="4172326"/>
            <a:ext cx="2800767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bool flag = true;</a:t>
            </a:r>
          </a:p>
          <a:p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print_TF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(flag);</a:t>
            </a:r>
          </a:p>
        </p:txBody>
      </p:sp>
    </p:spTree>
    <p:extLst>
      <p:ext uri="{BB962C8B-B14F-4D97-AF65-F5344CB8AC3E}">
        <p14:creationId xmlns:p14="http://schemas.microsoft.com/office/powerpoint/2010/main" val="176360390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100FA0-1FC0-4842-879D-98626B08F4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Coding Convention with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9C7C64-4822-EA45-83D6-621E87CA17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First </a:t>
            </a:r>
            <a:r>
              <a:rPr lang="en-US" u="sng" dirty="0"/>
              <a:t>declare</a:t>
            </a:r>
            <a:r>
              <a:rPr lang="en-US" dirty="0"/>
              <a:t> all your functions.</a:t>
            </a:r>
          </a:p>
          <a:p>
            <a:r>
              <a:rPr lang="en-US" u="sng" dirty="0"/>
              <a:t>Document</a:t>
            </a:r>
            <a:r>
              <a:rPr lang="en-US" dirty="0"/>
              <a:t> each declaration with a comment that describes:</a:t>
            </a:r>
          </a:p>
          <a:p>
            <a:pPr lvl="1"/>
            <a:r>
              <a:rPr lang="en-US" dirty="0"/>
              <a:t>What the function does.</a:t>
            </a:r>
          </a:p>
          <a:p>
            <a:pPr lvl="1"/>
            <a:r>
              <a:rPr lang="en-US" dirty="0"/>
              <a:t>What is each function parameter.</a:t>
            </a:r>
          </a:p>
          <a:p>
            <a:pPr lvl="1"/>
            <a:r>
              <a:rPr lang="en-US" dirty="0"/>
              <a:t>What is the return value.</a:t>
            </a:r>
          </a:p>
          <a:p>
            <a:r>
              <a:rPr lang="en-US" dirty="0"/>
              <a:t>Code the main function.</a:t>
            </a:r>
          </a:p>
          <a:p>
            <a:r>
              <a:rPr lang="en-US" u="sng" dirty="0"/>
              <a:t>Define</a:t>
            </a:r>
            <a:r>
              <a:rPr lang="en-US" dirty="0"/>
              <a:t> the functions.</a:t>
            </a:r>
          </a:p>
          <a:p>
            <a:pPr lvl="1"/>
            <a:r>
              <a:rPr lang="en-US" dirty="0"/>
              <a:t>Don’t repeat the declaration’s comment.</a:t>
            </a:r>
          </a:p>
          <a:p>
            <a:pPr lvl="1"/>
            <a:r>
              <a:rPr lang="en-US" dirty="0"/>
              <a:t>Only document each function’s </a:t>
            </a:r>
            <a:r>
              <a:rPr lang="en-US" u="sng" dirty="0"/>
              <a:t>internal operations</a:t>
            </a:r>
            <a:r>
              <a:rPr lang="en-US" dirty="0"/>
              <a:t>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922B91-2BBF-B24D-B949-2CDED25553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00814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7F14EF-F9C4-7041-96EF-769D2B3BD3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Coding Convention with Functions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4B39CD-E920-F043-A43B-6BA67447B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4EEAA67-1576-9E41-B324-D27F99672A0C}"/>
              </a:ext>
            </a:extLst>
          </p:cNvPr>
          <p:cNvSpPr txBox="1"/>
          <p:nvPr/>
        </p:nvSpPr>
        <p:spPr>
          <a:xfrm>
            <a:off x="365806" y="1227177"/>
            <a:ext cx="4588115" cy="353943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&lt;iostream&gt;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using namespace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/**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Add two integers and return their sum.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@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n1 the first integer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@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n2 the second integer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@return their sum.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*/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make_sum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n1,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n2);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/**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Print an integer value;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@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n the value to print.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*/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(int n);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7AB225F-70A3-BF4C-AF65-9883ED1F7ED7}"/>
              </a:ext>
            </a:extLst>
          </p:cNvPr>
          <p:cNvSpPr txBox="1"/>
          <p:nvPr/>
        </p:nvSpPr>
        <p:spPr>
          <a:xfrm>
            <a:off x="4190079" y="2606049"/>
            <a:ext cx="4588115" cy="353943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US" sz="14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int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5, j = 7;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int sum =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make_sum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j);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(sum);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make_sum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(int n1, int n2)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n1 + n2;  // return their sum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n)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"The value is " &lt;&lt; n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EAA4F99-BB13-4B4B-96AE-EA24519E98AF}"/>
              </a:ext>
            </a:extLst>
          </p:cNvPr>
          <p:cNvSpPr txBox="1"/>
          <p:nvPr/>
        </p:nvSpPr>
        <p:spPr>
          <a:xfrm>
            <a:off x="823001" y="4910012"/>
            <a:ext cx="3102131" cy="107721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The declarations tell you </a:t>
            </a:r>
            <a:r>
              <a:rPr lang="en-US" u="sng" dirty="0">
                <a:solidFill>
                  <a:srgbClr val="0033CC"/>
                </a:solidFill>
              </a:rPr>
              <a:t>what</a:t>
            </a:r>
            <a:br>
              <a:rPr lang="en-US" dirty="0">
                <a:solidFill>
                  <a:srgbClr val="0033CC"/>
                </a:solidFill>
              </a:rPr>
            </a:br>
            <a:r>
              <a:rPr lang="en-US" dirty="0">
                <a:solidFill>
                  <a:srgbClr val="0033CC"/>
                </a:solidFill>
              </a:rPr>
              <a:t>the functions will do and provide</a:t>
            </a:r>
            <a:br>
              <a:rPr lang="en-US" dirty="0">
                <a:solidFill>
                  <a:srgbClr val="0033CC"/>
                </a:solidFill>
              </a:rPr>
            </a:br>
            <a:r>
              <a:rPr lang="en-US" dirty="0">
                <a:solidFill>
                  <a:srgbClr val="0033CC"/>
                </a:solidFill>
              </a:rPr>
              <a:t>the overall structure of the</a:t>
            </a:r>
            <a:br>
              <a:rPr lang="en-US" dirty="0">
                <a:solidFill>
                  <a:srgbClr val="0033CC"/>
                </a:solidFill>
              </a:rPr>
            </a:br>
            <a:r>
              <a:rPr lang="en-US" dirty="0">
                <a:solidFill>
                  <a:srgbClr val="0033CC"/>
                </a:solidFill>
              </a:rPr>
              <a:t>program without all the details.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4670162-AD19-D84D-91CA-8AF15E9C0CE4}"/>
              </a:ext>
            </a:extLst>
          </p:cNvPr>
          <p:cNvSpPr txBox="1"/>
          <p:nvPr/>
        </p:nvSpPr>
        <p:spPr>
          <a:xfrm>
            <a:off x="6400780" y="4983463"/>
            <a:ext cx="2007281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Function definitions.</a:t>
            </a:r>
          </a:p>
        </p:txBody>
      </p:sp>
    </p:spTree>
    <p:extLst>
      <p:ext uri="{BB962C8B-B14F-4D97-AF65-F5344CB8AC3E}">
        <p14:creationId xmlns:p14="http://schemas.microsoft.com/office/powerpoint/2010/main" val="137859148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dirty="0"/>
            </a:br>
            <a:r>
              <a:rPr lang="en-US" dirty="0"/>
              <a:t>Break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59439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Top-Down Design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Top-down design </a:t>
            </a:r>
            <a:r>
              <a:rPr lang="en-US" dirty="0"/>
              <a:t>is an important </a:t>
            </a:r>
            <a:br>
              <a:rPr lang="en-US" dirty="0"/>
            </a:br>
            <a:r>
              <a:rPr lang="en-US" dirty="0"/>
              <a:t>software engineering principle.</a:t>
            </a:r>
          </a:p>
          <a:p>
            <a:pPr lvl="4"/>
            <a:endParaRPr lang="en-US" dirty="0"/>
          </a:p>
          <a:p>
            <a:r>
              <a:rPr lang="en-US" dirty="0"/>
              <a:t>Start with the topmost subproblem </a:t>
            </a:r>
            <a:br>
              <a:rPr lang="en-US" dirty="0"/>
            </a:br>
            <a:r>
              <a:rPr lang="en-US" dirty="0"/>
              <a:t>of a programming problem.</a:t>
            </a:r>
          </a:p>
          <a:p>
            <a:pPr lvl="1"/>
            <a:r>
              <a:rPr lang="en-US" dirty="0"/>
              <a:t>Write a function for solving the topmost subproblem.</a:t>
            </a:r>
          </a:p>
          <a:p>
            <a:pPr lvl="5"/>
            <a:endParaRPr lang="en-US" dirty="0"/>
          </a:p>
          <a:p>
            <a:r>
              <a:rPr lang="en-US" dirty="0"/>
              <a:t>Break each subproblem into smaller subproblems.</a:t>
            </a:r>
          </a:p>
          <a:p>
            <a:pPr lvl="1"/>
            <a:r>
              <a:rPr lang="en-US" dirty="0"/>
              <a:t>Write a function to solve each subproblem.</a:t>
            </a:r>
          </a:p>
          <a:p>
            <a:pPr lvl="1"/>
            <a:r>
              <a:rPr lang="en-US" dirty="0"/>
              <a:t>This process is called </a:t>
            </a:r>
            <a:r>
              <a:rPr lang="en-US" dirty="0">
                <a:solidFill>
                  <a:srgbClr val="B23C00"/>
                </a:solidFill>
              </a:rPr>
              <a:t>stepwise refinement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787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Top-Down Design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result is a </a:t>
            </a:r>
            <a:r>
              <a:rPr lang="en-US" dirty="0">
                <a:solidFill>
                  <a:srgbClr val="B23C00"/>
                </a:solidFill>
              </a:rPr>
              <a:t>hierarchical decomposition </a:t>
            </a:r>
            <a:br>
              <a:rPr lang="en-US" dirty="0"/>
            </a:br>
            <a:r>
              <a:rPr lang="en-US" dirty="0"/>
              <a:t>of the problem.</a:t>
            </a:r>
          </a:p>
          <a:p>
            <a:pPr lvl="6"/>
            <a:endParaRPr lang="en-US" dirty="0"/>
          </a:p>
          <a:p>
            <a:r>
              <a:rPr lang="en-US" dirty="0"/>
              <a:t>AKA </a:t>
            </a:r>
            <a:r>
              <a:rPr lang="en-US" dirty="0">
                <a:solidFill>
                  <a:srgbClr val="C00000"/>
                </a:solidFill>
              </a:rPr>
              <a:t>functional decomposition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04638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Top-Down Design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Write a program that inputs from the user that are positive integer values less than 1000.</a:t>
            </a:r>
          </a:p>
          <a:p>
            <a:pPr lvl="4"/>
            <a:endParaRPr lang="en-US" dirty="0"/>
          </a:p>
          <a:p>
            <a:r>
              <a:rPr lang="en-US" dirty="0"/>
              <a:t>Translate the value into words.</a:t>
            </a:r>
          </a:p>
          <a:p>
            <a:pPr lvl="4"/>
            <a:endParaRPr lang="en-US" dirty="0"/>
          </a:p>
          <a:p>
            <a:r>
              <a:rPr lang="en-US" dirty="0"/>
              <a:t>Example: </a:t>
            </a:r>
          </a:p>
          <a:p>
            <a:pPr lvl="1"/>
            <a:r>
              <a:rPr lang="en-US" dirty="0"/>
              <a:t>The user enters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482</a:t>
            </a:r>
          </a:p>
          <a:p>
            <a:pPr lvl="1"/>
            <a:r>
              <a:rPr lang="en-US" dirty="0"/>
              <a:t>The program writes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four hundred eighty-two</a:t>
            </a:r>
            <a:endParaRPr lang="en-US" dirty="0"/>
          </a:p>
          <a:p>
            <a:pPr lvl="5"/>
            <a:endParaRPr lang="en-US" dirty="0"/>
          </a:p>
          <a:p>
            <a:r>
              <a:rPr lang="en-US" dirty="0"/>
              <a:t>Repeat until the user enters a value ≤ 0.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1186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Top-Down Design Example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the topmost problem?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Read numbers entered by the user </a:t>
            </a:r>
            <a:br>
              <a:rPr lang="en-US" dirty="0"/>
            </a:br>
            <a:r>
              <a:rPr lang="en-US" dirty="0"/>
              <a:t>until the user enters a value ≤ 0.</a:t>
            </a:r>
          </a:p>
          <a:p>
            <a:pPr lvl="1"/>
            <a:r>
              <a:rPr lang="en-US" dirty="0"/>
              <a:t>Translate each number to words.</a:t>
            </a:r>
          </a:p>
          <a:p>
            <a:pPr lvl="5"/>
            <a:endParaRPr lang="en-US" dirty="0"/>
          </a:p>
          <a:p>
            <a:r>
              <a:rPr lang="en-US" dirty="0"/>
              <a:t>This is a high-level description of what </a:t>
            </a:r>
            <a:br>
              <a:rPr lang="en-US" dirty="0"/>
            </a:br>
            <a:r>
              <a:rPr lang="en-US" dirty="0"/>
              <a:t>the program is supposed to do.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49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#1: Sample Solution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</a:t>
            </a:fld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75B9F832-12CD-7A4A-A6F2-8F6B3A138240}"/>
                  </a:ext>
                </a:extLst>
              </p:cNvPr>
              <p:cNvSpPr txBox="1"/>
              <p:nvPr/>
            </p:nvSpPr>
            <p:spPr>
              <a:xfrm>
                <a:off x="2803182" y="1325903"/>
                <a:ext cx="3537635" cy="600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/>
                        <m:t>𝜋</m:t>
                      </m:r>
                      <m:r>
                        <a:rPr lang="en-US" i="1"/>
                        <m:t>=</m:t>
                      </m:r>
                      <m:f>
                        <m:fPr>
                          <m:ctrlPr>
                            <a:rPr lang="en-US" i="1"/>
                          </m:ctrlPr>
                        </m:fPr>
                        <m:num>
                          <m:r>
                            <a:rPr lang="en-US" i="1"/>
                            <m:t>12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i="1"/>
                              </m:ctrlPr>
                            </m:radPr>
                            <m:deg/>
                            <m:e>
                              <m:r>
                                <a:rPr lang="en-US" i="1"/>
                                <m:t>190</m:t>
                              </m:r>
                            </m:e>
                          </m:rad>
                        </m:den>
                      </m:f>
                      <m:r>
                        <a:rPr lang="en-US" i="1"/>
                        <m:t>𝑙𝑛</m:t>
                      </m:r>
                      <m:d>
                        <m:dPr>
                          <m:begChr m:val="["/>
                          <m:endChr m:val="]"/>
                          <m:ctrlPr>
                            <a:rPr lang="en-US" i="1"/>
                          </m:ctrlPr>
                        </m:dPr>
                        <m:e>
                          <m:d>
                            <m:dPr>
                              <m:ctrlPr>
                                <a:rPr lang="en-US" i="1"/>
                              </m:ctrlPr>
                            </m:dPr>
                            <m:e>
                              <m:r>
                                <a:rPr lang="en-US" i="1"/>
                                <m:t>2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i="1"/>
                                  </m:ctrlPr>
                                </m:radPr>
                                <m:deg/>
                                <m:e>
                                  <m:r>
                                    <a:rPr lang="en-US" i="1"/>
                                    <m:t>2</m:t>
                                  </m:r>
                                </m:e>
                              </m:rad>
                              <m:r>
                                <a:rPr lang="en-US" i="1"/>
                                <m:t>+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i="1"/>
                                  </m:ctrlPr>
                                </m:radPr>
                                <m:deg/>
                                <m:e>
                                  <m:r>
                                    <a:rPr lang="en-US" i="1"/>
                                    <m:t>10</m:t>
                                  </m:r>
                                </m:e>
                              </m:rad>
                            </m:e>
                          </m:d>
                          <m:d>
                            <m:dPr>
                              <m:ctrlPr>
                                <a:rPr lang="en-US" i="1"/>
                              </m:ctrlPr>
                            </m:dPr>
                            <m:e>
                              <m:r>
                                <a:rPr lang="en-US" i="1"/>
                                <m:t>3+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i="1"/>
                                  </m:ctrlPr>
                                </m:radPr>
                                <m:deg/>
                                <m:e>
                                  <m:r>
                                    <a:rPr lang="en-US" i="1"/>
                                    <m:t>10</m:t>
                                  </m:r>
                                </m:e>
                              </m:rad>
                            </m:e>
                          </m:d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75B9F832-12CD-7A4A-A6F2-8F6B3A13824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3182" y="1325903"/>
                <a:ext cx="3537635" cy="60099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4CA0B5A3-1763-B340-8E93-276C74185C7F}"/>
              </a:ext>
            </a:extLst>
          </p:cNvPr>
          <p:cNvSpPr txBox="1"/>
          <p:nvPr/>
        </p:nvSpPr>
        <p:spPr>
          <a:xfrm>
            <a:off x="2224241" y="2148854"/>
            <a:ext cx="4695516" cy="203132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Ramanujan_0()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double const1 = 12/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sqrt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(190);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double const2 = 2*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sqrt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(2) + 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sqrt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(10);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double const3 = 3 + 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sqrt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(10);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double pi = const1*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log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(const2*const3);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  Estimate:  " &lt;&lt; pi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0A88DA6-BC1A-EC45-9C5E-3E5240FF50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434828"/>
            <a:ext cx="8320994" cy="1371585"/>
          </a:xfrm>
        </p:spPr>
        <p:txBody>
          <a:bodyPr/>
          <a:lstStyle/>
          <a:p>
            <a:r>
              <a:rPr lang="en-US" dirty="0"/>
              <a:t>The built-in square root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sqrt</a:t>
            </a:r>
            <a:r>
              <a:rPr lang="en-US" dirty="0"/>
              <a:t> and the natural logarithm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log</a:t>
            </a:r>
            <a:r>
              <a:rPr lang="en-US" dirty="0"/>
              <a:t> functions are from the 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cmath</a:t>
            </a:r>
            <a:r>
              <a:rPr lang="en-US" dirty="0"/>
              <a:t> library: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12E2620-DDCB-6547-9698-7C9BCF811AA1}"/>
              </a:ext>
            </a:extLst>
          </p:cNvPr>
          <p:cNvSpPr txBox="1"/>
          <p:nvPr/>
        </p:nvSpPr>
        <p:spPr>
          <a:xfrm>
            <a:off x="2286025" y="5440658"/>
            <a:ext cx="2159566" cy="33855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cmath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78041784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Refinement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Loop to read and print the numbers.</a:t>
            </a:r>
          </a:p>
          <a:p>
            <a:pPr lvl="4"/>
            <a:endParaRPr lang="en-US" dirty="0"/>
          </a:p>
          <a:p>
            <a:r>
              <a:rPr lang="en-US" dirty="0"/>
              <a:t>Call a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translate</a:t>
            </a:r>
            <a:r>
              <a:rPr lang="en-US" dirty="0"/>
              <a:t> function, </a:t>
            </a:r>
            <a:br>
              <a:rPr lang="en-US" dirty="0"/>
            </a:br>
            <a:r>
              <a:rPr lang="en-US" dirty="0"/>
              <a:t>but it doesn’t do anything yet.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8B902A4-C595-4D4A-A150-C7505B0815A5}"/>
              </a:ext>
            </a:extLst>
          </p:cNvPr>
          <p:cNvSpPr txBox="1"/>
          <p:nvPr/>
        </p:nvSpPr>
        <p:spPr>
          <a:xfrm>
            <a:off x="3800795" y="3259723"/>
            <a:ext cx="1542410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translator1.cpp</a:t>
            </a:r>
          </a:p>
        </p:txBody>
      </p:sp>
    </p:spTree>
    <p:extLst>
      <p:ext uri="{BB962C8B-B14F-4D97-AF65-F5344CB8AC3E}">
        <p14:creationId xmlns:p14="http://schemas.microsoft.com/office/powerpoint/2010/main" val="60650992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Refinement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to translate a number into words?</a:t>
            </a:r>
          </a:p>
          <a:p>
            <a:pPr lvl="1"/>
            <a:r>
              <a:rPr lang="en-US" dirty="0"/>
              <a:t>Break the number into separate digits.</a:t>
            </a:r>
          </a:p>
          <a:p>
            <a:pPr lvl="1"/>
            <a:r>
              <a:rPr lang="en-US" dirty="0"/>
              <a:t>Translate the digits into </a:t>
            </a:r>
            <a:r>
              <a:rPr lang="en-US" u="sng" dirty="0"/>
              <a:t>words</a:t>
            </a:r>
            <a:r>
              <a:rPr lang="en-US" dirty="0"/>
              <a:t> such as </a:t>
            </a:r>
            <a:r>
              <a:rPr lang="en-US" i="1" dirty="0"/>
              <a:t>one</a:t>
            </a:r>
            <a:r>
              <a:rPr lang="en-US" dirty="0"/>
              <a:t>, </a:t>
            </a:r>
            <a:r>
              <a:rPr lang="en-US" i="1" dirty="0"/>
              <a:t>two</a:t>
            </a:r>
            <a:r>
              <a:rPr lang="en-US" dirty="0"/>
              <a:t>, ..., </a:t>
            </a:r>
            <a:r>
              <a:rPr lang="en-US" i="1" dirty="0"/>
              <a:t>ten</a:t>
            </a:r>
            <a:r>
              <a:rPr lang="en-US" dirty="0"/>
              <a:t>, </a:t>
            </a:r>
            <a:r>
              <a:rPr lang="en-US" i="1" dirty="0"/>
              <a:t>eleven</a:t>
            </a:r>
            <a:r>
              <a:rPr lang="en-US" dirty="0"/>
              <a:t>, </a:t>
            </a:r>
            <a:r>
              <a:rPr lang="en-US" i="1" dirty="0"/>
              <a:t>twelve</a:t>
            </a:r>
            <a:r>
              <a:rPr lang="en-US" dirty="0"/>
              <a:t>, ...,  </a:t>
            </a:r>
            <a:r>
              <a:rPr lang="en-US" i="1" dirty="0"/>
              <a:t>twenty</a:t>
            </a:r>
            <a:r>
              <a:rPr lang="en-US" dirty="0"/>
              <a:t>, </a:t>
            </a:r>
            <a:r>
              <a:rPr lang="en-US" i="1" dirty="0"/>
              <a:t>thirty</a:t>
            </a:r>
            <a:r>
              <a:rPr lang="en-US" dirty="0"/>
              <a:t>, etc.</a:t>
            </a:r>
          </a:p>
          <a:p>
            <a:pPr lvl="5"/>
            <a:endParaRPr lang="en-US" dirty="0"/>
          </a:p>
          <a:p>
            <a:r>
              <a:rPr lang="en-US" dirty="0"/>
              <a:t>Refine the translate function to handle</a:t>
            </a:r>
            <a:br>
              <a:rPr lang="en-US" dirty="0"/>
            </a:br>
            <a:r>
              <a:rPr lang="en-US" dirty="0"/>
              <a:t>some simple cases:</a:t>
            </a: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translate_ones</a:t>
            </a:r>
            <a:r>
              <a:rPr lang="en-US" dirty="0"/>
              <a:t>: 1 through 9</a:t>
            </a: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translate_teens</a:t>
            </a:r>
            <a:r>
              <a:rPr lang="en-US" dirty="0"/>
              <a:t>: 11 through 19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7804201-493C-8049-ADAB-12B372DE72CA}"/>
              </a:ext>
            </a:extLst>
          </p:cNvPr>
          <p:cNvSpPr txBox="1"/>
          <p:nvPr/>
        </p:nvSpPr>
        <p:spPr>
          <a:xfrm>
            <a:off x="3800795" y="5349219"/>
            <a:ext cx="1542410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translator2.cpp</a:t>
            </a:r>
          </a:p>
        </p:txBody>
      </p:sp>
    </p:spTree>
    <p:extLst>
      <p:ext uri="{BB962C8B-B14F-4D97-AF65-F5344CB8AC3E}">
        <p14:creationId xmlns:p14="http://schemas.microsoft.com/office/powerpoint/2010/main" val="70155496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Refinement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2"/>
            <a:ext cx="8229600" cy="3413744"/>
          </a:xfrm>
        </p:spPr>
        <p:txBody>
          <a:bodyPr/>
          <a:lstStyle/>
          <a:p>
            <a:r>
              <a:rPr lang="en-US" dirty="0"/>
              <a:t>The translate function takes a 3-digit number and separates out the hundreds digit.</a:t>
            </a:r>
          </a:p>
          <a:p>
            <a:pPr lvl="4"/>
            <a:endParaRPr lang="en-US" dirty="0"/>
          </a:p>
          <a:p>
            <a:r>
              <a:rPr lang="en-US" dirty="0"/>
              <a:t>Translate the hundreds digit.</a:t>
            </a: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translate_hundreds</a:t>
            </a:r>
            <a:endParaRPr lang="en-US" dirty="0">
              <a:cs typeface="Courier New" charset="0"/>
            </a:endParaRPr>
          </a:p>
          <a:p>
            <a:pPr lvl="1"/>
            <a:r>
              <a:rPr lang="en-US" dirty="0"/>
              <a:t>Do this simply by translating the hundreds digits </a:t>
            </a:r>
            <a:br>
              <a:rPr lang="en-US" dirty="0"/>
            </a:br>
            <a:r>
              <a:rPr lang="en-US" dirty="0"/>
              <a:t>as we did a ones digit. Then append the word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hundred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2423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Refinement 3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Translate the last two digits: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We can already translate a </a:t>
            </a:r>
            <a:r>
              <a:rPr lang="en-US" u="sng" dirty="0"/>
              <a:t>teens</a:t>
            </a:r>
            <a:r>
              <a:rPr lang="en-US" dirty="0"/>
              <a:t> number.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Otherwise, break apart the two digits </a:t>
            </a:r>
            <a:br>
              <a:rPr lang="en-US" dirty="0"/>
            </a:br>
            <a:r>
              <a:rPr lang="en-US" dirty="0"/>
              <a:t>into a </a:t>
            </a:r>
            <a:r>
              <a:rPr lang="en-US" u="sng" dirty="0"/>
              <a:t>tens</a:t>
            </a:r>
            <a:r>
              <a:rPr lang="en-US" dirty="0"/>
              <a:t> digit and a </a:t>
            </a:r>
            <a:r>
              <a:rPr lang="en-US" u="sng" dirty="0"/>
              <a:t>ones</a:t>
            </a:r>
            <a:r>
              <a:rPr lang="en-US" dirty="0"/>
              <a:t> digit.</a:t>
            </a:r>
          </a:p>
          <a:p>
            <a:pPr lvl="2"/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translateTens</a:t>
            </a:r>
            <a:r>
              <a:rPr lang="en-US" dirty="0"/>
              <a:t>: 10, 20, 30, ..., 90</a:t>
            </a:r>
          </a:p>
          <a:p>
            <a:pPr lvl="2"/>
            <a:r>
              <a:rPr lang="en-US" dirty="0"/>
              <a:t>We can already translate a ones digit.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4518FC6-64A2-4449-97E8-423B31F793A9}"/>
              </a:ext>
            </a:extLst>
          </p:cNvPr>
          <p:cNvSpPr txBox="1"/>
          <p:nvPr/>
        </p:nvSpPr>
        <p:spPr>
          <a:xfrm>
            <a:off x="3800795" y="4617707"/>
            <a:ext cx="1542410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translator3.cpp</a:t>
            </a:r>
          </a:p>
        </p:txBody>
      </p:sp>
    </p:spTree>
    <p:extLst>
      <p:ext uri="{BB962C8B-B14F-4D97-AF65-F5344CB8AC3E}">
        <p14:creationId xmlns:p14="http://schemas.microsoft.com/office/powerpoint/2010/main" val="1817758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Refinement 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 a hyphen between </a:t>
            </a:r>
            <a:r>
              <a:rPr lang="en-US" i="1" dirty="0"/>
              <a:t>twenty</a:t>
            </a:r>
            <a:r>
              <a:rPr lang="en-US" dirty="0"/>
              <a:t>, </a:t>
            </a:r>
            <a:r>
              <a:rPr lang="en-US" i="1" dirty="0"/>
              <a:t>thirty</a:t>
            </a:r>
            <a:r>
              <a:rPr lang="en-US" dirty="0"/>
              <a:t>, etc. </a:t>
            </a:r>
            <a:br>
              <a:rPr lang="en-US" dirty="0"/>
            </a:br>
            <a:r>
              <a:rPr lang="en-US" dirty="0"/>
              <a:t>and a ones word.</a:t>
            </a:r>
          </a:p>
          <a:p>
            <a:pPr lvl="1"/>
            <a:r>
              <a:rPr lang="en-US" dirty="0"/>
              <a:t>Example: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twenty-one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69755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Refinement 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Break a 6-digit number into a 3-digit </a:t>
            </a:r>
            <a:r>
              <a:rPr lang="en-US" u="sng" dirty="0"/>
              <a:t>first part</a:t>
            </a:r>
            <a:r>
              <a:rPr lang="en-US" dirty="0"/>
              <a:t> and a 3-digit </a:t>
            </a:r>
            <a:r>
              <a:rPr lang="en-US" u="sng" dirty="0"/>
              <a:t>second part</a:t>
            </a:r>
            <a:r>
              <a:rPr lang="en-US" dirty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Translate the first part and </a:t>
            </a:r>
            <a:br>
              <a:rPr lang="en-US" dirty="0"/>
            </a:br>
            <a:r>
              <a:rPr lang="en-US" dirty="0"/>
              <a:t>then append the word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thousand</a:t>
            </a:r>
            <a:r>
              <a:rPr lang="en-US" dirty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Translate the second part.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04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ACEDB4-5DC8-614C-AB5B-F2ABAB1B4C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Refinement 6?  7?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1DC6ED-5C4D-E74F-ADA0-69B3852AC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36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0A72CED-AE29-724D-AE0F-3D6EDD6B1067}"/>
              </a:ext>
            </a:extLst>
          </p:cNvPr>
          <p:cNvSpPr txBox="1"/>
          <p:nvPr/>
        </p:nvSpPr>
        <p:spPr>
          <a:xfrm>
            <a:off x="2257905" y="1600220"/>
            <a:ext cx="4628190" cy="584775"/>
          </a:xfrm>
          <a:prstGeom prst="rect">
            <a:avLst/>
          </a:prstGeom>
          <a:solidFill>
            <a:srgbClr val="E1F5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Number? 300010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300010 : three hundred  thousand ten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178669B0-7DA2-4942-8C76-68C52CF11C46}"/>
              </a:ext>
            </a:extLst>
          </p:cNvPr>
          <p:cNvGrpSpPr/>
          <p:nvPr/>
        </p:nvGrpSpPr>
        <p:grpSpPr>
          <a:xfrm>
            <a:off x="4507337" y="2066332"/>
            <a:ext cx="1326004" cy="844608"/>
            <a:chOff x="3291854" y="2423171"/>
            <a:chExt cx="1326004" cy="844608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ED50C4F9-FB5D-4B46-9BC1-97A1AC615A8D}"/>
                </a:ext>
              </a:extLst>
            </p:cNvPr>
            <p:cNvSpPr txBox="1"/>
            <p:nvPr/>
          </p:nvSpPr>
          <p:spPr>
            <a:xfrm>
              <a:off x="3291854" y="2929225"/>
              <a:ext cx="1326004" cy="33855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rgbClr val="C0000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C00000"/>
                  </a:solidFill>
                </a:rPr>
                <a:t>Extra space!</a:t>
              </a:r>
            </a:p>
          </p:txBody>
        </p: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87116BDD-0C27-0749-9A2D-769AAD6CEEAB}"/>
                </a:ext>
              </a:extLst>
            </p:cNvPr>
            <p:cNvCxnSpPr>
              <a:cxnSpLocks/>
              <a:stCxn id="13" idx="0"/>
            </p:cNvCxnSpPr>
            <p:nvPr/>
          </p:nvCxnSpPr>
          <p:spPr bwMode="auto">
            <a:xfrm flipV="1">
              <a:off x="3954856" y="2423171"/>
              <a:ext cx="0" cy="506054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D6039081-D991-CB4B-AE86-1D035E8D22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3298331"/>
            <a:ext cx="8229600" cy="2832594"/>
          </a:xfrm>
        </p:spPr>
        <p:txBody>
          <a:bodyPr/>
          <a:lstStyle/>
          <a:p>
            <a:r>
              <a:rPr lang="en-US" dirty="0"/>
              <a:t>Insert commas into numbers?</a:t>
            </a:r>
          </a:p>
          <a:p>
            <a:pPr lvl="1"/>
            <a:r>
              <a:rPr lang="en-US" dirty="0"/>
              <a:t>Example: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12,345</a:t>
            </a:r>
          </a:p>
        </p:txBody>
      </p:sp>
    </p:spTree>
    <p:extLst>
      <p:ext uri="{BB962C8B-B14F-4D97-AF65-F5344CB8AC3E}">
        <p14:creationId xmlns:p14="http://schemas.microsoft.com/office/powerpoint/2010/main" val="312419949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Scope and Local Variables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806" y="1325903"/>
            <a:ext cx="8229600" cy="4754828"/>
          </a:xfrm>
        </p:spPr>
        <p:txBody>
          <a:bodyPr/>
          <a:lstStyle/>
          <a:p>
            <a:r>
              <a:rPr lang="en-US" dirty="0"/>
              <a:t>Any variable declared inside a function is </a:t>
            </a:r>
            <a:br>
              <a:rPr lang="en-US" dirty="0"/>
            </a:br>
            <a:r>
              <a:rPr lang="en-US" dirty="0">
                <a:solidFill>
                  <a:srgbClr val="B23C00"/>
                </a:solidFill>
              </a:rPr>
              <a:t>local</a:t>
            </a:r>
            <a:r>
              <a:rPr lang="en-US" dirty="0"/>
              <a:t> to that function.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The </a:t>
            </a:r>
            <a:r>
              <a:rPr lang="en-US" dirty="0">
                <a:solidFill>
                  <a:srgbClr val="B23C00"/>
                </a:solidFill>
              </a:rPr>
              <a:t>scope</a:t>
            </a:r>
            <a:r>
              <a:rPr lang="en-US" dirty="0"/>
              <a:t> of the variable is that function.</a:t>
            </a:r>
          </a:p>
          <a:p>
            <a:pPr lvl="1"/>
            <a:r>
              <a:rPr lang="en-US" dirty="0"/>
              <a:t>The variable is not accessible </a:t>
            </a:r>
            <a:br>
              <a:rPr lang="en-US" dirty="0"/>
            </a:br>
            <a:r>
              <a:rPr lang="en-US" dirty="0"/>
              <a:t>from outside the function.</a:t>
            </a:r>
          </a:p>
          <a:p>
            <a:pPr lvl="1"/>
            <a:r>
              <a:rPr lang="en-US" dirty="0"/>
              <a:t>A variable with the same name declared inside another function is a </a:t>
            </a:r>
            <a:r>
              <a:rPr lang="en-US" u="sng" dirty="0"/>
              <a:t>different</a:t>
            </a:r>
            <a:r>
              <a:rPr lang="en-US" dirty="0"/>
              <a:t> variable.</a:t>
            </a:r>
          </a:p>
          <a:p>
            <a:pPr lvl="5"/>
            <a:endParaRPr lang="en-US" dirty="0"/>
          </a:p>
          <a:p>
            <a:r>
              <a:rPr lang="en-US" dirty="0"/>
              <a:t>The same is true for any variable </a:t>
            </a:r>
            <a:br>
              <a:rPr lang="en-US" dirty="0"/>
            </a:br>
            <a:r>
              <a:rPr lang="en-US" dirty="0"/>
              <a:t>declared inside the main function.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516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Block Scope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2133600"/>
          </a:xfrm>
        </p:spPr>
        <p:txBody>
          <a:bodyPr/>
          <a:lstStyle/>
          <a:p>
            <a:r>
              <a:rPr lang="en-US" dirty="0"/>
              <a:t>You can declare variables inside of a block.</a:t>
            </a:r>
          </a:p>
          <a:p>
            <a:pPr lvl="1"/>
            <a:r>
              <a:rPr lang="en-US" dirty="0"/>
              <a:t>A block of code is delimited by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{</a:t>
            </a:r>
            <a:r>
              <a:rPr lang="en-US" dirty="0"/>
              <a:t> and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}</a:t>
            </a:r>
            <a:r>
              <a:rPr lang="en-US" dirty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The variables are local to the block.</a:t>
            </a:r>
          </a:p>
          <a:p>
            <a:pPr lvl="1"/>
            <a:r>
              <a:rPr lang="en-US" dirty="0"/>
              <a:t>Example: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38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B4F5BBE-B5D8-BF47-9E67-C14006AFBD13}"/>
              </a:ext>
            </a:extLst>
          </p:cNvPr>
          <p:cNvSpPr txBox="1"/>
          <p:nvPr/>
        </p:nvSpPr>
        <p:spPr>
          <a:xfrm>
            <a:off x="3474732" y="3429001"/>
            <a:ext cx="1418978" cy="13234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if (x &lt; y)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20894427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Global Constants and Variables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a constant or a variable is declared </a:t>
            </a:r>
            <a:br>
              <a:rPr lang="en-US" dirty="0"/>
            </a:br>
            <a:r>
              <a:rPr lang="en-US" u="sng" dirty="0"/>
              <a:t>outside of</a:t>
            </a:r>
            <a:r>
              <a:rPr lang="en-US" dirty="0"/>
              <a:t> and </a:t>
            </a:r>
            <a:r>
              <a:rPr lang="en-US" u="sng" dirty="0"/>
              <a:t>before</a:t>
            </a:r>
            <a:r>
              <a:rPr lang="en-US" dirty="0"/>
              <a:t> the main and the </a:t>
            </a:r>
            <a:br>
              <a:rPr lang="en-US" dirty="0"/>
            </a:br>
            <a:r>
              <a:rPr lang="en-US" dirty="0"/>
              <a:t>function definitions, then that constant </a:t>
            </a:r>
            <a:br>
              <a:rPr lang="en-US" dirty="0"/>
            </a:br>
            <a:r>
              <a:rPr lang="en-US" dirty="0"/>
              <a:t>or variable is </a:t>
            </a:r>
            <a:r>
              <a:rPr lang="en-US" u="sng" dirty="0"/>
              <a:t>global</a:t>
            </a:r>
            <a:r>
              <a:rPr lang="en-US" dirty="0"/>
              <a:t> and accessible </a:t>
            </a:r>
            <a:br>
              <a:rPr lang="en-US" dirty="0"/>
            </a:br>
            <a:r>
              <a:rPr lang="en-US" dirty="0"/>
              <a:t>by the main and any function.</a:t>
            </a:r>
          </a:p>
          <a:p>
            <a:r>
              <a:rPr lang="en-US" dirty="0">
                <a:solidFill>
                  <a:srgbClr val="C00000"/>
                </a:solidFill>
              </a:rPr>
              <a:t>Global variables</a:t>
            </a:r>
            <a:r>
              <a:rPr lang="en-US" dirty="0"/>
              <a:t> are </a:t>
            </a:r>
            <a:r>
              <a:rPr lang="en-US" u="sng" dirty="0"/>
              <a:t>not recommended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If a function modifies a global variable, </a:t>
            </a:r>
            <a:br>
              <a:rPr lang="en-US" dirty="0"/>
            </a:br>
            <a:r>
              <a:rPr lang="en-US" dirty="0"/>
              <a:t>that can affect other functions.</a:t>
            </a:r>
          </a:p>
          <a:p>
            <a:pPr lvl="1"/>
            <a:r>
              <a:rPr lang="en-US" dirty="0"/>
              <a:t>Such “</a:t>
            </a:r>
            <a:r>
              <a:rPr lang="en-US" dirty="0">
                <a:solidFill>
                  <a:srgbClr val="B23C00"/>
                </a:solidFill>
              </a:rPr>
              <a:t>side effects</a:t>
            </a:r>
            <a:r>
              <a:rPr lang="en-US" dirty="0"/>
              <a:t>” of a function can make a program error-prone and difficult to maintain.</a:t>
            </a:r>
          </a:p>
          <a:p>
            <a:r>
              <a:rPr lang="en-US" dirty="0">
                <a:solidFill>
                  <a:srgbClr val="C00000"/>
                </a:solidFill>
              </a:rPr>
              <a:t>Global constants</a:t>
            </a:r>
            <a:r>
              <a:rPr lang="en-US" dirty="0"/>
              <a:t> are OK.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634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61A16E-CA0E-8C49-BB14-6B4837DD66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#1: Sample Solution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104E03-7158-5F4B-8C8D-1FF1566B3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</a:t>
            </a:fld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290EBC3B-5AA1-994B-9BE2-D1BAB27F473D}"/>
                  </a:ext>
                </a:extLst>
              </p:cNvPr>
              <p:cNvSpPr/>
              <p:nvPr/>
            </p:nvSpPr>
            <p:spPr>
              <a:xfrm>
                <a:off x="2660964" y="1234464"/>
                <a:ext cx="3822072" cy="76392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𝜋</m:t>
                          </m:r>
                        </m:den>
                      </m:f>
                      <m:r>
                        <a:rPr lang="en-US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882</m:t>
                          </m:r>
                        </m:den>
                      </m:f>
                      <m:nary>
                        <m:naryPr>
                          <m:chr m:val="∑"/>
                          <m:limLoc m:val="undOvr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=0</m:t>
                          </m:r>
                        </m:sub>
                        <m:sup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f>
                            <m:fPr>
                              <m:ctrlPr>
                                <a:rPr lang="en-US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i="1">
                                      <a:solidFill>
                                        <a:srgbClr val="836967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i="0">
                                          <a:latin typeface="Cambria Math" panose="02040503050406030204" pitchFamily="18" charset="0"/>
                                        </a:rPr>
                                        <m:t>−1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p>
                              </m:sSup>
                              <m:d>
                                <m:dPr>
                                  <m:ctrlPr>
                                    <a:rPr lang="en-US" i="1">
                                      <a:solidFill>
                                        <a:srgbClr val="836967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i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</m:d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!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US" i="1">
                                      <a:solidFill>
                                        <a:srgbClr val="836967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p>
                                        <m:sSupPr>
                                          <m:ctrlPr>
                                            <a:rPr lang="en-US" i="1">
                                              <a:solidFill>
                                                <a:srgbClr val="836967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i="0">
                                              <a:latin typeface="Cambria Math" panose="02040503050406030204" pitchFamily="18" charset="0"/>
                                            </a:rPr>
                                            <m:t>4</m:t>
                                          </m:r>
                                        </m:e>
                                        <m:sup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𝑛</m:t>
                                          </m:r>
                                        </m:sup>
                                      </m:sSup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  <m:r>
                                        <a:rPr lang="en-US" i="0">
                                          <a:latin typeface="Cambria Math" panose="02040503050406030204" pitchFamily="18" charset="0"/>
                                        </a:rPr>
                                        <m:t>!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i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p>
                              </m:sSup>
                            </m:den>
                          </m:f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 </m:t>
                          </m:r>
                          <m:f>
                            <m:fPr>
                              <m:ctrlPr>
                                <a:rPr lang="en-US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1123+21460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US" i="1">
                                      <a:solidFill>
                                        <a:srgbClr val="836967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0">
                                      <a:latin typeface="Cambria Math" panose="02040503050406030204" pitchFamily="18" charset="0"/>
                                    </a:rPr>
                                    <m:t>882</m:t>
                                  </m:r>
                                </m:e>
                                <m:sup>
                                  <m:r>
                                    <a:rPr lang="en-US" i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p>
                              </m:sSup>
                            </m:den>
                          </m:f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290EBC3B-5AA1-994B-9BE2-D1BAB27F473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0964" y="1234464"/>
                <a:ext cx="3822072" cy="763927"/>
              </a:xfrm>
              <a:prstGeom prst="rect">
                <a:avLst/>
              </a:prstGeom>
              <a:blipFill>
                <a:blip r:embed="rId2"/>
                <a:stretch>
                  <a:fillRect t="-103333" b="-158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6E51646B-49AC-EE44-BBBA-5E1E880983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166055"/>
            <a:ext cx="8229600" cy="3964870"/>
          </a:xfrm>
        </p:spPr>
        <p:txBody>
          <a:bodyPr/>
          <a:lstStyle/>
          <a:p>
            <a:r>
              <a:rPr lang="en-US" dirty="0"/>
              <a:t>What does the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(-1)</a:t>
            </a:r>
            <a:r>
              <a:rPr lang="en-US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dirty="0"/>
              <a:t> factor do?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Whenever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dirty="0"/>
              <a:t> is </a:t>
            </a:r>
            <a:r>
              <a:rPr lang="en-US" u="sng" dirty="0"/>
              <a:t>odd</a:t>
            </a:r>
            <a:r>
              <a:rPr lang="en-US" dirty="0"/>
              <a:t>, the factor equals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r>
              <a:rPr lang="en-US" dirty="0"/>
              <a:t>.</a:t>
            </a:r>
          </a:p>
          <a:p>
            <a:pPr lvl="2"/>
            <a:r>
              <a:rPr lang="en-US" dirty="0"/>
              <a:t>Example: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(-1)</a:t>
            </a:r>
            <a:r>
              <a:rPr lang="en-US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(-1)(-1)(-1) = -1</a:t>
            </a:r>
          </a:p>
          <a:p>
            <a:pPr lvl="4"/>
            <a:endParaRPr 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/>
              <a:t>Whenever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dirty="0"/>
              <a:t> is </a:t>
            </a:r>
            <a:r>
              <a:rPr lang="en-US" u="sng" dirty="0"/>
              <a:t>even</a:t>
            </a:r>
            <a:r>
              <a:rPr lang="en-US" dirty="0"/>
              <a:t>, the factor equals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+1</a:t>
            </a:r>
            <a:r>
              <a:rPr lang="en-US" dirty="0"/>
              <a:t>.</a:t>
            </a:r>
          </a:p>
          <a:p>
            <a:pPr lvl="2"/>
            <a:r>
              <a:rPr lang="en-US" dirty="0"/>
              <a:t>Example: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(-1)</a:t>
            </a:r>
            <a:r>
              <a:rPr lang="en-US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(-1)(-1)(-1)(-1) = +1</a:t>
            </a:r>
          </a:p>
          <a:p>
            <a:pPr lvl="4"/>
            <a:endParaRPr 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/>
              <a:t>Therefore, the factor </a:t>
            </a:r>
            <a:r>
              <a:rPr lang="en-US" u="sng" dirty="0"/>
              <a:t>alternates</a:t>
            </a:r>
            <a:r>
              <a:rPr lang="en-US" dirty="0"/>
              <a:t> between </a:t>
            </a:r>
            <a:br>
              <a:rPr lang="en-US" dirty="0"/>
            </a:br>
            <a:r>
              <a:rPr lang="en-US" u="sng" dirty="0"/>
              <a:t>adding and subtracting</a:t>
            </a:r>
            <a:r>
              <a:rPr lang="en-US" dirty="0"/>
              <a:t> the term it multiplies.</a:t>
            </a:r>
          </a:p>
          <a:p>
            <a:pPr lvl="1"/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239055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Overloading Function Names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464"/>
            <a:ext cx="8229600" cy="4896461"/>
          </a:xfrm>
        </p:spPr>
        <p:txBody>
          <a:bodyPr/>
          <a:lstStyle/>
          <a:p>
            <a:r>
              <a:rPr lang="en-US" dirty="0"/>
              <a:t>A function is characterized by both its </a:t>
            </a:r>
            <a:br>
              <a:rPr lang="en-US" dirty="0"/>
            </a:br>
            <a:r>
              <a:rPr lang="en-US" dirty="0"/>
              <a:t>name and its parameters.</a:t>
            </a:r>
          </a:p>
          <a:p>
            <a:pPr lvl="1"/>
            <a:r>
              <a:rPr lang="en-US" dirty="0"/>
              <a:t>A function’s </a:t>
            </a:r>
            <a:r>
              <a:rPr lang="en-US" dirty="0">
                <a:solidFill>
                  <a:srgbClr val="C00000"/>
                </a:solidFill>
              </a:rPr>
              <a:t>signature</a:t>
            </a:r>
            <a:r>
              <a:rPr lang="en-US" dirty="0"/>
              <a:t> includes the number, order, and data types of the formal parameters.</a:t>
            </a:r>
          </a:p>
          <a:p>
            <a:pPr lvl="5"/>
            <a:endParaRPr lang="en-US" dirty="0"/>
          </a:p>
          <a:p>
            <a:r>
              <a:rPr lang="en-US" dirty="0"/>
              <a:t>You can </a:t>
            </a:r>
            <a:r>
              <a:rPr lang="en-US" dirty="0">
                <a:solidFill>
                  <a:srgbClr val="B23C00"/>
                </a:solidFill>
              </a:rPr>
              <a:t>overload</a:t>
            </a:r>
            <a:r>
              <a:rPr lang="en-US" dirty="0"/>
              <a:t> a function name by defining another function with the </a:t>
            </a:r>
            <a:r>
              <a:rPr lang="en-US" u="sng" dirty="0"/>
              <a:t>same name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/>
              <a:t>but with a different signature.</a:t>
            </a:r>
          </a:p>
          <a:p>
            <a:pPr lvl="1"/>
            <a:r>
              <a:rPr lang="en-US" dirty="0"/>
              <a:t>When you call a function with a shared name, </a:t>
            </a:r>
            <a:br>
              <a:rPr lang="en-US" dirty="0"/>
            </a:br>
            <a:r>
              <a:rPr lang="en-US" dirty="0"/>
              <a:t>the arguments of the call determine </a:t>
            </a:r>
            <a:r>
              <a:rPr lang="en-US" u="sng" dirty="0"/>
              <a:t>which function</a:t>
            </a:r>
            <a:r>
              <a:rPr lang="en-US" dirty="0"/>
              <a:t> you mean.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595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Overloading Function Names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399"/>
            <a:ext cx="8229600" cy="4602453"/>
          </a:xfrm>
        </p:spPr>
        <p:txBody>
          <a:bodyPr/>
          <a:lstStyle/>
          <a:p>
            <a:r>
              <a:rPr lang="en-US" dirty="0"/>
              <a:t>Example declarations: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Example calls: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Be careful with automatic type conversions of arguments when overloading function names.</a:t>
            </a:r>
          </a:p>
          <a:p>
            <a:pPr lvl="1"/>
            <a:r>
              <a:rPr lang="en-US" dirty="0"/>
              <a:t>See the </a:t>
            </a:r>
            <a:r>
              <a:rPr lang="en-US" dirty="0" err="1"/>
              <a:t>Savitch</a:t>
            </a:r>
            <a:r>
              <a:rPr lang="en-US" dirty="0"/>
              <a:t> text and slides.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14440" y="1884410"/>
            <a:ext cx="7571303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double average(double n1, double n2);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double average(double n1, double n2, double n3);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15845" y="3429000"/>
            <a:ext cx="4955203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double avg2 = average(x, y);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double avg3 = average(x, y, z);</a:t>
            </a:r>
          </a:p>
        </p:txBody>
      </p:sp>
    </p:spTree>
    <p:extLst>
      <p:ext uri="{BB962C8B-B14F-4D97-AF65-F5344CB8AC3E}">
        <p14:creationId xmlns:p14="http://schemas.microsoft.com/office/powerpoint/2010/main" val="1698245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Pass by Value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5903"/>
            <a:ext cx="8229600" cy="4754828"/>
          </a:xfrm>
        </p:spPr>
        <p:txBody>
          <a:bodyPr/>
          <a:lstStyle/>
          <a:p>
            <a:r>
              <a:rPr lang="en-US" dirty="0"/>
              <a:t>By default, arguments to a function are </a:t>
            </a:r>
            <a:br>
              <a:rPr lang="en-US" dirty="0"/>
            </a:br>
            <a:r>
              <a:rPr lang="en-US" dirty="0">
                <a:solidFill>
                  <a:srgbClr val="B23C00"/>
                </a:solidFill>
              </a:rPr>
              <a:t>passed by value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AKA </a:t>
            </a:r>
            <a:r>
              <a:rPr lang="en-US" dirty="0">
                <a:solidFill>
                  <a:srgbClr val="C00000"/>
                </a:solidFill>
              </a:rPr>
              <a:t>call by value</a:t>
            </a:r>
          </a:p>
          <a:p>
            <a:pPr lvl="4"/>
            <a:endParaRPr lang="en-US" dirty="0"/>
          </a:p>
          <a:p>
            <a:r>
              <a:rPr lang="en-US" dirty="0"/>
              <a:t>A </a:t>
            </a:r>
            <a:r>
              <a:rPr lang="en-US" u="sng" dirty="0"/>
              <a:t>copy</a:t>
            </a:r>
            <a:r>
              <a:rPr lang="en-US" dirty="0"/>
              <a:t> of the argument’s value </a:t>
            </a:r>
            <a:br>
              <a:rPr lang="en-US" dirty="0"/>
            </a:br>
            <a:r>
              <a:rPr lang="en-US" dirty="0"/>
              <a:t>is passed to the function.</a:t>
            </a:r>
          </a:p>
          <a:p>
            <a:pPr lvl="5"/>
            <a:endParaRPr lang="en-US" dirty="0"/>
          </a:p>
          <a:p>
            <a:r>
              <a:rPr lang="en-US" dirty="0"/>
              <a:t>Any changes that the function makes to the parameters do not affect the calling arguments.</a:t>
            </a:r>
          </a:p>
          <a:p>
            <a:pPr lvl="1"/>
            <a:r>
              <a:rPr lang="en-US" dirty="0"/>
              <a:t>Example: The faulty swap function.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451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Pass by Value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977635"/>
            <a:ext cx="8229600" cy="914390"/>
          </a:xfrm>
        </p:spPr>
        <p:txBody>
          <a:bodyPr/>
          <a:lstStyle/>
          <a:p>
            <a:r>
              <a:rPr lang="en-US" dirty="0"/>
              <a:t>Why doesn’t this function do </a:t>
            </a:r>
            <a:br>
              <a:rPr lang="en-US" dirty="0"/>
            </a:br>
            <a:r>
              <a:rPr lang="en-US" dirty="0"/>
              <a:t>what was intended?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709952" y="1490008"/>
            <a:ext cx="3724096" cy="19389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void swap(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a, 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b)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hu-HU" sz="2000" b="1" dirty="0">
                <a:latin typeface="Courier New" charset="0"/>
                <a:ea typeface="Courier New" charset="0"/>
                <a:cs typeface="Courier New" charset="0"/>
              </a:rPr>
              <a:t>    int </a:t>
            </a:r>
            <a:r>
              <a:rPr lang="hu-HU" sz="2000" b="1" dirty="0" err="1">
                <a:latin typeface="Courier New" charset="0"/>
                <a:ea typeface="Courier New" charset="0"/>
                <a:cs typeface="Courier New" charset="0"/>
              </a:rPr>
              <a:t>temp</a:t>
            </a:r>
            <a:r>
              <a:rPr lang="hu-HU" sz="2000" b="1" dirty="0">
                <a:latin typeface="Courier New" charset="0"/>
                <a:ea typeface="Courier New" charset="0"/>
                <a:cs typeface="Courier New" charset="0"/>
              </a:rPr>
              <a:t> = a;</a:t>
            </a:r>
          </a:p>
          <a:p>
            <a:r>
              <a:rPr lang="ro-RO" sz="2000" b="1" dirty="0">
                <a:latin typeface="Courier New" charset="0"/>
                <a:ea typeface="Courier New" charset="0"/>
                <a:cs typeface="Courier New" charset="0"/>
              </a:rPr>
              <a:t>    a = b;</a:t>
            </a:r>
          </a:p>
          <a:p>
            <a:r>
              <a:rPr lang="de-DE" sz="2000" b="1" dirty="0">
                <a:latin typeface="Courier New" charset="0"/>
                <a:ea typeface="Courier New" charset="0"/>
                <a:cs typeface="Courier New" charset="0"/>
              </a:rPr>
              <a:t>    b = </a:t>
            </a:r>
            <a:r>
              <a:rPr lang="de-DE" sz="2000" b="1" dirty="0" err="1">
                <a:latin typeface="Courier New" charset="0"/>
                <a:ea typeface="Courier New" charset="0"/>
                <a:cs typeface="Courier New" charset="0"/>
              </a:rPr>
              <a:t>temp</a:t>
            </a:r>
            <a:r>
              <a:rPr lang="de-DE" sz="20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de-DE" sz="2000" b="1" dirty="0">
                <a:latin typeface="Courier New" charset="0"/>
                <a:ea typeface="Courier New" charset="0"/>
                <a:cs typeface="Courier New" charset="0"/>
              </a:rPr>
              <a:t>}</a:t>
            </a:r>
            <a:endParaRPr lang="en-US" sz="2000" b="1" dirty="0"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944739" y="5989292"/>
            <a:ext cx="731290" cy="338554"/>
          </a:xfrm>
          <a:prstGeom prst="rect">
            <a:avLst/>
          </a:prstGeom>
          <a:noFill/>
          <a:ln>
            <a:solidFill>
              <a:srgbClr val="A12A03"/>
            </a:solidFill>
          </a:ln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B23C00"/>
                </a:solidFill>
              </a:rPr>
              <a:t>Demo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741519D-38A4-C34E-8F4F-F74B7C49FECB}"/>
              </a:ext>
            </a:extLst>
          </p:cNvPr>
          <p:cNvSpPr txBox="1"/>
          <p:nvPr/>
        </p:nvSpPr>
        <p:spPr>
          <a:xfrm>
            <a:off x="5394951" y="3259723"/>
            <a:ext cx="1186543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swaps.cpp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2373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Pass by Reference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you want the function to be able to change the value of the caller’s arguments, you must use </a:t>
            </a:r>
            <a:r>
              <a:rPr lang="en-US" dirty="0">
                <a:solidFill>
                  <a:srgbClr val="B23C00"/>
                </a:solidFill>
              </a:rPr>
              <a:t>pass by reference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AKA </a:t>
            </a:r>
            <a:r>
              <a:rPr lang="en-US" dirty="0">
                <a:solidFill>
                  <a:srgbClr val="C00000"/>
                </a:solidFill>
              </a:rPr>
              <a:t>call by reference</a:t>
            </a:r>
          </a:p>
          <a:p>
            <a:pPr lvl="4"/>
            <a:endParaRPr lang="en-US" dirty="0"/>
          </a:p>
          <a:p>
            <a:r>
              <a:rPr lang="en-US" dirty="0"/>
              <a:t>The </a:t>
            </a:r>
            <a:r>
              <a:rPr lang="en-US" u="sng" dirty="0"/>
              <a:t>address</a:t>
            </a:r>
            <a:r>
              <a:rPr lang="en-US" dirty="0"/>
              <a:t> of the actual argument </a:t>
            </a:r>
            <a:br>
              <a:rPr lang="en-US" dirty="0"/>
            </a:br>
            <a:r>
              <a:rPr lang="en-US" dirty="0"/>
              <a:t>is passed to the function.</a:t>
            </a:r>
          </a:p>
          <a:p>
            <a:pPr lvl="1"/>
            <a:r>
              <a:rPr lang="en-US" dirty="0"/>
              <a:t>Example: The proper exchange function.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878213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Pass by Reference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76208"/>
            <a:ext cx="8229600" cy="724377"/>
          </a:xfrm>
        </p:spPr>
        <p:txBody>
          <a:bodyPr/>
          <a:lstStyle/>
          <a:p>
            <a:r>
              <a:rPr lang="en-US" dirty="0"/>
              <a:t>Why is this code better?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48287" y="1490008"/>
            <a:ext cx="4647426" cy="19389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void exchange(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000" b="1" dirty="0">
                <a:solidFill>
                  <a:srgbClr val="C00000"/>
                </a:solidFill>
                <a:latin typeface="Courier New" charset="0"/>
                <a:ea typeface="Courier New" charset="0"/>
                <a:cs typeface="Courier New" charset="0"/>
              </a:rPr>
              <a:t>&amp;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a, 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000" b="1" dirty="0">
                <a:solidFill>
                  <a:srgbClr val="C00000"/>
                </a:solidFill>
                <a:latin typeface="Courier New" charset="0"/>
                <a:ea typeface="Courier New" charset="0"/>
                <a:cs typeface="Courier New" charset="0"/>
              </a:rPr>
              <a:t>&amp;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b)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hu-HU" sz="2000" b="1" dirty="0">
                <a:latin typeface="Courier New" charset="0"/>
                <a:ea typeface="Courier New" charset="0"/>
                <a:cs typeface="Courier New" charset="0"/>
              </a:rPr>
              <a:t>    int </a:t>
            </a:r>
            <a:r>
              <a:rPr lang="hu-HU" sz="2000" b="1" dirty="0" err="1">
                <a:latin typeface="Courier New" charset="0"/>
                <a:ea typeface="Courier New" charset="0"/>
                <a:cs typeface="Courier New" charset="0"/>
              </a:rPr>
              <a:t>temp</a:t>
            </a:r>
            <a:r>
              <a:rPr lang="hu-HU" sz="2000" b="1" dirty="0">
                <a:latin typeface="Courier New" charset="0"/>
                <a:ea typeface="Courier New" charset="0"/>
                <a:cs typeface="Courier New" charset="0"/>
              </a:rPr>
              <a:t> = a;</a:t>
            </a:r>
          </a:p>
          <a:p>
            <a:r>
              <a:rPr lang="ro-RO" sz="2000" b="1" dirty="0">
                <a:latin typeface="Courier New" charset="0"/>
                <a:ea typeface="Courier New" charset="0"/>
                <a:cs typeface="Courier New" charset="0"/>
              </a:rPr>
              <a:t>    a = b;</a:t>
            </a:r>
          </a:p>
          <a:p>
            <a:r>
              <a:rPr lang="de-DE" sz="2000" b="1" dirty="0">
                <a:latin typeface="Courier New" charset="0"/>
                <a:ea typeface="Courier New" charset="0"/>
                <a:cs typeface="Courier New" charset="0"/>
              </a:rPr>
              <a:t>    b = </a:t>
            </a:r>
            <a:r>
              <a:rPr lang="de-DE" sz="2000" b="1" dirty="0" err="1">
                <a:latin typeface="Courier New" charset="0"/>
                <a:ea typeface="Courier New" charset="0"/>
                <a:cs typeface="Courier New" charset="0"/>
              </a:rPr>
              <a:t>temp</a:t>
            </a:r>
            <a:r>
              <a:rPr lang="de-DE" sz="20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de-DE" sz="2000" b="1" dirty="0">
                <a:latin typeface="Courier New" charset="0"/>
                <a:ea typeface="Courier New" charset="0"/>
                <a:cs typeface="Courier New" charset="0"/>
              </a:rPr>
              <a:t>}</a:t>
            </a:r>
            <a:endParaRPr lang="en-US" sz="2000" b="1" dirty="0"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944739" y="5989292"/>
            <a:ext cx="731290" cy="338554"/>
          </a:xfrm>
          <a:prstGeom prst="rect">
            <a:avLst/>
          </a:prstGeom>
          <a:noFill/>
          <a:ln>
            <a:solidFill>
              <a:srgbClr val="A12A03"/>
            </a:solidFill>
          </a:ln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B23C00"/>
                </a:solidFill>
              </a:rPr>
              <a:t>Demo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40B02F1-5D51-E04B-A53A-82815961790F}"/>
              </a:ext>
            </a:extLst>
          </p:cNvPr>
          <p:cNvSpPr txBox="1"/>
          <p:nvPr/>
        </p:nvSpPr>
        <p:spPr>
          <a:xfrm>
            <a:off x="5943585" y="3259723"/>
            <a:ext cx="1186543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swaps.cpp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952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Procedural Abstraction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5903"/>
            <a:ext cx="8229600" cy="4805022"/>
          </a:xfrm>
        </p:spPr>
        <p:txBody>
          <a:bodyPr/>
          <a:lstStyle/>
          <a:p>
            <a:r>
              <a:rPr lang="en-US" dirty="0"/>
              <a:t>Design your function such that the caller does not need to know how you implemented it.</a:t>
            </a:r>
          </a:p>
          <a:p>
            <a:pPr lvl="4"/>
            <a:endParaRPr lang="en-US" dirty="0"/>
          </a:p>
          <a:p>
            <a:r>
              <a:rPr lang="en-US" dirty="0"/>
              <a:t>The function is a “black box”.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03346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Procedural Abstraction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5903"/>
            <a:ext cx="8229600" cy="4805022"/>
          </a:xfrm>
        </p:spPr>
        <p:txBody>
          <a:bodyPr/>
          <a:lstStyle/>
          <a:p>
            <a:r>
              <a:rPr lang="en-US" dirty="0"/>
              <a:t>The function’s name, its formal parameters, </a:t>
            </a:r>
            <a:br>
              <a:rPr lang="en-US" dirty="0"/>
            </a:br>
            <a:r>
              <a:rPr lang="en-US" dirty="0"/>
              <a:t>and your comments should be sufficient </a:t>
            </a:r>
            <a:br>
              <a:rPr lang="en-US" dirty="0"/>
            </a:br>
            <a:r>
              <a:rPr lang="en-US" dirty="0"/>
              <a:t>for the caller.</a:t>
            </a:r>
          </a:p>
          <a:p>
            <a:pPr lvl="4"/>
            <a:endParaRPr lang="en-US" dirty="0"/>
          </a:p>
          <a:p>
            <a:r>
              <a:rPr lang="en-US" dirty="0">
                <a:solidFill>
                  <a:srgbClr val="C00000"/>
                </a:solidFill>
              </a:rPr>
              <a:t>Preconditions</a:t>
            </a:r>
            <a:r>
              <a:rPr lang="en-US" dirty="0"/>
              <a:t>: What must be true when the function is called.</a:t>
            </a:r>
          </a:p>
          <a:p>
            <a:pPr lvl="4"/>
            <a:endParaRPr lang="en-US" dirty="0"/>
          </a:p>
          <a:p>
            <a:r>
              <a:rPr lang="en-US" dirty="0">
                <a:solidFill>
                  <a:srgbClr val="C00000"/>
                </a:solidFill>
              </a:rPr>
              <a:t>Postconditions</a:t>
            </a:r>
            <a:r>
              <a:rPr lang="en-US" dirty="0"/>
              <a:t>: What will be true after the function completes its execution.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725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Testing and Debugging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5903"/>
            <a:ext cx="8229600" cy="4805022"/>
          </a:xfrm>
        </p:spPr>
        <p:txBody>
          <a:bodyPr/>
          <a:lstStyle/>
          <a:p>
            <a:r>
              <a:rPr lang="en-US" dirty="0"/>
              <a:t>There are various techniques </a:t>
            </a:r>
            <a:br>
              <a:rPr lang="en-US" dirty="0"/>
            </a:br>
            <a:r>
              <a:rPr lang="en-US" dirty="0"/>
              <a:t>to test and debug functions.</a:t>
            </a:r>
          </a:p>
          <a:p>
            <a:pPr lvl="4"/>
            <a:endParaRPr lang="en-US" dirty="0"/>
          </a:p>
          <a:p>
            <a:r>
              <a:rPr lang="en-US" dirty="0"/>
              <a:t>You can add temporary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cout</a:t>
            </a:r>
            <a:r>
              <a:rPr lang="en-US" dirty="0">
                <a:solidFill>
                  <a:srgbClr val="0033CC"/>
                </a:solidFill>
              </a:rPr>
              <a:t> </a:t>
            </a:r>
            <a:r>
              <a:rPr lang="en-US" dirty="0"/>
              <a:t>statements in your functions to print the values of local variables to help you determine what the function is doing.</a:t>
            </a:r>
          </a:p>
          <a:p>
            <a:pPr lvl="4"/>
            <a:endParaRPr lang="en-US" dirty="0"/>
          </a:p>
          <a:p>
            <a:r>
              <a:rPr lang="en-US" dirty="0"/>
              <a:t>With the Eclipse or the NetBeans IDE, </a:t>
            </a:r>
            <a:br>
              <a:rPr lang="en-US" dirty="0"/>
            </a:br>
            <a:r>
              <a:rPr lang="en-US" dirty="0"/>
              <a:t>you can set breakpoints, watch variables, 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511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assert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053819"/>
          </a:xfrm>
        </p:spPr>
        <p:txBody>
          <a:bodyPr/>
          <a:lstStyle/>
          <a:p>
            <a:r>
              <a:rPr lang="en-US" dirty="0"/>
              <a:t>Use the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assert</a:t>
            </a:r>
            <a:r>
              <a:rPr lang="en-US" dirty="0">
                <a:solidFill>
                  <a:srgbClr val="0033CC"/>
                </a:solidFill>
              </a:rPr>
              <a:t> </a:t>
            </a:r>
            <a:r>
              <a:rPr lang="en-US" dirty="0"/>
              <a:t>macro during development to check that a function’s preconditions hold.</a:t>
            </a:r>
          </a:p>
          <a:p>
            <a:pPr lvl="1"/>
            <a:r>
              <a:rPr lang="en-US" dirty="0"/>
              <a:t>You must first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#include &lt;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cassert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&gt;</a:t>
            </a:r>
          </a:p>
          <a:p>
            <a:pPr lvl="1"/>
            <a:r>
              <a:rPr lang="en-US" dirty="0"/>
              <a:t>Example:</a:t>
            </a:r>
          </a:p>
          <a:p>
            <a:pPr lvl="1"/>
            <a:endParaRPr lang="en-US" dirty="0"/>
          </a:p>
          <a:p>
            <a:r>
              <a:rPr lang="en-US" dirty="0"/>
              <a:t>Later, when you are sure that your program is debugged and you are going into production, you can logically remove all the asserts by defining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NDEBUG</a:t>
            </a:r>
            <a:r>
              <a:rPr lang="en-US" dirty="0">
                <a:solidFill>
                  <a:srgbClr val="0033CC"/>
                </a:solidFill>
              </a:rPr>
              <a:t> </a:t>
            </a:r>
            <a:r>
              <a:rPr lang="en-US" dirty="0"/>
              <a:t>before the include: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926098" y="2800740"/>
            <a:ext cx="2492990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assert(y != 0);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quotient = x/y;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926098" y="5440658"/>
            <a:ext cx="2954655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#define NDEBUG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#include &lt;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cassert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130217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61A16E-CA0E-8C49-BB14-6B4837DD66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#1: Sample Solution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104E03-7158-5F4B-8C8D-1FF1566B3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5</a:t>
            </a:fld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290EBC3B-5AA1-994B-9BE2-D1BAB27F473D}"/>
                  </a:ext>
                </a:extLst>
              </p:cNvPr>
              <p:cNvSpPr/>
              <p:nvPr/>
            </p:nvSpPr>
            <p:spPr>
              <a:xfrm>
                <a:off x="2660964" y="1143025"/>
                <a:ext cx="3822072" cy="76392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𝜋</m:t>
                          </m:r>
                        </m:den>
                      </m:f>
                      <m:r>
                        <a:rPr lang="en-US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882</m:t>
                          </m:r>
                        </m:den>
                      </m:f>
                      <m:nary>
                        <m:naryPr>
                          <m:chr m:val="∑"/>
                          <m:limLoc m:val="undOvr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=0</m:t>
                          </m:r>
                        </m:sub>
                        <m:sup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f>
                            <m:fPr>
                              <m:ctrlPr>
                                <a:rPr lang="en-US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i="1">
                                      <a:solidFill>
                                        <a:srgbClr val="836967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i="0">
                                          <a:latin typeface="Cambria Math" panose="02040503050406030204" pitchFamily="18" charset="0"/>
                                        </a:rPr>
                                        <m:t>−1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p>
                              </m:sSup>
                              <m:d>
                                <m:dPr>
                                  <m:ctrlPr>
                                    <a:rPr lang="en-US" i="1">
                                      <a:solidFill>
                                        <a:srgbClr val="836967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i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</m:d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!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US" i="1">
                                      <a:solidFill>
                                        <a:srgbClr val="836967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p>
                                        <m:sSupPr>
                                          <m:ctrlPr>
                                            <a:rPr lang="en-US" i="1">
                                              <a:solidFill>
                                                <a:srgbClr val="836967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i="0">
                                              <a:latin typeface="Cambria Math" panose="02040503050406030204" pitchFamily="18" charset="0"/>
                                            </a:rPr>
                                            <m:t>4</m:t>
                                          </m:r>
                                        </m:e>
                                        <m:sup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𝑛</m:t>
                                          </m:r>
                                        </m:sup>
                                      </m:sSup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  <m:r>
                                        <a:rPr lang="en-US" i="0">
                                          <a:latin typeface="Cambria Math" panose="02040503050406030204" pitchFamily="18" charset="0"/>
                                        </a:rPr>
                                        <m:t>!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i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p>
                              </m:sSup>
                            </m:den>
                          </m:f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 </m:t>
                          </m:r>
                          <m:f>
                            <m:fPr>
                              <m:ctrlPr>
                                <a:rPr lang="en-US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1123+21460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US" i="1">
                                      <a:solidFill>
                                        <a:srgbClr val="836967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0">
                                      <a:latin typeface="Cambria Math" panose="02040503050406030204" pitchFamily="18" charset="0"/>
                                    </a:rPr>
                                    <m:t>882</m:t>
                                  </m:r>
                                </m:e>
                                <m:sup>
                                  <m:r>
                                    <a:rPr lang="en-US" i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p>
                              </m:sSup>
                            </m:den>
                          </m:f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290EBC3B-5AA1-994B-9BE2-D1BAB27F473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0964" y="1143025"/>
                <a:ext cx="3822072" cy="763927"/>
              </a:xfrm>
              <a:prstGeom prst="rect">
                <a:avLst/>
              </a:prstGeom>
              <a:blipFill>
                <a:blip r:embed="rId2"/>
                <a:stretch>
                  <a:fillRect t="-103333" b="-158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6E51646B-49AC-EE44-BBBA-5E1E880983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74537"/>
            <a:ext cx="8229600" cy="4114755"/>
          </a:xfrm>
        </p:spPr>
        <p:txBody>
          <a:bodyPr/>
          <a:lstStyle/>
          <a:p>
            <a:r>
              <a:rPr lang="en-US" dirty="0"/>
              <a:t>It is inefficient to use the built-in power function for this purpose:</a:t>
            </a:r>
          </a:p>
          <a:p>
            <a:pPr lvl="1"/>
            <a:r>
              <a:rPr lang="en-US" dirty="0"/>
              <a:t>Use a Boolean variable instead that </a:t>
            </a:r>
            <a:br>
              <a:rPr lang="en-US" dirty="0"/>
            </a:br>
            <a:r>
              <a:rPr lang="en-US" dirty="0"/>
              <a:t>alternates between true and false.</a:t>
            </a:r>
          </a:p>
          <a:p>
            <a:pPr lvl="4"/>
            <a:endParaRPr lang="en-US" dirty="0"/>
          </a:p>
          <a:p>
            <a:r>
              <a:rPr lang="en-US" dirty="0"/>
              <a:t>Copying a mathematical formula directly </a:t>
            </a:r>
            <a:br>
              <a:rPr lang="en-US" dirty="0"/>
            </a:br>
            <a:r>
              <a:rPr lang="en-US" dirty="0"/>
              <a:t>can lead to inefficient or erroneous code.</a:t>
            </a:r>
          </a:p>
          <a:p>
            <a:pPr lvl="1"/>
            <a:r>
              <a:rPr lang="en-US" dirty="0"/>
              <a:t>A formula that is not designed for computation can accumulate </a:t>
            </a:r>
            <a:r>
              <a:rPr lang="en-US" u="sng" dirty="0"/>
              <a:t>roundoff errors</a:t>
            </a:r>
            <a:r>
              <a:rPr lang="en-US" dirty="0"/>
              <a:t> when it is used inside of a loop. It can also have </a:t>
            </a:r>
            <a:r>
              <a:rPr lang="en-US" u="sng" dirty="0"/>
              <a:t>overflow errors</a:t>
            </a:r>
            <a:r>
              <a:rPr lang="en-US" dirty="0"/>
              <a:t>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2C4653A-3163-0047-B313-82DD742CE833}"/>
              </a:ext>
            </a:extLst>
          </p:cNvPr>
          <p:cNvSpPr txBox="1"/>
          <p:nvPr/>
        </p:nvSpPr>
        <p:spPr>
          <a:xfrm>
            <a:off x="3862511" y="2423171"/>
            <a:ext cx="1418978" cy="33855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pow(-1, n)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8238DD-18B3-6E42-AC28-D13A14EB040E}"/>
              </a:ext>
            </a:extLst>
          </p:cNvPr>
          <p:cNvSpPr txBox="1"/>
          <p:nvPr/>
        </p:nvSpPr>
        <p:spPr>
          <a:xfrm>
            <a:off x="182928" y="5989292"/>
            <a:ext cx="8778144" cy="21544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square" rtlCol="0">
            <a:spAutoFit/>
          </a:bodyPr>
          <a:lstStyle/>
          <a:p>
            <a:r>
              <a:rPr lang="en-US" sz="800" dirty="0"/>
              <a:t>See: </a:t>
            </a:r>
            <a:r>
              <a:rPr lang="en-US" sz="800" dirty="0">
                <a:hlinkClick r:id="rId3"/>
              </a:rPr>
              <a:t>https://www.amazon.com/Java-Number-Cruncher-Programmers-Numerical/dp/0130460419/ref=sr_1_1?dchild=1&amp;keywords=java+number+cruncher&amp;qid=1598936278&amp;s=books&amp;sr=1-1</a:t>
            </a:r>
            <a:r>
              <a:rPr lang="en-US" sz="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7413376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193249-D0F6-B148-AACC-A486CA6E6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assert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13B605-DE2A-3F45-BB11-3FAE1F860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50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83FD2D5-57CA-124C-BD6F-3CD7959B53FE}"/>
              </a:ext>
            </a:extLst>
          </p:cNvPr>
          <p:cNvSpPr txBox="1"/>
          <p:nvPr/>
        </p:nvSpPr>
        <p:spPr>
          <a:xfrm>
            <a:off x="1188757" y="1204008"/>
            <a:ext cx="5394901" cy="563231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&lt;iostream&gt;</a:t>
            </a:r>
          </a:p>
          <a:p>
            <a:endParaRPr lang="en-US" sz="15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5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//#define NDEBUG</a:t>
            </a:r>
          </a:p>
          <a:p>
            <a:r>
              <a:rPr lang="en-US" sz="15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US" sz="15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cassert</a:t>
            </a:r>
            <a:r>
              <a:rPr lang="en-US" sz="15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endParaRPr lang="en-US" sz="15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using namespace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5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/**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* Print a positive value.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* @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n the value which must be &gt; 0.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*/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print_positive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n);</a:t>
            </a:r>
          </a:p>
          <a:p>
            <a:endParaRPr lang="en-US" sz="15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main()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print_positive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(-3);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0;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5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print_positive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n)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5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assert(n &gt; 0);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"n = " &lt;&lt; n &lt;&lt;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210A8B3-099A-BB48-B4AE-20E9015B4E45}"/>
              </a:ext>
            </a:extLst>
          </p:cNvPr>
          <p:cNvSpPr txBox="1"/>
          <p:nvPr/>
        </p:nvSpPr>
        <p:spPr>
          <a:xfrm>
            <a:off x="6944739" y="5989292"/>
            <a:ext cx="731290" cy="338554"/>
          </a:xfrm>
          <a:prstGeom prst="rect">
            <a:avLst/>
          </a:prstGeom>
          <a:noFill/>
          <a:ln>
            <a:solidFill>
              <a:srgbClr val="A12A03"/>
            </a:solidFill>
          </a:ln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B23C00"/>
                </a:solidFill>
              </a:rPr>
              <a:t>Demo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8B8A961-68C1-4D43-B265-755F6E060D25}"/>
              </a:ext>
            </a:extLst>
          </p:cNvPr>
          <p:cNvSpPr txBox="1"/>
          <p:nvPr/>
        </p:nvSpPr>
        <p:spPr>
          <a:xfrm>
            <a:off x="5649759" y="1325908"/>
            <a:ext cx="1132041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assert.cpp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406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#2: Monty Hall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26268"/>
            <a:ext cx="8229600" cy="1630693"/>
          </a:xfrm>
        </p:spPr>
        <p:txBody>
          <a:bodyPr/>
          <a:lstStyle/>
          <a:p>
            <a:r>
              <a:rPr lang="en-US" dirty="0"/>
              <a:t>Behind one door is a new car.</a:t>
            </a:r>
          </a:p>
          <a:p>
            <a:r>
              <a:rPr lang="en-US" dirty="0"/>
              <a:t>Behind the other two doors are goats.</a:t>
            </a:r>
          </a:p>
          <a:p>
            <a:r>
              <a:rPr lang="en-US" dirty="0"/>
              <a:t>Can you pick the right door?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51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F1DBB67-E768-F546-9164-A9CEC593BCE4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2423183" y="1257019"/>
            <a:ext cx="4297633" cy="3200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048806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#2: Monty Hall Problem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464"/>
            <a:ext cx="8229600" cy="4846267"/>
          </a:xfrm>
        </p:spPr>
        <p:txBody>
          <a:bodyPr/>
          <a:lstStyle/>
          <a:p>
            <a:r>
              <a:rPr lang="en-US" dirty="0"/>
              <a:t>Do a </a:t>
            </a:r>
            <a:r>
              <a:rPr lang="en-US" dirty="0">
                <a:solidFill>
                  <a:srgbClr val="B23C00"/>
                </a:solidFill>
              </a:rPr>
              <a:t>hierarchical decomposition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Iteratively add new functionality to code that works.</a:t>
            </a:r>
          </a:p>
          <a:p>
            <a:pPr lvl="1"/>
            <a:r>
              <a:rPr lang="en-US" dirty="0"/>
              <a:t>Choose good function names.</a:t>
            </a:r>
          </a:p>
          <a:p>
            <a:pPr lvl="1"/>
            <a:r>
              <a:rPr lang="en-US" dirty="0"/>
              <a:t>Use parameters wisely.</a:t>
            </a:r>
          </a:p>
          <a:p>
            <a:pPr lvl="4"/>
            <a:endParaRPr lang="en-US" dirty="0"/>
          </a:p>
          <a:p>
            <a:r>
              <a:rPr lang="en-US" dirty="0"/>
              <a:t>You will need to generate random numbers.</a:t>
            </a:r>
          </a:p>
          <a:p>
            <a:pPr lvl="1"/>
            <a:r>
              <a:rPr lang="en-US" dirty="0"/>
              <a:t>Use the same seed value if you always want the same sequence of random numbers for testing.</a:t>
            </a:r>
          </a:p>
          <a:p>
            <a:pPr lvl="4"/>
            <a:endParaRPr lang="en-US" dirty="0"/>
          </a:p>
          <a:p>
            <a:r>
              <a:rPr lang="en-US" dirty="0"/>
              <a:t>Your final program should have </a:t>
            </a:r>
            <a:br>
              <a:rPr lang="en-US" dirty="0"/>
            </a:br>
            <a:r>
              <a:rPr lang="en-US" dirty="0"/>
              <a:t>correct output </a:t>
            </a:r>
            <a:r>
              <a:rPr lang="en-US" u="sng" dirty="0"/>
              <a:t>and</a:t>
            </a:r>
            <a:r>
              <a:rPr lang="en-US" dirty="0">
                <a:solidFill>
                  <a:srgbClr val="B23C00"/>
                </a:solidFill>
              </a:rPr>
              <a:t> </a:t>
            </a:r>
            <a:r>
              <a:rPr lang="en-US" dirty="0"/>
              <a:t>be easy to read.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0764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F6D79A-3E1A-454D-9C5C-1496DB7122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#1: Sample Solution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0B1135-0412-F342-9DE7-66FA8D666F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2C48367-8419-554A-A496-1C6257F9D8D1}"/>
              </a:ext>
            </a:extLst>
          </p:cNvPr>
          <p:cNvSpPr txBox="1"/>
          <p:nvPr/>
        </p:nvSpPr>
        <p:spPr>
          <a:xfrm>
            <a:off x="2116840" y="2090363"/>
            <a:ext cx="4910319" cy="28931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Ramanujan_2()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  Iteration  Estimate"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double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four_over_pi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double factor0 = ((double) 1)/882.0;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bool negate = false;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double sum = 0.0;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double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0.0;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double diff = 0.0;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int n = 0;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391C2D91-C387-9C46-8641-8D1FCA2B04BD}"/>
                  </a:ext>
                </a:extLst>
              </p:cNvPr>
              <p:cNvSpPr/>
              <p:nvPr/>
            </p:nvSpPr>
            <p:spPr>
              <a:xfrm>
                <a:off x="2660964" y="1202049"/>
                <a:ext cx="3822072" cy="76392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𝜋</m:t>
                          </m:r>
                        </m:den>
                      </m:f>
                      <m:r>
                        <a:rPr lang="en-US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882</m:t>
                          </m:r>
                        </m:den>
                      </m:f>
                      <m:nary>
                        <m:naryPr>
                          <m:chr m:val="∑"/>
                          <m:limLoc m:val="undOvr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=0</m:t>
                          </m:r>
                        </m:sub>
                        <m:sup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f>
                            <m:fPr>
                              <m:ctrlPr>
                                <a:rPr lang="en-US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i="1">
                                      <a:solidFill>
                                        <a:srgbClr val="836967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i="0">
                                          <a:latin typeface="Cambria Math" panose="02040503050406030204" pitchFamily="18" charset="0"/>
                                        </a:rPr>
                                        <m:t>−1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p>
                              </m:sSup>
                              <m:d>
                                <m:dPr>
                                  <m:ctrlPr>
                                    <a:rPr lang="en-US" i="1">
                                      <a:solidFill>
                                        <a:srgbClr val="836967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i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</m:d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!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US" i="1">
                                      <a:solidFill>
                                        <a:srgbClr val="836967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p>
                                        <m:sSupPr>
                                          <m:ctrlPr>
                                            <a:rPr lang="en-US" i="1">
                                              <a:solidFill>
                                                <a:srgbClr val="836967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i="0">
                                              <a:latin typeface="Cambria Math" panose="02040503050406030204" pitchFamily="18" charset="0"/>
                                            </a:rPr>
                                            <m:t>4</m:t>
                                          </m:r>
                                        </m:e>
                                        <m:sup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𝑛</m:t>
                                          </m:r>
                                        </m:sup>
                                      </m:sSup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  <m:r>
                                        <a:rPr lang="en-US" i="0">
                                          <a:latin typeface="Cambria Math" panose="02040503050406030204" pitchFamily="18" charset="0"/>
                                        </a:rPr>
                                        <m:t>!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i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p>
                              </m:sSup>
                            </m:den>
                          </m:f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 </m:t>
                          </m:r>
                          <m:f>
                            <m:fPr>
                              <m:ctrlPr>
                                <a:rPr lang="en-US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1123+21460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US" i="1">
                                      <a:solidFill>
                                        <a:srgbClr val="836967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0">
                                      <a:latin typeface="Cambria Math" panose="02040503050406030204" pitchFamily="18" charset="0"/>
                                    </a:rPr>
                                    <m:t>882</m:t>
                                  </m:r>
                                </m:e>
                                <m:sup>
                                  <m:r>
                                    <a:rPr lang="en-US" i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p>
                              </m:sSup>
                            </m:den>
                          </m:f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391C2D91-C387-9C46-8641-8D1FCA2B04B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0964" y="1202049"/>
                <a:ext cx="3822072" cy="763927"/>
              </a:xfrm>
              <a:prstGeom prst="rect">
                <a:avLst/>
              </a:prstGeom>
              <a:blipFill>
                <a:blip r:embed="rId2"/>
                <a:stretch>
                  <a:fillRect t="-100000" b="-1557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641156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F6D79A-3E1A-454D-9C5C-1496DB7122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#1: Sample Solution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0B1135-0412-F342-9DE7-66FA8D666F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2C48367-8419-554A-A496-1C6257F9D8D1}"/>
              </a:ext>
            </a:extLst>
          </p:cNvPr>
          <p:cNvSpPr txBox="1"/>
          <p:nvPr/>
        </p:nvSpPr>
        <p:spPr>
          <a:xfrm>
            <a:off x="457200" y="2142979"/>
            <a:ext cx="8239756" cy="375487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do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double factor1 = factorial(4*n)/pow((pow(4.0, n)*factorial(n)), 4);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double factor2 = (1123 + 21460*n)/pow(882.0, 2*n);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 (negate) factor1 = -factor1;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sum 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+=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factor1*factor2;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four_over_pi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factor0*sum;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setw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(11) &lt;&lt; n+1 &lt;&lt; "  " &lt;&lt; 4.0/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four_over_pi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diff = abs(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-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four_over_pi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four_over_pi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negate = !negate;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n++;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} while ((diff &gt; TOLERANCE) &amp;&amp; (n &lt;= MAX_ITERATIONS));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3FBDADCB-E8C1-7E43-9DDD-1D23D6BC454F}"/>
                  </a:ext>
                </a:extLst>
              </p:cNvPr>
              <p:cNvSpPr/>
              <p:nvPr/>
            </p:nvSpPr>
            <p:spPr>
              <a:xfrm>
                <a:off x="2660964" y="1234464"/>
                <a:ext cx="3822072" cy="76392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𝜋</m:t>
                          </m:r>
                        </m:den>
                      </m:f>
                      <m:r>
                        <a:rPr lang="en-US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882</m:t>
                          </m:r>
                        </m:den>
                      </m:f>
                      <m:nary>
                        <m:naryPr>
                          <m:chr m:val="∑"/>
                          <m:limLoc m:val="undOvr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=0</m:t>
                          </m:r>
                        </m:sub>
                        <m:sup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f>
                            <m:fPr>
                              <m:ctrlPr>
                                <a:rPr lang="en-US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i="1">
                                      <a:solidFill>
                                        <a:srgbClr val="836967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i="0">
                                          <a:latin typeface="Cambria Math" panose="02040503050406030204" pitchFamily="18" charset="0"/>
                                        </a:rPr>
                                        <m:t>−1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p>
                              </m:sSup>
                              <m:d>
                                <m:dPr>
                                  <m:ctrlPr>
                                    <a:rPr lang="en-US" i="1">
                                      <a:solidFill>
                                        <a:srgbClr val="836967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i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</m:d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!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US" i="1">
                                      <a:solidFill>
                                        <a:srgbClr val="836967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p>
                                        <m:sSupPr>
                                          <m:ctrlPr>
                                            <a:rPr lang="en-US" i="1">
                                              <a:solidFill>
                                                <a:srgbClr val="836967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i="0">
                                              <a:latin typeface="Cambria Math" panose="02040503050406030204" pitchFamily="18" charset="0"/>
                                            </a:rPr>
                                            <m:t>4</m:t>
                                          </m:r>
                                        </m:e>
                                        <m:sup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𝑛</m:t>
                                          </m:r>
                                        </m:sup>
                                      </m:sSup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  <m:r>
                                        <a:rPr lang="en-US" i="0">
                                          <a:latin typeface="Cambria Math" panose="02040503050406030204" pitchFamily="18" charset="0"/>
                                        </a:rPr>
                                        <m:t>!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i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p>
                              </m:sSup>
                            </m:den>
                          </m:f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 </m:t>
                          </m:r>
                          <m:f>
                            <m:fPr>
                              <m:ctrlPr>
                                <a:rPr lang="en-US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1123+21460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US" i="1">
                                      <a:solidFill>
                                        <a:srgbClr val="836967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0">
                                      <a:latin typeface="Cambria Math" panose="02040503050406030204" pitchFamily="18" charset="0"/>
                                    </a:rPr>
                                    <m:t>882</m:t>
                                  </m:r>
                                </m:e>
                                <m:sup>
                                  <m:r>
                                    <a:rPr lang="en-US" i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p>
                              </m:sSup>
                            </m:den>
                          </m:f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3FBDADCB-E8C1-7E43-9DDD-1D23D6BC454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0964" y="1234464"/>
                <a:ext cx="3822072" cy="763927"/>
              </a:xfrm>
              <a:prstGeom prst="rect">
                <a:avLst/>
              </a:prstGeom>
              <a:blipFill>
                <a:blip r:embed="rId2"/>
                <a:stretch>
                  <a:fillRect t="-103333" b="-158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612885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F22E1-0AE1-2248-98F5-9AFDBD6116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#1: Sample Solution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40571E-9590-CA45-8876-E2F6C2B208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8</a:t>
            </a:fld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30693B84-1959-704A-B6D2-F1E538319B6C}"/>
                  </a:ext>
                </a:extLst>
              </p:cNvPr>
              <p:cNvSpPr/>
              <p:nvPr/>
            </p:nvSpPr>
            <p:spPr>
              <a:xfrm>
                <a:off x="2262617" y="1325903"/>
                <a:ext cx="4618764" cy="79784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𝜋</m:t>
                          </m:r>
                        </m:den>
                      </m:f>
                      <m:r>
                        <a:rPr lang="en-US" i="0">
                          <a:latin typeface="Cambria Math" panose="02040503050406030204" pitchFamily="18" charset="0"/>
                        </a:rPr>
                        <m:t>=12</m:t>
                      </m:r>
                      <m:nary>
                        <m:naryPr>
                          <m:chr m:val="∑"/>
                          <m:limLoc m:val="undOvr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=0</m:t>
                          </m:r>
                        </m:sub>
                        <m:sup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f>
                            <m:fPr>
                              <m:ctrlPr>
                                <a:rPr lang="en-US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i="1">
                                      <a:solidFill>
                                        <a:srgbClr val="836967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i="0">
                                          <a:latin typeface="Cambria Math" panose="02040503050406030204" pitchFamily="18" charset="0"/>
                                        </a:rPr>
                                        <m:t>−1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p>
                              </m:sSup>
                              <m:d>
                                <m:dPr>
                                  <m:ctrlPr>
                                    <a:rPr lang="en-US" i="1">
                                      <a:solidFill>
                                        <a:srgbClr val="836967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i="0"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</m:d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!</m:t>
                              </m:r>
                            </m:num>
                            <m:den>
                              <m:d>
                                <m:dPr>
                                  <m:ctrlPr>
                                    <a:rPr lang="en-US" i="1">
                                      <a:solidFill>
                                        <a:srgbClr val="836967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i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</m:d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!</m:t>
                              </m:r>
                              <m:sSup>
                                <m:sSupPr>
                                  <m:ctrlPr>
                                    <a:rPr lang="en-US" i="1">
                                      <a:solidFill>
                                        <a:srgbClr val="836967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  <m:r>
                                        <a:rPr lang="en-US" i="0">
                                          <a:latin typeface="Cambria Math" panose="02040503050406030204" pitchFamily="18" charset="0"/>
                                        </a:rPr>
                                        <m:t>!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i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den>
                          </m:f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 </m:t>
                          </m:r>
                          <m:f>
                            <m:fPr>
                              <m:ctrlPr>
                                <a:rPr lang="en-US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13591409+545140134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US" i="1">
                                      <a:solidFill>
                                        <a:srgbClr val="836967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p>
                                        <m:sSupPr>
                                          <m:ctrlPr>
                                            <a:rPr lang="en-US" i="1">
                                              <a:solidFill>
                                                <a:srgbClr val="836967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i="0">
                                              <a:latin typeface="Cambria Math" panose="02040503050406030204" pitchFamily="18" charset="0"/>
                                            </a:rPr>
                                            <m:t>640320</m:t>
                                          </m:r>
                                        </m:e>
                                        <m:sup>
                                          <m:r>
                                            <a:rPr lang="en-US" i="0">
                                              <a:latin typeface="Cambria Math" panose="02040503050406030204" pitchFamily="18" charset="0"/>
                                            </a:rPr>
                                            <m:t>3</m:t>
                                          </m:r>
                                        </m:sup>
                                      </m:sSup>
                                    </m:e>
                                  </m:d>
                                </m:e>
                                <m:sup>
                                  <m:d>
                                    <m:d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  <m:r>
                                        <a:rPr lang="en-US" i="0"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f>
                                        <m:fPr>
                                          <m:ctrlPr>
                                            <a:rPr lang="en-US" i="1">
                                              <a:solidFill>
                                                <a:srgbClr val="836967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n-US" i="0"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num>
                                        <m:den>
                                          <m:r>
                                            <a:rPr lang="en-US" i="0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den>
                                      </m:f>
                                    </m:e>
                                  </m:d>
                                </m:sup>
                              </m:sSup>
                            </m:den>
                          </m:f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30693B84-1959-704A-B6D2-F1E538319B6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2617" y="1325903"/>
                <a:ext cx="4618764" cy="797847"/>
              </a:xfrm>
              <a:prstGeom prst="rect">
                <a:avLst/>
              </a:prstGeom>
              <a:blipFill>
                <a:blip r:embed="rId2"/>
                <a:stretch>
                  <a:fillRect t="-98413" b="-1476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A482408C-34D1-F84D-BC3F-EAB40DD1F962}"/>
              </a:ext>
            </a:extLst>
          </p:cNvPr>
          <p:cNvSpPr txBox="1"/>
          <p:nvPr/>
        </p:nvSpPr>
        <p:spPr>
          <a:xfrm>
            <a:off x="3190851" y="2312065"/>
            <a:ext cx="2762295" cy="203132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Chudnovsky()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double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one_over_pi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double sum = 0.0;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double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0.0;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double diff = 0.0;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bool negate = false;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int n = 0;</a:t>
            </a:r>
          </a:p>
        </p:txBody>
      </p:sp>
    </p:spTree>
    <p:extLst>
      <p:ext uri="{BB962C8B-B14F-4D97-AF65-F5344CB8AC3E}">
        <p14:creationId xmlns:p14="http://schemas.microsoft.com/office/powerpoint/2010/main" val="21830137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192CB-0FA0-4147-9838-8E64581FB4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#1: Sample Solution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5FC86B-8072-504A-9648-6C4F6BEDAC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0E8C66A-D378-7E42-A935-366F950980B1}"/>
              </a:ext>
            </a:extLst>
          </p:cNvPr>
          <p:cNvSpPr txBox="1"/>
          <p:nvPr/>
        </p:nvSpPr>
        <p:spPr>
          <a:xfrm>
            <a:off x="291020" y="2325857"/>
            <a:ext cx="8561959" cy="375487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do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double factor1 = factorial(6*n)/(factorial(3*n)*pow(factorial(n), 3));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double factor2 = (13591409 + 545140134*n)/pow(640320, 3*n + 1.5);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if (negate) factor1 = -factor1;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sum 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+=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factor1*factor2;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one_over_pi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12*sum;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setw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(11) &lt;&lt; n+1 &lt;&lt; "  " &lt;&lt; 1.0/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one_over_pi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diff = abs(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-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one_over_pi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one_over_pi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negate = !negate;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n++;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} while ((diff &gt; TOLERANCE) &amp;&amp; (n &lt;= MAX_ITERATIONS));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7FA5E9A8-8651-C943-A8F1-F7F0A3A65A41}"/>
                  </a:ext>
                </a:extLst>
              </p:cNvPr>
              <p:cNvSpPr/>
              <p:nvPr/>
            </p:nvSpPr>
            <p:spPr>
              <a:xfrm>
                <a:off x="2262617" y="1325903"/>
                <a:ext cx="4618764" cy="79784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𝜋</m:t>
                          </m:r>
                        </m:den>
                      </m:f>
                      <m:r>
                        <a:rPr lang="en-US" i="0">
                          <a:latin typeface="Cambria Math" panose="02040503050406030204" pitchFamily="18" charset="0"/>
                        </a:rPr>
                        <m:t>=12</m:t>
                      </m:r>
                      <m:nary>
                        <m:naryPr>
                          <m:chr m:val="∑"/>
                          <m:limLoc m:val="undOvr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=0</m:t>
                          </m:r>
                        </m:sub>
                        <m:sup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f>
                            <m:fPr>
                              <m:ctrlPr>
                                <a:rPr lang="en-US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i="1">
                                      <a:solidFill>
                                        <a:srgbClr val="836967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i="0">
                                          <a:latin typeface="Cambria Math" panose="02040503050406030204" pitchFamily="18" charset="0"/>
                                        </a:rPr>
                                        <m:t>−1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p>
                              </m:sSup>
                              <m:d>
                                <m:dPr>
                                  <m:ctrlPr>
                                    <a:rPr lang="en-US" i="1">
                                      <a:solidFill>
                                        <a:srgbClr val="836967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i="0"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</m:d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!</m:t>
                              </m:r>
                            </m:num>
                            <m:den>
                              <m:d>
                                <m:dPr>
                                  <m:ctrlPr>
                                    <a:rPr lang="en-US" i="1">
                                      <a:solidFill>
                                        <a:srgbClr val="836967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i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</m:d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!</m:t>
                              </m:r>
                              <m:sSup>
                                <m:sSupPr>
                                  <m:ctrlPr>
                                    <a:rPr lang="en-US" i="1">
                                      <a:solidFill>
                                        <a:srgbClr val="836967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  <m:r>
                                        <a:rPr lang="en-US" i="0">
                                          <a:latin typeface="Cambria Math" panose="02040503050406030204" pitchFamily="18" charset="0"/>
                                        </a:rPr>
                                        <m:t>!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i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den>
                          </m:f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 </m:t>
                          </m:r>
                          <m:f>
                            <m:fPr>
                              <m:ctrlPr>
                                <a:rPr lang="en-US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13591409+545140134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US" i="1">
                                      <a:solidFill>
                                        <a:srgbClr val="836967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p>
                                        <m:sSupPr>
                                          <m:ctrlPr>
                                            <a:rPr lang="en-US" i="1">
                                              <a:solidFill>
                                                <a:srgbClr val="836967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i="0">
                                              <a:latin typeface="Cambria Math" panose="02040503050406030204" pitchFamily="18" charset="0"/>
                                            </a:rPr>
                                            <m:t>640320</m:t>
                                          </m:r>
                                        </m:e>
                                        <m:sup>
                                          <m:r>
                                            <a:rPr lang="en-US" i="0">
                                              <a:latin typeface="Cambria Math" panose="02040503050406030204" pitchFamily="18" charset="0"/>
                                            </a:rPr>
                                            <m:t>3</m:t>
                                          </m:r>
                                        </m:sup>
                                      </m:sSup>
                                    </m:e>
                                  </m:d>
                                </m:e>
                                <m:sup>
                                  <m:d>
                                    <m:d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  <m:r>
                                        <a:rPr lang="en-US" i="0"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f>
                                        <m:fPr>
                                          <m:ctrlPr>
                                            <a:rPr lang="en-US" i="1">
                                              <a:solidFill>
                                                <a:srgbClr val="836967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n-US" i="0"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num>
                                        <m:den>
                                          <m:r>
                                            <a:rPr lang="en-US" i="0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den>
                                      </m:f>
                                    </m:e>
                                  </m:d>
                                </m:sup>
                              </m:sSup>
                            </m:den>
                          </m:f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7FA5E9A8-8651-C943-A8F1-F7F0A3A65A4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2617" y="1325903"/>
                <a:ext cx="4618764" cy="797847"/>
              </a:xfrm>
              <a:prstGeom prst="rect">
                <a:avLst/>
              </a:prstGeom>
              <a:blipFill>
                <a:blip r:embed="rId2"/>
                <a:stretch>
                  <a:fillRect t="-98413" b="-1476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29787475"/>
      </p:ext>
    </p:extLst>
  </p:cSld>
  <p:clrMapOvr>
    <a:masterClrMapping/>
  </p:clrMapOvr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38134</TotalTime>
  <Words>3771</Words>
  <Application>Microsoft Macintosh PowerPoint</Application>
  <PresentationFormat>On-screen Show (4:3)</PresentationFormat>
  <Paragraphs>547</Paragraphs>
  <Slides>52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52</vt:i4>
      </vt:variant>
    </vt:vector>
  </HeadingPairs>
  <TitlesOfParts>
    <vt:vector size="58" baseType="lpstr">
      <vt:lpstr>Arial</vt:lpstr>
      <vt:lpstr>Cambria Math</vt:lpstr>
      <vt:lpstr>Courier New</vt:lpstr>
      <vt:lpstr>Times New Roman</vt:lpstr>
      <vt:lpstr>Wingdings</vt:lpstr>
      <vt:lpstr>Quadrant</vt:lpstr>
      <vt:lpstr>CMPE 180A Data Structures and Algorithms in C++ September 1 Class Meeting</vt:lpstr>
      <vt:lpstr>The C++ Division Operator</vt:lpstr>
      <vt:lpstr>Assignment #1: Sample Solution</vt:lpstr>
      <vt:lpstr>Assignment #1: Sample Solution, cont’d</vt:lpstr>
      <vt:lpstr>Assignment #1: Sample Solution, cont’d</vt:lpstr>
      <vt:lpstr>Assignment #1: Sample Solution, cont’d</vt:lpstr>
      <vt:lpstr>Assignment #1: Sample Solution, cont’d</vt:lpstr>
      <vt:lpstr>Assignment #1: Sample Solution, cont’d</vt:lpstr>
      <vt:lpstr>Assignment #1: Sample Solution, cont’d</vt:lpstr>
      <vt:lpstr>Assignment #1: Sample Solution, cont’d</vt:lpstr>
      <vt:lpstr>Predefined Functions</vt:lpstr>
      <vt:lpstr>Predefined Functions, cont’d</vt:lpstr>
      <vt:lpstr>Random Numbers</vt:lpstr>
      <vt:lpstr>Random Numbers, cont’d</vt:lpstr>
      <vt:lpstr>Type Casting</vt:lpstr>
      <vt:lpstr>Type Casting, cont’d</vt:lpstr>
      <vt:lpstr>Programmer-Defined Functions</vt:lpstr>
      <vt:lpstr>Function Declarations</vt:lpstr>
      <vt:lpstr>Function Definitions, cont’d</vt:lpstr>
      <vt:lpstr>Function Calls</vt:lpstr>
      <vt:lpstr>Void Functions</vt:lpstr>
      <vt:lpstr>Void Functions, cont’d</vt:lpstr>
      <vt:lpstr>Coding Convention with Functions</vt:lpstr>
      <vt:lpstr>Coding Convention with Functions, cont’d</vt:lpstr>
      <vt:lpstr> Break</vt:lpstr>
      <vt:lpstr>Top-Down Design</vt:lpstr>
      <vt:lpstr>Top-Down Design, cont’d</vt:lpstr>
      <vt:lpstr>Top-Down Design Example</vt:lpstr>
      <vt:lpstr>Top-Down Design Example, cont’d</vt:lpstr>
      <vt:lpstr>Refinement 1</vt:lpstr>
      <vt:lpstr>Refinement 2</vt:lpstr>
      <vt:lpstr>Refinement 3</vt:lpstr>
      <vt:lpstr>Refinement 3, cont’d</vt:lpstr>
      <vt:lpstr>Refinement 4</vt:lpstr>
      <vt:lpstr>Refinement 5</vt:lpstr>
      <vt:lpstr>Refinement 6?  7?</vt:lpstr>
      <vt:lpstr>Scope and Local Variables</vt:lpstr>
      <vt:lpstr>Block Scope</vt:lpstr>
      <vt:lpstr>Global Constants and Variables</vt:lpstr>
      <vt:lpstr>Overloading Function Names</vt:lpstr>
      <vt:lpstr>Overloading Function Names, cont’d</vt:lpstr>
      <vt:lpstr>Pass by Value</vt:lpstr>
      <vt:lpstr>Pass by Value, cont’d</vt:lpstr>
      <vt:lpstr>Pass by Reference</vt:lpstr>
      <vt:lpstr>Pass by Reference, cont’d</vt:lpstr>
      <vt:lpstr>Procedural Abstraction</vt:lpstr>
      <vt:lpstr>Procedural Abstraction, cont’d</vt:lpstr>
      <vt:lpstr>Testing and Debugging Functions</vt:lpstr>
      <vt:lpstr>assert</vt:lpstr>
      <vt:lpstr>assert, cont’d</vt:lpstr>
      <vt:lpstr>Assignment #2: Monty Hall Problem</vt:lpstr>
      <vt:lpstr>Assignment #2: Monty Hall Problem, cont’d</vt:lpstr>
    </vt:vector>
  </TitlesOfParts>
  <Manager/>
  <Company>San Jose State University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46B: Introduction to Data Structures</dc:title>
  <dc:subject/>
  <dc:creator>Ronald Mak</dc:creator>
  <cp:keywords/>
  <dc:description/>
  <cp:lastModifiedBy>Ron Mak</cp:lastModifiedBy>
  <cp:revision>533</cp:revision>
  <dcterms:created xsi:type="dcterms:W3CDTF">2008-01-12T03:52:55Z</dcterms:created>
  <dcterms:modified xsi:type="dcterms:W3CDTF">2020-09-01T07:01:33Z</dcterms:modified>
  <cp:category/>
</cp:coreProperties>
</file>