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494" r:id="rId3"/>
    <p:sldId id="495" r:id="rId4"/>
    <p:sldId id="496" r:id="rId5"/>
    <p:sldId id="497" r:id="rId6"/>
    <p:sldId id="498" r:id="rId7"/>
    <p:sldId id="499" r:id="rId8"/>
    <p:sldId id="500" r:id="rId9"/>
    <p:sldId id="501" r:id="rId10"/>
    <p:sldId id="257" r:id="rId11"/>
    <p:sldId id="258" r:id="rId12"/>
    <p:sldId id="259" r:id="rId13"/>
    <p:sldId id="260" r:id="rId14"/>
    <p:sldId id="261" r:id="rId15"/>
    <p:sldId id="366" r:id="rId16"/>
    <p:sldId id="367" r:id="rId17"/>
    <p:sldId id="368" r:id="rId18"/>
    <p:sldId id="369" r:id="rId19"/>
    <p:sldId id="370" r:id="rId20"/>
    <p:sldId id="262" r:id="rId21"/>
    <p:sldId id="265" r:id="rId22"/>
    <p:sldId id="264" r:id="rId23"/>
    <p:sldId id="268" r:id="rId24"/>
    <p:sldId id="269" r:id="rId25"/>
    <p:sldId id="266" r:id="rId26"/>
    <p:sldId id="493" r:id="rId27"/>
    <p:sldId id="270" r:id="rId28"/>
    <p:sldId id="271" r:id="rId29"/>
    <p:sldId id="374" r:id="rId30"/>
    <p:sldId id="375" r:id="rId31"/>
    <p:sldId id="376" r:id="rId32"/>
    <p:sldId id="377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D883FF"/>
    <a:srgbClr val="B23C00"/>
    <a:srgbClr val="8F0000"/>
    <a:srgbClr val="008000"/>
    <a:srgbClr val="DEF0F2"/>
    <a:srgbClr val="464646"/>
    <a:srgbClr val="F2E5D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18" autoAdjust="0"/>
    <p:restoredTop sz="86386" autoAdjust="0"/>
  </p:normalViewPr>
  <p:slideViewPr>
    <p:cSldViewPr>
      <p:cViewPr varScale="1">
        <p:scale>
          <a:sx n="183" d="100"/>
          <a:sy n="183" d="100"/>
        </p:scale>
        <p:origin x="44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6" d="100"/>
        <a:sy n="156" d="100"/>
      </p:scale>
      <p:origin x="0" y="0"/>
    </p:cViewPr>
  </p:sorterViewPr>
  <p:notesViewPr>
    <p:cSldViewPr>
      <p:cViewPr varScale="1">
        <p:scale>
          <a:sx n="128" d="100"/>
          <a:sy n="128" d="100"/>
        </p:scale>
        <p:origin x="3928" y="184"/>
      </p:cViewPr>
      <p:guideLst/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4/26/21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92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51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November 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151: Object-Oriented Design © 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Fall 2021: April 27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28860" y="6263609"/>
            <a:ext cx="2964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135: Object-Oriented</a:t>
            </a:r>
            <a:r>
              <a:rPr lang="en-US" sz="1000" baseline="0" dirty="0"/>
              <a:t> Analysis and 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7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135: Object-Oriented Analysis </a:t>
            </a:r>
            <a:br>
              <a:rPr lang="en-US" altLang="x-none" sz="3200" dirty="0"/>
            </a:br>
            <a:r>
              <a:rPr lang="en-US" altLang="x-none" sz="3200" dirty="0"/>
              <a:t>and Design</a:t>
            </a:r>
            <a:br>
              <a:rPr lang="en-US" sz="3600" dirty="0"/>
            </a:br>
            <a:r>
              <a:rPr lang="en-US" sz="2400"/>
              <a:t>April 27 </a:t>
            </a:r>
            <a:r>
              <a:rPr lang="en-US" sz="2400" dirty="0"/>
              <a:t>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2021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develop a new array type that is “safe”.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It will allocate the array </a:t>
            </a:r>
            <a:r>
              <a:rPr lang="en-US" u="sng" dirty="0"/>
              <a:t>dynamically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It will </a:t>
            </a:r>
            <a:r>
              <a:rPr lang="en-US" u="sng" dirty="0"/>
              <a:t>check all subscript values</a:t>
            </a:r>
            <a:r>
              <a:rPr lang="en-US" dirty="0"/>
              <a:t> to ensure that they are in the legal range (0 ≤ index &lt; array length).</a:t>
            </a:r>
          </a:p>
          <a:p>
            <a:pPr lvl="6"/>
            <a:endParaRPr lang="en-US" dirty="0"/>
          </a:p>
          <a:p>
            <a:r>
              <a:rPr lang="en-US" dirty="0"/>
              <a:t>We’ll start with an integer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35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1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42250" y="1377190"/>
            <a:ext cx="4259499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endParaRPr lang="en-US" sz="17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len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   ~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endParaRPr lang="en-US" sz="17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get_length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7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at(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   void set(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value);</a:t>
            </a:r>
          </a:p>
          <a:p>
            <a:endParaRPr lang="en-US" sz="17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*elements;</a:t>
            </a:r>
          </a:p>
          <a:p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7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700" b="1" dirty="0">
                <a:latin typeface="Courier New" charset="0"/>
                <a:ea typeface="Courier New" charset="0"/>
                <a:cs typeface="Courier New" charset="0"/>
              </a:rPr>
              <a:t> length;</a:t>
            </a:r>
          </a:p>
          <a:p>
            <a:r>
              <a:rPr lang="uk-UA" sz="17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  <a:endParaRPr lang="en-US" sz="17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20634" y="1261666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SafeArray1.h</a:t>
            </a:r>
          </a:p>
        </p:txBody>
      </p:sp>
    </p:spTree>
    <p:extLst>
      <p:ext uri="{BB962C8B-B14F-4D97-AF65-F5344CB8AC3E}">
        <p14:creationId xmlns:p14="http://schemas.microsoft.com/office/powerpoint/2010/main" val="2226815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508781"/>
            <a:ext cx="7340471" cy="51706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" pitchFamily="2" charset="0"/>
              </a:rPr>
              <a:t>#include &lt;</a:t>
            </a:r>
            <a:r>
              <a:rPr lang="en-US" sz="1500" b="1" dirty="0" err="1">
                <a:latin typeface="Courier" pitchFamily="2" charset="0"/>
              </a:rPr>
              <a:t>iostream</a:t>
            </a:r>
            <a:r>
              <a:rPr lang="en-US" sz="1500" b="1" dirty="0">
                <a:latin typeface="Courier" pitchFamily="2" charset="0"/>
              </a:rPr>
              <a:t>&gt;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" pitchFamily="2" charset="0"/>
              </a:rPr>
              <a:t>#include &lt;</a:t>
            </a:r>
            <a:r>
              <a:rPr lang="en-US" sz="1500" b="1" dirty="0" err="1">
                <a:solidFill>
                  <a:srgbClr val="B23C00"/>
                </a:solidFill>
                <a:latin typeface="Courier" pitchFamily="2" charset="0"/>
              </a:rPr>
              <a:t>cassert</a:t>
            </a:r>
            <a:r>
              <a:rPr lang="en-US" sz="1500" b="1" dirty="0">
                <a:solidFill>
                  <a:srgbClr val="B23C00"/>
                </a:solidFill>
                <a:latin typeface="Courier" pitchFamily="2" charset="0"/>
              </a:rPr>
              <a:t>&gt;</a:t>
            </a:r>
            <a:br>
              <a:rPr lang="en-US" sz="1500" b="1" dirty="0">
                <a:latin typeface="Courier" pitchFamily="2" charset="0"/>
              </a:rPr>
            </a:br>
            <a:endParaRPr lang="en-US" sz="1500" b="1" dirty="0">
              <a:latin typeface="Courier" pitchFamily="2" charset="0"/>
            </a:endParaRPr>
          </a:p>
          <a:p>
            <a:r>
              <a:rPr lang="en-US" sz="1500" b="1" dirty="0">
                <a:latin typeface="Courier" pitchFamily="2" charset="0"/>
              </a:rPr>
              <a:t>#include "SafeArray1.h"</a:t>
            </a:r>
          </a:p>
          <a:p>
            <a:endParaRPr lang="en-US" sz="1500" b="1" dirty="0">
              <a:latin typeface="Courier" pitchFamily="2" charset="0"/>
            </a:endParaRPr>
          </a:p>
          <a:p>
            <a:r>
              <a:rPr lang="en-US" sz="1500" b="1" dirty="0">
                <a:latin typeface="Courier" pitchFamily="2" charset="0"/>
              </a:rPr>
              <a:t>using namespace </a:t>
            </a:r>
            <a:r>
              <a:rPr lang="en-US" sz="1500" b="1" dirty="0" err="1">
                <a:latin typeface="Courier" pitchFamily="2" charset="0"/>
              </a:rPr>
              <a:t>std</a:t>
            </a:r>
            <a:r>
              <a:rPr lang="en-US" sz="1500" b="1" dirty="0">
                <a:latin typeface="Courier" pitchFamily="2" charset="0"/>
              </a:rPr>
              <a:t>;</a:t>
            </a:r>
            <a:br>
              <a:rPr lang="en-US" sz="1500" b="1" dirty="0">
                <a:latin typeface="Courier" pitchFamily="2" charset="0"/>
              </a:rPr>
            </a:br>
            <a:endParaRPr lang="en-US" sz="1500" b="1" dirty="0">
              <a:latin typeface="Courier" pitchFamily="2" charset="0"/>
            </a:endParaRPr>
          </a:p>
          <a:p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SafeArray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::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SafeArray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() : elements(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nullptr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), length(0)</a:t>
            </a:r>
          </a:p>
          <a:p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500" b="1" dirty="0">
              <a:latin typeface="Courier" pitchFamily="2" charset="0"/>
              <a:ea typeface="Courier New" charset="0"/>
              <a:cs typeface="Courier New" charset="0"/>
            </a:endParaRPr>
          </a:p>
          <a:p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SafeArray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::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SafeArray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(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int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 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len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) : elements(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nullptr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), length(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len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    </a:t>
            </a:r>
            <a:r>
              <a:rPr lang="en-US" sz="1500" b="1" dirty="0">
                <a:solidFill>
                  <a:srgbClr val="C00000"/>
                </a:solidFill>
                <a:latin typeface="Courier" pitchFamily="2" charset="0"/>
                <a:ea typeface="Courier New" charset="0"/>
                <a:cs typeface="Courier New" charset="0"/>
              </a:rPr>
              <a:t>elements = new </a:t>
            </a:r>
            <a:r>
              <a:rPr lang="en-US" sz="1500" b="1" dirty="0" err="1">
                <a:solidFill>
                  <a:srgbClr val="C00000"/>
                </a:solidFill>
                <a:latin typeface="Courier" pitchFamily="2" charset="0"/>
                <a:ea typeface="Courier New" charset="0"/>
                <a:cs typeface="Courier New" charset="0"/>
              </a:rPr>
              <a:t>int</a:t>
            </a:r>
            <a:r>
              <a:rPr lang="en-US" sz="1500" b="1" dirty="0">
                <a:solidFill>
                  <a:srgbClr val="C00000"/>
                </a:solidFill>
                <a:latin typeface="Courier" pitchFamily="2" charset="0"/>
                <a:ea typeface="Courier New" charset="0"/>
                <a:cs typeface="Courier New" charset="0"/>
              </a:rPr>
              <a:t>[length];</a:t>
            </a:r>
          </a:p>
          <a:p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500" b="1" dirty="0">
              <a:latin typeface="Courier" pitchFamily="2" charset="0"/>
              <a:ea typeface="Courier New" charset="0"/>
              <a:cs typeface="Courier New" charset="0"/>
            </a:endParaRPr>
          </a:p>
          <a:p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SafeArray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::~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SafeArray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    </a:t>
            </a:r>
            <a:r>
              <a:rPr lang="en-US" sz="1500" b="1" dirty="0">
                <a:solidFill>
                  <a:srgbClr val="C00000"/>
                </a:solidFill>
                <a:latin typeface="Courier" pitchFamily="2" charset="0"/>
                <a:ea typeface="Courier New" charset="0"/>
                <a:cs typeface="Courier New" charset="0"/>
              </a:rPr>
              <a:t>if (elements != </a:t>
            </a:r>
            <a:r>
              <a:rPr lang="en-US" sz="1500" b="1" dirty="0" err="1">
                <a:solidFill>
                  <a:srgbClr val="C00000"/>
                </a:solidFill>
                <a:latin typeface="Courier" pitchFamily="2" charset="0"/>
                <a:ea typeface="Courier New" charset="0"/>
                <a:cs typeface="Courier New" charset="0"/>
              </a:rPr>
              <a:t>nullptr</a:t>
            </a:r>
            <a:r>
              <a:rPr lang="en-US" sz="1500" b="1" dirty="0">
                <a:solidFill>
                  <a:srgbClr val="C00000"/>
                </a:solidFill>
                <a:latin typeface="Courier" pitchFamily="2" charset="0"/>
                <a:ea typeface="Courier New" charset="0"/>
                <a:cs typeface="Courier New" charset="0"/>
              </a:rPr>
              <a:t>) delete[] elements;</a:t>
            </a:r>
          </a:p>
          <a:p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500" b="1" dirty="0">
              <a:latin typeface="Courier" pitchFamily="2" charset="0"/>
              <a:ea typeface="Courier New" charset="0"/>
              <a:cs typeface="Courier New" charset="0"/>
            </a:endParaRPr>
          </a:p>
          <a:p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int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 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SafeArray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::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get_length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() </a:t>
            </a:r>
            <a:r>
              <a:rPr lang="en-US" sz="1500" b="1" dirty="0" err="1">
                <a:latin typeface="Courier" pitchFamily="2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latin typeface="Courier" pitchFamily="2" charset="0"/>
                <a:ea typeface="Courier New" charset="0"/>
                <a:cs typeface="Courier New" charset="0"/>
              </a:rPr>
              <a:t> { return length;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99533" y="1313331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SafeArray1.cpp</a:t>
            </a:r>
          </a:p>
        </p:txBody>
      </p:sp>
    </p:spTree>
    <p:extLst>
      <p:ext uri="{BB962C8B-B14F-4D97-AF65-F5344CB8AC3E}">
        <p14:creationId xmlns:p14="http://schemas.microsoft.com/office/powerpoint/2010/main" val="1058307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6189" y="1417342"/>
            <a:ext cx="4751622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::at(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assert((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&gt;= 0) &amp;&amp; 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&lt; length));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return elements[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];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::set(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value)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   assert((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&gt;= 0) &amp;&amp; 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&lt; length));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elements[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] = value;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73" y="4048832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SafeArray1.cpp</a:t>
            </a:r>
          </a:p>
        </p:txBody>
      </p:sp>
    </p:spTree>
    <p:extLst>
      <p:ext uri="{BB962C8B-B14F-4D97-AF65-F5344CB8AC3E}">
        <p14:creationId xmlns:p14="http://schemas.microsoft.com/office/powerpoint/2010/main" val="3733096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67" y="1155412"/>
            <a:ext cx="8595266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a1(10), a2;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&lt; 10;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++) a1.set(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, 10*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a2 = a1;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    a1.set(4, -a1.at(4));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&lt;&lt; "a1 =";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(a1);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&lt;&lt; "a2 =";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(a2);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0;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&lt;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a.get_length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();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++)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&lt;&lt; " " &lt;&lt;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a.at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83293" y="3964224"/>
            <a:ext cx="5662127" cy="1384995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" pitchFamily="2" charset="0"/>
              </a:rPr>
              <a:t>a1 = 0 10 20 30 -40 50 60 70 80 90</a:t>
            </a:r>
          </a:p>
          <a:p>
            <a:r>
              <a:rPr lang="en-US" sz="1400" b="1" dirty="0">
                <a:latin typeface="Courier" pitchFamily="2" charset="0"/>
              </a:rPr>
              <a:t>a2 = 0 10 20 30 -40 50 60 70 80 90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" pitchFamily="2" charset="0"/>
              </a:rPr>
              <a:t>SafeArray1(77847,0x7fff9e25d340) </a:t>
            </a:r>
            <a:r>
              <a:rPr lang="en-US" sz="1400" b="1" dirty="0" err="1">
                <a:solidFill>
                  <a:srgbClr val="B23C00"/>
                </a:solidFill>
                <a:latin typeface="Courier" pitchFamily="2" charset="0"/>
              </a:rPr>
              <a:t>malloc</a:t>
            </a:r>
            <a:r>
              <a:rPr lang="en-US" sz="1400" b="1" dirty="0">
                <a:solidFill>
                  <a:srgbClr val="B23C00"/>
                </a:solidFill>
                <a:latin typeface="Courier" pitchFamily="2" charset="0"/>
              </a:rPr>
              <a:t>: 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" pitchFamily="2" charset="0"/>
              </a:rPr>
              <a:t>*** error for object 0x7fdabfc02690: pointer being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" pitchFamily="2" charset="0"/>
              </a:rPr>
              <a:t>    freed was not allocated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" pitchFamily="2" charset="0"/>
              </a:rPr>
              <a:t>*** set a breakpoint in </a:t>
            </a:r>
            <a:r>
              <a:rPr lang="en-US" sz="1400" b="1" dirty="0" err="1">
                <a:solidFill>
                  <a:srgbClr val="B23C00"/>
                </a:solidFill>
                <a:latin typeface="Courier" pitchFamily="2" charset="0"/>
              </a:rPr>
              <a:t>malloc_error_break</a:t>
            </a:r>
            <a:r>
              <a:rPr lang="en-US" sz="1400" b="1" dirty="0">
                <a:solidFill>
                  <a:srgbClr val="B23C00"/>
                </a:solidFill>
                <a:latin typeface="Courier" pitchFamily="2" charset="0"/>
              </a:rPr>
              <a:t> to debug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02" y="6002893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SafeArrayTests1.cpp</a:t>
            </a:r>
          </a:p>
        </p:txBody>
      </p:sp>
    </p:spTree>
    <p:extLst>
      <p:ext uri="{BB962C8B-B14F-4D97-AF65-F5344CB8AC3E}">
        <p14:creationId xmlns:p14="http://schemas.microsoft.com/office/powerpoint/2010/main" val="339236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97BD2-319D-DC46-99E3-7FDB88ECB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Assignment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383CB-3957-9F41-84E7-12ED14996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2651731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default assignment operator</a:t>
            </a:r>
            <a:r>
              <a:rPr lang="en-US" dirty="0"/>
              <a:t> for objects assigns a </a:t>
            </a:r>
            <a:r>
              <a:rPr lang="en-US" u="sng" dirty="0"/>
              <a:t>bitwise copy</a:t>
            </a:r>
            <a:r>
              <a:rPr lang="en-US" dirty="0"/>
              <a:t> of the source object to the target variable.</a:t>
            </a:r>
          </a:p>
          <a:p>
            <a:pPr lvl="4"/>
            <a:endParaRPr lang="en-US" dirty="0"/>
          </a:p>
          <a:p>
            <a:r>
              <a:rPr lang="en-US" dirty="0"/>
              <a:t>Recall that a </a:t>
            </a:r>
            <a:r>
              <a:rPr lang="en-US" b="1" dirty="0" err="1">
                <a:solidFill>
                  <a:srgbClr val="0033CC"/>
                </a:solidFill>
                <a:latin typeface="Courier" pitchFamily="2" charset="0"/>
              </a:rPr>
              <a:t>SafeArray</a:t>
            </a:r>
            <a:r>
              <a:rPr lang="en-US" dirty="0"/>
              <a:t> object contains a pointer to a dynamic array: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C0AA5-035F-CC4C-B759-A2E65B3F8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9F99D1-30A4-DE45-8C9B-BA9289AB9F26}"/>
              </a:ext>
            </a:extLst>
          </p:cNvPr>
          <p:cNvSpPr txBox="1"/>
          <p:nvPr/>
        </p:nvSpPr>
        <p:spPr>
          <a:xfrm>
            <a:off x="3368786" y="4081971"/>
            <a:ext cx="2406428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 pitchFamily="2" charset="0"/>
              </a:rPr>
              <a:t>class </a:t>
            </a:r>
            <a:r>
              <a:rPr lang="en-US" b="1" dirty="0" err="1">
                <a:latin typeface="Courier" pitchFamily="2" charset="0"/>
              </a:rPr>
              <a:t>SafeArray</a:t>
            </a:r>
            <a:endParaRPr lang="en-US" b="1" dirty="0">
              <a:latin typeface="Courier" pitchFamily="2" charset="0"/>
            </a:endParaRPr>
          </a:p>
          <a:p>
            <a:r>
              <a:rPr lang="en-US" b="1" dirty="0">
                <a:latin typeface="Courier" pitchFamily="2" charset="0"/>
              </a:rPr>
              <a:t>{</a:t>
            </a:r>
          </a:p>
          <a:p>
            <a:r>
              <a:rPr lang="en-US" b="1" dirty="0">
                <a:latin typeface="Courier" pitchFamily="2" charset="0"/>
              </a:rPr>
              <a:t>    ...</a:t>
            </a:r>
          </a:p>
          <a:p>
            <a:r>
              <a:rPr lang="en-US" b="1" dirty="0">
                <a:latin typeface="Courier" pitchFamily="2" charset="0"/>
              </a:rPr>
              <a:t>private:</a:t>
            </a:r>
          </a:p>
          <a:p>
            <a:r>
              <a:rPr lang="en-US" b="1" dirty="0">
                <a:latin typeface="Courier" pitchFamily="2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" pitchFamily="2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" pitchFamily="2" charset="0"/>
              </a:rPr>
              <a:t> *elements;</a:t>
            </a:r>
          </a:p>
          <a:p>
            <a:r>
              <a:rPr lang="en-US" b="1" dirty="0">
                <a:latin typeface="Courier" pitchFamily="2" charset="0"/>
              </a:rPr>
              <a:t>    </a:t>
            </a:r>
            <a:r>
              <a:rPr lang="en-US" b="1" dirty="0" err="1">
                <a:latin typeface="Courier" pitchFamily="2" charset="0"/>
              </a:rPr>
              <a:t>int</a:t>
            </a:r>
            <a:r>
              <a:rPr lang="en-US" b="1" dirty="0">
                <a:latin typeface="Courier" pitchFamily="2" charset="0"/>
              </a:rPr>
              <a:t> length;</a:t>
            </a:r>
          </a:p>
          <a:p>
            <a:r>
              <a:rPr lang="en-US" b="1" dirty="0">
                <a:latin typeface="Courier" pitchFamily="2" charset="0"/>
              </a:rPr>
              <a:t>};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F7CA4A-FFC0-A54E-8358-39E81DBF8DC5}"/>
              </a:ext>
            </a:extLst>
          </p:cNvPr>
          <p:cNvSpPr txBox="1"/>
          <p:nvPr/>
        </p:nvSpPr>
        <p:spPr>
          <a:xfrm>
            <a:off x="4610080" y="3828862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SafeArray1.h</a:t>
            </a:r>
          </a:p>
        </p:txBody>
      </p:sp>
    </p:spTree>
    <p:extLst>
      <p:ext uri="{BB962C8B-B14F-4D97-AF65-F5344CB8AC3E}">
        <p14:creationId xmlns:p14="http://schemas.microsoft.com/office/powerpoint/2010/main" val="1042383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97BD2-319D-DC46-99E3-7FDB88ECB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Assignment Operator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383CB-3957-9F41-84E7-12ED14996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160512"/>
            <a:ext cx="8229600" cy="1005829"/>
          </a:xfrm>
        </p:spPr>
        <p:txBody>
          <a:bodyPr/>
          <a:lstStyle/>
          <a:p>
            <a:r>
              <a:rPr lang="en-US" dirty="0"/>
              <a:t>Therefore, the assignment made </a:t>
            </a:r>
            <a:r>
              <a:rPr lang="en-US" u="sng" dirty="0"/>
              <a:t>both variables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" pitchFamily="2" charset="0"/>
              </a:rPr>
              <a:t>a1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" pitchFamily="2" charset="0"/>
              </a:rPr>
              <a:t>a2</a:t>
            </a:r>
            <a:r>
              <a:rPr lang="en-US" dirty="0"/>
              <a:t> point to the </a:t>
            </a:r>
            <a:r>
              <a:rPr lang="en-US" u="sng" dirty="0"/>
              <a:t>same</a:t>
            </a:r>
            <a:r>
              <a:rPr lang="en-US" dirty="0"/>
              <a:t> dynamic array!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C0AA5-035F-CC4C-B759-A2E65B3F8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012EB-B492-2D48-94F3-7128D4C1D9F4}"/>
              </a:ext>
            </a:extLst>
          </p:cNvPr>
          <p:cNvSpPr txBox="1"/>
          <p:nvPr/>
        </p:nvSpPr>
        <p:spPr>
          <a:xfrm>
            <a:off x="1737391" y="2497722"/>
            <a:ext cx="5739072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a1(10), a2;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&lt; 10;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++) a1.set(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, 10*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a2 = a1;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a1.set(4, -a1.at(4));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04F1FD-3A77-1D4D-B378-E11B6903D843}"/>
              </a:ext>
            </a:extLst>
          </p:cNvPr>
          <p:cNvSpPr txBox="1"/>
          <p:nvPr/>
        </p:nvSpPr>
        <p:spPr>
          <a:xfrm>
            <a:off x="688226" y="1325903"/>
            <a:ext cx="7837402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" pitchFamily="2" charset="0"/>
              </a:rPr>
              <a:t>SafeArray</a:t>
            </a:r>
            <a:r>
              <a:rPr lang="en-US" b="1" dirty="0">
                <a:latin typeface="Courier" pitchFamily="2" charset="0"/>
              </a:rPr>
              <a:t>::</a:t>
            </a:r>
            <a:r>
              <a:rPr lang="en-US" b="1" dirty="0" err="1">
                <a:latin typeface="Courier" pitchFamily="2" charset="0"/>
              </a:rPr>
              <a:t>SafeArray</a:t>
            </a:r>
            <a:r>
              <a:rPr lang="en-US" b="1" dirty="0">
                <a:latin typeface="Courier" pitchFamily="2" charset="0"/>
              </a:rPr>
              <a:t>(</a:t>
            </a:r>
            <a:r>
              <a:rPr lang="en-US" b="1" dirty="0" err="1">
                <a:latin typeface="Courier" pitchFamily="2" charset="0"/>
              </a:rPr>
              <a:t>int</a:t>
            </a:r>
            <a:r>
              <a:rPr lang="en-US" b="1" dirty="0">
                <a:latin typeface="Courier" pitchFamily="2" charset="0"/>
              </a:rPr>
              <a:t> </a:t>
            </a:r>
            <a:r>
              <a:rPr lang="en-US" b="1" dirty="0" err="1">
                <a:latin typeface="Courier" pitchFamily="2" charset="0"/>
              </a:rPr>
              <a:t>len</a:t>
            </a:r>
            <a:r>
              <a:rPr lang="en-US" b="1" dirty="0">
                <a:latin typeface="Courier" pitchFamily="2" charset="0"/>
              </a:rPr>
              <a:t>) : elements(</a:t>
            </a:r>
            <a:r>
              <a:rPr lang="en-US" b="1" dirty="0" err="1">
                <a:latin typeface="Courier" pitchFamily="2" charset="0"/>
              </a:rPr>
              <a:t>nullptr</a:t>
            </a:r>
            <a:r>
              <a:rPr lang="en-US" b="1" dirty="0">
                <a:latin typeface="Courier" pitchFamily="2" charset="0"/>
              </a:rPr>
              <a:t>), length(</a:t>
            </a:r>
            <a:r>
              <a:rPr lang="en-US" b="1" dirty="0" err="1">
                <a:latin typeface="Courier" pitchFamily="2" charset="0"/>
              </a:rPr>
              <a:t>len</a:t>
            </a:r>
            <a:r>
              <a:rPr lang="en-US" b="1" dirty="0">
                <a:latin typeface="Courier" pitchFamily="2" charset="0"/>
              </a:rPr>
              <a:t>)</a:t>
            </a:r>
          </a:p>
          <a:p>
            <a:r>
              <a:rPr lang="en-US" b="1" dirty="0">
                <a:latin typeface="Courier" pitchFamily="2" charset="0"/>
              </a:rPr>
              <a:t>{</a:t>
            </a:r>
          </a:p>
          <a:p>
            <a:r>
              <a:rPr lang="en-US" b="1" dirty="0">
                <a:latin typeface="Courier" pitchFamily="2" charset="0"/>
              </a:rPr>
              <a:t>    elements = new </a:t>
            </a:r>
            <a:r>
              <a:rPr lang="en-US" b="1" dirty="0" err="1">
                <a:latin typeface="Courier" pitchFamily="2" charset="0"/>
              </a:rPr>
              <a:t>int</a:t>
            </a:r>
            <a:r>
              <a:rPr lang="en-US" b="1" dirty="0">
                <a:latin typeface="Courier" pitchFamily="2" charset="0"/>
              </a:rPr>
              <a:t>[length];</a:t>
            </a:r>
          </a:p>
          <a:p>
            <a:r>
              <a:rPr lang="en-US" b="1" dirty="0">
                <a:latin typeface="Courier" pitchFamily="2" charset="0"/>
              </a:rPr>
              <a:t>}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149580B-FB5E-494F-B815-1C33B191AAC2}"/>
              </a:ext>
            </a:extLst>
          </p:cNvPr>
          <p:cNvGrpSpPr/>
          <p:nvPr/>
        </p:nvGrpSpPr>
        <p:grpSpPr>
          <a:xfrm>
            <a:off x="1188758" y="5307496"/>
            <a:ext cx="5486339" cy="1321869"/>
            <a:chOff x="1188758" y="5307496"/>
            <a:chExt cx="5486339" cy="132186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9D8F6AD-1527-FC46-9327-3E2A60104A16}"/>
                </a:ext>
              </a:extLst>
            </p:cNvPr>
            <p:cNvSpPr/>
            <p:nvPr/>
          </p:nvSpPr>
          <p:spPr bwMode="auto">
            <a:xfrm>
              <a:off x="3931927" y="5806416"/>
              <a:ext cx="274317" cy="274317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833B843-B25B-5543-84C1-D9B367BE6232}"/>
                </a:ext>
              </a:extLst>
            </p:cNvPr>
            <p:cNvSpPr/>
            <p:nvPr/>
          </p:nvSpPr>
          <p:spPr bwMode="auto">
            <a:xfrm>
              <a:off x="4202460" y="5806417"/>
              <a:ext cx="274317" cy="27431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2D07599-6F79-A44A-B21D-E1FFE5AAC911}"/>
                </a:ext>
              </a:extLst>
            </p:cNvPr>
            <p:cNvSpPr/>
            <p:nvPr/>
          </p:nvSpPr>
          <p:spPr bwMode="auto">
            <a:xfrm>
              <a:off x="4480561" y="5806416"/>
              <a:ext cx="274317" cy="274317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D3C6DDB-B880-1C45-B5D6-000D8E2BC126}"/>
                </a:ext>
              </a:extLst>
            </p:cNvPr>
            <p:cNvSpPr/>
            <p:nvPr/>
          </p:nvSpPr>
          <p:spPr bwMode="auto">
            <a:xfrm>
              <a:off x="4754878" y="5806417"/>
              <a:ext cx="274317" cy="27431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F36FE47-F8A7-FF47-8053-C633FDF4E847}"/>
                </a:ext>
              </a:extLst>
            </p:cNvPr>
            <p:cNvSpPr/>
            <p:nvPr/>
          </p:nvSpPr>
          <p:spPr bwMode="auto">
            <a:xfrm>
              <a:off x="5029195" y="5807159"/>
              <a:ext cx="274317" cy="274317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4EF5C8-8316-C246-93A0-42978DDDB057}"/>
                </a:ext>
              </a:extLst>
            </p:cNvPr>
            <p:cNvSpPr/>
            <p:nvPr/>
          </p:nvSpPr>
          <p:spPr bwMode="auto">
            <a:xfrm>
              <a:off x="5299728" y="5807160"/>
              <a:ext cx="274317" cy="27431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4CFF72D-00B9-8043-AC68-B49715C33B56}"/>
                </a:ext>
              </a:extLst>
            </p:cNvPr>
            <p:cNvSpPr/>
            <p:nvPr/>
          </p:nvSpPr>
          <p:spPr bwMode="auto">
            <a:xfrm>
              <a:off x="5577829" y="5807159"/>
              <a:ext cx="274317" cy="274317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99ECB25-3F13-C943-91CE-89C487439130}"/>
                </a:ext>
              </a:extLst>
            </p:cNvPr>
            <p:cNvSpPr/>
            <p:nvPr/>
          </p:nvSpPr>
          <p:spPr bwMode="auto">
            <a:xfrm>
              <a:off x="5852146" y="5807160"/>
              <a:ext cx="274317" cy="27431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04BF9EF-E0D5-0244-AD85-B7BAB7160932}"/>
                </a:ext>
              </a:extLst>
            </p:cNvPr>
            <p:cNvSpPr/>
            <p:nvPr/>
          </p:nvSpPr>
          <p:spPr bwMode="auto">
            <a:xfrm>
              <a:off x="6126463" y="5806414"/>
              <a:ext cx="274317" cy="274317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F15DAF1-EC4A-284F-893E-093539519BD8}"/>
                </a:ext>
              </a:extLst>
            </p:cNvPr>
            <p:cNvSpPr/>
            <p:nvPr/>
          </p:nvSpPr>
          <p:spPr bwMode="auto">
            <a:xfrm>
              <a:off x="6400780" y="5806415"/>
              <a:ext cx="274317" cy="27431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B5605E9-F8B8-CB45-AEDE-C25B8753AEA1}"/>
                </a:ext>
              </a:extLst>
            </p:cNvPr>
            <p:cNvSpPr/>
            <p:nvPr/>
          </p:nvSpPr>
          <p:spPr bwMode="auto">
            <a:xfrm>
              <a:off x="1188761" y="5307496"/>
              <a:ext cx="2190751" cy="498918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AD8BD9E-3714-A449-95C7-C42A8A215632}"/>
                </a:ext>
              </a:extLst>
            </p:cNvPr>
            <p:cNvSpPr/>
            <p:nvPr/>
          </p:nvSpPr>
          <p:spPr bwMode="auto">
            <a:xfrm>
              <a:off x="2806692" y="5440659"/>
              <a:ext cx="370009" cy="27431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F11B8F7-CDA8-C54D-B3E3-F9A27B7C7B32}"/>
                </a:ext>
              </a:extLst>
            </p:cNvPr>
            <p:cNvSpPr txBox="1"/>
            <p:nvPr/>
          </p:nvSpPr>
          <p:spPr>
            <a:xfrm>
              <a:off x="1211138" y="5376422"/>
              <a:ext cx="20804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a1.elements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D36DCE0-21ED-D34D-A9ED-C202A7847B51}"/>
                </a:ext>
              </a:extLst>
            </p:cNvPr>
            <p:cNvSpPr/>
            <p:nvPr/>
          </p:nvSpPr>
          <p:spPr bwMode="auto">
            <a:xfrm>
              <a:off x="2930028" y="5507546"/>
              <a:ext cx="123336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0033CC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5" name="Curved Connector 24">
              <a:extLst>
                <a:ext uri="{FF2B5EF4-FFF2-40B4-BE49-F238E27FC236}">
                  <a16:creationId xmlns:a16="http://schemas.microsoft.com/office/drawing/2014/main" id="{6CC9AF3D-A7ED-8B40-89E8-F8DD5DD60A82}"/>
                </a:ext>
              </a:extLst>
            </p:cNvPr>
            <p:cNvCxnSpPr>
              <a:cxnSpLocks/>
              <a:stCxn id="24" idx="6"/>
              <a:endCxn id="9" idx="1"/>
            </p:cNvCxnSpPr>
            <p:nvPr/>
          </p:nvCxnSpPr>
          <p:spPr bwMode="auto">
            <a:xfrm>
              <a:off x="3053364" y="5553266"/>
              <a:ext cx="878563" cy="390309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4FCDA9A-033D-614B-8BF6-070D8218E2E3}"/>
                </a:ext>
              </a:extLst>
            </p:cNvPr>
            <p:cNvSpPr/>
            <p:nvPr/>
          </p:nvSpPr>
          <p:spPr bwMode="auto">
            <a:xfrm>
              <a:off x="1188758" y="6131069"/>
              <a:ext cx="2167282" cy="498296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1529902-6321-4142-802D-CF26A4C3BAE8}"/>
                </a:ext>
              </a:extLst>
            </p:cNvPr>
            <p:cNvSpPr/>
            <p:nvPr/>
          </p:nvSpPr>
          <p:spPr bwMode="auto">
            <a:xfrm>
              <a:off x="2849609" y="6230729"/>
              <a:ext cx="379824" cy="29897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BD235B2-A2A3-744D-9D13-E9D606D15A29}"/>
                </a:ext>
              </a:extLst>
            </p:cNvPr>
            <p:cNvSpPr txBox="1"/>
            <p:nvPr/>
          </p:nvSpPr>
          <p:spPr>
            <a:xfrm>
              <a:off x="1280195" y="6230728"/>
              <a:ext cx="1554464" cy="368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a2.elements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C92F892-BDD5-C448-A525-3F873CCBB03C}"/>
                </a:ext>
              </a:extLst>
            </p:cNvPr>
            <p:cNvSpPr/>
            <p:nvPr/>
          </p:nvSpPr>
          <p:spPr bwMode="auto">
            <a:xfrm>
              <a:off x="2976217" y="6303629"/>
              <a:ext cx="126608" cy="9965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0033CC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2" name="Curved Connector 31">
              <a:extLst>
                <a:ext uri="{FF2B5EF4-FFF2-40B4-BE49-F238E27FC236}">
                  <a16:creationId xmlns:a16="http://schemas.microsoft.com/office/drawing/2014/main" id="{F779A17D-3358-A448-AD64-7ADD90546FB5}"/>
                </a:ext>
              </a:extLst>
            </p:cNvPr>
            <p:cNvCxnSpPr>
              <a:cxnSpLocks/>
              <a:stCxn id="31" idx="6"/>
              <a:endCxn id="9" idx="1"/>
            </p:cNvCxnSpPr>
            <p:nvPr/>
          </p:nvCxnSpPr>
          <p:spPr bwMode="auto">
            <a:xfrm flipV="1">
              <a:off x="3102825" y="5943575"/>
              <a:ext cx="829102" cy="409884"/>
            </a:xfrm>
            <a:prstGeom prst="curved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A1BF029F-63A8-F347-8291-19B4F14CF5D5}"/>
              </a:ext>
            </a:extLst>
          </p:cNvPr>
          <p:cNvSpPr txBox="1"/>
          <p:nvPr/>
        </p:nvSpPr>
        <p:spPr>
          <a:xfrm>
            <a:off x="5299728" y="3620157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SafeArrayTests1.cpp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1D02CE8-35EE-1240-9C2B-9D59918796AB}"/>
              </a:ext>
            </a:extLst>
          </p:cNvPr>
          <p:cNvSpPr txBox="1"/>
          <p:nvPr/>
        </p:nvSpPr>
        <p:spPr>
          <a:xfrm>
            <a:off x="6781800" y="1964290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SafeArray1.cpp</a:t>
            </a:r>
          </a:p>
        </p:txBody>
      </p:sp>
    </p:spTree>
    <p:extLst>
      <p:ext uri="{BB962C8B-B14F-4D97-AF65-F5344CB8AC3E}">
        <p14:creationId xmlns:p14="http://schemas.microsoft.com/office/powerpoint/2010/main" val="35231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1C6BC-84B0-8849-BBBC-8EDF833A1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AED03-3766-D84E-9DA3-2BE6FAF2A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the destructor function: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the program finished, both variables 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" pitchFamily="2" charset="0"/>
              </a:rPr>
              <a:t>a1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" pitchFamily="2" charset="0"/>
              </a:rPr>
              <a:t>a2</a:t>
            </a:r>
            <a:r>
              <a:rPr lang="en-US" dirty="0"/>
              <a:t> go </a:t>
            </a:r>
            <a:r>
              <a:rPr lang="en-US" u="sng" dirty="0"/>
              <a:t>out of scope</a:t>
            </a:r>
            <a:r>
              <a:rPr lang="en-US" dirty="0"/>
              <a:t> and therefore </a:t>
            </a:r>
            <a:br>
              <a:rPr lang="en-US" dirty="0"/>
            </a:br>
            <a:r>
              <a:rPr lang="en-US" u="sng" dirty="0"/>
              <a:t>the destructor is called</a:t>
            </a:r>
            <a:r>
              <a:rPr lang="en-US" dirty="0"/>
              <a:t> on each object.</a:t>
            </a:r>
          </a:p>
          <a:p>
            <a:pPr lvl="1"/>
            <a:r>
              <a:rPr lang="en-US" dirty="0"/>
              <a:t>When the destructor is called on </a:t>
            </a:r>
            <a:r>
              <a:rPr lang="en-US" b="1" dirty="0">
                <a:solidFill>
                  <a:srgbClr val="0033CC"/>
                </a:solidFill>
                <a:latin typeface="Courier" pitchFamily="2" charset="0"/>
              </a:rPr>
              <a:t>a1</a:t>
            </a:r>
            <a:r>
              <a:rPr lang="en-US" dirty="0"/>
              <a:t>’s object, </a:t>
            </a:r>
            <a:br>
              <a:rPr lang="en-US" dirty="0"/>
            </a:br>
            <a:r>
              <a:rPr lang="en-US" dirty="0"/>
              <a:t>the array is deallocated.</a:t>
            </a:r>
          </a:p>
          <a:p>
            <a:pPr lvl="1"/>
            <a:r>
              <a:rPr lang="en-US" dirty="0"/>
              <a:t>Then when the destructor is called on </a:t>
            </a:r>
            <a:r>
              <a:rPr lang="en-US" b="1" dirty="0">
                <a:solidFill>
                  <a:srgbClr val="0033CC"/>
                </a:solidFill>
                <a:latin typeface="Courier" pitchFamily="2" charset="0"/>
              </a:rPr>
              <a:t>a2</a:t>
            </a:r>
            <a:r>
              <a:rPr lang="en-US" dirty="0"/>
              <a:t>’s object, the destructor tries to deallocate an array that was </a:t>
            </a:r>
            <a:r>
              <a:rPr lang="en-US" u="sng" dirty="0"/>
              <a:t>already deallocated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E9BFAA-1A4B-E149-9E62-7EF36F178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6146C3-74B0-6444-99BE-7C0255D7D182}"/>
              </a:ext>
            </a:extLst>
          </p:cNvPr>
          <p:cNvSpPr txBox="1"/>
          <p:nvPr/>
        </p:nvSpPr>
        <p:spPr>
          <a:xfrm>
            <a:off x="1579033" y="1783098"/>
            <a:ext cx="5985934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" pitchFamily="2" charset="0"/>
              </a:rPr>
              <a:t>SafeArray</a:t>
            </a:r>
            <a:r>
              <a:rPr lang="en-US" b="1" dirty="0">
                <a:latin typeface="Courier" pitchFamily="2" charset="0"/>
              </a:rPr>
              <a:t>::~</a:t>
            </a:r>
            <a:r>
              <a:rPr lang="en-US" b="1" dirty="0" err="1">
                <a:latin typeface="Courier" pitchFamily="2" charset="0"/>
              </a:rPr>
              <a:t>SafeArray</a:t>
            </a:r>
            <a:r>
              <a:rPr lang="en-US" b="1" dirty="0">
                <a:latin typeface="Courier" pitchFamily="2" charset="0"/>
              </a:rPr>
              <a:t>()</a:t>
            </a:r>
          </a:p>
          <a:p>
            <a:r>
              <a:rPr lang="en-US" b="1" dirty="0">
                <a:latin typeface="Courier" pitchFamily="2" charset="0"/>
              </a:rPr>
              <a:t>{</a:t>
            </a:r>
          </a:p>
          <a:p>
            <a:r>
              <a:rPr lang="en-US" b="1" dirty="0">
                <a:latin typeface="Courier" pitchFamily="2" charset="0"/>
              </a:rPr>
              <a:t>    if (elements != </a:t>
            </a:r>
            <a:r>
              <a:rPr lang="en-US" b="1" dirty="0" err="1">
                <a:latin typeface="Courier" pitchFamily="2" charset="0"/>
              </a:rPr>
              <a:t>nullptr</a:t>
            </a:r>
            <a:r>
              <a:rPr lang="en-US" b="1" dirty="0">
                <a:latin typeface="Courier" pitchFamily="2" charset="0"/>
              </a:rPr>
              <a:t>) </a:t>
            </a:r>
            <a:r>
              <a:rPr lang="en-US" b="1" dirty="0">
                <a:solidFill>
                  <a:srgbClr val="B23C00"/>
                </a:solidFill>
                <a:latin typeface="Courier" pitchFamily="2" charset="0"/>
              </a:rPr>
              <a:t>delete[] elements;</a:t>
            </a:r>
          </a:p>
          <a:p>
            <a:r>
              <a:rPr lang="en-US" b="1" dirty="0">
                <a:latin typeface="Courier" pitchFamily="2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A25263-607D-2F44-A230-22DE63068306}"/>
              </a:ext>
            </a:extLst>
          </p:cNvPr>
          <p:cNvSpPr txBox="1"/>
          <p:nvPr/>
        </p:nvSpPr>
        <p:spPr>
          <a:xfrm>
            <a:off x="6082411" y="1613821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SafeArray1.cpp</a:t>
            </a:r>
          </a:p>
        </p:txBody>
      </p:sp>
    </p:spTree>
    <p:extLst>
      <p:ext uri="{BB962C8B-B14F-4D97-AF65-F5344CB8AC3E}">
        <p14:creationId xmlns:p14="http://schemas.microsoft.com/office/powerpoint/2010/main" val="32533026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FC218-04BD-6848-944D-E8C7CA4CE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E7382-CB5D-9241-958C-79EB518F6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12" y="1295400"/>
            <a:ext cx="3657560" cy="4835525"/>
          </a:xfrm>
        </p:spPr>
        <p:txBody>
          <a:bodyPr/>
          <a:lstStyle/>
          <a:p>
            <a:r>
              <a:rPr lang="en-US" dirty="0"/>
              <a:t>The solution: </a:t>
            </a:r>
            <a:br>
              <a:rPr lang="en-US" dirty="0"/>
            </a:br>
            <a:r>
              <a:rPr lang="en-US" dirty="0"/>
              <a:t>We must </a:t>
            </a:r>
            <a:r>
              <a:rPr lang="en-US" u="sng" dirty="0"/>
              <a:t>overload</a:t>
            </a:r>
            <a:r>
              <a:rPr lang="en-US" dirty="0"/>
              <a:t> the default assignment operator to do what we want.</a:t>
            </a:r>
          </a:p>
          <a:p>
            <a:pPr lvl="4"/>
            <a:endParaRPr lang="en-US" dirty="0"/>
          </a:p>
          <a:p>
            <a:pPr lvl="1"/>
            <a:r>
              <a:rPr lang="en-US" u="sng" dirty="0"/>
              <a:t>Make a copy of the dynamic array data</a:t>
            </a:r>
            <a:r>
              <a:rPr lang="en-US" dirty="0"/>
              <a:t>, not just a copy of the pointer to the array.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30F34-05D6-8146-B412-1799C4807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5A5614-792A-B445-A33F-893E597CCBA9}"/>
              </a:ext>
            </a:extLst>
          </p:cNvPr>
          <p:cNvSpPr txBox="1"/>
          <p:nvPr/>
        </p:nvSpPr>
        <p:spPr>
          <a:xfrm>
            <a:off x="182928" y="1417342"/>
            <a:ext cx="5032147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" pitchFamily="2" charset="0"/>
              </a:rPr>
              <a:t>class </a:t>
            </a:r>
            <a:r>
              <a:rPr lang="en-US" sz="1500" b="1" dirty="0" err="1">
                <a:latin typeface="Courier" pitchFamily="2" charset="0"/>
              </a:rPr>
              <a:t>SafeArray</a:t>
            </a:r>
            <a:endParaRPr lang="en-US" sz="1500" b="1" dirty="0">
              <a:latin typeface="Courier" pitchFamily="2" charset="0"/>
            </a:endParaRPr>
          </a:p>
          <a:p>
            <a:r>
              <a:rPr lang="en-US" sz="1500" b="1" dirty="0">
                <a:latin typeface="Courier" pitchFamily="2" charset="0"/>
              </a:rPr>
              <a:t>{</a:t>
            </a:r>
          </a:p>
          <a:p>
            <a:r>
              <a:rPr lang="en-US" sz="1500" b="1" dirty="0">
                <a:latin typeface="Courier" pitchFamily="2" charset="0"/>
              </a:rPr>
              <a:t>public:</a:t>
            </a:r>
          </a:p>
          <a:p>
            <a:r>
              <a:rPr lang="en-US" sz="1500" b="1" dirty="0">
                <a:latin typeface="Courier" pitchFamily="2" charset="0"/>
              </a:rPr>
              <a:t>    </a:t>
            </a:r>
            <a:r>
              <a:rPr lang="en-US" sz="1500" b="1" dirty="0" err="1">
                <a:latin typeface="Courier" pitchFamily="2" charset="0"/>
              </a:rPr>
              <a:t>SafeArray</a:t>
            </a:r>
            <a:r>
              <a:rPr lang="en-US" sz="1500" b="1" dirty="0">
                <a:latin typeface="Courier" pitchFamily="2" charset="0"/>
              </a:rPr>
              <a:t>();</a:t>
            </a:r>
          </a:p>
          <a:p>
            <a:r>
              <a:rPr lang="en-US" sz="1500" b="1" dirty="0">
                <a:latin typeface="Courier" pitchFamily="2" charset="0"/>
              </a:rPr>
              <a:t>    </a:t>
            </a:r>
            <a:r>
              <a:rPr lang="en-US" sz="1500" b="1" dirty="0" err="1">
                <a:latin typeface="Courier" pitchFamily="2" charset="0"/>
              </a:rPr>
              <a:t>SafeArray</a:t>
            </a:r>
            <a:r>
              <a:rPr lang="en-US" sz="1500" b="1" dirty="0">
                <a:latin typeface="Courier" pitchFamily="2" charset="0"/>
              </a:rPr>
              <a:t>(</a:t>
            </a:r>
            <a:r>
              <a:rPr lang="en-US" sz="1500" b="1" dirty="0" err="1">
                <a:latin typeface="Courier" pitchFamily="2" charset="0"/>
              </a:rPr>
              <a:t>int</a:t>
            </a:r>
            <a:r>
              <a:rPr lang="en-US" sz="1500" b="1" dirty="0">
                <a:latin typeface="Courier" pitchFamily="2" charset="0"/>
              </a:rPr>
              <a:t> </a:t>
            </a:r>
            <a:r>
              <a:rPr lang="en-US" sz="1500" b="1" dirty="0" err="1">
                <a:latin typeface="Courier" pitchFamily="2" charset="0"/>
              </a:rPr>
              <a:t>len</a:t>
            </a:r>
            <a:r>
              <a:rPr lang="en-US" sz="1500" b="1" dirty="0">
                <a:latin typeface="Courier" pitchFamily="2" charset="0"/>
              </a:rPr>
              <a:t>);</a:t>
            </a:r>
          </a:p>
          <a:p>
            <a:r>
              <a:rPr lang="en-US" sz="1500" b="1" dirty="0">
                <a:latin typeface="Courier" pitchFamily="2" charset="0"/>
              </a:rPr>
              <a:t>    ~</a:t>
            </a:r>
            <a:r>
              <a:rPr lang="en-US" sz="1500" b="1" dirty="0" err="1">
                <a:latin typeface="Courier" pitchFamily="2" charset="0"/>
              </a:rPr>
              <a:t>SafeArray</a:t>
            </a:r>
            <a:r>
              <a:rPr lang="en-US" sz="1500" b="1" dirty="0">
                <a:latin typeface="Courier" pitchFamily="2" charset="0"/>
              </a:rPr>
              <a:t>();</a:t>
            </a:r>
          </a:p>
          <a:p>
            <a:endParaRPr lang="en-US" sz="1500" b="1" dirty="0">
              <a:latin typeface="Courier" pitchFamily="2" charset="0"/>
            </a:endParaRPr>
          </a:p>
          <a:p>
            <a:r>
              <a:rPr lang="en-US" sz="1500" b="1" dirty="0">
                <a:latin typeface="Courier" pitchFamily="2" charset="0"/>
              </a:rPr>
              <a:t>    </a:t>
            </a:r>
            <a:r>
              <a:rPr lang="en-US" sz="1500" b="1" dirty="0" err="1">
                <a:latin typeface="Courier" pitchFamily="2" charset="0"/>
              </a:rPr>
              <a:t>int</a:t>
            </a:r>
            <a:r>
              <a:rPr lang="en-US" sz="1500" b="1" dirty="0">
                <a:latin typeface="Courier" pitchFamily="2" charset="0"/>
              </a:rPr>
              <a:t> </a:t>
            </a:r>
            <a:r>
              <a:rPr lang="en-US" sz="1500" b="1" dirty="0" err="1">
                <a:latin typeface="Courier" pitchFamily="2" charset="0"/>
              </a:rPr>
              <a:t>get_length</a:t>
            </a:r>
            <a:r>
              <a:rPr lang="en-US" sz="1500" b="1" dirty="0">
                <a:latin typeface="Courier" pitchFamily="2" charset="0"/>
              </a:rPr>
              <a:t>() </a:t>
            </a:r>
            <a:r>
              <a:rPr lang="en-US" sz="1500" b="1" dirty="0" err="1">
                <a:latin typeface="Courier" pitchFamily="2" charset="0"/>
              </a:rPr>
              <a:t>const</a:t>
            </a:r>
            <a:r>
              <a:rPr lang="en-US" sz="1500" b="1" dirty="0">
                <a:latin typeface="Courier" pitchFamily="2" charset="0"/>
              </a:rPr>
              <a:t>;</a:t>
            </a:r>
          </a:p>
          <a:p>
            <a:endParaRPr lang="en-US" sz="1500" b="1" dirty="0">
              <a:latin typeface="Courier" pitchFamily="2" charset="0"/>
            </a:endParaRPr>
          </a:p>
          <a:p>
            <a:r>
              <a:rPr lang="en-US" sz="1500" b="1" dirty="0">
                <a:latin typeface="Courier" pitchFamily="2" charset="0"/>
              </a:rPr>
              <a:t>    </a:t>
            </a:r>
            <a:r>
              <a:rPr lang="en-US" sz="1500" b="1" dirty="0" err="1">
                <a:latin typeface="Courier" pitchFamily="2" charset="0"/>
              </a:rPr>
              <a:t>int</a:t>
            </a:r>
            <a:r>
              <a:rPr lang="en-US" sz="1500" b="1" dirty="0">
                <a:latin typeface="Courier" pitchFamily="2" charset="0"/>
              </a:rPr>
              <a:t> at(</a:t>
            </a:r>
            <a:r>
              <a:rPr lang="en-US" sz="1500" b="1" dirty="0" err="1">
                <a:latin typeface="Courier" pitchFamily="2" charset="0"/>
              </a:rPr>
              <a:t>int</a:t>
            </a:r>
            <a:r>
              <a:rPr lang="en-US" sz="1500" b="1" dirty="0">
                <a:latin typeface="Courier" pitchFamily="2" charset="0"/>
              </a:rPr>
              <a:t> </a:t>
            </a:r>
            <a:r>
              <a:rPr lang="en-US" sz="1500" b="1" dirty="0" err="1">
                <a:latin typeface="Courier" pitchFamily="2" charset="0"/>
              </a:rPr>
              <a:t>i</a:t>
            </a:r>
            <a:r>
              <a:rPr lang="en-US" sz="1500" b="1" dirty="0">
                <a:latin typeface="Courier" pitchFamily="2" charset="0"/>
              </a:rPr>
              <a:t>) </a:t>
            </a:r>
            <a:r>
              <a:rPr lang="en-US" sz="1500" b="1" dirty="0" err="1">
                <a:latin typeface="Courier" pitchFamily="2" charset="0"/>
              </a:rPr>
              <a:t>const</a:t>
            </a:r>
            <a:r>
              <a:rPr lang="en-US" sz="1500" b="1" dirty="0">
                <a:latin typeface="Courier" pitchFamily="2" charset="0"/>
              </a:rPr>
              <a:t>;</a:t>
            </a:r>
          </a:p>
          <a:p>
            <a:r>
              <a:rPr lang="en-US" sz="1500" b="1" dirty="0">
                <a:latin typeface="Courier" pitchFamily="2" charset="0"/>
              </a:rPr>
              <a:t>    void set(</a:t>
            </a:r>
            <a:r>
              <a:rPr lang="en-US" sz="1500" b="1" dirty="0" err="1">
                <a:latin typeface="Courier" pitchFamily="2" charset="0"/>
              </a:rPr>
              <a:t>int</a:t>
            </a:r>
            <a:r>
              <a:rPr lang="en-US" sz="1500" b="1" dirty="0">
                <a:latin typeface="Courier" pitchFamily="2" charset="0"/>
              </a:rPr>
              <a:t> </a:t>
            </a:r>
            <a:r>
              <a:rPr lang="en-US" sz="1500" b="1" dirty="0" err="1">
                <a:latin typeface="Courier" pitchFamily="2" charset="0"/>
              </a:rPr>
              <a:t>i</a:t>
            </a:r>
            <a:r>
              <a:rPr lang="en-US" sz="1500" b="1" dirty="0">
                <a:latin typeface="Courier" pitchFamily="2" charset="0"/>
              </a:rPr>
              <a:t>, </a:t>
            </a:r>
            <a:r>
              <a:rPr lang="en-US" sz="1500" b="1" dirty="0" err="1">
                <a:latin typeface="Courier" pitchFamily="2" charset="0"/>
              </a:rPr>
              <a:t>int</a:t>
            </a:r>
            <a:r>
              <a:rPr lang="en-US" sz="1500" b="1" dirty="0">
                <a:latin typeface="Courier" pitchFamily="2" charset="0"/>
              </a:rPr>
              <a:t> value);</a:t>
            </a:r>
          </a:p>
          <a:p>
            <a:endParaRPr lang="en-US" sz="1500" b="1" dirty="0">
              <a:latin typeface="Courier" pitchFamily="2" charset="0"/>
            </a:endParaRPr>
          </a:p>
          <a:p>
            <a:r>
              <a:rPr lang="en-US" sz="1500" b="1" dirty="0">
                <a:latin typeface="Courier" pitchFamily="2" charset="0"/>
              </a:rPr>
              <a:t>    </a:t>
            </a:r>
            <a:r>
              <a:rPr lang="en-US" sz="1500" b="1" dirty="0">
                <a:solidFill>
                  <a:srgbClr val="B23C00"/>
                </a:solidFill>
                <a:latin typeface="Courier" pitchFamily="2" charset="0"/>
              </a:rPr>
              <a:t>void operator =(</a:t>
            </a:r>
            <a:r>
              <a:rPr lang="en-US" sz="1500" b="1" dirty="0" err="1">
                <a:solidFill>
                  <a:srgbClr val="B23C00"/>
                </a:solidFill>
                <a:latin typeface="Courier" pitchFamily="2" charset="0"/>
              </a:rPr>
              <a:t>const</a:t>
            </a:r>
            <a:r>
              <a:rPr lang="en-US" sz="1500" b="1" dirty="0">
                <a:solidFill>
                  <a:srgbClr val="B23C00"/>
                </a:solidFill>
                <a:latin typeface="Courier" pitchFamily="2" charset="0"/>
              </a:rPr>
              <a:t> </a:t>
            </a:r>
            <a:r>
              <a:rPr lang="en-US" sz="1500" b="1" dirty="0" err="1">
                <a:solidFill>
                  <a:srgbClr val="B23C00"/>
                </a:solidFill>
                <a:latin typeface="Courier" pitchFamily="2" charset="0"/>
              </a:rPr>
              <a:t>SafeArray</a:t>
            </a:r>
            <a:r>
              <a:rPr lang="en-US" sz="1500" b="1" dirty="0">
                <a:solidFill>
                  <a:srgbClr val="B23C00"/>
                </a:solidFill>
                <a:latin typeface="Courier" pitchFamily="2" charset="0"/>
              </a:rPr>
              <a:t>&amp; </a:t>
            </a:r>
            <a:r>
              <a:rPr lang="en-US" sz="1500" b="1" dirty="0" err="1">
                <a:solidFill>
                  <a:srgbClr val="B23C00"/>
                </a:solidFill>
                <a:latin typeface="Courier" pitchFamily="2" charset="0"/>
              </a:rPr>
              <a:t>rhs</a:t>
            </a:r>
            <a:r>
              <a:rPr lang="en-US" sz="1500" b="1" dirty="0">
                <a:solidFill>
                  <a:srgbClr val="B23C00"/>
                </a:solidFill>
                <a:latin typeface="Courier" pitchFamily="2" charset="0"/>
              </a:rPr>
              <a:t>);</a:t>
            </a:r>
            <a:br>
              <a:rPr lang="en-US" sz="1500" b="1" dirty="0">
                <a:latin typeface="Courier" pitchFamily="2" charset="0"/>
              </a:rPr>
            </a:br>
            <a:endParaRPr lang="en-US" sz="1500" b="1" dirty="0">
              <a:latin typeface="Courier" pitchFamily="2" charset="0"/>
            </a:endParaRPr>
          </a:p>
          <a:p>
            <a:r>
              <a:rPr lang="en-US" sz="1500" b="1" dirty="0">
                <a:latin typeface="Courier" pitchFamily="2" charset="0"/>
              </a:rPr>
              <a:t>private:</a:t>
            </a:r>
          </a:p>
          <a:p>
            <a:r>
              <a:rPr lang="en-US" sz="1500" b="1" dirty="0">
                <a:latin typeface="Courier" pitchFamily="2" charset="0"/>
              </a:rPr>
              <a:t>    </a:t>
            </a:r>
            <a:r>
              <a:rPr lang="en-US" sz="1500" b="1" dirty="0" err="1">
                <a:latin typeface="Courier" pitchFamily="2" charset="0"/>
              </a:rPr>
              <a:t>int</a:t>
            </a:r>
            <a:r>
              <a:rPr lang="en-US" sz="1500" b="1" dirty="0">
                <a:latin typeface="Courier" pitchFamily="2" charset="0"/>
              </a:rPr>
              <a:t> *elements;</a:t>
            </a:r>
          </a:p>
          <a:p>
            <a:r>
              <a:rPr lang="en-US" sz="1500" b="1" dirty="0">
                <a:latin typeface="Courier" pitchFamily="2" charset="0"/>
              </a:rPr>
              <a:t>    </a:t>
            </a:r>
            <a:r>
              <a:rPr lang="en-US" sz="1500" b="1" dirty="0" err="1">
                <a:latin typeface="Courier" pitchFamily="2" charset="0"/>
              </a:rPr>
              <a:t>int</a:t>
            </a:r>
            <a:r>
              <a:rPr lang="en-US" sz="1500" b="1" dirty="0">
                <a:latin typeface="Courier" pitchFamily="2" charset="0"/>
              </a:rPr>
              <a:t> length;</a:t>
            </a:r>
          </a:p>
          <a:p>
            <a:r>
              <a:rPr lang="en-US" sz="1500" b="1" dirty="0">
                <a:latin typeface="Courier" pitchFamily="2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563526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D3285-5729-8642-AF31-DDD197C9E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2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EE3AF0-19DE-CE4E-A4F7-C188352E1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776913-C748-F74E-882C-4A01DE984313}"/>
              </a:ext>
            </a:extLst>
          </p:cNvPr>
          <p:cNvSpPr txBox="1"/>
          <p:nvPr/>
        </p:nvSpPr>
        <p:spPr>
          <a:xfrm>
            <a:off x="1517317" y="1593075"/>
            <a:ext cx="6109365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 pitchFamily="2" charset="0"/>
              </a:rPr>
              <a:t>void </a:t>
            </a:r>
            <a:r>
              <a:rPr lang="en-US" b="1" dirty="0" err="1">
                <a:latin typeface="Courier" pitchFamily="2" charset="0"/>
              </a:rPr>
              <a:t>SafeArray</a:t>
            </a:r>
            <a:r>
              <a:rPr lang="en-US" b="1" dirty="0">
                <a:latin typeface="Courier" pitchFamily="2" charset="0"/>
              </a:rPr>
              <a:t>::operator =(</a:t>
            </a:r>
            <a:r>
              <a:rPr lang="en-US" b="1" dirty="0" err="1">
                <a:latin typeface="Courier" pitchFamily="2" charset="0"/>
              </a:rPr>
              <a:t>const</a:t>
            </a:r>
            <a:r>
              <a:rPr lang="en-US" b="1" dirty="0">
                <a:latin typeface="Courier" pitchFamily="2" charset="0"/>
              </a:rPr>
              <a:t> </a:t>
            </a:r>
            <a:r>
              <a:rPr lang="en-US" b="1" dirty="0" err="1">
                <a:latin typeface="Courier" pitchFamily="2" charset="0"/>
              </a:rPr>
              <a:t>SafeArray</a:t>
            </a:r>
            <a:r>
              <a:rPr lang="en-US" b="1" dirty="0">
                <a:latin typeface="Courier" pitchFamily="2" charset="0"/>
              </a:rPr>
              <a:t>&amp; </a:t>
            </a:r>
            <a:r>
              <a:rPr lang="en-US" b="1" dirty="0" err="1">
                <a:latin typeface="Courier" pitchFamily="2" charset="0"/>
              </a:rPr>
              <a:t>rhs</a:t>
            </a:r>
            <a:r>
              <a:rPr lang="en-US" b="1" dirty="0">
                <a:latin typeface="Courier" pitchFamily="2" charset="0"/>
              </a:rPr>
              <a:t>)</a:t>
            </a:r>
          </a:p>
          <a:p>
            <a:r>
              <a:rPr lang="en-US" b="1" dirty="0">
                <a:latin typeface="Courier" pitchFamily="2" charset="0"/>
              </a:rPr>
              <a:t>{</a:t>
            </a:r>
          </a:p>
          <a:p>
            <a:r>
              <a:rPr lang="en-US" b="1" dirty="0">
                <a:latin typeface="Courier" pitchFamily="2" charset="0"/>
              </a:rPr>
              <a:t>    if (elements != </a:t>
            </a:r>
            <a:r>
              <a:rPr lang="en-US" b="1" dirty="0" err="1">
                <a:latin typeface="Courier" pitchFamily="2" charset="0"/>
              </a:rPr>
              <a:t>nullptr</a:t>
            </a:r>
            <a:r>
              <a:rPr lang="en-US" b="1" dirty="0">
                <a:latin typeface="Courier" pitchFamily="2" charset="0"/>
              </a:rPr>
              <a:t>) delete[] elements;</a:t>
            </a:r>
          </a:p>
          <a:p>
            <a:endParaRPr lang="en-US" b="1" dirty="0">
              <a:latin typeface="Courier" pitchFamily="2" charset="0"/>
            </a:endParaRPr>
          </a:p>
          <a:p>
            <a:r>
              <a:rPr lang="en-US" b="1" dirty="0">
                <a:latin typeface="Courier" pitchFamily="2" charset="0"/>
              </a:rPr>
              <a:t>    length = </a:t>
            </a:r>
            <a:r>
              <a:rPr lang="en-US" b="1" dirty="0" err="1">
                <a:latin typeface="Courier" pitchFamily="2" charset="0"/>
              </a:rPr>
              <a:t>rhs.length</a:t>
            </a:r>
            <a:r>
              <a:rPr lang="en-US" b="1" dirty="0">
                <a:latin typeface="Courier" pitchFamily="2" charset="0"/>
              </a:rPr>
              <a:t>;</a:t>
            </a:r>
          </a:p>
          <a:p>
            <a:r>
              <a:rPr lang="en-US" b="1" dirty="0">
                <a:latin typeface="Courier" pitchFamily="2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" pitchFamily="2" charset="0"/>
              </a:rPr>
              <a:t>elements = new </a:t>
            </a:r>
            <a:r>
              <a:rPr lang="en-US" b="1" dirty="0" err="1">
                <a:solidFill>
                  <a:srgbClr val="B23C00"/>
                </a:solidFill>
                <a:latin typeface="Courier" pitchFamily="2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" pitchFamily="2" charset="0"/>
              </a:rPr>
              <a:t>[length];</a:t>
            </a:r>
            <a:br>
              <a:rPr lang="en-US" b="1" dirty="0">
                <a:latin typeface="Courier" pitchFamily="2" charset="0"/>
              </a:rPr>
            </a:br>
            <a:endParaRPr lang="en-US" b="1" dirty="0">
              <a:latin typeface="Courier" pitchFamily="2" charset="0"/>
            </a:endParaRPr>
          </a:p>
          <a:p>
            <a:r>
              <a:rPr lang="en-US" b="1" dirty="0">
                <a:latin typeface="Courier" pitchFamily="2" charset="0"/>
              </a:rPr>
              <a:t>    for (</a:t>
            </a:r>
            <a:r>
              <a:rPr lang="en-US" b="1" dirty="0" err="1">
                <a:latin typeface="Courier" pitchFamily="2" charset="0"/>
              </a:rPr>
              <a:t>int</a:t>
            </a:r>
            <a:r>
              <a:rPr lang="en-US" b="1" dirty="0">
                <a:latin typeface="Courier" pitchFamily="2" charset="0"/>
              </a:rPr>
              <a:t> </a:t>
            </a:r>
            <a:r>
              <a:rPr lang="en-US" b="1" dirty="0" err="1">
                <a:latin typeface="Courier" pitchFamily="2" charset="0"/>
              </a:rPr>
              <a:t>i</a:t>
            </a:r>
            <a:r>
              <a:rPr lang="en-US" b="1" dirty="0">
                <a:latin typeface="Courier" pitchFamily="2" charset="0"/>
              </a:rPr>
              <a:t> = 0; </a:t>
            </a:r>
            <a:r>
              <a:rPr lang="en-US" b="1" dirty="0" err="1">
                <a:latin typeface="Courier" pitchFamily="2" charset="0"/>
              </a:rPr>
              <a:t>i</a:t>
            </a:r>
            <a:r>
              <a:rPr lang="en-US" b="1" dirty="0">
                <a:latin typeface="Courier" pitchFamily="2" charset="0"/>
              </a:rPr>
              <a:t> &lt; length; </a:t>
            </a:r>
            <a:r>
              <a:rPr lang="en-US" b="1" dirty="0" err="1">
                <a:latin typeface="Courier" pitchFamily="2" charset="0"/>
              </a:rPr>
              <a:t>i</a:t>
            </a:r>
            <a:r>
              <a:rPr lang="en-US" b="1" dirty="0">
                <a:latin typeface="Courier" pitchFamily="2" charset="0"/>
              </a:rPr>
              <a:t>++)</a:t>
            </a:r>
          </a:p>
          <a:p>
            <a:r>
              <a:rPr lang="en-US" b="1" dirty="0">
                <a:latin typeface="Courier" pitchFamily="2" charset="0"/>
              </a:rPr>
              <a:t>    {</a:t>
            </a:r>
          </a:p>
          <a:p>
            <a:r>
              <a:rPr lang="en-US" b="1" dirty="0">
                <a:latin typeface="Courier" pitchFamily="2" charset="0"/>
              </a:rPr>
              <a:t>        elements[</a:t>
            </a:r>
            <a:r>
              <a:rPr lang="en-US" b="1" dirty="0" err="1">
                <a:latin typeface="Courier" pitchFamily="2" charset="0"/>
              </a:rPr>
              <a:t>i</a:t>
            </a:r>
            <a:r>
              <a:rPr lang="en-US" b="1" dirty="0">
                <a:latin typeface="Courier" pitchFamily="2" charset="0"/>
              </a:rPr>
              <a:t>] = </a:t>
            </a:r>
            <a:r>
              <a:rPr lang="en-US" b="1" dirty="0" err="1">
                <a:latin typeface="Courier" pitchFamily="2" charset="0"/>
              </a:rPr>
              <a:t>rhs.elements</a:t>
            </a:r>
            <a:r>
              <a:rPr lang="en-US" b="1" dirty="0">
                <a:latin typeface="Courier" pitchFamily="2" charset="0"/>
              </a:rPr>
              <a:t>[</a:t>
            </a:r>
            <a:r>
              <a:rPr lang="en-US" b="1" dirty="0" err="1">
                <a:latin typeface="Courier" pitchFamily="2" charset="0"/>
              </a:rPr>
              <a:t>i</a:t>
            </a:r>
            <a:r>
              <a:rPr lang="en-US" b="1" dirty="0">
                <a:latin typeface="Courier" pitchFamily="2" charset="0"/>
              </a:rPr>
              <a:t>];</a:t>
            </a:r>
          </a:p>
          <a:p>
            <a:r>
              <a:rPr lang="en-US" b="1" dirty="0">
                <a:latin typeface="Courier" pitchFamily="2" charset="0"/>
              </a:rPr>
              <a:t>    }</a:t>
            </a:r>
          </a:p>
          <a:p>
            <a:r>
              <a:rPr lang="en-US" b="1" dirty="0">
                <a:latin typeface="Courier" pitchFamily="2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C050FB-5537-4549-B576-87E2C206AE6B}"/>
              </a:ext>
            </a:extLst>
          </p:cNvPr>
          <p:cNvSpPr txBox="1"/>
          <p:nvPr/>
        </p:nvSpPr>
        <p:spPr>
          <a:xfrm>
            <a:off x="2381335" y="4947322"/>
            <a:ext cx="4381328" cy="58477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 pitchFamily="2" charset="0"/>
              </a:rPr>
              <a:t>a1 = 0 10 20 30 -40 50 60 70 80 90</a:t>
            </a:r>
          </a:p>
          <a:p>
            <a:r>
              <a:rPr lang="en-US" b="1" dirty="0">
                <a:latin typeface="Courier" pitchFamily="2" charset="0"/>
              </a:rPr>
              <a:t>a2 = 0 10 20 30 40 50 60 70 80 90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6F41E7-F320-F241-ADED-C7CE58888DA3}"/>
              </a:ext>
            </a:extLst>
          </p:cNvPr>
          <p:cNvSpPr txBox="1"/>
          <p:nvPr/>
        </p:nvSpPr>
        <p:spPr>
          <a:xfrm>
            <a:off x="7377623" y="2050270"/>
            <a:ext cx="132440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 delete?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7D9715-7CD6-244B-BE92-9C0584B25A20}"/>
              </a:ext>
            </a:extLst>
          </p:cNvPr>
          <p:cNvSpPr txBox="1"/>
          <p:nvPr/>
        </p:nvSpPr>
        <p:spPr>
          <a:xfrm>
            <a:off x="6181474" y="1313842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SafeArray2.cpp</a:t>
            </a:r>
          </a:p>
        </p:txBody>
      </p:sp>
    </p:spTree>
    <p:extLst>
      <p:ext uri="{BB962C8B-B14F-4D97-AF65-F5344CB8AC3E}">
        <p14:creationId xmlns:p14="http://schemas.microsoft.com/office/powerpoint/2010/main" val="145142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65805" y="1965976"/>
            <a:ext cx="8320993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: length(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elements(new Birthday[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(elements != nullptr) delete[] elements;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const { return length; 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Overloaded [] subscript operator.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Birthday&amp; operator [](const int index) const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return elements[index];  // should check the index first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length;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 *elements;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 of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Let’s try a </a:t>
            </a:r>
            <a:r>
              <a:rPr lang="en-US" u="sng" dirty="0"/>
              <a:t>dynamically allocated</a:t>
            </a:r>
            <a:r>
              <a:rPr lang="en-US" dirty="0"/>
              <a:t> array this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99188" y="1796699"/>
            <a:ext cx="190468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BirthdayDynamic.h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935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What happens if you try to chain assignments?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32154" y="1891397"/>
            <a:ext cx="3079689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a1(10), a2;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a3;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t-IT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a3 = a2 = a1;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4683" y="3819467"/>
            <a:ext cx="8494633" cy="1938992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../SafeArrayTests.cpp:20:8: error: no viable overloaded '='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a3 = a2 = a1;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   ~~ ^ ~~~~~~~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../SafeArray.h:16:10: note: candidate function not viable: </a:t>
            </a:r>
            <a:br>
              <a:rPr lang="en-US" sz="15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 cannot convert argument of incomplete type 'void' to '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'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   void operator =(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&amp;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rhs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    ^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1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error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generated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8093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57494" y="2201852"/>
            <a:ext cx="7629012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::operator =(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&amp;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rhs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if (elements !=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nullptr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 delete[] elements;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length =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rhs.length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elements = new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[length];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for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 length;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++)</a:t>
            </a:r>
          </a:p>
          <a:p>
            <a:r>
              <a:rPr lang="de-DE" sz="1800" b="1" dirty="0">
                <a:latin typeface="Courier New" charset="0"/>
                <a:ea typeface="Courier New" charset="0"/>
                <a:cs typeface="Courier New" charset="0"/>
              </a:rPr>
              <a:t>    {</a:t>
            </a:r>
          </a:p>
          <a:p>
            <a:r>
              <a:rPr lang="de-DE" sz="1800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de-DE" sz="1800" b="1" dirty="0" err="1">
                <a:latin typeface="Courier New" charset="0"/>
                <a:ea typeface="Courier New" charset="0"/>
                <a:cs typeface="Courier New" charset="0"/>
              </a:rPr>
              <a:t>elements</a:t>
            </a:r>
            <a:r>
              <a:rPr lang="de-DE" sz="1800" b="1" dirty="0">
                <a:latin typeface="Courier New" charset="0"/>
                <a:ea typeface="Courier New" charset="0"/>
                <a:cs typeface="Courier New" charset="0"/>
              </a:rPr>
              <a:t>[i] = </a:t>
            </a:r>
            <a:r>
              <a:rPr lang="de-DE" sz="1800" b="1" dirty="0" err="1">
                <a:latin typeface="Courier New" charset="0"/>
                <a:ea typeface="Courier New" charset="0"/>
                <a:cs typeface="Courier New" charset="0"/>
              </a:rPr>
              <a:t>rhs.elements</a:t>
            </a:r>
            <a:r>
              <a:rPr lang="de-DE" sz="1800" b="1" dirty="0">
                <a:latin typeface="Courier New" charset="0"/>
                <a:ea typeface="Courier New" charset="0"/>
                <a:cs typeface="Courier New" charset="0"/>
              </a:rPr>
              <a:t>[i];</a:t>
            </a:r>
          </a:p>
          <a:p>
            <a:r>
              <a:rPr lang="de-DE" sz="1800" b="1" dirty="0">
                <a:latin typeface="Courier New" charset="0"/>
                <a:ea typeface="Courier New" charset="0"/>
                <a:cs typeface="Courier New" charset="0"/>
              </a:rPr>
              <a:t>    }</a:t>
            </a:r>
          </a:p>
          <a:p>
            <a:endParaRPr lang="de-DE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de-D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de-DE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this</a:t>
            </a:r>
            <a:r>
              <a:rPr lang="de-D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3658" y="6002893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SafeArray3.cpp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3506D1-B787-2540-8162-661F22C15611}"/>
              </a:ext>
            </a:extLst>
          </p:cNvPr>
          <p:cNvSpPr txBox="1"/>
          <p:nvPr/>
        </p:nvSpPr>
        <p:spPr>
          <a:xfrm>
            <a:off x="757494" y="1547599"/>
            <a:ext cx="5615640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operator =(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rhs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95B9E-2D8D-9A45-B997-CE62E6169258}"/>
              </a:ext>
            </a:extLst>
          </p:cNvPr>
          <p:cNvSpPr txBox="1"/>
          <p:nvPr/>
        </p:nvSpPr>
        <p:spPr>
          <a:xfrm>
            <a:off x="4846317" y="1295772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SafeArray3.h</a:t>
            </a:r>
          </a:p>
        </p:txBody>
      </p:sp>
    </p:spTree>
    <p:extLst>
      <p:ext uri="{BB962C8B-B14F-4D97-AF65-F5344CB8AC3E}">
        <p14:creationId xmlns:p14="http://schemas.microsoft.com/office/powerpoint/2010/main" val="257521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467658"/>
            <a:ext cx="6939720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a1(10), a2, a3;</a:t>
            </a:r>
          </a:p>
          <a:p>
            <a:br>
              <a:rPr lang="mr-IN" sz="18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 10;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++) a1.set(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, 10*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a3 = a2 = a1;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a1.set(4, -a1.at(4));</a:t>
            </a:r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"a1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(a1);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"a2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(a2);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"a3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(a3);</a:t>
            </a:r>
          </a:p>
          <a:p>
            <a:br>
              <a:rPr lang="mr-IN" sz="18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0;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78" y="4015755"/>
            <a:ext cx="4108817" cy="784830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a1 = 0 10 20 30 -40 50 60 70 80 90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a2 = 0 10 20 30 40 50 60 70 80 90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a3 = 0 10 20 30 40 50 60 70 80 90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0634" y="1298381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SafeArrayTests3.cpp</a:t>
            </a:r>
          </a:p>
        </p:txBody>
      </p:sp>
    </p:spTree>
    <p:extLst>
      <p:ext uri="{BB962C8B-B14F-4D97-AF65-F5344CB8AC3E}">
        <p14:creationId xmlns:p14="http://schemas.microsoft.com/office/powerpoint/2010/main" val="2359144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What happens the program executes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28234" y="1874537"/>
            <a:ext cx="1287532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a1 = a1;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7024" y="2460285"/>
            <a:ext cx="6849952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::operator =(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rhs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if (elements !=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nullptr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 delete[] elements;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length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rhs.length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elements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[length];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for 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 length;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++)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{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elements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[i] =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rhs.elements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[i];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}</a:t>
            </a:r>
          </a:p>
          <a:p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this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02" y="5830438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SafeArray3.cpp</a:t>
            </a:r>
          </a:p>
        </p:txBody>
      </p:sp>
    </p:spTree>
    <p:extLst>
      <p:ext uri="{BB962C8B-B14F-4D97-AF65-F5344CB8AC3E}">
        <p14:creationId xmlns:p14="http://schemas.microsoft.com/office/powerpoint/2010/main" val="11696222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The solution: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7024" y="1965976"/>
            <a:ext cx="6849952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::operator =(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rhs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   if (this == &amp;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rhs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 return *this;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if (elements !=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nullptr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 delete[] elements;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length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rhs.length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elements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[length];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for 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 length;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++)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{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elements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[i] =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rhs.elements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[i];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}</a:t>
            </a:r>
          </a:p>
          <a:p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this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17902" y="5557344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SafeArray4.cpp</a:t>
            </a:r>
          </a:p>
        </p:txBody>
      </p:sp>
    </p:spTree>
    <p:extLst>
      <p:ext uri="{BB962C8B-B14F-4D97-AF65-F5344CB8AC3E}">
        <p14:creationId xmlns:p14="http://schemas.microsoft.com/office/powerpoint/2010/main" val="115866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05381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set</a:t>
            </a:r>
            <a:r>
              <a:rPr lang="en-US" dirty="0"/>
              <a:t> member functions </a:t>
            </a:r>
            <a:br>
              <a:rPr lang="en-US" dirty="0"/>
            </a:br>
            <a:r>
              <a:rPr lang="en-US" dirty="0"/>
              <a:t>are awkward to use.</a:t>
            </a:r>
          </a:p>
          <a:p>
            <a:pPr lvl="4"/>
            <a:endParaRPr lang="en-US" dirty="0"/>
          </a:p>
          <a:p>
            <a:r>
              <a:rPr lang="en-US" dirty="0"/>
              <a:t>Why can’t we use subscripts on a smart array as if it were a regular array?</a:t>
            </a:r>
          </a:p>
          <a:p>
            <a:pPr lvl="4"/>
            <a:endParaRPr lang="en-US" dirty="0"/>
          </a:p>
          <a:p>
            <a:r>
              <a:rPr lang="en-US" dirty="0"/>
              <a:t>We can </a:t>
            </a:r>
            <a:r>
              <a:rPr lang="en-US" u="sng" dirty="0"/>
              <a:t>overload the subscript operator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[]</a:t>
            </a:r>
          </a:p>
          <a:p>
            <a:pPr lvl="1"/>
            <a:r>
              <a:rPr lang="en-US" dirty="0"/>
              <a:t>We want the subscripts to be usable </a:t>
            </a:r>
            <a:br>
              <a:rPr lang="en-US" dirty="0"/>
            </a:br>
            <a:r>
              <a:rPr lang="en-US" dirty="0"/>
              <a:t>on </a:t>
            </a:r>
            <a:r>
              <a:rPr lang="en-US" u="sng" dirty="0"/>
              <a:t>either side</a:t>
            </a:r>
            <a:r>
              <a:rPr lang="en-US" dirty="0"/>
              <a:t> of an assignment.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45730" y="5345643"/>
            <a:ext cx="225254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t-BR" sz="1800" b="1">
                <a:latin typeface="Courier New" charset="0"/>
                <a:ea typeface="Courier New" charset="0"/>
                <a:cs typeface="Courier New" charset="0"/>
              </a:rPr>
              <a:t>a1[4] = -a1[4];</a:t>
            </a:r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72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5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17317" y="1401633"/>
            <a:ext cx="6109365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len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~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operator =(const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rhs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   int&amp; operator [](int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 const;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get_length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at(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void set(int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int value);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*elements;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length;</a:t>
            </a:r>
          </a:p>
          <a:p>
            <a:r>
              <a:rPr lang="uk-UA" b="1" dirty="0">
                <a:latin typeface="Courier New" charset="0"/>
                <a:ea typeface="Courier New" charset="0"/>
                <a:cs typeface="Courier New" charset="0"/>
              </a:rPr>
              <a:t>};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35024" y="1232356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SafeArray5.h</a:t>
            </a:r>
          </a:p>
        </p:txBody>
      </p:sp>
    </p:spTree>
    <p:extLst>
      <p:ext uri="{BB962C8B-B14F-4D97-AF65-F5344CB8AC3E}">
        <p14:creationId xmlns:p14="http://schemas.microsoft.com/office/powerpoint/2010/main" val="24574425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5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22502" y="1417342"/>
            <a:ext cx="569899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::operator [](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endParaRPr lang="en-US" sz="1800" b="1" dirty="0">
              <a:solidFill>
                <a:srgbClr val="B23C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assert((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&gt;= 0) &amp;&amp;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 length));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return elements[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];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68" y="2697488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SafeArray5.cpp</a:t>
            </a:r>
          </a:p>
        </p:txBody>
      </p:sp>
    </p:spTree>
    <p:extLst>
      <p:ext uri="{BB962C8B-B14F-4D97-AF65-F5344CB8AC3E}">
        <p14:creationId xmlns:p14="http://schemas.microsoft.com/office/powerpoint/2010/main" val="42367754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5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3193" y="1234464"/>
            <a:ext cx="7686720" cy="49398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a1(10), a2, a3;</a:t>
            </a:r>
          </a:p>
          <a:p>
            <a:endParaRPr lang="mr-IN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&lt; 10;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++) </a:t>
            </a:r>
            <a:r>
              <a:rPr lang="mr-IN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a1[</a:t>
            </a:r>
            <a:r>
              <a:rPr lang="mr-IN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]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= 10*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mr-IN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a3 = a2 = a1;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a1[4] = -a1[4];</a:t>
            </a:r>
            <a:br>
              <a:rPr lang="mr-IN" sz="1500" b="1" dirty="0">
                <a:latin typeface="Courier New" charset="0"/>
                <a:ea typeface="Courier New" charset="0"/>
                <a:cs typeface="Courier New" charset="0"/>
              </a:rPr>
            </a:br>
            <a:endParaRPr lang="mr-IN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&lt;&lt; "a1 =";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(a1);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&lt;&lt; "a2 =";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(a2);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&lt;&lt; "a3 =";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(a3);</a:t>
            </a:r>
            <a:br>
              <a:rPr lang="mr-IN" sz="1500" b="1" dirty="0">
                <a:latin typeface="Courier New" charset="0"/>
                <a:ea typeface="Courier New" charset="0"/>
                <a:cs typeface="Courier New" charset="0"/>
              </a:rPr>
            </a:br>
            <a:endParaRPr lang="mr-IN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0;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br>
              <a:rPr lang="mr-IN" sz="1500" b="1" dirty="0">
                <a:latin typeface="Courier New" charset="0"/>
                <a:ea typeface="Courier New" charset="0"/>
                <a:cs typeface="Courier New" charset="0"/>
              </a:rPr>
            </a:br>
            <a:endParaRPr lang="mr-IN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sz="15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&lt;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a.get_length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();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++)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&lt;&lt; " " &lt;&lt; </a:t>
            </a:r>
            <a:r>
              <a:rPr lang="mr-IN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]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mr-IN" sz="15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5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5" y="3288872"/>
            <a:ext cx="4381328" cy="830997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a1 = 0 10 20 30 -40 50 60 70 80 90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a2 = 0 10 20 30 40 50 60 70 80 90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a3 = 0 10 20 30 40 50 60 70 80 90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52146" y="1353105"/>
            <a:ext cx="20774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SafeArrayTests5.cpp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575192-3234-2343-91FE-3082DFB102AF}"/>
              </a:ext>
            </a:extLst>
          </p:cNvPr>
          <p:cNvSpPr txBox="1"/>
          <p:nvPr/>
        </p:nvSpPr>
        <p:spPr>
          <a:xfrm>
            <a:off x="3383293" y="4709146"/>
            <a:ext cx="321754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Note that we’ve been passing the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b="1" dirty="0" err="1">
                <a:solidFill>
                  <a:srgbClr val="B23C00"/>
                </a:solidFill>
                <a:latin typeface="Courier" pitchFamily="2" charset="0"/>
              </a:rPr>
              <a:t>SafeArray</a:t>
            </a:r>
            <a:r>
              <a:rPr lang="en-US" dirty="0">
                <a:solidFill>
                  <a:srgbClr val="0033CC"/>
                </a:solidFill>
              </a:rPr>
              <a:t> object </a:t>
            </a:r>
            <a:r>
              <a:rPr lang="en-US" u="sng" dirty="0">
                <a:solidFill>
                  <a:srgbClr val="0033CC"/>
                </a:solidFill>
              </a:rPr>
              <a:t>by reference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847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“Big Three”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13936"/>
          </a:xfrm>
        </p:spPr>
        <p:txBody>
          <a:bodyPr/>
          <a:lstStyle/>
          <a:p>
            <a:r>
              <a:rPr lang="en-US" dirty="0"/>
              <a:t>Collectively called the </a:t>
            </a:r>
            <a:r>
              <a:rPr lang="en-US" dirty="0">
                <a:solidFill>
                  <a:srgbClr val="B23C00"/>
                </a:solidFill>
              </a:rPr>
              <a:t>“big three”</a:t>
            </a:r>
            <a:r>
              <a:rPr lang="en-US" dirty="0"/>
              <a:t> of a class:</a:t>
            </a:r>
          </a:p>
          <a:p>
            <a:pPr lvl="1"/>
            <a:r>
              <a:rPr lang="en-US" dirty="0"/>
              <a:t>overloaded assignment operator</a:t>
            </a:r>
          </a:p>
          <a:p>
            <a:pPr lvl="1"/>
            <a:r>
              <a:rPr lang="en-US" dirty="0"/>
              <a:t>copy constructor</a:t>
            </a:r>
          </a:p>
          <a:p>
            <a:pPr lvl="1"/>
            <a:r>
              <a:rPr lang="en-US" dirty="0"/>
              <a:t>destructor</a:t>
            </a:r>
          </a:p>
          <a:p>
            <a:pPr lvl="5"/>
            <a:endParaRPr lang="en-US" dirty="0"/>
          </a:p>
          <a:p>
            <a:r>
              <a:rPr lang="en-US" dirty="0"/>
              <a:t>Rule of thumb: If you </a:t>
            </a:r>
            <a:r>
              <a:rPr lang="en-US" u="sng" dirty="0"/>
              <a:t>must</a:t>
            </a:r>
            <a:r>
              <a:rPr lang="en-US" dirty="0"/>
              <a:t> define a </a:t>
            </a:r>
            <a:r>
              <a:rPr lang="en-US" u="sng" dirty="0"/>
              <a:t>destructor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you must also define a </a:t>
            </a:r>
            <a:r>
              <a:rPr lang="en-US" u="sng" dirty="0"/>
              <a:t>copy constructor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an </a:t>
            </a:r>
            <a:r>
              <a:rPr lang="en-US" u="sng" dirty="0"/>
              <a:t>overloaded assignment operator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destructor deletes dynamically allocated data.</a:t>
            </a:r>
          </a:p>
          <a:p>
            <a:pPr lvl="4"/>
            <a:endParaRPr lang="en-US" dirty="0"/>
          </a:p>
          <a:p>
            <a:r>
              <a:rPr lang="en-US" dirty="0"/>
              <a:t>Manage </a:t>
            </a:r>
            <a:r>
              <a:rPr lang="en-US" u="sng" dirty="0"/>
              <a:t>dynamic memory</a:t>
            </a:r>
            <a:r>
              <a:rPr lang="en-US" dirty="0"/>
              <a:t> consistently.</a:t>
            </a:r>
          </a:p>
          <a:p>
            <a:pPr lvl="1"/>
            <a:r>
              <a:rPr lang="en-US" dirty="0"/>
              <a:t>Do not rely on the default implementations!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7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 of Objects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627" y="1234464"/>
            <a:ext cx="6628738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BirthdayDynamic.h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bds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"Print dynamic birthday array:"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(int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bds.get_length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"Create dynamic birthday array:"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birthdays(3);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birthdays[0] = Birthday();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birthdays[1] = Birthday(1981, 9, 2);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birthdays[2] = Birthday(1992, 5, 8);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print(birthdays);</a:t>
            </a:r>
            <a:b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solidFill>
                <a:srgbClr val="B23C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"End of program!"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03512" y="1325903"/>
            <a:ext cx="266912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BirthdayDynamicTester.cpp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2D63C5-D972-4C43-A349-4E2E61CDF8E1}"/>
              </a:ext>
            </a:extLst>
          </p:cNvPr>
          <p:cNvSpPr txBox="1"/>
          <p:nvPr/>
        </p:nvSpPr>
        <p:spPr>
          <a:xfrm>
            <a:off x="4663439" y="1874537"/>
            <a:ext cx="135005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Pass by value.</a:t>
            </a:r>
          </a:p>
        </p:txBody>
      </p:sp>
    </p:spTree>
    <p:extLst>
      <p:ext uri="{BB962C8B-B14F-4D97-AF65-F5344CB8AC3E}">
        <p14:creationId xmlns:p14="http://schemas.microsoft.com/office/powerpoint/2010/main" val="411319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5F8B-E592-6E40-8E3F-51A989FE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“Big Three”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8AA19-BCD1-F041-BF03-5A7E9B816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if remembering the “Big Three” weren’t enough, in the most recent versions of C++, </a:t>
            </a:r>
            <a:br>
              <a:rPr lang="en-US" dirty="0"/>
            </a:br>
            <a:r>
              <a:rPr lang="en-US" dirty="0"/>
              <a:t>they’ve become the </a:t>
            </a:r>
            <a:r>
              <a:rPr lang="en-US" dirty="0">
                <a:solidFill>
                  <a:srgbClr val="B23C00"/>
                </a:solidFill>
              </a:rPr>
              <a:t>“Big Five”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More about the Big Five later in the semester ...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01D161-A422-B042-8C98-49CD495E0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330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auto</a:t>
            </a:r>
            <a:r>
              <a:rPr lang="en-US" dirty="0"/>
              <a:t> Keyword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145258"/>
          </a:xfrm>
        </p:spPr>
        <p:txBody>
          <a:bodyPr/>
          <a:lstStyle/>
          <a:p>
            <a:r>
              <a:rPr lang="en-US" dirty="0"/>
              <a:t>In a declaration of a variable that is also being initialized, the compiler can </a:t>
            </a:r>
            <a:r>
              <a:rPr lang="en-US" u="sng" dirty="0"/>
              <a:t>infer</a:t>
            </a:r>
            <a:r>
              <a:rPr lang="en-US" dirty="0"/>
              <a:t> the type of the variable from the initialization expression.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type inference</a:t>
            </a:r>
            <a:r>
              <a:rPr lang="en-US" dirty="0"/>
              <a:t>, AKA </a:t>
            </a:r>
            <a:r>
              <a:rPr lang="en-US" dirty="0">
                <a:solidFill>
                  <a:srgbClr val="B23C00"/>
                </a:solidFill>
              </a:rPr>
              <a:t>type determination</a:t>
            </a:r>
          </a:p>
          <a:p>
            <a:pPr lvl="5"/>
            <a:endParaRPr lang="en-US" dirty="0"/>
          </a:p>
          <a:p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auto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instead of a complicated type name.</a:t>
            </a:r>
          </a:p>
          <a:p>
            <a:pPr lvl="1"/>
            <a:r>
              <a:rPr lang="en-US" dirty="0"/>
              <a:t>Examples: Instead of: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Use: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00161" y="4343390"/>
            <a:ext cx="7343677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time_point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::now();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25" y="4983463"/>
            <a:ext cx="48750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::now();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160CDA-3751-3345-B6C5-69543DF8F100}"/>
              </a:ext>
            </a:extLst>
          </p:cNvPr>
          <p:cNvSpPr txBox="1"/>
          <p:nvPr/>
        </p:nvSpPr>
        <p:spPr>
          <a:xfrm>
            <a:off x="546698" y="5474766"/>
            <a:ext cx="805060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From the initialization expression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::now()</a:t>
            </a:r>
            <a:r>
              <a:rPr lang="en-US" dirty="0">
                <a:solidFill>
                  <a:srgbClr val="0033CC"/>
                </a:solidFill>
              </a:rPr>
              <a:t> the compiler can </a:t>
            </a:r>
            <a:r>
              <a:rPr lang="en-US" u="sng" dirty="0">
                <a:solidFill>
                  <a:srgbClr val="0033CC"/>
                </a:solidFill>
              </a:rPr>
              <a:t>infer</a:t>
            </a:r>
            <a:r>
              <a:rPr lang="en-US" dirty="0">
                <a:solidFill>
                  <a:srgbClr val="0033CC"/>
                </a:solidFill>
              </a:rPr>
              <a:t> that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33CC"/>
                </a:solidFill>
              </a:rPr>
              <a:t>has type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time_point</a:t>
            </a:r>
            <a:r>
              <a:rPr lang="en-US" dirty="0"/>
              <a:t>.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741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decltype</a:t>
            </a:r>
            <a:r>
              <a:rPr lang="en-US" dirty="0"/>
              <a:t> Pseudo-Function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3322307"/>
          </a:xfrm>
        </p:spPr>
        <p:txBody>
          <a:bodyPr/>
          <a:lstStyle/>
          <a:p>
            <a:r>
              <a:rPr lang="en-US" b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decltype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takes a variable as an argument.</a:t>
            </a:r>
          </a:p>
          <a:p>
            <a:r>
              <a:rPr lang="en-US" dirty="0"/>
              <a:t>Returns the </a:t>
            </a:r>
            <a:r>
              <a:rPr lang="en-US" u="sng" dirty="0"/>
              <a:t>type</a:t>
            </a:r>
            <a:r>
              <a:rPr lang="en-US" dirty="0"/>
              <a:t> associated with the variable.</a:t>
            </a:r>
          </a:p>
          <a:p>
            <a:pPr lvl="5"/>
            <a:endParaRPr lang="en-US" dirty="0"/>
          </a:p>
          <a:p>
            <a:r>
              <a:rPr lang="en-US" dirty="0"/>
              <a:t>Use to create another variable </a:t>
            </a:r>
            <a:br>
              <a:rPr lang="en-US" dirty="0"/>
            </a:br>
            <a:r>
              <a:rPr lang="en-US" dirty="0"/>
              <a:t>with the </a:t>
            </a:r>
            <a:r>
              <a:rPr lang="en-US" u="sng" dirty="0"/>
              <a:t>same type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Ensure that two variables have the same type.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4473" y="4709146"/>
            <a:ext cx="487505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::now();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decltype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end_time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1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Mysterious Program Crash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31994"/>
            <a:ext cx="8229600" cy="1498931"/>
          </a:xfrm>
        </p:spPr>
        <p:txBody>
          <a:bodyPr/>
          <a:lstStyle/>
          <a:p>
            <a:r>
              <a:rPr lang="en-US" dirty="0"/>
              <a:t>An attempt to free memory that isn’t allocated!</a:t>
            </a:r>
          </a:p>
          <a:p>
            <a:r>
              <a:rPr lang="en-US" dirty="0"/>
              <a:t>What memory is it referring to?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2170" y="1325903"/>
            <a:ext cx="6479659" cy="3046988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Create dynamic birthday array: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Print dynamic birthday array: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0/0/0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9/2/1981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5/8/1992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End of program!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BirthdayDynamic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(15420,0x7fffc19c53c0)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 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*** error for object 0x7fa316402550: </a:t>
            </a:r>
            <a:b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   pointer being freed was not allocated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*** set a breakpoint in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malloc_error_break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to debug</a:t>
            </a:r>
          </a:p>
        </p:txBody>
      </p:sp>
    </p:spTree>
    <p:extLst>
      <p:ext uri="{BB962C8B-B14F-4D97-AF65-F5344CB8AC3E}">
        <p14:creationId xmlns:p14="http://schemas.microsoft.com/office/powerpoint/2010/main" val="356977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Shallow Copy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dirty="0"/>
              <a:t> object is </a:t>
            </a:r>
            <a:br>
              <a:rPr lang="en-US" dirty="0"/>
            </a:br>
            <a:r>
              <a:rPr lang="en-US" u="sng" dirty="0"/>
              <a:t>passed by value</a:t>
            </a:r>
            <a:r>
              <a:rPr lang="en-US" dirty="0"/>
              <a:t>, the </a:t>
            </a:r>
            <a:r>
              <a:rPr lang="en-US" u="sng" dirty="0"/>
              <a:t>default copy constructor</a:t>
            </a:r>
            <a:r>
              <a:rPr lang="en-US" dirty="0"/>
              <a:t> makes a </a:t>
            </a:r>
            <a:r>
              <a:rPr lang="en-US" dirty="0">
                <a:solidFill>
                  <a:srgbClr val="B23C00"/>
                </a:solidFill>
              </a:rPr>
              <a:t>shallow copy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object contains a pointer to </a:t>
            </a:r>
            <a:br>
              <a:rPr lang="en-US" dirty="0"/>
            </a:br>
            <a:r>
              <a:rPr lang="en-US" dirty="0"/>
              <a:t>dynamically allocated data, a shallow copy </a:t>
            </a:r>
            <a:br>
              <a:rPr lang="en-US" dirty="0"/>
            </a:br>
            <a:r>
              <a:rPr lang="en-US" u="sng" dirty="0"/>
              <a:t>only copies the pointer</a:t>
            </a:r>
            <a:r>
              <a:rPr lang="en-US" dirty="0"/>
              <a:t> to the allocated data.</a:t>
            </a:r>
          </a:p>
          <a:p>
            <a:pPr lvl="4"/>
            <a:endParaRPr lang="en-US" dirty="0"/>
          </a:p>
          <a:p>
            <a:r>
              <a:rPr lang="en-US" u="sng" dirty="0"/>
              <a:t>It does not copy the allocated data </a:t>
            </a:r>
            <a:br>
              <a:rPr lang="en-US" dirty="0"/>
            </a:br>
            <a:r>
              <a:rPr lang="en-US" dirty="0"/>
              <a:t>that the pointer is pointing 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10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Shallow Copy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1"/>
          </a:xfrm>
        </p:spPr>
        <p:txBody>
          <a:bodyPr/>
          <a:lstStyle/>
          <a:p>
            <a:r>
              <a:rPr lang="en-US"/>
              <a:t>The </a:t>
            </a:r>
            <a:r>
              <a:rPr lang="en-US" dirty="0"/>
              <a:t>shallow copy points to </a:t>
            </a:r>
            <a:br>
              <a:rPr lang="en-US" dirty="0"/>
            </a:br>
            <a:r>
              <a:rPr lang="en-US" dirty="0"/>
              <a:t>the same dynamic array: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D567AE4-8C12-DC48-BBDB-3380B310F224}"/>
              </a:ext>
            </a:extLst>
          </p:cNvPr>
          <p:cNvGrpSpPr/>
          <p:nvPr/>
        </p:nvGrpSpPr>
        <p:grpSpPr>
          <a:xfrm>
            <a:off x="5212073" y="3519695"/>
            <a:ext cx="822951" cy="274319"/>
            <a:chOff x="5212073" y="3519695"/>
            <a:chExt cx="822951" cy="274319"/>
          </a:xfrm>
        </p:grpSpPr>
        <p:sp>
          <p:nvSpPr>
            <p:cNvPr id="6" name="Rectangle 5"/>
            <p:cNvSpPr/>
            <p:nvPr/>
          </p:nvSpPr>
          <p:spPr bwMode="auto">
            <a:xfrm>
              <a:off x="5212073" y="3519695"/>
              <a:ext cx="274317" cy="27431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482606" y="3519696"/>
              <a:ext cx="274317" cy="27431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760707" y="3519695"/>
              <a:ext cx="274317" cy="27431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9C7CE54-E598-F24B-8B5C-2446EF1A7BF5}"/>
              </a:ext>
            </a:extLst>
          </p:cNvPr>
          <p:cNvGrpSpPr/>
          <p:nvPr/>
        </p:nvGrpSpPr>
        <p:grpSpPr>
          <a:xfrm>
            <a:off x="2831430" y="3886195"/>
            <a:ext cx="1935145" cy="822951"/>
            <a:chOff x="2831430" y="3886195"/>
            <a:chExt cx="1935145" cy="822951"/>
          </a:xfrm>
        </p:grpSpPr>
        <p:sp>
          <p:nvSpPr>
            <p:cNvPr id="17" name="Rectangle 16"/>
            <p:cNvSpPr/>
            <p:nvPr/>
          </p:nvSpPr>
          <p:spPr bwMode="auto">
            <a:xfrm>
              <a:off x="2831430" y="3886195"/>
              <a:ext cx="1935145" cy="822951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31430" y="3913398"/>
              <a:ext cx="193514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birthdays</a:t>
              </a:r>
              <a:r>
                <a:rPr lang="en-US" dirty="0"/>
                <a:t> (main)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030933" y="4343391"/>
              <a:ext cx="274317" cy="27431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848021" y="4279154"/>
              <a:ext cx="11721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elements</a:t>
              </a: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4122372" y="4410278"/>
              <a:ext cx="91439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0033CC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cxnSp>
        <p:nvCxnSpPr>
          <p:cNvPr id="29" name="Curved Connector 28"/>
          <p:cNvCxnSpPr/>
          <p:nvPr/>
        </p:nvCxnSpPr>
        <p:spPr bwMode="auto">
          <a:xfrm flipV="1">
            <a:off x="4206244" y="3703317"/>
            <a:ext cx="995033" cy="763980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027C864-9827-004A-8A5C-2D011DA512C0}"/>
              </a:ext>
            </a:extLst>
          </p:cNvPr>
          <p:cNvGrpSpPr/>
          <p:nvPr/>
        </p:nvGrpSpPr>
        <p:grpSpPr>
          <a:xfrm>
            <a:off x="2835613" y="2697488"/>
            <a:ext cx="1565259" cy="822951"/>
            <a:chOff x="2835613" y="2759825"/>
            <a:chExt cx="1565259" cy="822951"/>
          </a:xfrm>
        </p:grpSpPr>
        <p:sp>
          <p:nvSpPr>
            <p:cNvPr id="24" name="Rectangle 23"/>
            <p:cNvSpPr/>
            <p:nvPr/>
          </p:nvSpPr>
          <p:spPr bwMode="auto">
            <a:xfrm>
              <a:off x="2835613" y="2759825"/>
              <a:ext cx="1565259" cy="822951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035116" y="3217021"/>
              <a:ext cx="274317" cy="27431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4126555" y="3283908"/>
              <a:ext cx="91439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0033CC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835613" y="2787028"/>
              <a:ext cx="14686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bds</a:t>
              </a:r>
              <a:r>
                <a:rPr lang="en-US" dirty="0"/>
                <a:t> (function)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835613" y="3152784"/>
              <a:ext cx="11721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elements</a:t>
              </a:r>
            </a:p>
          </p:txBody>
        </p:sp>
      </p:grpSp>
      <p:cxnSp>
        <p:nvCxnSpPr>
          <p:cNvPr id="22" name="Curved Connector 21"/>
          <p:cNvCxnSpPr/>
          <p:nvPr/>
        </p:nvCxnSpPr>
        <p:spPr bwMode="auto">
          <a:xfrm>
            <a:off x="4213811" y="3289916"/>
            <a:ext cx="987466" cy="342217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2536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Shallow Copy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229600" cy="4846266"/>
          </a:xfrm>
        </p:spPr>
        <p:txBody>
          <a:bodyPr/>
          <a:lstStyle/>
          <a:p>
            <a:r>
              <a:rPr lang="en-US" dirty="0"/>
              <a:t>When the print function completes and returns, its formal parameter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bds</a:t>
            </a:r>
            <a:r>
              <a:rPr lang="en-US" dirty="0"/>
              <a:t> goes </a:t>
            </a:r>
            <a:r>
              <a:rPr lang="en-US" u="sng" dirty="0"/>
              <a:t>out of scope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BirthdayDynamic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object’s </a:t>
            </a:r>
            <a:r>
              <a:rPr lang="en-US" u="sng" dirty="0"/>
              <a:t>destructor </a:t>
            </a:r>
            <a:br>
              <a:rPr lang="en-US" u="sng" dirty="0"/>
            </a:br>
            <a:r>
              <a:rPr lang="en-US" u="sng" dirty="0"/>
              <a:t>deletes the dynamic array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Now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birthdays</a:t>
            </a:r>
            <a:r>
              <a:rPr lang="en-US" dirty="0"/>
              <a:t> in the</a:t>
            </a:r>
            <a:br>
              <a:rPr lang="en-US" dirty="0"/>
            </a:br>
            <a:r>
              <a:rPr lang="en-US" dirty="0"/>
              <a:t>main has a </a:t>
            </a:r>
            <a:r>
              <a:rPr lang="en-US" dirty="0">
                <a:solidFill>
                  <a:srgbClr val="B23C00"/>
                </a:solidFill>
              </a:rPr>
              <a:t>dangling pointer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When the program is ready to terminate, </a:t>
            </a:r>
            <a:br>
              <a:rPr lang="en-US" dirty="0"/>
            </a:br>
            <a:r>
              <a:rPr lang="en-US" dirty="0"/>
              <a:t>it also calls the destructor, which attempts to </a:t>
            </a:r>
            <a:br>
              <a:rPr lang="en-US" dirty="0"/>
            </a:br>
            <a:r>
              <a:rPr lang="en-US" u="sng" dirty="0"/>
              <a:t>delete memory that has already been deleted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EC42A54-FDB6-EE43-A019-634F80A10E26}"/>
              </a:ext>
            </a:extLst>
          </p:cNvPr>
          <p:cNvGrpSpPr/>
          <p:nvPr/>
        </p:nvGrpSpPr>
        <p:grpSpPr>
          <a:xfrm>
            <a:off x="6323147" y="2880366"/>
            <a:ext cx="1565259" cy="822951"/>
            <a:chOff x="6160995" y="3520439"/>
            <a:chExt cx="1565259" cy="822951"/>
          </a:xfrm>
        </p:grpSpPr>
        <p:sp>
          <p:nvSpPr>
            <p:cNvPr id="67" name="Rectangle 66"/>
            <p:cNvSpPr/>
            <p:nvPr/>
          </p:nvSpPr>
          <p:spPr bwMode="auto">
            <a:xfrm>
              <a:off x="6160995" y="3520439"/>
              <a:ext cx="1565259" cy="822951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160995" y="3547642"/>
              <a:ext cx="14686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bds</a:t>
              </a:r>
              <a:r>
                <a:rPr lang="en-US" dirty="0"/>
                <a:t> (function)</a:t>
              </a: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7360498" y="3977635"/>
              <a:ext cx="274317" cy="27431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160995" y="3913398"/>
              <a:ext cx="11721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elements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A1E4A42-B8CD-C94D-8B83-63B17185CCF7}"/>
                </a:ext>
              </a:extLst>
            </p:cNvPr>
            <p:cNvSpPr txBox="1"/>
            <p:nvPr/>
          </p:nvSpPr>
          <p:spPr>
            <a:xfrm>
              <a:off x="7363860" y="3936975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B23C00"/>
                  </a:solidFill>
                </a:rPr>
                <a:t>x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C41C8E7-082B-B44D-AD05-ED13C87CDB47}"/>
              </a:ext>
            </a:extLst>
          </p:cNvPr>
          <p:cNvGrpSpPr/>
          <p:nvPr/>
        </p:nvGrpSpPr>
        <p:grpSpPr>
          <a:xfrm>
            <a:off x="6323147" y="3520439"/>
            <a:ext cx="2648511" cy="1208820"/>
            <a:chOff x="6151627" y="4251952"/>
            <a:chExt cx="2648511" cy="1208820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6EC57DA-C917-0543-9F84-108C10137FB9}"/>
                </a:ext>
              </a:extLst>
            </p:cNvPr>
            <p:cNvGrpSpPr/>
            <p:nvPr/>
          </p:nvGrpSpPr>
          <p:grpSpPr>
            <a:xfrm>
              <a:off x="6151627" y="4637821"/>
              <a:ext cx="1935145" cy="822951"/>
              <a:chOff x="2831430" y="3886195"/>
              <a:chExt cx="1935145" cy="822951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AEF5798-5BE1-5642-870B-F8D731E04F28}"/>
                  </a:ext>
                </a:extLst>
              </p:cNvPr>
              <p:cNvSpPr/>
              <p:nvPr/>
            </p:nvSpPr>
            <p:spPr bwMode="auto">
              <a:xfrm>
                <a:off x="2831430" y="3886195"/>
                <a:ext cx="1935145" cy="822951"/>
              </a:xfrm>
              <a:prstGeom prst="rect">
                <a:avLst/>
              </a:prstGeom>
              <a:solidFill>
                <a:srgbClr val="E1F5FF"/>
              </a:solidFill>
              <a:ln w="9525" cap="flat" cmpd="sng" algn="ctr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96A1898-CE96-C047-A424-482E359A8572}"/>
                  </a:ext>
                </a:extLst>
              </p:cNvPr>
              <p:cNvSpPr txBox="1"/>
              <p:nvPr/>
            </p:nvSpPr>
            <p:spPr>
              <a:xfrm>
                <a:off x="2831430" y="3913398"/>
                <a:ext cx="19351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latin typeface="Courier New" charset="0"/>
                    <a:ea typeface="Courier New" charset="0"/>
                    <a:cs typeface="Courier New" charset="0"/>
                  </a:rPr>
                  <a:t>birthdays</a:t>
                </a:r>
                <a:r>
                  <a:rPr lang="en-US" dirty="0"/>
                  <a:t> (main)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950CF4D-CB50-9041-9C72-23B3F6E2216A}"/>
                  </a:ext>
                </a:extLst>
              </p:cNvPr>
              <p:cNvSpPr/>
              <p:nvPr/>
            </p:nvSpPr>
            <p:spPr bwMode="auto">
              <a:xfrm>
                <a:off x="4030933" y="4343391"/>
                <a:ext cx="274317" cy="274317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8D98D69-4C55-D846-90B6-4E39EC2908F3}"/>
                  </a:ext>
                </a:extLst>
              </p:cNvPr>
              <p:cNvSpPr txBox="1"/>
              <p:nvPr/>
            </p:nvSpPr>
            <p:spPr>
              <a:xfrm>
                <a:off x="2848021" y="4279154"/>
                <a:ext cx="11721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latin typeface="Courier New" charset="0"/>
                    <a:ea typeface="Courier New" charset="0"/>
                    <a:cs typeface="Courier New" charset="0"/>
                  </a:rPr>
                  <a:t>elements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73ADCC80-2178-F646-8329-C44EAEB9CD41}"/>
                  </a:ext>
                </a:extLst>
              </p:cNvPr>
              <p:cNvSpPr/>
              <p:nvPr/>
            </p:nvSpPr>
            <p:spPr bwMode="auto">
              <a:xfrm>
                <a:off x="4122372" y="4410278"/>
                <a:ext cx="91439" cy="91439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rgbClr val="0033CC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</p:grpSp>
        <p:cxnSp>
          <p:nvCxnSpPr>
            <p:cNvPr id="30" name="Curved Connector 29">
              <a:extLst>
                <a:ext uri="{FF2B5EF4-FFF2-40B4-BE49-F238E27FC236}">
                  <a16:creationId xmlns:a16="http://schemas.microsoft.com/office/drawing/2014/main" id="{35E39611-A3C2-624F-BBD8-3901273478C4}"/>
                </a:ext>
              </a:extLst>
            </p:cNvPr>
            <p:cNvCxnSpPr/>
            <p:nvPr/>
          </p:nvCxnSpPr>
          <p:spPr bwMode="auto">
            <a:xfrm flipV="1">
              <a:off x="7526441" y="4454943"/>
              <a:ext cx="995033" cy="763980"/>
            </a:xfrm>
            <a:prstGeom prst="curved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D3752FF-2062-7A4B-94E7-6270FB2C94E0}"/>
                </a:ext>
              </a:extLst>
            </p:cNvPr>
            <p:cNvSpPr txBox="1"/>
            <p:nvPr/>
          </p:nvSpPr>
          <p:spPr>
            <a:xfrm>
              <a:off x="8458378" y="4251952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B23C00"/>
                  </a:solidFill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985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Shallow Copy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34464"/>
            <a:ext cx="6628738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BirthdayDynamic.h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"Print dynamic birthday array:"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(int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bds.get_length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"Create dynamic birthday array:"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birthdays(3);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birthdays[0] = Birthday();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birthdays[1] = Birthday(1981, 9, 2);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birthdays[2] = Birthday(1992, 5, 8);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print(birthdays);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"End of program!"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829" y="4800585"/>
            <a:ext cx="3406702" cy="181588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Create dynamic birthday array: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Print dynamic birthday array: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0/0/0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9/2/1981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5/8/1992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End of program!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99053" y="1874537"/>
            <a:ext cx="291137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  <a:latin typeface="+mn-lt"/>
              </a:rPr>
              <a:t>Pass</a:t>
            </a:r>
            <a:r>
              <a:rPr lang="en-US" sz="1400" dirty="0">
                <a:solidFill>
                  <a:srgbClr val="0033CC"/>
                </a:solidFill>
                <a:latin typeface="+mn-lt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0033CC"/>
                </a:solidFill>
                <a:latin typeface="+mn-lt"/>
                <a:ea typeface="Courier New" charset="0"/>
                <a:cs typeface="Courier New" charset="0"/>
              </a:rPr>
              <a:t>the parameter </a:t>
            </a:r>
            <a:r>
              <a:rPr lang="en-US" sz="1400" u="sng" dirty="0">
                <a:solidFill>
                  <a:srgbClr val="0033CC"/>
                </a:solidFill>
              </a:rPr>
              <a:t>by reference</a:t>
            </a:r>
            <a:r>
              <a:rPr lang="en-US" sz="1400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54602" y="1353105"/>
            <a:ext cx="266912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BirthdayDynamicTester.cpp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55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 Copy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7"/>
          </a:xfrm>
        </p:spPr>
        <p:txBody>
          <a:bodyPr/>
          <a:lstStyle/>
          <a:p>
            <a:r>
              <a:rPr lang="en-US" dirty="0"/>
              <a:t>If you want a </a:t>
            </a:r>
            <a:r>
              <a:rPr lang="en-US" dirty="0">
                <a:solidFill>
                  <a:srgbClr val="B23C00"/>
                </a:solidFill>
              </a:rPr>
              <a:t>deep copy</a:t>
            </a:r>
            <a:r>
              <a:rPr lang="en-US" dirty="0"/>
              <a:t>, one that also copies the dynamically allocated data, you need to </a:t>
            </a:r>
            <a:r>
              <a:rPr lang="en-US" u="sng" dirty="0"/>
              <a:t>write your own copy constructor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2766578"/>
            <a:ext cx="7837402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BirthdayDynamic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length(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other.length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), elements(new Birthday[length])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Copy the elements.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for (int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length;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 elements[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other[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40" y="4110067"/>
            <a:ext cx="3887603" cy="2062103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Create dynamic birthday array: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Print dynamic birthday array: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0/0/0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9/2/1981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5/8/1992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End of program!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68134-9FEE-AC4E-A7BD-FEEFFC7B4431}"/>
              </a:ext>
            </a:extLst>
          </p:cNvPr>
          <p:cNvSpPr txBox="1"/>
          <p:nvPr/>
        </p:nvSpPr>
        <p:spPr>
          <a:xfrm>
            <a:off x="5959319" y="4166961"/>
            <a:ext cx="21788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BirthdayDynamic.cpp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40312</TotalTime>
  <Words>3375</Words>
  <Application>Microsoft Macintosh PowerPoint</Application>
  <PresentationFormat>On-screen Show (4:3)</PresentationFormat>
  <Paragraphs>525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Courier</vt:lpstr>
      <vt:lpstr>Courier New</vt:lpstr>
      <vt:lpstr>Times New Roman</vt:lpstr>
      <vt:lpstr>Wingdings</vt:lpstr>
      <vt:lpstr>Quadrant</vt:lpstr>
      <vt:lpstr>CMPE 135: Object-Oriented Analysis  and Design April 27 Class Meeting</vt:lpstr>
      <vt:lpstr>Dynamic Arrays of Objects</vt:lpstr>
      <vt:lpstr>Dynamic Arrays of Objects, cont’d</vt:lpstr>
      <vt:lpstr>Mysterious Program Crash</vt:lpstr>
      <vt:lpstr>Shallow Copy</vt:lpstr>
      <vt:lpstr>Shallow Copy, cont’d</vt:lpstr>
      <vt:lpstr>Shallow Copy, cont’d</vt:lpstr>
      <vt:lpstr>Shallow Copy, cont’d</vt:lpstr>
      <vt:lpstr>Deep Copy</vt:lpstr>
      <vt:lpstr>A “Safe” Array Type: Version 1</vt:lpstr>
      <vt:lpstr>A “Safe” Array Type: Version 1, cont’d</vt:lpstr>
      <vt:lpstr>A “Safe” Array Type: Version 1, cont’d</vt:lpstr>
      <vt:lpstr>A “Safe” Array Type: Version 1, cont’d</vt:lpstr>
      <vt:lpstr>A “Safe” Array Type: Version 1, cont’d</vt:lpstr>
      <vt:lpstr>Default Assignment Operator</vt:lpstr>
      <vt:lpstr>Default Assignment Operator, cont’d</vt:lpstr>
      <vt:lpstr>A “Safe” Array Type: Version 1, cont’d</vt:lpstr>
      <vt:lpstr>A “Safe” Array Type: Version 2</vt:lpstr>
      <vt:lpstr>A “Safe” Array Type: Version 2, cont’d</vt:lpstr>
      <vt:lpstr>A “Safe” Array Type: Version 3</vt:lpstr>
      <vt:lpstr>A “Safe” Array Type: Version 3, cont’d</vt:lpstr>
      <vt:lpstr>A “Safe” Array Type: Version 3, cont’d</vt:lpstr>
      <vt:lpstr>A “Safe” Array Type: Version 4</vt:lpstr>
      <vt:lpstr>A “Safe” Array Type: Version 4</vt:lpstr>
      <vt:lpstr>A “Safe” Array Type: Version 5</vt:lpstr>
      <vt:lpstr>A “Safe” Array Type: Version 5, cont’d</vt:lpstr>
      <vt:lpstr>A “Safe” Array Type: Version 5, cont’d</vt:lpstr>
      <vt:lpstr>A “Safe” Array Type: Version 5, cont’d</vt:lpstr>
      <vt:lpstr>The “Big Three”</vt:lpstr>
      <vt:lpstr>The “Big Three”, cont’d</vt:lpstr>
      <vt:lpstr>The auto Keyword</vt:lpstr>
      <vt:lpstr>The decltype Pseudo-Function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 Mak</cp:lastModifiedBy>
  <cp:revision>888</cp:revision>
  <dcterms:created xsi:type="dcterms:W3CDTF">2008-01-12T03:52:55Z</dcterms:created>
  <dcterms:modified xsi:type="dcterms:W3CDTF">2021-04-27T03:08:55Z</dcterms:modified>
</cp:coreProperties>
</file>