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40"/>
  </p:notesMasterIdLst>
  <p:handoutMasterIdLst>
    <p:handoutMasterId r:id="rId41"/>
  </p:handoutMasterIdLst>
  <p:sldIdLst>
    <p:sldId id="256" r:id="rId2"/>
    <p:sldId id="313" r:id="rId3"/>
    <p:sldId id="477" r:id="rId4"/>
    <p:sldId id="277" r:id="rId5"/>
    <p:sldId id="278" r:id="rId6"/>
    <p:sldId id="279" r:id="rId7"/>
    <p:sldId id="282" r:id="rId8"/>
    <p:sldId id="281" r:id="rId9"/>
    <p:sldId id="283" r:id="rId10"/>
    <p:sldId id="284" r:id="rId11"/>
    <p:sldId id="466" r:id="rId12"/>
    <p:sldId id="467" r:id="rId13"/>
    <p:sldId id="468" r:id="rId14"/>
    <p:sldId id="469" r:id="rId15"/>
    <p:sldId id="470" r:id="rId16"/>
    <p:sldId id="287" r:id="rId17"/>
    <p:sldId id="288" r:id="rId18"/>
    <p:sldId id="289" r:id="rId19"/>
    <p:sldId id="290" r:id="rId20"/>
    <p:sldId id="291" r:id="rId21"/>
    <p:sldId id="293" r:id="rId22"/>
    <p:sldId id="471" r:id="rId23"/>
    <p:sldId id="472" r:id="rId24"/>
    <p:sldId id="292" r:id="rId25"/>
    <p:sldId id="473" r:id="rId26"/>
    <p:sldId id="474" r:id="rId27"/>
    <p:sldId id="296" r:id="rId28"/>
    <p:sldId id="297" r:id="rId29"/>
    <p:sldId id="298" r:id="rId30"/>
    <p:sldId id="299" r:id="rId31"/>
    <p:sldId id="475" r:id="rId32"/>
    <p:sldId id="301" r:id="rId33"/>
    <p:sldId id="302" r:id="rId34"/>
    <p:sldId id="303" r:id="rId35"/>
    <p:sldId id="304" r:id="rId36"/>
    <p:sldId id="476" r:id="rId37"/>
    <p:sldId id="306" r:id="rId38"/>
    <p:sldId id="307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99FF"/>
    <a:srgbClr val="B23C00"/>
    <a:srgbClr val="DEF0F2"/>
    <a:srgbClr val="008000"/>
    <a:srgbClr val="8F0000"/>
    <a:srgbClr val="464646"/>
    <a:srgbClr val="F2E5D0"/>
    <a:srgbClr val="CC99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0" autoAdjust="0"/>
    <p:restoredTop sz="86386" autoAdjust="0"/>
  </p:normalViewPr>
  <p:slideViewPr>
    <p:cSldViewPr>
      <p:cViewPr varScale="1">
        <p:scale>
          <a:sx n="183" d="100"/>
          <a:sy n="183" d="100"/>
        </p:scale>
        <p:origin x="208" y="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9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28" d="100"/>
          <a:sy n="128" d="100"/>
        </p:scale>
        <p:origin x="3928" y="184"/>
      </p:cViewPr>
      <p:guideLst/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EC4D-AF1D-B244-858F-FC7BB69AC3F2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C8AE-DEBD-E641-93E8-ED065F7F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5E68D8E-92B9-6647-9C13-3186C5B5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 b="1"/>
            </a:lvl1pPr>
          </a:lstStyle>
          <a:p>
            <a:fld id="{91E6F249-8D10-7240-A07E-F66CEC252905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DA5FC-E46B-9C44-BC74-948B74CFAE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7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11163"/>
            <a:ext cx="2057400" cy="5719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163"/>
            <a:ext cx="6019800" cy="5719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E3472-7C7E-B14E-BFC5-D45A5C34A3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0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2B2D-F854-104A-9535-9A504E592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3FEEA-E4EA-8B48-84AC-27AA886F7D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0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6CE3A-7281-7642-9900-6E16427813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62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CDA5C-119F-CC4B-9649-ABA59C0C10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3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50CE1F-3703-B242-8AD0-B0AC82B28E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20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96963" y="6248400"/>
            <a:ext cx="21034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SJSU Dept. of Computer Science Fall 2013: November 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382963" y="6248400"/>
            <a:ext cx="2636837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CS 151: Object-Oriented Design © R. Mak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431D7-A35E-FE4C-978D-A4C1DB31A3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8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74743-FE56-7945-B44C-593C2BC728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86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885C50-577F-4141-9922-FD2248DB0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52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8120" y="6248400"/>
            <a:ext cx="548679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516B7F-12E3-114E-9B55-66756E9F7A1D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sp>
        <p:nvSpPr>
          <p:cNvPr id="14" name="TextBox 13"/>
          <p:cNvSpPr txBox="1"/>
          <p:nvPr userDrawn="1"/>
        </p:nvSpPr>
        <p:spPr>
          <a:xfrm>
            <a:off x="1097318" y="6263609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Computer</a:t>
            </a:r>
            <a:r>
              <a:rPr lang="en-US" sz="1000" baseline="0" dirty="0"/>
              <a:t> Engineering Dept.</a:t>
            </a:r>
          </a:p>
          <a:p>
            <a:r>
              <a:rPr lang="en-US" sz="1000" baseline="0" dirty="0"/>
              <a:t>Spring 2021: April 15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228860" y="6263609"/>
            <a:ext cx="2964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CMPE 135: Object-Oriented</a:t>
            </a:r>
            <a:r>
              <a:rPr lang="en-US" sz="1000" baseline="0" dirty="0"/>
              <a:t> Analysis and Design</a:t>
            </a:r>
            <a:br>
              <a:rPr lang="en-US" sz="1000" baseline="0" dirty="0"/>
            </a:br>
            <a:r>
              <a:rPr lang="en-US" sz="1000" baseline="0" dirty="0"/>
              <a:t>© R. Mak</a:t>
            </a:r>
            <a:endParaRPr lang="en-US" sz="1000" dirty="0"/>
          </a:p>
        </p:txBody>
      </p:sp>
      <p:pic>
        <p:nvPicPr>
          <p:cNvPr id="17" name="Picture 13" descr="SJSU-logo">
            <a:extLst>
              <a:ext uri="{FF2B5EF4-FFF2-40B4-BE49-F238E27FC236}">
                <a16:creationId xmlns:a16="http://schemas.microsoft.com/office/drawing/2014/main" id="{8717BB19-FC19-9940-A1C6-48FA3D3B55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.sjsu.edu/~ma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x-none" sz="3200" dirty="0"/>
              <a:t>CMPE 135: Object-Oriented Analysis </a:t>
            </a:r>
            <a:br>
              <a:rPr lang="en-US" altLang="x-none" sz="3200" dirty="0"/>
            </a:br>
            <a:r>
              <a:rPr lang="en-US" altLang="x-none" sz="3200" dirty="0"/>
              <a:t>and Design</a:t>
            </a:r>
            <a:br>
              <a:rPr lang="en-US" sz="3600" dirty="0"/>
            </a:br>
            <a:r>
              <a:rPr lang="en-US" sz="2400" dirty="0"/>
              <a:t>April 15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Engineering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Spring 2021</a:t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E6F249-8D10-7240-A07E-F66CEC25290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617707"/>
            <a:ext cx="878610" cy="11887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Gumball Machine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318" y="1325903"/>
            <a:ext cx="6949364" cy="485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87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FC7EE-38D0-C04E-AD56-8D88D173C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Gumball Machine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084E1-FB27-A349-8499-E5A9E3E1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CE00BC-8CE0-DE45-8682-C2AD48893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85" y="1417342"/>
            <a:ext cx="8146830" cy="43760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7FE1C-2E54-F24E-96E4-58BD7755111F}"/>
              </a:ext>
            </a:extLst>
          </p:cNvPr>
          <p:cNvSpPr/>
          <p:nvPr/>
        </p:nvSpPr>
        <p:spPr bwMode="auto">
          <a:xfrm>
            <a:off x="1645952" y="5349219"/>
            <a:ext cx="2560292" cy="7315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6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11BC-BC59-9143-A155-C4973D6FE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Gumball Machine: Insert Quarter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9212F8-ECE6-5242-8B34-C75AA2DA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52105-AE77-034D-BDD4-A003DD617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98" y="1705826"/>
            <a:ext cx="7863804" cy="39035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01FE94-E0D8-C442-81B7-DC5602CF01F0}"/>
              </a:ext>
            </a:extLst>
          </p:cNvPr>
          <p:cNvSpPr/>
          <p:nvPr/>
        </p:nvSpPr>
        <p:spPr bwMode="auto">
          <a:xfrm>
            <a:off x="731562" y="1705826"/>
            <a:ext cx="731512" cy="4430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146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4A4A-B76B-6744-BAC0-72F3E551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Gumball Machine: Eject Quarter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238F3-C9B1-DF41-890A-8F1069EF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74788-1AF6-1E4E-9AA8-A4BE37136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40" y="1508781"/>
            <a:ext cx="8138120" cy="3058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28270F-99E7-E045-B535-2C680CD8B4D9}"/>
              </a:ext>
            </a:extLst>
          </p:cNvPr>
          <p:cNvSpPr/>
          <p:nvPr/>
        </p:nvSpPr>
        <p:spPr bwMode="auto">
          <a:xfrm>
            <a:off x="1920269" y="4251951"/>
            <a:ext cx="3200365" cy="3657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85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CDA10-AEC2-AB4D-8282-3D00FC94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Gumball Machine: Turn Crank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D9E1A-6FA7-5941-90B8-F61A58AA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C3199-46E9-A247-9C18-84782D4D5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56" y="1875841"/>
            <a:ext cx="8412438" cy="31533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31EC32-9CCF-AF4A-B3D1-846FF35DD21F}"/>
              </a:ext>
            </a:extLst>
          </p:cNvPr>
          <p:cNvSpPr/>
          <p:nvPr/>
        </p:nvSpPr>
        <p:spPr bwMode="auto">
          <a:xfrm>
            <a:off x="6492219" y="1647243"/>
            <a:ext cx="2011658" cy="5486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71B1BB-26AE-BE49-9904-BB490B01410E}"/>
              </a:ext>
            </a:extLst>
          </p:cNvPr>
          <p:cNvSpPr/>
          <p:nvPr/>
        </p:nvSpPr>
        <p:spPr bwMode="auto">
          <a:xfrm>
            <a:off x="1920269" y="4804726"/>
            <a:ext cx="2834609" cy="4571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766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6C16A-7CF9-044E-A6B8-F922A306F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Gumball Machine: Dispense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EE011-FDBA-9C44-8684-4C717D768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9EEE2-E0CD-FA46-A98E-DCF94C9B4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59" y="1417342"/>
            <a:ext cx="8046682" cy="42588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16EE09-7AC4-2344-AD01-CA5BE4171981}"/>
              </a:ext>
            </a:extLst>
          </p:cNvPr>
          <p:cNvSpPr/>
          <p:nvPr/>
        </p:nvSpPr>
        <p:spPr bwMode="auto">
          <a:xfrm>
            <a:off x="5303512" y="1234464"/>
            <a:ext cx="2011658" cy="5486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9E4677-A721-1F42-A5B8-DE8FF02CE514}"/>
              </a:ext>
            </a:extLst>
          </p:cNvPr>
          <p:cNvSpPr/>
          <p:nvPr/>
        </p:nvSpPr>
        <p:spPr bwMode="auto">
          <a:xfrm>
            <a:off x="914440" y="1325903"/>
            <a:ext cx="182878" cy="1828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24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9" y="1234464"/>
            <a:ext cx="8977647" cy="493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17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Change Request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539" y="1353911"/>
            <a:ext cx="6298921" cy="489448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829E28-69A7-1D48-857A-1F7A2FF2E161}"/>
              </a:ext>
            </a:extLst>
          </p:cNvPr>
          <p:cNvCxnSpPr/>
          <p:nvPr/>
        </p:nvCxnSpPr>
        <p:spPr bwMode="auto">
          <a:xfrm>
            <a:off x="4684472" y="2383700"/>
            <a:ext cx="27431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6699FF">
                <a:alpha val="74902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F7947E3-FBE1-874E-8415-BF2012F95B7D}"/>
              </a:ext>
            </a:extLst>
          </p:cNvPr>
          <p:cNvSpPr txBox="1"/>
          <p:nvPr/>
        </p:nvSpPr>
        <p:spPr>
          <a:xfrm>
            <a:off x="4929916" y="2260589"/>
            <a:ext cx="4283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33CC"/>
                </a:solidFill>
              </a:rPr>
              <a:t>C++</a:t>
            </a:r>
          </a:p>
        </p:txBody>
      </p:sp>
    </p:spTree>
    <p:extLst>
      <p:ext uri="{BB962C8B-B14F-4D97-AF65-F5344CB8AC3E}">
        <p14:creationId xmlns:p14="http://schemas.microsoft.com/office/powerpoint/2010/main" val="1709313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to Extend the 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95" y="1292021"/>
            <a:ext cx="7749504" cy="497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47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Define a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State</a:t>
            </a:r>
            <a:r>
              <a:rPr lang="en-US" dirty="0"/>
              <a:t> interface that contains a function for every Gumball Machine action.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Implement a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State</a:t>
            </a:r>
            <a:r>
              <a:rPr lang="en-US" dirty="0"/>
              <a:t> class for every state </a:t>
            </a:r>
            <a:br>
              <a:rPr lang="en-US" dirty="0"/>
            </a:br>
            <a:r>
              <a:rPr lang="en-US" dirty="0"/>
              <a:t>of the machine. </a:t>
            </a:r>
          </a:p>
          <a:p>
            <a:pPr marL="952500" lvl="1" indent="-514350"/>
            <a:r>
              <a:rPr lang="en-US" dirty="0"/>
              <a:t>These classes will be responsible for the </a:t>
            </a:r>
            <a:r>
              <a:rPr lang="en-US" u="sng" dirty="0"/>
              <a:t>behavior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of the machine when it is in the corresponding state.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Get rid of all the conditional code and instead </a:t>
            </a:r>
            <a:r>
              <a:rPr lang="en-US" u="sng" dirty="0"/>
              <a:t>delegate</a:t>
            </a:r>
            <a:r>
              <a:rPr lang="en-US" dirty="0"/>
              <a:t> to the </a:t>
            </a:r>
            <a:r>
              <a:rPr lang="en-US" b="1" dirty="0">
                <a:solidFill>
                  <a:srgbClr val="0033CC"/>
                </a:solidFill>
                <a:latin typeface="Courier New" charset="0"/>
                <a:ea typeface="Courier New" charset="0"/>
                <a:cs typeface="Courier New" charset="0"/>
              </a:rPr>
              <a:t>State</a:t>
            </a:r>
            <a:r>
              <a:rPr lang="en-US" dirty="0"/>
              <a:t> class to do the work for 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53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39" y="1295400"/>
            <a:ext cx="4023361" cy="4835525"/>
          </a:xfrm>
        </p:spPr>
        <p:txBody>
          <a:bodyPr/>
          <a:lstStyle/>
          <a:p>
            <a:r>
              <a:rPr lang="en-US" dirty="0"/>
              <a:t>Strategy</a:t>
            </a:r>
          </a:p>
          <a:p>
            <a:r>
              <a:rPr lang="en-US" dirty="0"/>
              <a:t>Observer</a:t>
            </a:r>
          </a:p>
          <a:p>
            <a:r>
              <a:rPr lang="en-US" dirty="0"/>
              <a:t>Decorator</a:t>
            </a:r>
          </a:p>
          <a:p>
            <a:r>
              <a:rPr lang="en-US" dirty="0"/>
              <a:t>Factory Method</a:t>
            </a:r>
          </a:p>
          <a:p>
            <a:r>
              <a:rPr lang="en-US" dirty="0"/>
              <a:t>Singleton</a:t>
            </a:r>
          </a:p>
          <a:p>
            <a:r>
              <a:rPr lang="en-US" dirty="0"/>
              <a:t>Adapter</a:t>
            </a:r>
          </a:p>
          <a:p>
            <a:r>
              <a:rPr lang="en-US" dirty="0"/>
              <a:t>Façade</a:t>
            </a:r>
            <a:endParaRPr lang="en-US" dirty="0">
              <a:solidFill>
                <a:srgbClr val="B23C00"/>
              </a:solidFill>
            </a:endParaRPr>
          </a:p>
          <a:p>
            <a:r>
              <a:rPr lang="en-US" dirty="0">
                <a:solidFill>
                  <a:srgbClr val="B23C00"/>
                </a:solidFill>
              </a:rPr>
              <a:t>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6561C-34B5-5748-92D7-A66868519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4" y="1325903"/>
            <a:ext cx="3757667" cy="47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34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15146D-83F7-C74B-AAA6-0A0BE58AB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14" y="1264354"/>
            <a:ext cx="6741171" cy="49840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5817A-B525-A74C-A3EF-6BCB74677F47}"/>
              </a:ext>
            </a:extLst>
          </p:cNvPr>
          <p:cNvSpPr txBox="1"/>
          <p:nvPr/>
        </p:nvSpPr>
        <p:spPr>
          <a:xfrm>
            <a:off x="4754878" y="3611878"/>
            <a:ext cx="83388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actions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7FF02-175F-834E-BF5D-7617AAD98851}"/>
              </a:ext>
            </a:extLst>
          </p:cNvPr>
          <p:cNvSpPr txBox="1"/>
          <p:nvPr/>
        </p:nvSpPr>
        <p:spPr>
          <a:xfrm>
            <a:off x="7942585" y="5424369"/>
            <a:ext cx="732893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720544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Rework the Gumball Machine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90" y="1315624"/>
            <a:ext cx="5669219" cy="493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621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E137-5260-104C-9C50-4C4A625A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Rework the Gumball Machine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746C9A-D722-D64D-AFBE-9082B8B4F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26901-2079-1E45-AB44-272B325F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39" y="1417342"/>
            <a:ext cx="8138121" cy="45211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459A764-0936-3447-9291-7254FAAA0392}"/>
              </a:ext>
            </a:extLst>
          </p:cNvPr>
          <p:cNvSpPr/>
          <p:nvPr/>
        </p:nvSpPr>
        <p:spPr bwMode="auto">
          <a:xfrm>
            <a:off x="4572000" y="5166341"/>
            <a:ext cx="3748999" cy="91439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82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C1E1-58EB-E34C-A7F0-B5852F41E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Rework the Gumball Machine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81FF26-1D19-A24C-9C5B-4EF10E1CB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2AB976-1635-6047-A2DE-FFAD5C76F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78" y="1469607"/>
            <a:ext cx="7955243" cy="47496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02C675-FB7E-0C4B-A09A-C83F4570A10D}"/>
              </a:ext>
            </a:extLst>
          </p:cNvPr>
          <p:cNvSpPr/>
          <p:nvPr/>
        </p:nvSpPr>
        <p:spPr bwMode="auto">
          <a:xfrm>
            <a:off x="4571999" y="1234464"/>
            <a:ext cx="1280147" cy="7315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71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359" y="1234464"/>
            <a:ext cx="7708713" cy="53932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Classes: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NoQuarterState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85FACE-6927-B845-B4D5-91ED2FCD9E9B}"/>
              </a:ext>
            </a:extLst>
          </p:cNvPr>
          <p:cNvSpPr txBox="1"/>
          <p:nvPr/>
        </p:nvSpPr>
        <p:spPr>
          <a:xfrm>
            <a:off x="182928" y="3520439"/>
            <a:ext cx="1237839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33CC"/>
                </a:solidFill>
              </a:rPr>
              <a:t>Actions</a:t>
            </a:r>
          </a:p>
          <a:p>
            <a:r>
              <a:rPr lang="en-US" sz="1400" dirty="0">
                <a:solidFill>
                  <a:srgbClr val="0033CC"/>
                </a:solidFill>
              </a:rPr>
              <a:t>insert quarter</a:t>
            </a:r>
          </a:p>
          <a:p>
            <a:r>
              <a:rPr lang="en-US" sz="1400" dirty="0">
                <a:solidFill>
                  <a:srgbClr val="0033CC"/>
                </a:solidFill>
              </a:rPr>
              <a:t>eject quarter</a:t>
            </a:r>
          </a:p>
          <a:p>
            <a:r>
              <a:rPr lang="en-US" sz="1400" dirty="0">
                <a:solidFill>
                  <a:srgbClr val="0033CC"/>
                </a:solidFill>
              </a:rPr>
              <a:t>turn crank</a:t>
            </a:r>
          </a:p>
          <a:p>
            <a:r>
              <a:rPr lang="en-US" sz="1400" dirty="0">
                <a:solidFill>
                  <a:srgbClr val="0033CC"/>
                </a:solidFill>
              </a:rPr>
              <a:t>dispense</a:t>
            </a:r>
          </a:p>
        </p:txBody>
      </p:sp>
    </p:spTree>
    <p:extLst>
      <p:ext uri="{BB962C8B-B14F-4D97-AF65-F5344CB8AC3E}">
        <p14:creationId xmlns:p14="http://schemas.microsoft.com/office/powerpoint/2010/main" val="2975458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EE102-A01A-DB45-9702-088449210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Classes: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HasQuarterState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C84D4-1F11-FC41-9B69-959DCD21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C2411B-F8A0-934E-94DD-BEA691DA6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708" y="1417342"/>
            <a:ext cx="8069803" cy="4206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38B2F0-8BB7-CB45-97B6-AC22464AB967}"/>
              </a:ext>
            </a:extLst>
          </p:cNvPr>
          <p:cNvSpPr txBox="1"/>
          <p:nvPr/>
        </p:nvSpPr>
        <p:spPr>
          <a:xfrm>
            <a:off x="83176" y="2971805"/>
            <a:ext cx="1237839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33CC"/>
                </a:solidFill>
              </a:rPr>
              <a:t>Actions</a:t>
            </a:r>
          </a:p>
          <a:p>
            <a:r>
              <a:rPr lang="en-US" sz="1400" dirty="0">
                <a:solidFill>
                  <a:srgbClr val="0033CC"/>
                </a:solidFill>
              </a:rPr>
              <a:t>insert quarter</a:t>
            </a:r>
          </a:p>
          <a:p>
            <a:r>
              <a:rPr lang="en-US" sz="1400" dirty="0">
                <a:solidFill>
                  <a:srgbClr val="0033CC"/>
                </a:solidFill>
              </a:rPr>
              <a:t>eject quarter</a:t>
            </a:r>
          </a:p>
          <a:p>
            <a:r>
              <a:rPr lang="en-US" sz="1400" dirty="0">
                <a:solidFill>
                  <a:srgbClr val="0033CC"/>
                </a:solidFill>
              </a:rPr>
              <a:t>turn crank</a:t>
            </a:r>
          </a:p>
          <a:p>
            <a:r>
              <a:rPr lang="en-US" sz="1400" dirty="0">
                <a:solidFill>
                  <a:srgbClr val="0033CC"/>
                </a:solidFill>
              </a:rPr>
              <a:t>dispense</a:t>
            </a:r>
          </a:p>
        </p:txBody>
      </p:sp>
    </p:spTree>
    <p:extLst>
      <p:ext uri="{BB962C8B-B14F-4D97-AF65-F5344CB8AC3E}">
        <p14:creationId xmlns:p14="http://schemas.microsoft.com/office/powerpoint/2010/main" val="3917017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B289C-4F64-9644-B5B7-3216479E4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Classes: </a:t>
            </a: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HasQuarterState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7E54E-43DE-F44B-80B0-1A0D5DB93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E0CCB-C3BF-FB46-A532-1FA06C976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29" y="1417342"/>
            <a:ext cx="7772365" cy="33431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0EDA3E-637F-3940-950C-261C9318588B}"/>
              </a:ext>
            </a:extLst>
          </p:cNvPr>
          <p:cNvSpPr txBox="1"/>
          <p:nvPr/>
        </p:nvSpPr>
        <p:spPr>
          <a:xfrm>
            <a:off x="133796" y="1874537"/>
            <a:ext cx="1237839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33CC"/>
                </a:solidFill>
              </a:rPr>
              <a:t>Actions</a:t>
            </a:r>
          </a:p>
          <a:p>
            <a:r>
              <a:rPr lang="en-US" sz="1400" dirty="0">
                <a:solidFill>
                  <a:srgbClr val="0033CC"/>
                </a:solidFill>
              </a:rPr>
              <a:t>insert quarter</a:t>
            </a:r>
          </a:p>
          <a:p>
            <a:r>
              <a:rPr lang="en-US" sz="1400" dirty="0">
                <a:solidFill>
                  <a:srgbClr val="0033CC"/>
                </a:solidFill>
              </a:rPr>
              <a:t>eject quarter</a:t>
            </a:r>
          </a:p>
          <a:p>
            <a:r>
              <a:rPr lang="en-US" sz="1400" dirty="0">
                <a:solidFill>
                  <a:srgbClr val="0033CC"/>
                </a:solidFill>
              </a:rPr>
              <a:t>turn crank</a:t>
            </a:r>
          </a:p>
          <a:p>
            <a:r>
              <a:rPr lang="en-US" sz="1400" dirty="0">
                <a:solidFill>
                  <a:srgbClr val="0033CC"/>
                </a:solidFill>
              </a:rPr>
              <a:t>dispense</a:t>
            </a:r>
          </a:p>
        </p:txBody>
      </p:sp>
    </p:spTree>
    <p:extLst>
      <p:ext uri="{BB962C8B-B14F-4D97-AF65-F5344CB8AC3E}">
        <p14:creationId xmlns:p14="http://schemas.microsoft.com/office/powerpoint/2010/main" val="690414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Classes: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SoldState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513" y="1207453"/>
            <a:ext cx="6675047" cy="5592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70EC50-3D68-634D-8E5B-AED0F36E7ADA}"/>
              </a:ext>
            </a:extLst>
          </p:cNvPr>
          <p:cNvSpPr txBox="1"/>
          <p:nvPr/>
        </p:nvSpPr>
        <p:spPr>
          <a:xfrm>
            <a:off x="133796" y="1874537"/>
            <a:ext cx="1237839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33CC"/>
                </a:solidFill>
              </a:rPr>
              <a:t>Actions</a:t>
            </a:r>
          </a:p>
          <a:p>
            <a:r>
              <a:rPr lang="en-US" sz="1400" dirty="0">
                <a:solidFill>
                  <a:srgbClr val="0033CC"/>
                </a:solidFill>
              </a:rPr>
              <a:t>insert quarter</a:t>
            </a:r>
          </a:p>
          <a:p>
            <a:r>
              <a:rPr lang="en-US" sz="1400" dirty="0">
                <a:solidFill>
                  <a:srgbClr val="0033CC"/>
                </a:solidFill>
              </a:rPr>
              <a:t>eject quarter</a:t>
            </a:r>
          </a:p>
          <a:p>
            <a:r>
              <a:rPr lang="en-US" sz="1400" dirty="0">
                <a:solidFill>
                  <a:srgbClr val="0033CC"/>
                </a:solidFill>
              </a:rPr>
              <a:t>turn crank</a:t>
            </a:r>
          </a:p>
          <a:p>
            <a:r>
              <a:rPr lang="en-US" sz="1400" dirty="0">
                <a:solidFill>
                  <a:srgbClr val="0033CC"/>
                </a:solidFill>
              </a:rPr>
              <a:t>dispense</a:t>
            </a:r>
          </a:p>
        </p:txBody>
      </p:sp>
    </p:spTree>
    <p:extLst>
      <p:ext uri="{BB962C8B-B14F-4D97-AF65-F5344CB8AC3E}">
        <p14:creationId xmlns:p14="http://schemas.microsoft.com/office/powerpoint/2010/main" val="2194526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now have a Gumball Machine implementation that is </a:t>
            </a:r>
            <a:r>
              <a:rPr lang="en-US" u="sng" dirty="0"/>
              <a:t>structurally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quite different from the first version, </a:t>
            </a:r>
            <a:br>
              <a:rPr lang="en-US" dirty="0"/>
            </a:br>
            <a:r>
              <a:rPr lang="en-US" dirty="0"/>
              <a:t>and yet </a:t>
            </a:r>
            <a:r>
              <a:rPr lang="en-US" u="sng" dirty="0"/>
              <a:t>functionally</a:t>
            </a:r>
            <a:r>
              <a:rPr lang="en-US" dirty="0">
                <a:solidFill>
                  <a:srgbClr val="B23C00"/>
                </a:solidFill>
              </a:rPr>
              <a:t> </a:t>
            </a:r>
            <a:r>
              <a:rPr lang="en-US" dirty="0"/>
              <a:t>it is exactly the same.</a:t>
            </a:r>
          </a:p>
          <a:p>
            <a:pPr lvl="3"/>
            <a:endParaRPr lang="en-US" dirty="0"/>
          </a:p>
          <a:p>
            <a:r>
              <a:rPr lang="en-US" dirty="0"/>
              <a:t>When we </a:t>
            </a:r>
            <a:r>
              <a:rPr lang="en-US" dirty="0">
                <a:solidFill>
                  <a:srgbClr val="B23C00"/>
                </a:solidFill>
              </a:rPr>
              <a:t>refactor</a:t>
            </a:r>
            <a:r>
              <a:rPr lang="en-US" dirty="0"/>
              <a:t> code, </a:t>
            </a:r>
            <a:br>
              <a:rPr lang="en-US" dirty="0"/>
            </a:br>
            <a:r>
              <a:rPr lang="en-US" dirty="0"/>
              <a:t>we change its structure (to improve it)</a:t>
            </a:r>
            <a:br>
              <a:rPr lang="en-US" dirty="0"/>
            </a:br>
            <a:r>
              <a:rPr lang="en-US" dirty="0"/>
              <a:t>but not its external behavior.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67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Accomplishments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Localized the </a:t>
            </a:r>
            <a:r>
              <a:rPr lang="en-US" u="sng" dirty="0"/>
              <a:t>behavior</a:t>
            </a:r>
            <a:r>
              <a:rPr lang="en-US" dirty="0"/>
              <a:t> of each state </a:t>
            </a:r>
            <a:br>
              <a:rPr lang="en-US" dirty="0"/>
            </a:br>
            <a:r>
              <a:rPr lang="en-US" dirty="0"/>
              <a:t>into its own class.</a:t>
            </a:r>
          </a:p>
          <a:p>
            <a:r>
              <a:rPr lang="en-US" dirty="0"/>
              <a:t>Removed all the troublesome </a:t>
            </a:r>
            <a:r>
              <a:rPr lang="en-US" b="1" dirty="0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en-US" dirty="0"/>
              <a:t> statements </a:t>
            </a:r>
            <a:br>
              <a:rPr lang="en-US" dirty="0"/>
            </a:br>
            <a:r>
              <a:rPr lang="en-US" dirty="0"/>
              <a:t>that would have been difficult to maintain.</a:t>
            </a:r>
          </a:p>
          <a:p>
            <a:r>
              <a:rPr lang="en-US" dirty="0"/>
              <a:t>Closed each state for modification, and yet left the Gumball Machine open to extension by adding new state classes.</a:t>
            </a:r>
          </a:p>
          <a:p>
            <a:r>
              <a:rPr lang="en-US" dirty="0"/>
              <a:t>Created a code base and class structure that maps much more closely to the Mighty Gumball diagram and is easier to read and understand.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5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BE77-5FB2-994A-AED1-841EC90E4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013A9-7299-2946-8B64-43FA566B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295401"/>
            <a:ext cx="8503872" cy="1402088"/>
          </a:xfrm>
        </p:spPr>
        <p:txBody>
          <a:bodyPr/>
          <a:lstStyle/>
          <a:p>
            <a:r>
              <a:rPr lang="en-US" dirty="0"/>
              <a:t>Recall how an object during run time can</a:t>
            </a:r>
            <a:br>
              <a:rPr lang="en-US" dirty="0"/>
            </a:br>
            <a:r>
              <a:rPr lang="en-US" u="sng" dirty="0"/>
              <a:t>change its internal state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Each state is characterized by the object’s </a:t>
            </a:r>
            <a:r>
              <a:rPr lang="en-US" u="sng" dirty="0"/>
              <a:t>field values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3564D-8B9D-A74F-BAA8-8AD55747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88B4BB-6029-3047-A4EF-C7F4EA70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44" y="2877490"/>
            <a:ext cx="8431520" cy="3203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99C59-B544-924B-9F83-81971B63A6B9}"/>
              </a:ext>
            </a:extLst>
          </p:cNvPr>
          <p:cNvSpPr txBox="1"/>
          <p:nvPr/>
        </p:nvSpPr>
        <p:spPr>
          <a:xfrm>
            <a:off x="6126463" y="3154683"/>
            <a:ext cx="2390398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33CC"/>
                </a:solidFill>
              </a:rPr>
              <a:t>State changes of a </a:t>
            </a:r>
          </a:p>
          <a:p>
            <a:pPr algn="ctr"/>
            <a:r>
              <a:rPr lang="en-US" sz="2000" dirty="0">
                <a:solidFill>
                  <a:srgbClr val="0033CC"/>
                </a:solidFill>
              </a:rPr>
              <a:t>college class.</a:t>
            </a:r>
          </a:p>
        </p:txBody>
      </p:sp>
    </p:spTree>
    <p:extLst>
      <p:ext uri="{BB962C8B-B14F-4D97-AF65-F5344CB8AC3E}">
        <p14:creationId xmlns:p14="http://schemas.microsoft.com/office/powerpoint/2010/main" val="1027893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Functional Aspects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47" y="1325903"/>
            <a:ext cx="4950345" cy="47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168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ADCC2-CAD7-A748-A0A5-5EC423A64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Transition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06394B-2CC3-7142-ABA0-FB2FB718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31CC11-F6A2-7F4C-9BBB-1637FE96B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342"/>
            <a:ext cx="4207024" cy="2954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5CCEAE-6149-4049-BDB7-91D312467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3" y="3700989"/>
            <a:ext cx="4607450" cy="3032540"/>
          </a:xfrm>
          <a:prstGeom prst="rect">
            <a:avLst/>
          </a:prstGeom>
        </p:spPr>
      </p:pic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4B7486EB-6C14-074A-AA02-1A4F2585C7C5}"/>
              </a:ext>
            </a:extLst>
          </p:cNvPr>
          <p:cNvCxnSpPr>
            <a:stCxn id="5" idx="3"/>
            <a:endCxn id="7" idx="0"/>
          </p:cNvCxnSpPr>
          <p:nvPr/>
        </p:nvCxnSpPr>
        <p:spPr bwMode="auto">
          <a:xfrm>
            <a:off x="4664224" y="2894351"/>
            <a:ext cx="1937184" cy="806638"/>
          </a:xfrm>
          <a:prstGeom prst="curvedConnector2">
            <a:avLst/>
          </a:prstGeom>
          <a:solidFill>
            <a:schemeClr val="accent1"/>
          </a:solidFill>
          <a:ln w="762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4BEB764-F114-E840-8803-8A695D495684}"/>
              </a:ext>
            </a:extLst>
          </p:cNvPr>
          <p:cNvSpPr txBox="1"/>
          <p:nvPr/>
        </p:nvSpPr>
        <p:spPr>
          <a:xfrm>
            <a:off x="5577829" y="2377709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transition to </a:t>
            </a:r>
            <a:br>
              <a:rPr lang="en-US" dirty="0">
                <a:solidFill>
                  <a:srgbClr val="0033CC"/>
                </a:solidFill>
              </a:rPr>
            </a:br>
            <a:r>
              <a:rPr lang="en-US" b="1" dirty="0" err="1">
                <a:solidFill>
                  <a:srgbClr val="0033CC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SoldState</a:t>
            </a:r>
            <a:endParaRPr lang="en-US" b="1" dirty="0">
              <a:solidFill>
                <a:srgbClr val="0033CC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2882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Design Pattern Defined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B23C00"/>
                </a:solidFill>
              </a:rPr>
              <a:t>State Design Pattern</a:t>
            </a:r>
            <a:r>
              <a:rPr lang="en-US" dirty="0"/>
              <a:t> allows </a:t>
            </a:r>
            <a:br>
              <a:rPr lang="en-US" dirty="0"/>
            </a:br>
            <a:r>
              <a:rPr lang="en-US" dirty="0"/>
              <a:t>an object to </a:t>
            </a:r>
            <a:r>
              <a:rPr lang="en-US" u="sng" dirty="0"/>
              <a:t>alter its behavior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when its </a:t>
            </a:r>
            <a:r>
              <a:rPr lang="en-US" u="sng" dirty="0"/>
              <a:t>internal state changes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The object will appear to change its class.</a:t>
            </a:r>
          </a:p>
          <a:p>
            <a:pPr lvl="4"/>
            <a:endParaRPr lang="en-US" dirty="0"/>
          </a:p>
          <a:p>
            <a:pPr lvl="1"/>
            <a:r>
              <a:rPr lang="en-US" dirty="0"/>
              <a:t>If an object you’re using can completely change </a:t>
            </a:r>
            <a:br>
              <a:rPr lang="en-US" dirty="0"/>
            </a:br>
            <a:r>
              <a:rPr lang="en-US" dirty="0"/>
              <a:t>its behavior, then it appears that the object is actually instantiated from another class. </a:t>
            </a:r>
          </a:p>
          <a:p>
            <a:pPr lvl="5"/>
            <a:endParaRPr lang="en-US" dirty="0"/>
          </a:p>
          <a:p>
            <a:pPr lvl="1"/>
            <a:r>
              <a:rPr lang="en-US" dirty="0"/>
              <a:t>In reality, however, we are using </a:t>
            </a:r>
            <a:r>
              <a:rPr lang="en-US" u="sng" dirty="0"/>
              <a:t>composition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give the appearance of a class change </a:t>
            </a:r>
            <a:br>
              <a:rPr lang="en-US" dirty="0"/>
            </a:br>
            <a:r>
              <a:rPr lang="en-US" dirty="0"/>
              <a:t>by simply referencing different state objects.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2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Pattern Class Diagram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46" y="1217158"/>
            <a:ext cx="7962470" cy="493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06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the Gumball 1-in-10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97050"/>
            <a:ext cx="73152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755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Classes: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WinnerState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403" y="1325903"/>
            <a:ext cx="7955193" cy="4807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CD83C6-02EF-D649-B3B5-E2856BA23718}"/>
              </a:ext>
            </a:extLst>
          </p:cNvPr>
          <p:cNvSpPr txBox="1"/>
          <p:nvPr/>
        </p:nvSpPr>
        <p:spPr>
          <a:xfrm>
            <a:off x="133796" y="3886195"/>
            <a:ext cx="1237839" cy="11695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0033CC"/>
                </a:solidFill>
              </a:rPr>
              <a:t>Actions</a:t>
            </a:r>
          </a:p>
          <a:p>
            <a:r>
              <a:rPr lang="en-US" sz="1400" dirty="0">
                <a:solidFill>
                  <a:srgbClr val="0033CC"/>
                </a:solidFill>
              </a:rPr>
              <a:t>insert quarter</a:t>
            </a:r>
          </a:p>
          <a:p>
            <a:r>
              <a:rPr lang="en-US" sz="1400" dirty="0">
                <a:solidFill>
                  <a:srgbClr val="0033CC"/>
                </a:solidFill>
              </a:rPr>
              <a:t>eject quarter</a:t>
            </a:r>
          </a:p>
          <a:p>
            <a:r>
              <a:rPr lang="en-US" sz="1400" dirty="0">
                <a:solidFill>
                  <a:srgbClr val="0033CC"/>
                </a:solidFill>
              </a:rPr>
              <a:t>turn crank</a:t>
            </a:r>
          </a:p>
          <a:p>
            <a:r>
              <a:rPr lang="en-US" sz="1400" dirty="0">
                <a:solidFill>
                  <a:srgbClr val="0033CC"/>
                </a:solidFill>
              </a:rPr>
              <a:t>dispense</a:t>
            </a:r>
          </a:p>
        </p:txBody>
      </p:sp>
    </p:spTree>
    <p:extLst>
      <p:ext uri="{BB962C8B-B14F-4D97-AF65-F5344CB8AC3E}">
        <p14:creationId xmlns:p14="http://schemas.microsoft.com/office/powerpoint/2010/main" val="1055064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B1DFD-8EAC-6C46-B927-F8B2F0815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Revised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HasQuarterState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1819D-DE3C-9349-9FE7-CFEEA5D5B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AC6B9-E84B-6D4D-856F-FB5EF75B8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57" y="1211945"/>
            <a:ext cx="7223702" cy="1942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772759-2AF5-4449-B6D1-863F47E94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91" y="3184564"/>
            <a:ext cx="6309296" cy="3069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B1A4B4-A12C-534E-BA0F-3224706DCCD6}"/>
              </a:ext>
            </a:extLst>
          </p:cNvPr>
          <p:cNvSpPr/>
          <p:nvPr/>
        </p:nvSpPr>
        <p:spPr bwMode="auto">
          <a:xfrm>
            <a:off x="1554514" y="3063244"/>
            <a:ext cx="4571950" cy="3657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A8F4F9-C9BC-8B40-B1E7-52632DCD2E35}"/>
              </a:ext>
            </a:extLst>
          </p:cNvPr>
          <p:cNvSpPr/>
          <p:nvPr/>
        </p:nvSpPr>
        <p:spPr bwMode="auto">
          <a:xfrm>
            <a:off x="6035024" y="3063244"/>
            <a:ext cx="274317" cy="1828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096059-7461-AB46-AFE0-93C7B3BDBF49}"/>
              </a:ext>
            </a:extLst>
          </p:cNvPr>
          <p:cNvSpPr txBox="1"/>
          <p:nvPr/>
        </p:nvSpPr>
        <p:spPr>
          <a:xfrm>
            <a:off x="1554513" y="2815681"/>
            <a:ext cx="8980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2551941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Test Run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74" y="1234464"/>
            <a:ext cx="6217852" cy="48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10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Test Run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509" y="1229414"/>
            <a:ext cx="6452982" cy="50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1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 Design Pattern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State Pattern helps objects </a:t>
            </a:r>
            <a:br>
              <a:rPr lang="en-US" dirty="0"/>
            </a:br>
            <a:r>
              <a:rPr lang="en-US" u="sng" dirty="0"/>
              <a:t>control their behavior</a:t>
            </a:r>
            <a:r>
              <a:rPr lang="en-US" dirty="0"/>
              <a:t> by changing </a:t>
            </a:r>
            <a:br>
              <a:rPr lang="en-US" dirty="0"/>
            </a:br>
            <a:r>
              <a:rPr lang="en-US" dirty="0"/>
              <a:t>their </a:t>
            </a:r>
            <a:r>
              <a:rPr lang="en-US" u="sng" dirty="0"/>
              <a:t>internal state</a:t>
            </a:r>
            <a:r>
              <a:rPr lang="en-US" dirty="0"/>
              <a:t>.</a:t>
            </a:r>
          </a:p>
          <a:p>
            <a:pPr lvl="4"/>
            <a:endParaRPr lang="en-US" dirty="0"/>
          </a:p>
          <a:p>
            <a:r>
              <a:rPr lang="en-US" dirty="0"/>
              <a:t>Example: Design code to monitor </a:t>
            </a:r>
            <a:br>
              <a:rPr lang="en-US" dirty="0"/>
            </a:br>
            <a:r>
              <a:rPr lang="en-US" dirty="0"/>
              <a:t>the state of gumball machines.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992519-F3CF-B94B-B242-9559B8801C6A}"/>
              </a:ext>
            </a:extLst>
          </p:cNvPr>
          <p:cNvSpPr txBox="1"/>
          <p:nvPr/>
        </p:nvSpPr>
        <p:spPr>
          <a:xfrm>
            <a:off x="5852146" y="5257780"/>
            <a:ext cx="310213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These examples </a:t>
            </a:r>
            <a:r>
              <a:rPr lang="en-US" sz="1200"/>
              <a:t>and their images </a:t>
            </a:r>
            <a:r>
              <a:rPr lang="en-US" sz="1200" dirty="0"/>
              <a:t>are from</a:t>
            </a:r>
          </a:p>
          <a:p>
            <a:r>
              <a:rPr lang="en-US" sz="1200" b="1" dirty="0"/>
              <a:t>Head First Design Patterns</a:t>
            </a:r>
          </a:p>
          <a:p>
            <a:r>
              <a:rPr lang="en-US" sz="1200" dirty="0"/>
              <a:t>by Eric &amp; Elizabeth Freeman</a:t>
            </a:r>
          </a:p>
          <a:p>
            <a:r>
              <a:rPr lang="en-US" sz="1200" dirty="0"/>
              <a:t>O’Reilly, 2004</a:t>
            </a:r>
          </a:p>
        </p:txBody>
      </p:sp>
    </p:spTree>
    <p:extLst>
      <p:ext uri="{BB962C8B-B14F-4D97-AF65-F5344CB8AC3E}">
        <p14:creationId xmlns:p14="http://schemas.microsoft.com/office/powerpoint/2010/main" val="1171323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 Design Pattern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738" y="1207323"/>
            <a:ext cx="7132822" cy="5650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531" y="2331732"/>
            <a:ext cx="12827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Gumball Machine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Gather </a:t>
            </a:r>
            <a:r>
              <a:rPr lang="en-US" u="sng" dirty="0"/>
              <a:t>states</a:t>
            </a:r>
            <a:endParaRPr lang="en-US" u="sng" dirty="0">
              <a:solidFill>
                <a:srgbClr val="B23C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79" y="1965976"/>
            <a:ext cx="68199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25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Gumball Machine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1036332"/>
          </a:xfrm>
        </p:spPr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Hold the </a:t>
            </a:r>
            <a:r>
              <a:rPr lang="en-US" u="sng" dirty="0"/>
              <a:t>current state</a:t>
            </a:r>
            <a:r>
              <a:rPr lang="en-US" dirty="0"/>
              <a:t> in an instance variable.</a:t>
            </a:r>
          </a:p>
          <a:p>
            <a:pPr lvl="1"/>
            <a:r>
              <a:rPr lang="en-US" dirty="0"/>
              <a:t>Define values for each of the states.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28" y="2395474"/>
            <a:ext cx="8686800" cy="2953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41B9DE-B5F3-1A4A-88A0-52249D12E160}"/>
              </a:ext>
            </a:extLst>
          </p:cNvPr>
          <p:cNvSpPr txBox="1"/>
          <p:nvPr/>
        </p:nvSpPr>
        <p:spPr>
          <a:xfrm>
            <a:off x="1265659" y="5521810"/>
            <a:ext cx="6521337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/>
              <a:t>C++</a:t>
            </a:r>
          </a:p>
          <a:p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enum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class State {SOLD_OUT, NO_QUARTER, HAS_QUARTER, SOLD};</a:t>
            </a:r>
          </a:p>
        </p:txBody>
      </p:sp>
    </p:spTree>
    <p:extLst>
      <p:ext uri="{BB962C8B-B14F-4D97-AF65-F5344CB8AC3E}">
        <p14:creationId xmlns:p14="http://schemas.microsoft.com/office/powerpoint/2010/main" val="2540965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Gumball Machine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Gather all the </a:t>
            </a:r>
            <a:r>
              <a:rPr lang="en-US" u="sng" dirty="0"/>
              <a:t>actions</a:t>
            </a:r>
            <a:r>
              <a:rPr lang="en-US" dirty="0"/>
              <a:t> that can happen </a:t>
            </a:r>
            <a:br>
              <a:rPr lang="en-US" dirty="0"/>
            </a:br>
            <a:r>
              <a:rPr lang="en-US" dirty="0"/>
              <a:t>in the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331732"/>
            <a:ext cx="74930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73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Gumball Machine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/>
              <a:t>Create the </a:t>
            </a:r>
            <a:r>
              <a:rPr lang="en-US" u="sng" dirty="0"/>
              <a:t>state machine</a:t>
            </a:r>
            <a:r>
              <a:rPr lang="en-US" dirty="0"/>
              <a:t> class.</a:t>
            </a:r>
          </a:p>
          <a:p>
            <a:pPr marL="2341563" lvl="4" indent="-514350">
              <a:buFont typeface="+mj-lt"/>
              <a:buAutoNum type="arabicPeriod"/>
            </a:pPr>
            <a:endParaRPr lang="en-US" dirty="0"/>
          </a:p>
          <a:p>
            <a:pPr marL="952500" lvl="1" indent="-514350"/>
            <a:r>
              <a:rPr lang="en-US" dirty="0"/>
              <a:t>For each action, create a function that uses </a:t>
            </a:r>
            <a:r>
              <a:rPr lang="en-US" u="sng" dirty="0"/>
              <a:t>conditional statements</a:t>
            </a:r>
            <a:r>
              <a:rPr lang="en-US" dirty="0"/>
              <a:t> to determine </a:t>
            </a:r>
            <a:br>
              <a:rPr lang="en-US" dirty="0"/>
            </a:br>
            <a:r>
              <a:rPr lang="en-US" u="sng" dirty="0"/>
              <a:t>what behavior is appropriate in each state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36005"/>
      </p:ext>
    </p:extLst>
  </p:cSld>
  <p:clrMapOvr>
    <a:masterClrMapping/>
  </p:clrMapOvr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36975</TotalTime>
  <Words>719</Words>
  <Application>Microsoft Macintosh PowerPoint</Application>
  <PresentationFormat>On-screen Show (4:3)</PresentationFormat>
  <Paragraphs>156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Courier New</vt:lpstr>
      <vt:lpstr>Times New Roman</vt:lpstr>
      <vt:lpstr>Wingdings</vt:lpstr>
      <vt:lpstr>Quadrant</vt:lpstr>
      <vt:lpstr>CMPE 135: Object-Oriented Analysis  and Design April 15 Class Meeting</vt:lpstr>
      <vt:lpstr>Design Patterns</vt:lpstr>
      <vt:lpstr>State Changes</vt:lpstr>
      <vt:lpstr>The State Design Pattern</vt:lpstr>
      <vt:lpstr>The State Design Pattern, cont’d</vt:lpstr>
      <vt:lpstr>Example: Gumball Machine</vt:lpstr>
      <vt:lpstr>Example: Gumball Machine, cont’d</vt:lpstr>
      <vt:lpstr>Example: Gumball Machine, cont’d</vt:lpstr>
      <vt:lpstr>Example: Gumball Machine, cont’d</vt:lpstr>
      <vt:lpstr>Example: Gumball Machine, cont’d</vt:lpstr>
      <vt:lpstr>Example: Gumball Machine, cont’d</vt:lpstr>
      <vt:lpstr>Gumball Machine: Insert Quarter</vt:lpstr>
      <vt:lpstr>Gumball Machine: Eject Quarter</vt:lpstr>
      <vt:lpstr>Gumball Machine: Turn Crank</vt:lpstr>
      <vt:lpstr>Gumball Machine: Dispense</vt:lpstr>
      <vt:lpstr>Testing</vt:lpstr>
      <vt:lpstr>A Change Request</vt:lpstr>
      <vt:lpstr>Hard to Extend the Code</vt:lpstr>
      <vt:lpstr>The New Design</vt:lpstr>
      <vt:lpstr>The State Interface</vt:lpstr>
      <vt:lpstr>Rework the Gumball Machine</vt:lpstr>
      <vt:lpstr>Rework the Gumball Machine, cont’d</vt:lpstr>
      <vt:lpstr>Rework the Gumball Machine, cont’d</vt:lpstr>
      <vt:lpstr>State Classes: NoQuarterState</vt:lpstr>
      <vt:lpstr>State Classes: HasQuarterState</vt:lpstr>
      <vt:lpstr>State Classes: HasQuarterState, cont’d</vt:lpstr>
      <vt:lpstr>State Classes: SoldState</vt:lpstr>
      <vt:lpstr>Our Accomplishments</vt:lpstr>
      <vt:lpstr>Our Accomplishments, cont’d</vt:lpstr>
      <vt:lpstr>Functional Aspects</vt:lpstr>
      <vt:lpstr>State Transition</vt:lpstr>
      <vt:lpstr>State Design Pattern Defined</vt:lpstr>
      <vt:lpstr>State Pattern Class Diagram</vt:lpstr>
      <vt:lpstr>Complete the Gumball 1-in-10 Game</vt:lpstr>
      <vt:lpstr>State Classes: WinnerState</vt:lpstr>
      <vt:lpstr>Revised HasQuarterState</vt:lpstr>
      <vt:lpstr>Final Test Run</vt:lpstr>
      <vt:lpstr>Final Test Run, cont’d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153: Concepts of Compiler Design</dc:title>
  <dc:creator>Ronald Mak</dc:creator>
  <cp:lastModifiedBy>Ron Mak</cp:lastModifiedBy>
  <cp:revision>816</cp:revision>
  <dcterms:created xsi:type="dcterms:W3CDTF">2008-01-12T03:52:55Z</dcterms:created>
  <dcterms:modified xsi:type="dcterms:W3CDTF">2021-04-15T04:17:40Z</dcterms:modified>
</cp:coreProperties>
</file>