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6" r:id="rId17"/>
    <p:sldId id="287" r:id="rId18"/>
    <p:sldId id="288" r:id="rId19"/>
    <p:sldId id="289" r:id="rId20"/>
    <p:sldId id="290" r:id="rId21"/>
    <p:sldId id="285" r:id="rId22"/>
    <p:sldId id="291" r:id="rId23"/>
    <p:sldId id="292" r:id="rId24"/>
    <p:sldId id="293" r:id="rId25"/>
    <p:sldId id="294" r:id="rId26"/>
    <p:sldId id="273" r:id="rId27"/>
    <p:sldId id="274" r:id="rId28"/>
    <p:sldId id="275" r:id="rId29"/>
    <p:sldId id="276" r:id="rId30"/>
    <p:sldId id="277" r:id="rId31"/>
    <p:sldId id="302" r:id="rId32"/>
    <p:sldId id="296" r:id="rId33"/>
    <p:sldId id="297" r:id="rId34"/>
    <p:sldId id="298" r:id="rId35"/>
    <p:sldId id="299" r:id="rId36"/>
    <p:sldId id="300" r:id="rId37"/>
    <p:sldId id="301" r:id="rId38"/>
    <p:sldId id="282" r:id="rId39"/>
    <p:sldId id="28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008000"/>
    <a:srgbClr val="8F0000"/>
    <a:srgbClr val="DEF0F2"/>
    <a:srgbClr val="F2E5D0"/>
    <a:srgbClr val="464646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86386" autoAdjust="0"/>
  </p:normalViewPr>
  <p:slideViewPr>
    <p:cSldViewPr>
      <p:cViewPr varScale="1">
        <p:scale>
          <a:sx n="180" d="100"/>
          <a:sy n="180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December 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151: Object-Oriented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March 25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y_pattern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amazon.com/Design-Patterns-Elements-Reusable-Object-Oriented/dp/0201633612/ref=sr_1_4?s=books&amp;ie=UTF8&amp;qid=1539843289&amp;sr=1-4&amp;keywords=design+patter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2400" dirty="0"/>
              <a:t>CMPE 135</a:t>
            </a:r>
            <a:br>
              <a:rPr lang="en-US" altLang="x-none" sz="3200" dirty="0"/>
            </a:br>
            <a:r>
              <a:rPr lang="en-US" altLang="x-none" sz="3200" dirty="0"/>
              <a:t>Object-Oriented Analysis and Design</a:t>
            </a:r>
            <a:br>
              <a:rPr lang="en-US" sz="3600" dirty="0"/>
            </a:br>
            <a:r>
              <a:rPr lang="en-US" sz="2400" dirty="0"/>
              <a:t>March 25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Pattern Vocabulary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the design team</a:t>
            </a:r>
          </a:p>
          <a:p>
            <a:pPr lvl="1"/>
            <a:r>
              <a:rPr lang="en-US" dirty="0"/>
              <a:t>A team well versed in design patterns can move</a:t>
            </a:r>
            <a:br>
              <a:rPr lang="en-US" dirty="0"/>
            </a:br>
            <a:r>
              <a:rPr lang="en-US" dirty="0"/>
              <a:t>more quickly with fewer misunderstandings.</a:t>
            </a:r>
          </a:p>
          <a:p>
            <a:pPr lvl="5"/>
            <a:endParaRPr lang="en-US" dirty="0"/>
          </a:p>
          <a:p>
            <a:r>
              <a:rPr lang="en-US" dirty="0"/>
              <a:t>Accelerate junior programmers</a:t>
            </a:r>
          </a:p>
          <a:p>
            <a:pPr lvl="1"/>
            <a:r>
              <a:rPr lang="en-US" dirty="0"/>
              <a:t>Senior programmers who use design patterns </a:t>
            </a:r>
            <a:br>
              <a:rPr lang="en-US" dirty="0"/>
            </a:br>
            <a:r>
              <a:rPr lang="en-US" dirty="0"/>
              <a:t>are strong role models for junior programmers.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library code that gets inserted into your code, design patterns go into your </a:t>
            </a:r>
            <a:r>
              <a:rPr lang="en-US" u="sng" dirty="0"/>
              <a:t>brain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Framework and library code provide </a:t>
            </a:r>
            <a:br>
              <a:rPr lang="en-US" dirty="0"/>
            </a:br>
            <a:r>
              <a:rPr lang="en-US" u="sng" dirty="0"/>
              <a:t>specific implementations</a:t>
            </a:r>
            <a:r>
              <a:rPr lang="en-US" dirty="0"/>
              <a:t> of solutions.</a:t>
            </a:r>
          </a:p>
          <a:p>
            <a:pPr lvl="4"/>
            <a:endParaRPr lang="en-US" dirty="0"/>
          </a:p>
          <a:p>
            <a:r>
              <a:rPr lang="en-US" dirty="0"/>
              <a:t>Design patterns are at a higher level.</a:t>
            </a:r>
          </a:p>
          <a:p>
            <a:pPr lvl="1"/>
            <a:r>
              <a:rPr lang="en-US" dirty="0"/>
              <a:t>They tell us </a:t>
            </a:r>
            <a:r>
              <a:rPr lang="en-US" u="sng" dirty="0"/>
              <a:t>how to structure classes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solve certain software design problems.</a:t>
            </a:r>
          </a:p>
          <a:p>
            <a:pPr lvl="1"/>
            <a:r>
              <a:rPr lang="en-US" dirty="0"/>
              <a:t>We must </a:t>
            </a:r>
            <a:r>
              <a:rPr lang="en-US" u="sng" dirty="0"/>
              <a:t>adapt the design patterns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fit each application.</a:t>
            </a:r>
          </a:p>
          <a:p>
            <a:pPr lvl="1"/>
            <a:r>
              <a:rPr lang="en-US" dirty="0"/>
              <a:t>Built on </a:t>
            </a:r>
            <a:r>
              <a:rPr lang="en-US" u="sng" dirty="0"/>
              <a:t>design concepts</a:t>
            </a:r>
            <a:r>
              <a:rPr lang="en-US" dirty="0"/>
              <a:t> and </a:t>
            </a:r>
            <a:r>
              <a:rPr lang="en-US" u="sng" dirty="0"/>
              <a:t>design principles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We used the </a:t>
            </a:r>
            <a:r>
              <a:rPr lang="en-US" dirty="0">
                <a:solidFill>
                  <a:srgbClr val="B23C00"/>
                </a:solidFill>
              </a:rPr>
              <a:t>Strategy Design Pattern</a:t>
            </a:r>
            <a:r>
              <a:rPr lang="en-US" dirty="0"/>
              <a:t> to create the </a:t>
            </a:r>
            <a:r>
              <a:rPr lang="en-US" dirty="0" err="1"/>
              <a:t>SimUDuck</a:t>
            </a:r>
            <a:r>
              <a:rPr lang="en-US" dirty="0"/>
              <a:t>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2331732"/>
            <a:ext cx="6309316" cy="3873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25918-6C3A-FD48-A93D-7D13004884C5}"/>
              </a:ext>
            </a:extLst>
          </p:cNvPr>
          <p:cNvSpPr txBox="1"/>
          <p:nvPr/>
        </p:nvSpPr>
        <p:spPr>
          <a:xfrm>
            <a:off x="6309341" y="3925210"/>
            <a:ext cx="256029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Today’s examples and some of the images are from</a:t>
            </a:r>
          </a:p>
          <a:p>
            <a:r>
              <a:rPr lang="en-US" sz="1200" b="1" dirty="0">
                <a:solidFill>
                  <a:srgbClr val="0033CC"/>
                </a:solidFill>
              </a:rPr>
              <a:t>Head First Design Patterns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by Eric &amp; Elizabeth Freeman</a:t>
            </a:r>
          </a:p>
          <a:p>
            <a:r>
              <a:rPr lang="en-US" sz="1200" dirty="0">
                <a:solidFill>
                  <a:srgbClr val="0033CC"/>
                </a:solidFill>
              </a:rPr>
              <a:t>O’Reilly, 2004.</a:t>
            </a:r>
          </a:p>
          <a:p>
            <a:endParaRPr lang="en-US" sz="1200" dirty="0">
              <a:solidFill>
                <a:srgbClr val="0033CC"/>
              </a:solidFill>
            </a:endParaRPr>
          </a:p>
          <a:p>
            <a:r>
              <a:rPr lang="en-US" sz="1200" dirty="0">
                <a:solidFill>
                  <a:srgbClr val="0033CC"/>
                </a:solidFill>
              </a:rPr>
              <a:t>The Java code is ported to C++.</a:t>
            </a:r>
          </a:p>
        </p:txBody>
      </p:sp>
    </p:spTree>
    <p:extLst>
      <p:ext uri="{BB962C8B-B14F-4D97-AF65-F5344CB8AC3E}">
        <p14:creationId xmlns:p14="http://schemas.microsoft.com/office/powerpoint/2010/main" val="411550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Strategy Pattern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5"/>
          </a:xfrm>
        </p:spPr>
        <p:txBody>
          <a:bodyPr/>
          <a:lstStyle/>
          <a:p>
            <a:r>
              <a:rPr lang="en-US" dirty="0"/>
              <a:t>Define a </a:t>
            </a:r>
            <a:r>
              <a:rPr lang="en-US" u="sng" dirty="0"/>
              <a:t>family of algorithms</a:t>
            </a:r>
            <a:r>
              <a:rPr lang="en-US" dirty="0"/>
              <a:t>.</a:t>
            </a:r>
          </a:p>
          <a:p>
            <a:r>
              <a:rPr lang="en-US" u="sng" dirty="0"/>
              <a:t>Encapsulate</a:t>
            </a:r>
            <a:r>
              <a:rPr lang="en-US" dirty="0"/>
              <a:t> each algorithm.</a:t>
            </a:r>
          </a:p>
          <a:p>
            <a:r>
              <a:rPr lang="en-US" dirty="0"/>
              <a:t>Make them </a:t>
            </a:r>
            <a:r>
              <a:rPr lang="en-US" u="sng" dirty="0"/>
              <a:t>interchangeable</a:t>
            </a:r>
            <a:r>
              <a:rPr lang="en-US" dirty="0"/>
              <a:t> within the family.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246122"/>
            <a:ext cx="3251200" cy="20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581411"/>
            <a:ext cx="250581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https://en.wikipedia.org/wiki/Strategy_pattern</a:t>
            </a:r>
            <a:r>
              <a:rPr lang="en-US" sz="9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A5C27-020D-3547-BDCA-4D58E5D65280}"/>
              </a:ext>
            </a:extLst>
          </p:cNvPr>
          <p:cNvSpPr txBox="1"/>
          <p:nvPr/>
        </p:nvSpPr>
        <p:spPr>
          <a:xfrm>
            <a:off x="6492219" y="3487165"/>
            <a:ext cx="208743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How does your</a:t>
            </a:r>
          </a:p>
          <a:p>
            <a:r>
              <a:rPr lang="en-US" dirty="0">
                <a:solidFill>
                  <a:srgbClr val="0033CC"/>
                </a:solidFill>
              </a:rPr>
              <a:t>Rock Paper Scissors</a:t>
            </a:r>
          </a:p>
          <a:p>
            <a:r>
              <a:rPr lang="en-US" dirty="0">
                <a:solidFill>
                  <a:srgbClr val="0033CC"/>
                </a:solidFill>
              </a:rPr>
              <a:t>application use the</a:t>
            </a:r>
          </a:p>
          <a:p>
            <a:r>
              <a:rPr lang="en-US" dirty="0">
                <a:solidFill>
                  <a:srgbClr val="0033CC"/>
                </a:solidFill>
              </a:rPr>
              <a:t>Strategy Pattern?</a:t>
            </a:r>
          </a:p>
        </p:txBody>
      </p:sp>
    </p:spTree>
    <p:extLst>
      <p:ext uri="{BB962C8B-B14F-4D97-AF65-F5344CB8AC3E}">
        <p14:creationId xmlns:p14="http://schemas.microsoft.com/office/powerpoint/2010/main" val="17904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Weather Monitoring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dirty="0"/>
              <a:t> object tracks current conditions.</a:t>
            </a:r>
          </a:p>
          <a:p>
            <a:pPr lvl="1"/>
            <a:r>
              <a:rPr lang="en-US" dirty="0"/>
              <a:t>temperature, humidity, barometric pressure</a:t>
            </a:r>
          </a:p>
          <a:p>
            <a:pPr lvl="5"/>
            <a:endParaRPr lang="en-US" dirty="0"/>
          </a:p>
          <a:p>
            <a:r>
              <a:rPr lang="en-US" dirty="0"/>
              <a:t>Provide </a:t>
            </a:r>
            <a:r>
              <a:rPr lang="en-US" u="sng" dirty="0"/>
              <a:t>three display elements</a:t>
            </a:r>
            <a:r>
              <a:rPr lang="en-US" dirty="0"/>
              <a:t> updated in </a:t>
            </a:r>
            <a:br>
              <a:rPr lang="en-US" dirty="0"/>
            </a:br>
            <a:r>
              <a:rPr lang="en-US" u="sng" dirty="0"/>
              <a:t>real time</a:t>
            </a:r>
            <a:r>
              <a:rPr lang="en-US" dirty="0"/>
              <a:t> each time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dirty="0"/>
              <a:t> object obtains the most recent measurements:</a:t>
            </a:r>
          </a:p>
          <a:p>
            <a:pPr lvl="1"/>
            <a:r>
              <a:rPr lang="en-US" dirty="0"/>
              <a:t>current conditions</a:t>
            </a:r>
          </a:p>
          <a:p>
            <a:pPr lvl="1"/>
            <a:r>
              <a:rPr lang="en-US" dirty="0"/>
              <a:t>weather statistics</a:t>
            </a:r>
          </a:p>
          <a:p>
            <a:pPr lvl="1"/>
            <a:r>
              <a:rPr lang="en-US" dirty="0"/>
              <a:t>simple forecast</a:t>
            </a:r>
          </a:p>
          <a:p>
            <a:pPr lvl="5"/>
            <a:endParaRPr lang="en-US" dirty="0"/>
          </a:p>
          <a:p>
            <a:r>
              <a:rPr lang="en-US" u="sng" dirty="0"/>
              <a:t>Design an API</a:t>
            </a:r>
            <a:r>
              <a:rPr lang="en-US" dirty="0"/>
              <a:t> for developers to create </a:t>
            </a:r>
            <a:br>
              <a:rPr lang="en-US" dirty="0"/>
            </a:br>
            <a:r>
              <a:rPr lang="en-US" dirty="0"/>
              <a:t>their own weather displays.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Monitoring Station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3" y="1280186"/>
            <a:ext cx="7904393" cy="47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479C-3D2A-5948-A6CC-3C653817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Elements, 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17EE-679B-094B-9956-012ABC13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F97846-EBEE-8F48-8F26-E8482FFB99D3}"/>
              </a:ext>
            </a:extLst>
          </p:cNvPr>
          <p:cNvGrpSpPr/>
          <p:nvPr/>
        </p:nvGrpSpPr>
        <p:grpSpPr>
          <a:xfrm>
            <a:off x="4049840" y="1587704"/>
            <a:ext cx="2022209" cy="1292662"/>
            <a:chOff x="4049840" y="1803236"/>
            <a:chExt cx="2022209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6D138B-13F5-F14B-A744-D7A9045E74DB}"/>
                </a:ext>
              </a:extLst>
            </p:cNvPr>
            <p:cNvSpPr txBox="1"/>
            <p:nvPr/>
          </p:nvSpPr>
          <p:spPr>
            <a:xfrm>
              <a:off x="4049840" y="1803236"/>
              <a:ext cx="202220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&lt;&lt;interface&gt;&gt;</a:t>
              </a:r>
            </a:p>
            <a:p>
              <a:pPr algn="ctr"/>
              <a:r>
                <a:rPr lang="en-US" sz="1800" b="1" dirty="0" err="1"/>
                <a:t>DisplayElement</a:t>
              </a:r>
              <a:endParaRPr lang="en-US" sz="18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96B67-3C91-B94B-BAEB-40287EE3B40B}"/>
                </a:ext>
              </a:extLst>
            </p:cNvPr>
            <p:cNvSpPr txBox="1"/>
            <p:nvPr/>
          </p:nvSpPr>
          <p:spPr>
            <a:xfrm>
              <a:off x="4049841" y="2449567"/>
              <a:ext cx="202220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+update()</a:t>
              </a:r>
            </a:p>
            <a:p>
              <a:r>
                <a:rPr lang="en-US" sz="1800" i="1" dirty="0"/>
                <a:t>+display()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048C26-E4A0-A541-9A5A-DC7A83A70F3D}"/>
              </a:ext>
            </a:extLst>
          </p:cNvPr>
          <p:cNvGrpSpPr/>
          <p:nvPr/>
        </p:nvGrpSpPr>
        <p:grpSpPr>
          <a:xfrm>
            <a:off x="374913" y="4343390"/>
            <a:ext cx="3108544" cy="1015663"/>
            <a:chOff x="555513" y="3762102"/>
            <a:chExt cx="3108544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084C6F-C307-A744-AF7E-F5AFB0137858}"/>
                </a:ext>
              </a:extLst>
            </p:cNvPr>
            <p:cNvSpPr txBox="1"/>
            <p:nvPr/>
          </p:nvSpPr>
          <p:spPr>
            <a:xfrm>
              <a:off x="555515" y="3762102"/>
              <a:ext cx="310854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/>
                <a:t>CurrentConditionsDisplay</a:t>
              </a:r>
              <a:endParaRPr lang="en-US" sz="18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F4259E-B6B2-F64D-B0BE-AFF643474C41}"/>
                </a:ext>
              </a:extLst>
            </p:cNvPr>
            <p:cNvSpPr txBox="1"/>
            <p:nvPr/>
          </p:nvSpPr>
          <p:spPr>
            <a:xfrm>
              <a:off x="555513" y="4131434"/>
              <a:ext cx="3108544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+update()</a:t>
              </a:r>
            </a:p>
            <a:p>
              <a:r>
                <a:rPr lang="en-US" sz="1800" dirty="0"/>
                <a:t>+display()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FF0394-38B0-9E48-A9A7-233EDA31181D}"/>
              </a:ext>
            </a:extLst>
          </p:cNvPr>
          <p:cNvGrpSpPr/>
          <p:nvPr/>
        </p:nvGrpSpPr>
        <p:grpSpPr>
          <a:xfrm>
            <a:off x="4049840" y="4343390"/>
            <a:ext cx="2022210" cy="1015663"/>
            <a:chOff x="3829936" y="3762102"/>
            <a:chExt cx="2022210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3B6DF0-D5A2-6345-B35F-8B39EE35E5F8}"/>
                </a:ext>
              </a:extLst>
            </p:cNvPr>
            <p:cNvSpPr txBox="1"/>
            <p:nvPr/>
          </p:nvSpPr>
          <p:spPr>
            <a:xfrm>
              <a:off x="3829938" y="3762102"/>
              <a:ext cx="202220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/>
                <a:t>StatisticsDisplay</a:t>
              </a:r>
              <a:endParaRPr lang="en-US" sz="1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E07386-DC7D-494B-9073-1DAEC16E4470}"/>
                </a:ext>
              </a:extLst>
            </p:cNvPr>
            <p:cNvSpPr txBox="1"/>
            <p:nvPr/>
          </p:nvSpPr>
          <p:spPr>
            <a:xfrm>
              <a:off x="3829936" y="4131434"/>
              <a:ext cx="202220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+update()</a:t>
              </a:r>
            </a:p>
            <a:p>
              <a:r>
                <a:rPr lang="en-US" sz="1800" dirty="0"/>
                <a:t>+display()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C804A-367A-9D4B-8B26-AFA700BA7866}"/>
              </a:ext>
            </a:extLst>
          </p:cNvPr>
          <p:cNvGrpSpPr/>
          <p:nvPr/>
        </p:nvGrpSpPr>
        <p:grpSpPr>
          <a:xfrm>
            <a:off x="6638435" y="4343390"/>
            <a:ext cx="2022210" cy="1015663"/>
            <a:chOff x="6033205" y="3762102"/>
            <a:chExt cx="2022210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E0EDD-44F8-7D48-A035-C23E8F978245}"/>
                </a:ext>
              </a:extLst>
            </p:cNvPr>
            <p:cNvSpPr txBox="1"/>
            <p:nvPr/>
          </p:nvSpPr>
          <p:spPr>
            <a:xfrm>
              <a:off x="6033207" y="3762102"/>
              <a:ext cx="202220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/>
                <a:t>ForecastDisplay</a:t>
              </a:r>
              <a:endParaRPr lang="en-US" sz="18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112FF8-4E7B-0148-95A7-5CB38920FA51}"/>
                </a:ext>
              </a:extLst>
            </p:cNvPr>
            <p:cNvSpPr txBox="1"/>
            <p:nvPr/>
          </p:nvSpPr>
          <p:spPr>
            <a:xfrm>
              <a:off x="6033205" y="4131434"/>
              <a:ext cx="202220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+update()</a:t>
              </a:r>
            </a:p>
            <a:p>
              <a:r>
                <a:rPr lang="en-US" sz="1800" dirty="0"/>
                <a:t>+display()</a:t>
              </a:r>
            </a:p>
          </p:txBody>
        </p:sp>
      </p:grpSp>
      <p:sp>
        <p:nvSpPr>
          <p:cNvPr id="18" name="Triangle 17">
            <a:extLst>
              <a:ext uri="{FF2B5EF4-FFF2-40B4-BE49-F238E27FC236}">
                <a16:creationId xmlns:a16="http://schemas.microsoft.com/office/drawing/2014/main" id="{12C0FACB-73C2-9D43-B573-66F037D50F34}"/>
              </a:ext>
            </a:extLst>
          </p:cNvPr>
          <p:cNvSpPr/>
          <p:nvPr/>
        </p:nvSpPr>
        <p:spPr bwMode="auto">
          <a:xfrm>
            <a:off x="4878065" y="2901838"/>
            <a:ext cx="365756" cy="274317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28376CF5-D166-FE48-9ACD-B77C0FF0414E}"/>
              </a:ext>
            </a:extLst>
          </p:cNvPr>
          <p:cNvCxnSpPr>
            <a:stCxn id="18" idx="3"/>
            <a:endCxn id="9" idx="0"/>
          </p:cNvCxnSpPr>
          <p:nvPr/>
        </p:nvCxnSpPr>
        <p:spPr bwMode="auto">
          <a:xfrm rot="16200000" flipH="1">
            <a:off x="4477327" y="3759770"/>
            <a:ext cx="1167235" cy="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2C1387BE-5910-C64B-99B3-6FEB47726BAD}"/>
              </a:ext>
            </a:extLst>
          </p:cNvPr>
          <p:cNvCxnSpPr>
            <a:cxnSpLocks/>
            <a:stCxn id="18" idx="3"/>
            <a:endCxn id="11" idx="0"/>
          </p:cNvCxnSpPr>
          <p:nvPr/>
        </p:nvCxnSpPr>
        <p:spPr bwMode="auto">
          <a:xfrm rot="16200000" flipH="1">
            <a:off x="5771625" y="2465473"/>
            <a:ext cx="1167235" cy="25885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2D70FE5-EA0C-E545-9028-1FC6AE1C70F9}"/>
              </a:ext>
            </a:extLst>
          </p:cNvPr>
          <p:cNvCxnSpPr>
            <a:stCxn id="18" idx="3"/>
            <a:endCxn id="7" idx="0"/>
          </p:cNvCxnSpPr>
          <p:nvPr/>
        </p:nvCxnSpPr>
        <p:spPr bwMode="auto">
          <a:xfrm rot="5400000">
            <a:off x="2911448" y="2193894"/>
            <a:ext cx="1167235" cy="3131757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699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6E67-12D5-5843-A0A1-08671777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Elements, Version 1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E511-CD26-014F-B1B8-D0E86AA5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C4A92-B8AC-0A41-9448-C188870231BA}"/>
              </a:ext>
            </a:extLst>
          </p:cNvPr>
          <p:cNvSpPr txBox="1"/>
          <p:nvPr/>
        </p:nvSpPr>
        <p:spPr>
          <a:xfrm>
            <a:off x="557349" y="1586619"/>
            <a:ext cx="796083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3DDBD-17EB-3544-AB49-D27A8D9711B3}"/>
              </a:ext>
            </a:extLst>
          </p:cNvPr>
          <p:cNvSpPr txBox="1"/>
          <p:nvPr/>
        </p:nvSpPr>
        <p:spPr>
          <a:xfrm>
            <a:off x="6583658" y="1417342"/>
            <a:ext cx="17780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DisplayElement.h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AFDE1-D0E8-CD41-845F-14033FE97171}"/>
              </a:ext>
            </a:extLst>
          </p:cNvPr>
          <p:cNvSpPr txBox="1"/>
          <p:nvPr/>
        </p:nvSpPr>
        <p:spPr>
          <a:xfrm>
            <a:off x="3646907" y="3968486"/>
            <a:ext cx="18501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Abstract class!</a:t>
            </a:r>
          </a:p>
        </p:txBody>
      </p:sp>
    </p:spTree>
    <p:extLst>
      <p:ext uri="{BB962C8B-B14F-4D97-AF65-F5344CB8AC3E}">
        <p14:creationId xmlns:p14="http://schemas.microsoft.com/office/powerpoint/2010/main" val="397872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548F-BB9C-DD48-BE4F-28C08280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Elements, Version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D0C2B-13DD-B54C-AA75-08DDF02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BA629-E6C1-F145-8B93-819B4C25C020}"/>
              </a:ext>
            </a:extLst>
          </p:cNvPr>
          <p:cNvSpPr txBox="1"/>
          <p:nvPr/>
        </p:nvSpPr>
        <p:spPr>
          <a:xfrm>
            <a:off x="418024" y="1227177"/>
            <a:ext cx="7595349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temperature;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humidity;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: temperature(0), humidity(0) {}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temperature = temp;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humidity = hum;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display();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"Current conditions: " &lt;&lt; temperature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&lt;&lt; "F degrees and " &lt;&lt; humidity &lt;&lt; "% humidity"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C5D9B-D934-7544-A2DE-C18D2AF6D0A7}"/>
              </a:ext>
            </a:extLst>
          </p:cNvPr>
          <p:cNvSpPr txBox="1"/>
          <p:nvPr/>
        </p:nvSpPr>
        <p:spPr>
          <a:xfrm>
            <a:off x="5212073" y="6277560"/>
            <a:ext cx="2662075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CurrentConditionsDisplay.h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E2F7-A90A-9F41-A99E-7BA3F33F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Elements, Version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F78D-5310-EA42-BF23-9C8F0731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64CEA-F879-3141-A32F-FCF4F3B7B972}"/>
              </a:ext>
            </a:extLst>
          </p:cNvPr>
          <p:cNvSpPr txBox="1"/>
          <p:nvPr/>
        </p:nvSpPr>
        <p:spPr>
          <a:xfrm>
            <a:off x="1097318" y="1237788"/>
            <a:ext cx="6216766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tempSum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numReadings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(0.0f),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(200),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tempSum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(0.0f),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numReadings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{}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tempSum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temp;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numReadings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(temp &gt;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temp;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(temp 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temp;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display();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        Statistics: Avg/Max/Min temperature = 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tempSum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numReadings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&lt;&lt; "/"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"/"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minTemp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6A6E6-5496-0243-AFBE-C99C65D81849}"/>
              </a:ext>
            </a:extLst>
          </p:cNvPr>
          <p:cNvSpPr txBox="1"/>
          <p:nvPr/>
        </p:nvSpPr>
        <p:spPr>
          <a:xfrm>
            <a:off x="5669268" y="1325903"/>
            <a:ext cx="1831720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StatisticsDisplay.h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Object-oriented </a:t>
            </a:r>
            <a:r>
              <a:rPr lang="en-US" u="sng" dirty="0"/>
              <a:t>design concepts</a:t>
            </a:r>
            <a:endParaRPr lang="en-US" u="sng" dirty="0">
              <a:solidFill>
                <a:srgbClr val="B23C00"/>
              </a:solidFill>
            </a:endParaRPr>
          </a:p>
          <a:p>
            <a:pPr lvl="4"/>
            <a:endParaRPr lang="en-US" u="sng" dirty="0"/>
          </a:p>
          <a:p>
            <a:pPr lvl="1"/>
            <a:r>
              <a:rPr lang="en-US" dirty="0"/>
              <a:t>Abstraction</a:t>
            </a:r>
          </a:p>
          <a:p>
            <a:pPr lvl="1"/>
            <a:r>
              <a:rPr lang="en-US" dirty="0"/>
              <a:t>Encapsulation</a:t>
            </a:r>
          </a:p>
          <a:p>
            <a:pPr lvl="1"/>
            <a:r>
              <a:rPr lang="en-US" dirty="0"/>
              <a:t>Inheritance</a:t>
            </a:r>
          </a:p>
          <a:p>
            <a:pPr lvl="1"/>
            <a:r>
              <a:rPr lang="en-US" dirty="0"/>
              <a:t>Polymorphism</a:t>
            </a:r>
          </a:p>
          <a:p>
            <a:pPr lvl="5"/>
            <a:endParaRPr lang="en-US" dirty="0"/>
          </a:p>
          <a:p>
            <a:r>
              <a:rPr lang="en-US" dirty="0"/>
              <a:t>Object-oriented </a:t>
            </a:r>
            <a:r>
              <a:rPr lang="en-US" u="sng" dirty="0"/>
              <a:t>design principles</a:t>
            </a:r>
            <a:endParaRPr lang="en-US" u="sng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Encapsulate what varies.</a:t>
            </a:r>
          </a:p>
          <a:p>
            <a:pPr lvl="1"/>
            <a:r>
              <a:rPr lang="en-US" dirty="0"/>
              <a:t>Favor composition over inheritance.</a:t>
            </a:r>
          </a:p>
          <a:p>
            <a:pPr lvl="1"/>
            <a:r>
              <a:rPr lang="en-US" dirty="0"/>
              <a:t>Program to interfaces, not to implementations.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5899-9381-234C-B34B-82427DA1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Elements, Version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D2DF6-A8E5-524D-B63F-6598CAED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36EC4-BFDA-7F4D-83F2-D20EDBEDA629}"/>
              </a:ext>
            </a:extLst>
          </p:cNvPr>
          <p:cNvSpPr txBox="1"/>
          <p:nvPr/>
        </p:nvSpPr>
        <p:spPr>
          <a:xfrm>
            <a:off x="1188757" y="1051586"/>
            <a:ext cx="5577779" cy="578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: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(29.92f),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{}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display();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          Forecast: ";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"Improving weather on the way!" &lt;&lt;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"More of the same" &lt;&lt;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lastPressure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"Watch out for cooler, rainy weather" &lt;&lt;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1B2CC-E73C-6D4B-B692-7163FDA2EDDA}"/>
              </a:ext>
            </a:extLst>
          </p:cNvPr>
          <p:cNvSpPr txBox="1"/>
          <p:nvPr/>
        </p:nvSpPr>
        <p:spPr>
          <a:xfrm>
            <a:off x="5120634" y="1143025"/>
            <a:ext cx="1809278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ForecastDisplay.h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0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EAC3-E940-1E4F-ABEE-F9D8221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Data, 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EF08D-BF99-454C-8F4E-8CC2D2C6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1593C0-7C2C-234E-82A3-18C911CD8DB8}"/>
              </a:ext>
            </a:extLst>
          </p:cNvPr>
          <p:cNvGrpSpPr/>
          <p:nvPr/>
        </p:nvGrpSpPr>
        <p:grpSpPr>
          <a:xfrm>
            <a:off x="1097318" y="1311407"/>
            <a:ext cx="3017487" cy="2677656"/>
            <a:chOff x="1097319" y="1459230"/>
            <a:chExt cx="3200364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30ACFC-152F-0E48-B034-4B88B421E742}"/>
                </a:ext>
              </a:extLst>
            </p:cNvPr>
            <p:cNvSpPr txBox="1"/>
            <p:nvPr/>
          </p:nvSpPr>
          <p:spPr>
            <a:xfrm>
              <a:off x="1097319" y="1828562"/>
              <a:ext cx="3200364" cy="2308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+</a:t>
              </a:r>
              <a:r>
                <a:rPr lang="en-US" sz="1800" dirty="0" err="1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get_temperature</a:t>
              </a:r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()</a:t>
              </a:r>
            </a:p>
            <a:p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+</a:t>
              </a:r>
              <a:r>
                <a:rPr lang="en-US" sz="1800" dirty="0" err="1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get_humidity</a:t>
              </a:r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()</a:t>
              </a:r>
            </a:p>
            <a:p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+</a:t>
              </a:r>
              <a:r>
                <a:rPr lang="en-US" sz="1800" dirty="0" err="1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get_pressure</a:t>
              </a:r>
              <a:r>
                <a:rPr lang="en-US" sz="1800" dirty="0">
                  <a:solidFill>
                    <a:srgbClr val="B23C00"/>
                  </a:solidFill>
                  <a:latin typeface="+mn-lt"/>
                  <a:cs typeface="Courier New" panose="02070309020205020404" pitchFamily="49" charset="0"/>
                </a:rPr>
                <a:t>()</a:t>
              </a:r>
            </a:p>
            <a:p>
              <a:endParaRPr lang="en-US" sz="1800" dirty="0">
                <a:latin typeface="+mn-lt"/>
                <a:cs typeface="Courier New" panose="02070309020205020404" pitchFamily="49" charset="0"/>
              </a:endParaRPr>
            </a:p>
            <a:p>
              <a:r>
                <a:rPr lang="en-US" sz="1800" dirty="0">
                  <a:latin typeface="+mn-lt"/>
                  <a:cs typeface="Courier New" panose="02070309020205020404" pitchFamily="49" charset="0"/>
                </a:rPr>
                <a:t>+</a:t>
              </a:r>
              <a:r>
                <a:rPr lang="en-US" sz="1800" dirty="0" err="1">
                  <a:latin typeface="+mn-lt"/>
                  <a:cs typeface="Courier New" panose="02070309020205020404" pitchFamily="49" charset="0"/>
                </a:rPr>
                <a:t>set_measurements</a:t>
              </a:r>
              <a:r>
                <a:rPr lang="en-US" sz="1800" dirty="0">
                  <a:latin typeface="+mn-lt"/>
                  <a:cs typeface="Courier New" panose="02070309020205020404" pitchFamily="49" charset="0"/>
                </a:rPr>
                <a:t>()</a:t>
              </a:r>
            </a:p>
            <a:p>
              <a:r>
                <a:rPr lang="en-US" sz="1800" dirty="0">
                  <a:solidFill>
                    <a:srgbClr val="008000"/>
                  </a:solidFill>
                  <a:latin typeface="+mn-lt"/>
                  <a:cs typeface="Courier New" panose="02070309020205020404" pitchFamily="49" charset="0"/>
                </a:rPr>
                <a:t>–</a:t>
              </a:r>
              <a:r>
                <a:rPr lang="en-US" sz="1800" dirty="0" err="1">
                  <a:solidFill>
                    <a:srgbClr val="008000"/>
                  </a:solidFill>
                  <a:latin typeface="+mn-lt"/>
                  <a:cs typeface="Courier New" panose="02070309020205020404" pitchFamily="49" charset="0"/>
                </a:rPr>
                <a:t>measurements_changed</a:t>
              </a:r>
              <a:r>
                <a:rPr lang="en-US" sz="1800" dirty="0">
                  <a:solidFill>
                    <a:srgbClr val="008000"/>
                  </a:solidFill>
                  <a:latin typeface="+mn-lt"/>
                  <a:cs typeface="Courier New" panose="02070309020205020404" pitchFamily="49" charset="0"/>
                </a:rPr>
                <a:t>()</a:t>
              </a:r>
            </a:p>
            <a:p>
              <a:endParaRPr lang="en-US" sz="1800" dirty="0">
                <a:latin typeface="+mn-lt"/>
              </a:endParaRPr>
            </a:p>
            <a:p>
              <a:r>
                <a:rPr lang="en-US" sz="1800" dirty="0">
                  <a:latin typeface="+mn-lt"/>
                  <a:cs typeface="Courier New" panose="02070309020205020404" pitchFamily="49" charset="0"/>
                </a:rPr>
                <a:t>//</a:t>
              </a:r>
              <a:r>
                <a:rPr lang="en-US" sz="1800" dirty="0">
                  <a:latin typeface="+mn-lt"/>
                </a:rPr>
                <a:t> other member functions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395627-2BE1-9E4C-B65F-D5D15C01D206}"/>
                </a:ext>
              </a:extLst>
            </p:cNvPr>
            <p:cNvSpPr txBox="1"/>
            <p:nvPr/>
          </p:nvSpPr>
          <p:spPr>
            <a:xfrm>
              <a:off x="1097319" y="1459230"/>
              <a:ext cx="3200364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atin typeface="+mn-lt"/>
                  <a:cs typeface="Courier New" panose="02070309020205020404" pitchFamily="49" charset="0"/>
                </a:rPr>
                <a:t>WeatherData</a:t>
              </a:r>
              <a:endParaRPr lang="en-US" sz="1800" b="1" dirty="0">
                <a:latin typeface="+mn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5520B0-2134-F041-893C-4018B558C8B6}"/>
              </a:ext>
            </a:extLst>
          </p:cNvPr>
          <p:cNvSpPr txBox="1"/>
          <p:nvPr/>
        </p:nvSpPr>
        <p:spPr>
          <a:xfrm>
            <a:off x="4206244" y="1234464"/>
            <a:ext cx="4543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These three member functions</a:t>
            </a:r>
            <a:r>
              <a:rPr lang="en-US" sz="2000" dirty="0"/>
              <a:t> </a:t>
            </a:r>
          </a:p>
          <a:p>
            <a:r>
              <a:rPr lang="en-US" sz="2000" dirty="0"/>
              <a:t>enable the display elements</a:t>
            </a:r>
          </a:p>
          <a:p>
            <a:r>
              <a:rPr lang="en-US" sz="2000" dirty="0"/>
              <a:t>to obtain the </a:t>
            </a:r>
            <a:r>
              <a:rPr lang="en-US" sz="2000" u="sng" dirty="0"/>
              <a:t>latest</a:t>
            </a:r>
            <a:r>
              <a:rPr lang="en-US" sz="2000" dirty="0"/>
              <a:t> temperature, </a:t>
            </a:r>
          </a:p>
          <a:p>
            <a:r>
              <a:rPr lang="en-US" sz="2000" dirty="0"/>
              <a:t>humidity, and barometric pressure </a:t>
            </a:r>
          </a:p>
          <a:p>
            <a:r>
              <a:rPr lang="en-US" sz="2000" dirty="0"/>
              <a:t>measurements.</a:t>
            </a:r>
          </a:p>
          <a:p>
            <a:endParaRPr lang="en-US" sz="2000" dirty="0"/>
          </a:p>
          <a:p>
            <a:r>
              <a:rPr lang="en-US" sz="2000" dirty="0"/>
              <a:t>How do we get the three display</a:t>
            </a:r>
          </a:p>
          <a:p>
            <a:r>
              <a:rPr lang="en-US" sz="2000" dirty="0"/>
              <a:t>elements to </a:t>
            </a:r>
            <a:r>
              <a:rPr lang="en-US" sz="2000" u="sng" dirty="0"/>
              <a:t>update</a:t>
            </a:r>
            <a:r>
              <a:rPr lang="en-US" sz="2000" dirty="0"/>
              <a:t> their displays</a:t>
            </a:r>
          </a:p>
          <a:p>
            <a:r>
              <a:rPr lang="en-US" sz="2000" dirty="0"/>
              <a:t>whenever the </a:t>
            </a:r>
            <a:r>
              <a:rPr lang="en-US" sz="2000" dirty="0">
                <a:solidFill>
                  <a:srgbClr val="008000"/>
                </a:solidFill>
              </a:rPr>
              <a:t>measurements change</a:t>
            </a:r>
            <a:r>
              <a:rPr lang="en-US" sz="20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3E83D-2823-1C41-A6DF-C1C4A676C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4086950"/>
            <a:ext cx="4389072" cy="26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3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0BD5-FE38-074F-9F77-205FC358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Data, Version 1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D7D1D-9FD6-9442-8C2B-D3F9E942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47972-58EA-9045-90B0-831C12C1A871}"/>
              </a:ext>
            </a:extLst>
          </p:cNvPr>
          <p:cNvSpPr txBox="1"/>
          <p:nvPr/>
        </p:nvSpPr>
        <p:spPr>
          <a:xfrm>
            <a:off x="1188757" y="1143025"/>
            <a:ext cx="6247223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temperature;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humidity;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pressure;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current_conditions_display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*current,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*statistics,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*forecast)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temperature(0), humidity(0), pressure(0),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current_conditions_display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(current),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(statistics),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forecast_display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(forecast) {}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get_temperature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const { return temperature; }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get_humidity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    const { return humidity; }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get_pressure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    const { return pressure; }</a:t>
            </a:r>
          </a:p>
          <a:p>
            <a:endParaRPr lang="en-US" sz="1300" b="1" dirty="0">
              <a:solidFill>
                <a:srgbClr val="8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97845-DFE4-1546-A5C9-DD06E119470A}"/>
              </a:ext>
            </a:extLst>
          </p:cNvPr>
          <p:cNvSpPr txBox="1"/>
          <p:nvPr/>
        </p:nvSpPr>
        <p:spPr>
          <a:xfrm>
            <a:off x="6126463" y="1325903"/>
            <a:ext cx="156113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3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A493-1FF6-7949-9217-B496F05D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Data, Version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B384C-34E5-9549-BD1F-4AD89354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395F7-D569-A447-A615-84612BCF0BC9}"/>
              </a:ext>
            </a:extLst>
          </p:cNvPr>
          <p:cNvSpPr txBox="1"/>
          <p:nvPr/>
        </p:nvSpPr>
        <p:spPr>
          <a:xfrm>
            <a:off x="324683" y="1325903"/>
            <a:ext cx="849463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temperature = temp;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humidity = hum;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pressure =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"NEW WEATHER DATA: temperature " &lt;&lt; temp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&lt;&lt; ", humidity " &lt;&lt; hum &lt;&lt; ", pressure " &lt;&lt;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current_conditions_display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CFEB5-26CA-7548-BB9B-6F7B31194778}"/>
              </a:ext>
            </a:extLst>
          </p:cNvPr>
          <p:cNvSpPr txBox="1"/>
          <p:nvPr/>
        </p:nvSpPr>
        <p:spPr>
          <a:xfrm>
            <a:off x="6857975" y="5833616"/>
            <a:ext cx="17775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65F2-F1A1-B947-BFC8-9E5EE360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 Test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0FAC-7819-5C45-8BFA-4BEA2573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35705-2410-8E4E-A924-F003A75EDF8E}"/>
              </a:ext>
            </a:extLst>
          </p:cNvPr>
          <p:cNvSpPr txBox="1"/>
          <p:nvPr/>
        </p:nvSpPr>
        <p:spPr>
          <a:xfrm>
            <a:off x="291020" y="1417342"/>
            <a:ext cx="8561959" cy="4431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*current   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*statistics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*forecast  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(current, statistics, forecast);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Simulate changes in weather measurements.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(80, 65, 30.4f);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(82, 70, 29.2f);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(78, 90, 29.2f);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3A4C-9D3A-0A42-BFFF-C8B7E8683E81}"/>
              </a:ext>
            </a:extLst>
          </p:cNvPr>
          <p:cNvSpPr txBox="1"/>
          <p:nvPr/>
        </p:nvSpPr>
        <p:spPr>
          <a:xfrm>
            <a:off x="6704077" y="1248065"/>
            <a:ext cx="198272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WeatherStation.cpp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17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389C-2B2E-B146-B062-59452ED3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Version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C278-68D5-214D-920F-71A5DAB7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12" y="2904285"/>
            <a:ext cx="8372281" cy="3344115"/>
          </a:xfrm>
        </p:spPr>
        <p:txBody>
          <a:bodyPr/>
          <a:lstStyle/>
          <a:p>
            <a:r>
              <a:rPr lang="en-US" dirty="0"/>
              <a:t>Good</a:t>
            </a:r>
          </a:p>
          <a:p>
            <a:pPr lvl="1"/>
            <a:r>
              <a:rPr lang="en-US" dirty="0"/>
              <a:t>The display elements implement a </a:t>
            </a:r>
            <a:r>
              <a:rPr lang="en-US" u="sng" dirty="0"/>
              <a:t>common interface</a:t>
            </a:r>
            <a:r>
              <a:rPr lang="en-US" dirty="0"/>
              <a:t>, and each has a similar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function.</a:t>
            </a:r>
          </a:p>
          <a:p>
            <a:pPr lvl="5"/>
            <a:endParaRPr lang="en-US" dirty="0"/>
          </a:p>
          <a:p>
            <a:r>
              <a:rPr lang="en-US" dirty="0"/>
              <a:t>Bad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We’ve </a:t>
            </a:r>
            <a:r>
              <a:rPr lang="en-US" u="sng" dirty="0"/>
              <a:t>hard-coded</a:t>
            </a:r>
            <a:r>
              <a:rPr lang="en-US" dirty="0"/>
              <a:t> the display elements.</a:t>
            </a:r>
          </a:p>
          <a:p>
            <a:pPr lvl="1"/>
            <a:r>
              <a:rPr lang="en-US" dirty="0"/>
              <a:t>It will be </a:t>
            </a:r>
            <a:r>
              <a:rPr lang="en-US" u="sng" dirty="0"/>
              <a:t>difficult to add or remove</a:t>
            </a:r>
            <a:r>
              <a:rPr lang="en-US" dirty="0"/>
              <a:t> display elements.</a:t>
            </a:r>
          </a:p>
          <a:p>
            <a:pPr lvl="1"/>
            <a:r>
              <a:rPr lang="en-US" dirty="0"/>
              <a:t>We need to </a:t>
            </a:r>
            <a:r>
              <a:rPr lang="en-US" u="sng" dirty="0"/>
              <a:t>encapsulate</a:t>
            </a:r>
            <a:r>
              <a:rPr lang="en-US" dirty="0"/>
              <a:t> this area of change!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2852-400E-544D-A9FC-9F6FB9D8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AF84-4EB9-B747-8FC8-757799454463}"/>
              </a:ext>
            </a:extLst>
          </p:cNvPr>
          <p:cNvSpPr txBox="1"/>
          <p:nvPr/>
        </p:nvSpPr>
        <p:spPr>
          <a:xfrm>
            <a:off x="324683" y="1403038"/>
            <a:ext cx="849463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current_conditions_display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forecast_display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FFFEB-73B7-C64F-916D-1E22062E4F14}"/>
              </a:ext>
            </a:extLst>
          </p:cNvPr>
          <p:cNvSpPr txBox="1"/>
          <p:nvPr/>
        </p:nvSpPr>
        <p:spPr>
          <a:xfrm>
            <a:off x="6909261" y="1234464"/>
            <a:ext cx="17775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Newspaper Subscriptions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newspaper </a:t>
            </a:r>
            <a:r>
              <a:rPr lang="en-US" sz="2400" u="sng" dirty="0"/>
              <a:t>publisher</a:t>
            </a:r>
            <a:r>
              <a:rPr lang="en-US" sz="2400" dirty="0"/>
              <a:t> goes into business </a:t>
            </a:r>
            <a:br>
              <a:rPr lang="en-US" sz="2400" dirty="0"/>
            </a:br>
            <a:r>
              <a:rPr lang="en-US" sz="2400" dirty="0"/>
              <a:t>and begins publishing newspapers.</a:t>
            </a:r>
          </a:p>
          <a:p>
            <a:pPr lvl="4"/>
            <a:endParaRPr lang="en-US" sz="800" dirty="0"/>
          </a:p>
          <a:p>
            <a:r>
              <a:rPr lang="en-US" sz="2400" dirty="0"/>
              <a:t>You </a:t>
            </a:r>
            <a:r>
              <a:rPr lang="en-US" sz="2400" u="sng" dirty="0"/>
              <a:t>subscribe</a:t>
            </a:r>
            <a:r>
              <a:rPr lang="en-US" sz="2400" dirty="0"/>
              <a:t> to a particular publisher, and every time there’s a new edition, it gets delivered to you. </a:t>
            </a:r>
          </a:p>
          <a:p>
            <a:pPr lvl="1"/>
            <a:r>
              <a:rPr lang="en-US" sz="2000" dirty="0"/>
              <a:t>As long as you remain a subscriber, you get new newspapers.</a:t>
            </a:r>
          </a:p>
          <a:p>
            <a:pPr lvl="4"/>
            <a:endParaRPr lang="en-US" sz="800" dirty="0"/>
          </a:p>
          <a:p>
            <a:r>
              <a:rPr lang="en-US" sz="2400" dirty="0"/>
              <a:t>You </a:t>
            </a:r>
            <a:r>
              <a:rPr lang="en-US" sz="2400" u="sng" dirty="0"/>
              <a:t>unsubscribe</a:t>
            </a:r>
            <a:r>
              <a:rPr lang="en-US" sz="2400" dirty="0"/>
              <a:t> when you don’t want papers anymore.</a:t>
            </a:r>
          </a:p>
          <a:p>
            <a:pPr lvl="1"/>
            <a:r>
              <a:rPr lang="en-US" sz="2000" dirty="0"/>
              <a:t>They stop being delivered.</a:t>
            </a:r>
          </a:p>
          <a:p>
            <a:pPr lvl="4"/>
            <a:endParaRPr lang="en-US" sz="800" dirty="0"/>
          </a:p>
          <a:p>
            <a:r>
              <a:rPr lang="en-US" sz="2400" dirty="0"/>
              <a:t>While the publisher remains in business, people, hotels, airlines, and other businesses </a:t>
            </a:r>
            <a:r>
              <a:rPr lang="en-US" sz="2400" u="sng" dirty="0"/>
              <a:t>constantly subscribe and unsubscribe</a:t>
            </a:r>
            <a:r>
              <a:rPr lang="en-US" sz="2400" dirty="0"/>
              <a:t> to the newspaper.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Publishers + Subscribers = Observer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98" y="1263173"/>
            <a:ext cx="6675047" cy="4873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80" y="5541320"/>
            <a:ext cx="18165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Observer objects</a:t>
            </a:r>
          </a:p>
          <a:p>
            <a:r>
              <a:rPr lang="en-US" dirty="0">
                <a:solidFill>
                  <a:srgbClr val="0033CC"/>
                </a:solidFill>
              </a:rPr>
              <a:t>can come and go.</a:t>
            </a:r>
          </a:p>
        </p:txBody>
      </p:sp>
    </p:spTree>
    <p:extLst>
      <p:ext uri="{BB962C8B-B14F-4D97-AF65-F5344CB8AC3E}">
        <p14:creationId xmlns:p14="http://schemas.microsoft.com/office/powerpoint/2010/main" val="15217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749044" cy="4717004"/>
          </a:xfrm>
        </p:spPr>
        <p:txBody>
          <a:bodyPr/>
          <a:lstStyle/>
          <a:p>
            <a:r>
              <a:rPr lang="en-US" dirty="0"/>
              <a:t>Define a </a:t>
            </a:r>
            <a:r>
              <a:rPr lang="en-US" u="sng" dirty="0"/>
              <a:t>one-to-many dependency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between objects.</a:t>
            </a:r>
          </a:p>
          <a:p>
            <a:pPr lvl="4"/>
            <a:endParaRPr lang="en-US" dirty="0"/>
          </a:p>
          <a:p>
            <a:r>
              <a:rPr lang="en-US" dirty="0"/>
              <a:t>When an object changes state, </a:t>
            </a:r>
            <a:br>
              <a:rPr lang="en-US" dirty="0"/>
            </a:br>
            <a:r>
              <a:rPr lang="en-US" dirty="0"/>
              <a:t>all of its dependents </a:t>
            </a:r>
            <a:br>
              <a:rPr lang="en-US" dirty="0"/>
            </a:br>
            <a:r>
              <a:rPr lang="en-US" dirty="0"/>
              <a:t>are notified </a:t>
            </a:r>
            <a:br>
              <a:rPr lang="en-US" dirty="0"/>
            </a:br>
            <a:r>
              <a:rPr lang="en-US" dirty="0"/>
              <a:t>and updated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69" y="2091581"/>
            <a:ext cx="4773825" cy="32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UML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234465"/>
            <a:ext cx="6940687" cy="50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Principles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Open-Closed Principle (OCP)</a:t>
            </a:r>
          </a:p>
          <a:p>
            <a:pPr lvl="1"/>
            <a:r>
              <a:rPr lang="en-US" dirty="0"/>
              <a:t>Classes should be open for extension </a:t>
            </a:r>
            <a:br>
              <a:rPr lang="en-US" dirty="0"/>
            </a:br>
            <a:r>
              <a:rPr lang="en-US" dirty="0"/>
              <a:t>but closed for modification.</a:t>
            </a:r>
          </a:p>
          <a:p>
            <a:pPr lvl="5"/>
            <a:endParaRPr lang="en-US" dirty="0"/>
          </a:p>
          <a:p>
            <a:r>
              <a:rPr lang="en-US" dirty="0"/>
              <a:t>Don’t Repeat Yourself (DRY) Principle</a:t>
            </a:r>
          </a:p>
          <a:p>
            <a:pPr lvl="1"/>
            <a:r>
              <a:rPr lang="en-US" dirty="0"/>
              <a:t>Abstract out things that are common </a:t>
            </a:r>
            <a:br>
              <a:rPr lang="en-US" dirty="0"/>
            </a:br>
            <a:r>
              <a:rPr lang="en-US" dirty="0"/>
              <a:t>and place them in a single location.</a:t>
            </a:r>
          </a:p>
          <a:p>
            <a:pPr lvl="5"/>
            <a:endParaRPr lang="en-US" dirty="0"/>
          </a:p>
          <a:p>
            <a:r>
              <a:rPr lang="en-US" dirty="0"/>
              <a:t>Single Responsibility Principle (SRP)</a:t>
            </a:r>
          </a:p>
          <a:p>
            <a:pPr lvl="1"/>
            <a:r>
              <a:rPr lang="en-US" dirty="0"/>
              <a:t>Make every object </a:t>
            </a:r>
            <a:r>
              <a:rPr lang="en-US" u="sng" dirty="0"/>
              <a:t>cohesive</a:t>
            </a:r>
            <a:r>
              <a:rPr lang="en-US" dirty="0"/>
              <a:t> by giving it a single responsibility that all its services should focus on carrying out.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206"/>
            <a:ext cx="8229600" cy="5003194"/>
          </a:xfrm>
        </p:spPr>
        <p:txBody>
          <a:bodyPr/>
          <a:lstStyle/>
          <a:p>
            <a:r>
              <a:rPr lang="en-US" dirty="0"/>
              <a:t>All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en-US" dirty="0"/>
              <a:t> knows about an observer is that it implements the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Observer</a:t>
            </a:r>
            <a:r>
              <a:rPr lang="en-US" dirty="0"/>
              <a:t> interface.</a:t>
            </a:r>
          </a:p>
          <a:p>
            <a:pPr lvl="1"/>
            <a:r>
              <a:rPr lang="en-US" dirty="0"/>
              <a:t>The subject doesn’t care who the observer is </a:t>
            </a:r>
            <a:br>
              <a:rPr lang="en-US" dirty="0"/>
            </a:br>
            <a:r>
              <a:rPr lang="en-US" dirty="0"/>
              <a:t>or what it does with the data the subject provides.</a:t>
            </a:r>
          </a:p>
          <a:p>
            <a:r>
              <a:rPr lang="en-US" dirty="0"/>
              <a:t>We can add or remove observers at any time.</a:t>
            </a:r>
          </a:p>
          <a:p>
            <a:r>
              <a:rPr lang="en-US" dirty="0"/>
              <a:t>We never need to modify the subject </a:t>
            </a:r>
            <a:br>
              <a:rPr lang="en-US" dirty="0"/>
            </a:br>
            <a:r>
              <a:rPr lang="en-US" dirty="0"/>
              <a:t>to add new types of observers.</a:t>
            </a:r>
          </a:p>
          <a:p>
            <a:r>
              <a:rPr lang="en-US" dirty="0"/>
              <a:t>We can reuse subjects or observers independently of each other.</a:t>
            </a:r>
          </a:p>
          <a:p>
            <a:r>
              <a:rPr lang="en-US" dirty="0"/>
              <a:t>Changes either to the subject or to an observer will not affect the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D17C-F1E4-4345-8F89-92BC563B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Weather Station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FAA45-C576-6848-A8DC-808F60B2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23BB4-0B5D-594B-B8B5-17FFD737D9FD}"/>
              </a:ext>
            </a:extLst>
          </p:cNvPr>
          <p:cNvSpPr txBox="1"/>
          <p:nvPr/>
        </p:nvSpPr>
        <p:spPr>
          <a:xfrm>
            <a:off x="707585" y="1388030"/>
            <a:ext cx="1852757" cy="523220"/>
          </a:xfrm>
          <a:prstGeom prst="rect">
            <a:avLst/>
          </a:prstGeom>
          <a:noFill/>
          <a:ln w="19050"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23C00"/>
                </a:solidFill>
              </a:rPr>
              <a:t>&lt;&lt;interface&gt;&gt;</a:t>
            </a:r>
          </a:p>
          <a:p>
            <a:pPr algn="ctr"/>
            <a:r>
              <a:rPr lang="en-US" sz="1400" b="1" dirty="0">
                <a:solidFill>
                  <a:srgbClr val="B23C00"/>
                </a:solidFill>
              </a:rPr>
              <a:t>Subject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E7C19-8FBE-8549-8114-847072B06ACF}"/>
              </a:ext>
            </a:extLst>
          </p:cNvPr>
          <p:cNvSpPr txBox="1"/>
          <p:nvPr/>
        </p:nvSpPr>
        <p:spPr>
          <a:xfrm>
            <a:off x="707585" y="1911250"/>
            <a:ext cx="1852757" cy="738664"/>
          </a:xfrm>
          <a:prstGeom prst="rect">
            <a:avLst/>
          </a:prstGeom>
          <a:noFill/>
          <a:ln w="19050"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B23C00"/>
                </a:solidFill>
              </a:rPr>
              <a:t>+</a:t>
            </a:r>
            <a:r>
              <a:rPr lang="en-US" sz="1400" i="1" dirty="0" err="1">
                <a:solidFill>
                  <a:srgbClr val="B23C00"/>
                </a:solidFill>
              </a:rPr>
              <a:t>register_observer</a:t>
            </a:r>
            <a:r>
              <a:rPr lang="en-US" sz="1400" i="1" dirty="0">
                <a:solidFill>
                  <a:srgbClr val="B23C00"/>
                </a:solidFill>
              </a:rPr>
              <a:t>()</a:t>
            </a:r>
          </a:p>
          <a:p>
            <a:r>
              <a:rPr lang="en-US" sz="1400" i="1" dirty="0">
                <a:solidFill>
                  <a:srgbClr val="B23C00"/>
                </a:solidFill>
              </a:rPr>
              <a:t>+</a:t>
            </a:r>
            <a:r>
              <a:rPr lang="en-US" sz="1400" i="1" dirty="0" err="1">
                <a:solidFill>
                  <a:srgbClr val="B23C00"/>
                </a:solidFill>
              </a:rPr>
              <a:t>remove_observer</a:t>
            </a:r>
            <a:r>
              <a:rPr lang="en-US" sz="1400" i="1" dirty="0">
                <a:solidFill>
                  <a:srgbClr val="B23C00"/>
                </a:solidFill>
              </a:rPr>
              <a:t>()</a:t>
            </a:r>
          </a:p>
          <a:p>
            <a:r>
              <a:rPr lang="en-US" sz="1400" i="1" dirty="0">
                <a:solidFill>
                  <a:srgbClr val="B23C00"/>
                </a:solidFill>
              </a:rPr>
              <a:t>+</a:t>
            </a:r>
            <a:r>
              <a:rPr lang="en-US" sz="1400" i="1" dirty="0" err="1">
                <a:solidFill>
                  <a:srgbClr val="B23C00"/>
                </a:solidFill>
              </a:rPr>
              <a:t>notify_observer</a:t>
            </a:r>
            <a:r>
              <a:rPr lang="en-US" sz="1400" i="1" dirty="0">
                <a:solidFill>
                  <a:srgbClr val="B23C00"/>
                </a:solidFill>
              </a:rPr>
              <a:t>()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4A25DF-8AD9-4E49-B37C-3CBED88CBCD4}"/>
              </a:ext>
            </a:extLst>
          </p:cNvPr>
          <p:cNvGrpSpPr/>
          <p:nvPr/>
        </p:nvGrpSpPr>
        <p:grpSpPr>
          <a:xfrm>
            <a:off x="468418" y="3433100"/>
            <a:ext cx="2331087" cy="2556192"/>
            <a:chOff x="825611" y="3216162"/>
            <a:chExt cx="2331087" cy="25561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B5A6AF-16B3-774A-8CA0-FB8FC4ACFB81}"/>
                </a:ext>
              </a:extLst>
            </p:cNvPr>
            <p:cNvSpPr txBox="1"/>
            <p:nvPr/>
          </p:nvSpPr>
          <p:spPr>
            <a:xfrm>
              <a:off x="825611" y="3216162"/>
              <a:ext cx="2331086" cy="307777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WeatherData</a:t>
              </a:r>
              <a:endParaRPr lang="en-US" sz="14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D2C80-1CB8-5143-A341-044F9458E066}"/>
                </a:ext>
              </a:extLst>
            </p:cNvPr>
            <p:cNvSpPr txBox="1"/>
            <p:nvPr/>
          </p:nvSpPr>
          <p:spPr>
            <a:xfrm>
              <a:off x="825611" y="3525585"/>
              <a:ext cx="2331087" cy="2246769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+</a:t>
              </a:r>
              <a:r>
                <a:rPr lang="en-US" sz="1400" dirty="0" err="1">
                  <a:solidFill>
                    <a:srgbClr val="C00000"/>
                  </a:solidFill>
                </a:rPr>
                <a:t>register_observer</a:t>
              </a:r>
              <a:r>
                <a:rPr lang="en-US" sz="1400" dirty="0">
                  <a:solidFill>
                    <a:srgbClr val="C00000"/>
                  </a:solidFill>
                </a:rPr>
                <a:t>()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+</a:t>
              </a:r>
              <a:r>
                <a:rPr lang="en-US" sz="1400" dirty="0" err="1">
                  <a:solidFill>
                    <a:srgbClr val="C00000"/>
                  </a:solidFill>
                </a:rPr>
                <a:t>remove_observer</a:t>
              </a:r>
              <a:r>
                <a:rPr lang="en-US" sz="1400" dirty="0">
                  <a:solidFill>
                    <a:srgbClr val="C00000"/>
                  </a:solidFill>
                </a:rPr>
                <a:t>()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+</a:t>
              </a:r>
              <a:r>
                <a:rPr lang="en-US" sz="1400" dirty="0" err="1">
                  <a:solidFill>
                    <a:srgbClr val="C00000"/>
                  </a:solidFill>
                </a:rPr>
                <a:t>notify_observer</a:t>
              </a:r>
              <a:r>
                <a:rPr lang="en-US" sz="1400" dirty="0">
                  <a:solidFill>
                    <a:srgbClr val="C00000"/>
                  </a:solidFill>
                </a:rPr>
                <a:t>()</a:t>
              </a:r>
            </a:p>
            <a:p>
              <a:endParaRPr lang="en-US" sz="1400" dirty="0"/>
            </a:p>
            <a:p>
              <a:r>
                <a:rPr lang="en-US" sz="1400" dirty="0"/>
                <a:t>+</a:t>
              </a:r>
              <a:r>
                <a:rPr lang="en-US" sz="1400" dirty="0" err="1"/>
                <a:t>get_temperature</a:t>
              </a:r>
              <a:r>
                <a:rPr lang="en-US" sz="1400" dirty="0"/>
                <a:t>()</a:t>
              </a:r>
            </a:p>
            <a:p>
              <a:r>
                <a:rPr lang="en-US" sz="1400" dirty="0"/>
                <a:t>+</a:t>
              </a:r>
              <a:r>
                <a:rPr lang="en-US" sz="1400" dirty="0" err="1"/>
                <a:t>get_humidity</a:t>
              </a:r>
              <a:r>
                <a:rPr lang="en-US" sz="1400" dirty="0"/>
                <a:t>()</a:t>
              </a:r>
            </a:p>
            <a:p>
              <a:r>
                <a:rPr lang="en-US" sz="1400" dirty="0"/>
                <a:t>+</a:t>
              </a:r>
              <a:r>
                <a:rPr lang="en-US" sz="1400" dirty="0" err="1"/>
                <a:t>get_pressure</a:t>
              </a:r>
              <a:r>
                <a:rPr lang="en-US" sz="1400" dirty="0"/>
                <a:t>()</a:t>
              </a:r>
            </a:p>
            <a:p>
              <a:endParaRPr lang="en-US" sz="1400" dirty="0"/>
            </a:p>
            <a:p>
              <a:r>
                <a:rPr lang="en-US" sz="1400" dirty="0"/>
                <a:t>+</a:t>
              </a:r>
              <a:r>
                <a:rPr lang="en-US" sz="1400" dirty="0" err="1"/>
                <a:t>set_measurements</a:t>
              </a:r>
              <a:r>
                <a:rPr lang="en-US" sz="1400" dirty="0"/>
                <a:t>()</a:t>
              </a:r>
            </a:p>
            <a:p>
              <a:r>
                <a:rPr lang="en-US" sz="1400" dirty="0"/>
                <a:t>-</a:t>
              </a:r>
              <a:r>
                <a:rPr lang="en-US" sz="1400" dirty="0" err="1"/>
                <a:t>measurements_changed</a:t>
              </a:r>
              <a:r>
                <a:rPr lang="en-US" sz="1400" dirty="0"/>
                <a:t>()</a:t>
              </a:r>
            </a:p>
          </p:txBody>
        </p:sp>
      </p:grpSp>
      <p:sp>
        <p:nvSpPr>
          <p:cNvPr id="26" name="Triangle 25">
            <a:extLst>
              <a:ext uri="{FF2B5EF4-FFF2-40B4-BE49-F238E27FC236}">
                <a16:creationId xmlns:a16="http://schemas.microsoft.com/office/drawing/2014/main" id="{82BFFF81-1B6B-0346-8BC9-FA9D581AAC63}"/>
              </a:ext>
            </a:extLst>
          </p:cNvPr>
          <p:cNvSpPr/>
          <p:nvPr/>
        </p:nvSpPr>
        <p:spPr bwMode="auto">
          <a:xfrm>
            <a:off x="1496804" y="2649914"/>
            <a:ext cx="274317" cy="200424"/>
          </a:xfrm>
          <a:prstGeom prst="triangle">
            <a:avLst/>
          </a:prstGeom>
          <a:noFill/>
          <a:ln w="1905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F4184D-D21E-9542-B47E-0CC0B99C4246}"/>
              </a:ext>
            </a:extLst>
          </p:cNvPr>
          <p:cNvCxnSpPr>
            <a:cxnSpLocks/>
            <a:stCxn id="26" idx="3"/>
            <a:endCxn id="8" idx="0"/>
          </p:cNvCxnSpPr>
          <p:nvPr/>
        </p:nvCxnSpPr>
        <p:spPr bwMode="auto">
          <a:xfrm flipH="1">
            <a:off x="1633961" y="2850338"/>
            <a:ext cx="2" cy="5827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23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282E629-6573-864C-B5DB-71F75AC65FCA}"/>
              </a:ext>
            </a:extLst>
          </p:cNvPr>
          <p:cNvGrpSpPr/>
          <p:nvPr/>
        </p:nvGrpSpPr>
        <p:grpSpPr>
          <a:xfrm>
            <a:off x="4255656" y="2227904"/>
            <a:ext cx="3133209" cy="3761388"/>
            <a:chOff x="4255656" y="2227904"/>
            <a:chExt cx="3133209" cy="37613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284369-033F-6E49-A3F9-2FC21DE043CD}"/>
                </a:ext>
              </a:extLst>
            </p:cNvPr>
            <p:cNvGrpSpPr/>
            <p:nvPr/>
          </p:nvGrpSpPr>
          <p:grpSpPr>
            <a:xfrm>
              <a:off x="4663439" y="2948607"/>
              <a:ext cx="2725426" cy="923329"/>
              <a:chOff x="4728308" y="3048000"/>
              <a:chExt cx="2725426" cy="9233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58290A-C2CD-9248-B9EC-533D9340FE91}"/>
                  </a:ext>
                </a:extLst>
              </p:cNvPr>
              <p:cNvSpPr txBox="1"/>
              <p:nvPr/>
            </p:nvSpPr>
            <p:spPr>
              <a:xfrm>
                <a:off x="4728308" y="3048000"/>
                <a:ext cx="2725426" cy="338554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CurrentConditionsDisplay</a:t>
                </a:r>
                <a:endParaRPr lang="en-US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EFE3BD-CF9F-2345-81B3-003393419D5A}"/>
                  </a:ext>
                </a:extLst>
              </p:cNvPr>
              <p:cNvSpPr txBox="1"/>
              <p:nvPr/>
            </p:nvSpPr>
            <p:spPr>
              <a:xfrm>
                <a:off x="4728308" y="3386554"/>
                <a:ext cx="2725426" cy="58477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+update()</a:t>
                </a:r>
              </a:p>
              <a:p>
                <a:r>
                  <a:rPr lang="en-US" dirty="0"/>
                  <a:t>+display()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0C699D5-4E46-7140-BAF1-BE75D18704C5}"/>
                </a:ext>
              </a:extLst>
            </p:cNvPr>
            <p:cNvGrpSpPr/>
            <p:nvPr/>
          </p:nvGrpSpPr>
          <p:grpSpPr>
            <a:xfrm>
              <a:off x="4663438" y="3987226"/>
              <a:ext cx="2725427" cy="923329"/>
              <a:chOff x="4279466" y="4134339"/>
              <a:chExt cx="2725427" cy="9233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22E8E7-49F3-034F-9BD3-C430F831CD21}"/>
                  </a:ext>
                </a:extLst>
              </p:cNvPr>
              <p:cNvSpPr txBox="1"/>
              <p:nvPr/>
            </p:nvSpPr>
            <p:spPr>
              <a:xfrm>
                <a:off x="4279466" y="4134339"/>
                <a:ext cx="2725426" cy="338554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StatisticsDisplay</a:t>
                </a:r>
                <a:endParaRPr lang="en-US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F11960-4496-8548-92DB-6D0F8FDF9F74}"/>
                  </a:ext>
                </a:extLst>
              </p:cNvPr>
              <p:cNvSpPr txBox="1"/>
              <p:nvPr/>
            </p:nvSpPr>
            <p:spPr>
              <a:xfrm>
                <a:off x="4279467" y="4472893"/>
                <a:ext cx="2725426" cy="58477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+update()</a:t>
                </a:r>
              </a:p>
              <a:p>
                <a:r>
                  <a:rPr lang="en-US" dirty="0"/>
                  <a:t>+display()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0E5194-86E3-2B4D-B02A-0FB4400C152E}"/>
                </a:ext>
              </a:extLst>
            </p:cNvPr>
            <p:cNvGrpSpPr/>
            <p:nvPr/>
          </p:nvGrpSpPr>
          <p:grpSpPr>
            <a:xfrm>
              <a:off x="4663438" y="5065963"/>
              <a:ext cx="2725426" cy="923329"/>
              <a:chOff x="4279466" y="5189416"/>
              <a:chExt cx="2725426" cy="923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6B7F01-6BE1-8D4F-B9E0-89296A85AA2B}"/>
                  </a:ext>
                </a:extLst>
              </p:cNvPr>
              <p:cNvSpPr txBox="1"/>
              <p:nvPr/>
            </p:nvSpPr>
            <p:spPr>
              <a:xfrm>
                <a:off x="4279466" y="5189416"/>
                <a:ext cx="2725426" cy="338554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ForecastDisplay</a:t>
                </a:r>
                <a:endParaRPr lang="en-US" b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82009-D4AD-6F45-A5A2-2193C4600B19}"/>
                  </a:ext>
                </a:extLst>
              </p:cNvPr>
              <p:cNvSpPr txBox="1"/>
              <p:nvPr/>
            </p:nvSpPr>
            <p:spPr>
              <a:xfrm>
                <a:off x="4279466" y="5527970"/>
                <a:ext cx="2725426" cy="58477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+update()</a:t>
                </a:r>
              </a:p>
              <a:p>
                <a:r>
                  <a:rPr lang="en-US" dirty="0"/>
                  <a:t>+display()</a:t>
                </a:r>
              </a:p>
            </p:txBody>
          </p:sp>
        </p:grp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78AB831F-4AF9-904C-97D1-2E9A10704D29}"/>
                </a:ext>
              </a:extLst>
            </p:cNvPr>
            <p:cNvSpPr/>
            <p:nvPr/>
          </p:nvSpPr>
          <p:spPr bwMode="auto">
            <a:xfrm>
              <a:off x="4255656" y="2227904"/>
              <a:ext cx="274317" cy="200424"/>
            </a:xfrm>
            <a:prstGeom prst="triangle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5DA7603F-EA46-6C45-BFA0-CB7C8B7B839E}"/>
                </a:ext>
              </a:extLst>
            </p:cNvPr>
            <p:cNvCxnSpPr>
              <a:cxnSpLocks/>
              <a:stCxn id="34" idx="3"/>
              <a:endCxn id="21" idx="1"/>
            </p:cNvCxnSpPr>
            <p:nvPr/>
          </p:nvCxnSpPr>
          <p:spPr bwMode="auto">
            <a:xfrm rot="16200000" flipH="1">
              <a:off x="3124670" y="3696472"/>
              <a:ext cx="2806912" cy="27062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FA34675-AEE2-F54B-BE6E-6A5B54170AE8}"/>
                </a:ext>
              </a:extLst>
            </p:cNvPr>
            <p:cNvCxnSpPr>
              <a:stCxn id="17" idx="1"/>
            </p:cNvCxnSpPr>
            <p:nvPr/>
          </p:nvCxnSpPr>
          <p:spPr bwMode="auto">
            <a:xfrm flipH="1">
              <a:off x="4392814" y="3117884"/>
              <a:ext cx="2706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4EFEB-426F-4B44-B255-9E118226B02A}"/>
                </a:ext>
              </a:extLst>
            </p:cNvPr>
            <p:cNvCxnSpPr>
              <a:cxnSpLocks/>
              <a:stCxn id="19" idx="1"/>
            </p:cNvCxnSpPr>
            <p:nvPr/>
          </p:nvCxnSpPr>
          <p:spPr bwMode="auto">
            <a:xfrm flipH="1">
              <a:off x="4392814" y="4156503"/>
              <a:ext cx="27062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68B2519-9184-B34E-8FF3-6481E7D18EFE}"/>
              </a:ext>
            </a:extLst>
          </p:cNvPr>
          <p:cNvGrpSpPr/>
          <p:nvPr/>
        </p:nvGrpSpPr>
        <p:grpSpPr>
          <a:xfrm>
            <a:off x="2560342" y="2280582"/>
            <a:ext cx="2103098" cy="3416324"/>
            <a:chOff x="2560342" y="2280582"/>
            <a:chExt cx="2103098" cy="3416324"/>
          </a:xfrm>
        </p:grpSpPr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AC959DE4-C107-2242-AF59-C1ABE2E29EBC}"/>
                </a:ext>
              </a:extLst>
            </p:cNvPr>
            <p:cNvCxnSpPr>
              <a:cxnSpLocks/>
              <a:stCxn id="20" idx="1"/>
              <a:endCxn id="7" idx="3"/>
            </p:cNvCxnSpPr>
            <p:nvPr/>
          </p:nvCxnSpPr>
          <p:spPr bwMode="auto">
            <a:xfrm rot="10800000">
              <a:off x="2560343" y="2280582"/>
              <a:ext cx="2103097" cy="2337586"/>
            </a:xfrm>
            <a:prstGeom prst="curvedConnector3">
              <a:avLst>
                <a:gd name="adj1" fmla="val 4123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534BBDFB-DE8B-9A44-8FE1-BBBF4E4EE080}"/>
                </a:ext>
              </a:extLst>
            </p:cNvPr>
            <p:cNvCxnSpPr>
              <a:cxnSpLocks/>
              <a:stCxn id="22" idx="1"/>
              <a:endCxn id="7" idx="3"/>
            </p:cNvCxnSpPr>
            <p:nvPr/>
          </p:nvCxnSpPr>
          <p:spPr bwMode="auto">
            <a:xfrm rot="10800000">
              <a:off x="2560342" y="2280583"/>
              <a:ext cx="2103096" cy="341632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A72528C9-F41E-5F45-828F-39DAAB44B23B}"/>
                </a:ext>
              </a:extLst>
            </p:cNvPr>
            <p:cNvCxnSpPr>
              <a:cxnSpLocks/>
              <a:stCxn id="18" idx="1"/>
              <a:endCxn id="7" idx="3"/>
            </p:cNvCxnSpPr>
            <p:nvPr/>
          </p:nvCxnSpPr>
          <p:spPr bwMode="auto">
            <a:xfrm rot="10800000">
              <a:off x="2560343" y="2280583"/>
              <a:ext cx="2103097" cy="1298967"/>
            </a:xfrm>
            <a:prstGeom prst="curvedConnector3">
              <a:avLst>
                <a:gd name="adj1" fmla="val 330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135C7E-FBF7-0945-87B9-10EC9A441438}"/>
                </a:ext>
              </a:extLst>
            </p:cNvPr>
            <p:cNvSpPr txBox="1"/>
            <p:nvPr/>
          </p:nvSpPr>
          <p:spPr>
            <a:xfrm>
              <a:off x="3271237" y="2664028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subject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65A318-CFAC-A545-9D1A-E37232D1C27C}"/>
              </a:ext>
            </a:extLst>
          </p:cNvPr>
          <p:cNvGrpSpPr/>
          <p:nvPr/>
        </p:nvGrpSpPr>
        <p:grpSpPr>
          <a:xfrm>
            <a:off x="2537435" y="1339575"/>
            <a:ext cx="2499147" cy="877164"/>
            <a:chOff x="2537435" y="1339575"/>
            <a:chExt cx="2499147" cy="8771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24F165-831E-EF41-880A-ADA7ADF971EF}"/>
                </a:ext>
              </a:extLst>
            </p:cNvPr>
            <p:cNvGrpSpPr/>
            <p:nvPr/>
          </p:nvGrpSpPr>
          <p:grpSpPr>
            <a:xfrm>
              <a:off x="3749049" y="1385742"/>
              <a:ext cx="1287533" cy="830997"/>
              <a:chOff x="3618317" y="1516185"/>
              <a:chExt cx="1287533" cy="8309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7F9CF-9657-904C-9165-E28BC6817CA7}"/>
                  </a:ext>
                </a:extLst>
              </p:cNvPr>
              <p:cNvSpPr txBox="1"/>
              <p:nvPr/>
            </p:nvSpPr>
            <p:spPr>
              <a:xfrm>
                <a:off x="3618317" y="1516185"/>
                <a:ext cx="1287533" cy="523220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8000"/>
                    </a:solidFill>
                  </a:rPr>
                  <a:t>&lt;&lt;interface&gt;&gt;</a:t>
                </a:r>
              </a:p>
              <a:p>
                <a:pPr algn="ctr"/>
                <a:r>
                  <a:rPr lang="en-US" sz="1400" b="1" dirty="0">
                    <a:solidFill>
                      <a:srgbClr val="008000"/>
                    </a:solidFill>
                  </a:rPr>
                  <a:t>Observer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C0DC8D-4893-5C43-904E-070F300FA8AD}"/>
                  </a:ext>
                </a:extLst>
              </p:cNvPr>
              <p:cNvSpPr txBox="1"/>
              <p:nvPr/>
            </p:nvSpPr>
            <p:spPr>
              <a:xfrm>
                <a:off x="3618317" y="2039405"/>
                <a:ext cx="1287533" cy="307777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8000"/>
                    </a:solidFill>
                  </a:rPr>
                  <a:t>+update()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C7176E-73BF-8F45-9330-3B5482103C4C}"/>
                </a:ext>
              </a:extLst>
            </p:cNvPr>
            <p:cNvCxnSpPr>
              <a:cxnSpLocks/>
              <a:stCxn id="5" idx="3"/>
              <a:endCxn id="11" idx="1"/>
            </p:cNvCxnSpPr>
            <p:nvPr/>
          </p:nvCxnSpPr>
          <p:spPr bwMode="auto">
            <a:xfrm flipV="1">
              <a:off x="2560342" y="1647352"/>
              <a:ext cx="1188707" cy="2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3775F0-5F4E-484C-81C5-413A9A4E4292}"/>
                </a:ext>
              </a:extLst>
            </p:cNvPr>
            <p:cNvSpPr txBox="1"/>
            <p:nvPr/>
          </p:nvSpPr>
          <p:spPr>
            <a:xfrm>
              <a:off x="2669626" y="1339575"/>
              <a:ext cx="970137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observers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725AE7-2004-2E4C-A0D3-C0998C73A7D0}"/>
                </a:ext>
              </a:extLst>
            </p:cNvPr>
            <p:cNvSpPr txBox="1"/>
            <p:nvPr/>
          </p:nvSpPr>
          <p:spPr>
            <a:xfrm>
              <a:off x="2537435" y="166420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49937E-D531-A64B-A146-29C2E1C5A00E}"/>
                </a:ext>
              </a:extLst>
            </p:cNvPr>
            <p:cNvSpPr txBox="1"/>
            <p:nvPr/>
          </p:nvSpPr>
          <p:spPr>
            <a:xfrm>
              <a:off x="3439208" y="1648110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6D9426-8EC6-F740-848B-0B4D45A56F5A}"/>
              </a:ext>
            </a:extLst>
          </p:cNvPr>
          <p:cNvGrpSpPr/>
          <p:nvPr/>
        </p:nvGrpSpPr>
        <p:grpSpPr>
          <a:xfrm>
            <a:off x="6949414" y="1385742"/>
            <a:ext cx="1598039" cy="4834383"/>
            <a:chOff x="6949414" y="1385742"/>
            <a:chExt cx="1598039" cy="483438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73CD4B-C263-7842-B2B1-B1AF7E4A75F7}"/>
                </a:ext>
              </a:extLst>
            </p:cNvPr>
            <p:cNvGrpSpPr/>
            <p:nvPr/>
          </p:nvGrpSpPr>
          <p:grpSpPr>
            <a:xfrm>
              <a:off x="6949414" y="1385742"/>
              <a:ext cx="1518365" cy="830997"/>
              <a:chOff x="5911241" y="1539631"/>
              <a:chExt cx="1518365" cy="83099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EF9D66-B5A5-354A-A21B-E89C63B74257}"/>
                  </a:ext>
                </a:extLst>
              </p:cNvPr>
              <p:cNvSpPr txBox="1"/>
              <p:nvPr/>
            </p:nvSpPr>
            <p:spPr>
              <a:xfrm>
                <a:off x="5911241" y="1539631"/>
                <a:ext cx="1518365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&lt;&lt;interface&gt;&gt;</a:t>
                </a:r>
              </a:p>
              <a:p>
                <a:pPr algn="ctr"/>
                <a:r>
                  <a:rPr lang="en-US" sz="1400" b="1" dirty="0" err="1"/>
                  <a:t>DisplayElement</a:t>
                </a:r>
                <a:endParaRPr lang="en-US" sz="140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FE116F-933A-7A4A-9843-355AE16FFD8C}"/>
                  </a:ext>
                </a:extLst>
              </p:cNvPr>
              <p:cNvSpPr txBox="1"/>
              <p:nvPr/>
            </p:nvSpPr>
            <p:spPr>
              <a:xfrm>
                <a:off x="5911241" y="2062851"/>
                <a:ext cx="1518365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/>
                  <a:t>+display()</a:t>
                </a:r>
              </a:p>
            </p:txBody>
          </p:sp>
        </p:grp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2148DEF0-0197-AF44-A863-62FAE3570201}"/>
                </a:ext>
              </a:extLst>
            </p:cNvPr>
            <p:cNvSpPr/>
            <p:nvPr/>
          </p:nvSpPr>
          <p:spPr bwMode="auto">
            <a:xfrm>
              <a:off x="7571437" y="2227904"/>
              <a:ext cx="274317" cy="20042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835155AE-4810-D849-B8EB-2949742845A0}"/>
                </a:ext>
              </a:extLst>
            </p:cNvPr>
            <p:cNvCxnSpPr>
              <a:cxnSpLocks/>
              <a:stCxn id="35" idx="3"/>
              <a:endCxn id="21" idx="3"/>
            </p:cNvCxnSpPr>
            <p:nvPr/>
          </p:nvCxnSpPr>
          <p:spPr bwMode="auto">
            <a:xfrm rot="5400000">
              <a:off x="6145274" y="3671918"/>
              <a:ext cx="2806912" cy="319732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DC64EC3-9804-CF48-B204-A1F2E0F6175F}"/>
                </a:ext>
              </a:extLst>
            </p:cNvPr>
            <p:cNvCxnSpPr>
              <a:stCxn id="17" idx="3"/>
            </p:cNvCxnSpPr>
            <p:nvPr/>
          </p:nvCxnSpPr>
          <p:spPr bwMode="auto">
            <a:xfrm>
              <a:off x="7388865" y="3117884"/>
              <a:ext cx="3197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DD23AC-768F-BF47-9C58-4C0CC4414E06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7388864" y="4156503"/>
              <a:ext cx="31973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920D0B-507C-DE40-9081-45B64F94F4D6}"/>
                </a:ext>
              </a:extLst>
            </p:cNvPr>
            <p:cNvSpPr txBox="1"/>
            <p:nvPr/>
          </p:nvSpPr>
          <p:spPr>
            <a:xfrm>
              <a:off x="7144055" y="5573794"/>
              <a:ext cx="1403398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It won’t be difficult</a:t>
              </a:r>
            </a:p>
            <a:p>
              <a:r>
                <a:rPr lang="en-US" sz="1200" dirty="0"/>
                <a:t>to add or remove</a:t>
              </a:r>
            </a:p>
            <a:p>
              <a:r>
                <a:rPr lang="en-US" sz="1200" dirty="0"/>
                <a:t>display elements.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8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3F3E-BF4B-C74C-986B-88BBC0D0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Weather Station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75296-A260-194B-8774-88D49FDD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03A59-1DC2-F940-B78D-75A77CAD0178}"/>
              </a:ext>
            </a:extLst>
          </p:cNvPr>
          <p:cNvSpPr txBox="1"/>
          <p:nvPr/>
        </p:nvSpPr>
        <p:spPr>
          <a:xfrm>
            <a:off x="446280" y="3246122"/>
            <a:ext cx="791755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~Observer()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humidity, float pressure)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83FB8-503F-534E-BC30-6C7DADA7E047}"/>
              </a:ext>
            </a:extLst>
          </p:cNvPr>
          <p:cNvSpPr txBox="1"/>
          <p:nvPr/>
        </p:nvSpPr>
        <p:spPr>
          <a:xfrm>
            <a:off x="443944" y="1234464"/>
            <a:ext cx="576952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~Subject()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register_observer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(Observer *o)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remove_observer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(Observer *o)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notify_observers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C289D-FD17-BE4C-BA2B-A9AC48461A44}"/>
              </a:ext>
            </a:extLst>
          </p:cNvPr>
          <p:cNvSpPr txBox="1"/>
          <p:nvPr/>
        </p:nvSpPr>
        <p:spPr>
          <a:xfrm>
            <a:off x="446280" y="4800585"/>
            <a:ext cx="362150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sz="14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EAAB2-B97F-0343-AA85-93796F4A5805}"/>
              </a:ext>
            </a:extLst>
          </p:cNvPr>
          <p:cNvSpPr txBox="1"/>
          <p:nvPr/>
        </p:nvSpPr>
        <p:spPr>
          <a:xfrm>
            <a:off x="5394951" y="1338042"/>
            <a:ext cx="10390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Subject.h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197CD-7457-FE43-8381-E84051B2ACFB}"/>
              </a:ext>
            </a:extLst>
          </p:cNvPr>
          <p:cNvSpPr txBox="1"/>
          <p:nvPr/>
        </p:nvSpPr>
        <p:spPr>
          <a:xfrm>
            <a:off x="7406609" y="3337561"/>
            <a:ext cx="118962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Observer.h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437E5-4E71-C444-B3EE-68ED3B4E3222}"/>
              </a:ext>
            </a:extLst>
          </p:cNvPr>
          <p:cNvSpPr txBox="1"/>
          <p:nvPr/>
        </p:nvSpPr>
        <p:spPr>
          <a:xfrm>
            <a:off x="2823653" y="4926754"/>
            <a:ext cx="17780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DisplayElement.h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4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AD9A-7F78-BD47-8C34-D883EAD8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Weather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294D-2689-414D-96ED-E819CBA2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2D0C6-FDB0-8B44-9CFA-6034A4DF87DD}"/>
              </a:ext>
            </a:extLst>
          </p:cNvPr>
          <p:cNvSpPr txBox="1"/>
          <p:nvPr/>
        </p:nvSpPr>
        <p:spPr>
          <a:xfrm>
            <a:off x="1203930" y="1403741"/>
            <a:ext cx="6736139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vector&lt;Observer *&gt; observers;</a:t>
            </a:r>
            <a:b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temperature;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humidity;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pressure;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get_temperature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temperature;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get_humidity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const { return humidity;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get_pressure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const { return pressure;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register_observer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(Observer *o);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remove_observer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(Observer *o);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notify_observers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69E0-99BD-D34B-ACDB-FA14953DDAED}"/>
              </a:ext>
            </a:extLst>
          </p:cNvPr>
          <p:cNvSpPr txBox="1"/>
          <p:nvPr/>
        </p:nvSpPr>
        <p:spPr>
          <a:xfrm>
            <a:off x="6576988" y="1234464"/>
            <a:ext cx="156113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07A2-B103-064D-A25F-9C804A54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Weather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6618B-671D-0349-ABB1-44676820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EFC69-A5D6-EF43-B6BD-7C7935232166}"/>
              </a:ext>
            </a:extLst>
          </p:cNvPr>
          <p:cNvSpPr txBox="1"/>
          <p:nvPr/>
        </p:nvSpPr>
        <p:spPr>
          <a:xfrm>
            <a:off x="1208739" y="1231642"/>
            <a:ext cx="6726521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register_observer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(Observer *o)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observers.push_back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(o);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remove_observer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(Observer *o)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vector&lt;Observer *&gt;::iterator it;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it = find(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observers.begin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observers.end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o);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(it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observers.end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observers.erase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notify_observers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(Observer *o : observers)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o-&gt;update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(temperature, humidity, pressure);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C6E4A-ECF0-4448-A28B-E3B1462A28B1}"/>
              </a:ext>
            </a:extLst>
          </p:cNvPr>
          <p:cNvSpPr txBox="1"/>
          <p:nvPr/>
        </p:nvSpPr>
        <p:spPr>
          <a:xfrm>
            <a:off x="6400780" y="5806414"/>
            <a:ext cx="17775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830A9-F1D2-D54A-B2D2-E91BFEB151C8}"/>
              </a:ext>
            </a:extLst>
          </p:cNvPr>
          <p:cNvSpPr txBox="1"/>
          <p:nvPr/>
        </p:nvSpPr>
        <p:spPr>
          <a:xfrm>
            <a:off x="5943585" y="4617707"/>
            <a:ext cx="117051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Notify all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registered</a:t>
            </a:r>
          </a:p>
          <a:p>
            <a:r>
              <a:rPr lang="en-US" sz="1400" dirty="0">
                <a:solidFill>
                  <a:srgbClr val="0033CC"/>
                </a:solidFill>
              </a:rPr>
              <a:t>observers.</a:t>
            </a:r>
          </a:p>
        </p:txBody>
      </p:sp>
    </p:spTree>
    <p:extLst>
      <p:ext uri="{BB962C8B-B14F-4D97-AF65-F5344CB8AC3E}">
        <p14:creationId xmlns:p14="http://schemas.microsoft.com/office/powerpoint/2010/main" val="205304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F728-1A5A-FD4C-A860-32D35D3C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Weather Data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7E128-F15C-114B-AE3D-24E2F1E9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DC663-6B34-F045-AB90-0D78E02649CF}"/>
              </a:ext>
            </a:extLst>
          </p:cNvPr>
          <p:cNvSpPr txBox="1"/>
          <p:nvPr/>
        </p:nvSpPr>
        <p:spPr>
          <a:xfrm>
            <a:off x="774325" y="1417342"/>
            <a:ext cx="7595349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set_measurements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temperature = temp;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humidity = hum;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pressure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"NEW WEATHER DATA: temperature " &lt;&lt; temp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&lt;&lt; ", humidity " &lt;&lt; hum &lt;&lt; ", pressure 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measurements_changed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notify_observers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09DD7-A7CD-C444-AE45-B5CCB1281CF4}"/>
              </a:ext>
            </a:extLst>
          </p:cNvPr>
          <p:cNvSpPr txBox="1"/>
          <p:nvPr/>
        </p:nvSpPr>
        <p:spPr>
          <a:xfrm>
            <a:off x="6817778" y="4892024"/>
            <a:ext cx="17775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WeatherData.cpp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31C4B-143B-9542-975B-8B2A30EE28D2}"/>
              </a:ext>
            </a:extLst>
          </p:cNvPr>
          <p:cNvSpPr txBox="1"/>
          <p:nvPr/>
        </p:nvSpPr>
        <p:spPr>
          <a:xfrm>
            <a:off x="3383293" y="4734560"/>
            <a:ext cx="28793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Notify all the registered observers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whenever measurements change.</a:t>
            </a:r>
          </a:p>
        </p:txBody>
      </p:sp>
    </p:spTree>
    <p:extLst>
      <p:ext uri="{BB962C8B-B14F-4D97-AF65-F5344CB8AC3E}">
        <p14:creationId xmlns:p14="http://schemas.microsoft.com/office/powerpoint/2010/main" val="178706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AC4E-E289-C443-B610-374848C5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Display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C3AE0-A408-CA45-9711-C2705BFB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145D7-4F9B-FE4E-9AE6-2290F2429702}"/>
              </a:ext>
            </a:extLst>
          </p:cNvPr>
          <p:cNvSpPr txBox="1"/>
          <p:nvPr/>
        </p:nvSpPr>
        <p:spPr>
          <a:xfrm>
            <a:off x="1097318" y="1255243"/>
            <a:ext cx="6599884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DisplayElement</a:t>
            </a:r>
            <a:endParaRPr lang="en-US" sz="12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temperature;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float humidity;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 *subject;</a:t>
            </a:r>
            <a:b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CurrentConditionsDisplay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(Subject *sub)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temperature(0), humidity(0), subject(sub)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subject-&gt;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register_observer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(this);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temp, float hum, float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temperature = temp;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humidity = hum;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display();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"Current conditions: " &lt;&lt; temperature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&lt;&lt; "F degrees and " &lt;&lt; humidity &lt;&lt; "% humidity"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540-8A2C-3440-ACFA-618397FBE637}"/>
              </a:ext>
            </a:extLst>
          </p:cNvPr>
          <p:cNvSpPr txBox="1"/>
          <p:nvPr/>
        </p:nvSpPr>
        <p:spPr>
          <a:xfrm>
            <a:off x="4937756" y="6277560"/>
            <a:ext cx="26620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CurrentConditionsDisplay.h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A1F38-1BA7-5149-BC68-62151D1737B7}"/>
              </a:ext>
            </a:extLst>
          </p:cNvPr>
          <p:cNvSpPr txBox="1"/>
          <p:nvPr/>
        </p:nvSpPr>
        <p:spPr>
          <a:xfrm>
            <a:off x="5486390" y="3392771"/>
            <a:ext cx="23326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Register with the subject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order to get notifications.</a:t>
            </a:r>
          </a:p>
        </p:txBody>
      </p:sp>
    </p:spTree>
    <p:extLst>
      <p:ext uri="{BB962C8B-B14F-4D97-AF65-F5344CB8AC3E}">
        <p14:creationId xmlns:p14="http://schemas.microsoft.com/office/powerpoint/2010/main" val="189313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4B5E-ED2A-A045-8FA9-93593051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 Test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A6C0-5D93-B245-A471-1D67ADC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398E2-E164-4942-8B0B-B9F1C63C1ADD}"/>
              </a:ext>
            </a:extLst>
          </p:cNvPr>
          <p:cNvSpPr txBox="1"/>
          <p:nvPr/>
        </p:nvSpPr>
        <p:spPr>
          <a:xfrm>
            <a:off x="776730" y="1417342"/>
            <a:ext cx="7590539" cy="427809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WEATHER DATA: temperature 80, humidity 65, pressure 30.4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 conditions: 80F degrees and 65% humidity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Statistics: Avg/Max/Min temperature = 80/80/80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Forecast: Improving weather on the way!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WEATHER DATA: temperature 82, humidity 70, pressure 29.2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 conditions: 82F degrees and 70% humidity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Statistics: Avg/Max/Min temperature = 81/82/80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Forecast: Watch out for cooler, rainy weather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WEATHER DATA: temperature 78, humidity 90, pressure 29.2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 conditions: 78F degrees and 90% humidity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Statistics: Avg/Max/Min temperature = 80/82/78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Forecast: More of the same</a:t>
            </a:r>
          </a:p>
        </p:txBody>
      </p:sp>
    </p:spTree>
    <p:extLst>
      <p:ext uri="{BB962C8B-B14F-4D97-AF65-F5344CB8AC3E}">
        <p14:creationId xmlns:p14="http://schemas.microsoft.com/office/powerpoint/2010/main" val="3231687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Design principle: </a:t>
            </a:r>
            <a:r>
              <a:rPr lang="en-US" u="sng" dirty="0"/>
              <a:t>Separate what varies </a:t>
            </a:r>
            <a:br>
              <a:rPr lang="en-US" u="sng" dirty="0"/>
            </a:br>
            <a:r>
              <a:rPr lang="en-US" u="sng" dirty="0"/>
              <a:t>from what stays the same.</a:t>
            </a:r>
          </a:p>
          <a:p>
            <a:pPr lvl="1"/>
            <a:r>
              <a:rPr lang="en-US" dirty="0"/>
              <a:t>What varies: The state of the subject and the number and types of observers.</a:t>
            </a:r>
          </a:p>
          <a:p>
            <a:pPr lvl="5"/>
            <a:endParaRPr lang="en-US" dirty="0"/>
          </a:p>
          <a:p>
            <a:r>
              <a:rPr lang="en-US" dirty="0"/>
              <a:t>Design principle: </a:t>
            </a:r>
            <a:r>
              <a:rPr lang="en-US" u="sng" dirty="0"/>
              <a:t>Program to an interface, </a:t>
            </a:r>
            <a:br>
              <a:rPr lang="en-US" u="sng" dirty="0"/>
            </a:br>
            <a:r>
              <a:rPr lang="en-US" u="sng" dirty="0"/>
              <a:t>not to an implementation.</a:t>
            </a:r>
          </a:p>
          <a:p>
            <a:pPr lvl="1"/>
            <a:r>
              <a:rPr lang="en-US" dirty="0"/>
              <a:t>Both the subject and the observer use interfaces.</a:t>
            </a:r>
          </a:p>
          <a:p>
            <a:pPr lvl="1"/>
            <a:r>
              <a:rPr lang="en-US" dirty="0"/>
              <a:t>The subject keeps track of objects that implement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Observer</a:t>
            </a:r>
            <a:r>
              <a:rPr lang="en-US" dirty="0"/>
              <a:t> interface.</a:t>
            </a:r>
          </a:p>
          <a:p>
            <a:pPr lvl="1"/>
            <a:r>
              <a:rPr lang="en-US" dirty="0"/>
              <a:t>Observers register and are notified by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Subject</a:t>
            </a:r>
            <a:r>
              <a:rPr lang="en-US" dirty="0"/>
              <a:t>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Summary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principle: </a:t>
            </a:r>
            <a:br>
              <a:rPr lang="en-US" dirty="0"/>
            </a:br>
            <a:r>
              <a:rPr lang="en-US" u="sng" dirty="0"/>
              <a:t>Favor composition over inheritance.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The Observer Pattern composes any number </a:t>
            </a:r>
            <a:br>
              <a:rPr lang="en-US" dirty="0"/>
            </a:br>
            <a:r>
              <a:rPr lang="en-US" dirty="0"/>
              <a:t>of observers with their subjects.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These relationships are not part of </a:t>
            </a:r>
            <a:br>
              <a:rPr lang="en-US" dirty="0"/>
            </a:br>
            <a:r>
              <a:rPr lang="en-US" dirty="0"/>
              <a:t>an inheritance hierarchy.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They are established at run time by composition.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Principles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reuse</a:t>
            </a:r>
          </a:p>
          <a:p>
            <a:pPr lvl="1"/>
            <a:r>
              <a:rPr lang="en-US" dirty="0"/>
              <a:t>Use delegation, composition, and aggregation </a:t>
            </a:r>
            <a:br>
              <a:rPr lang="en-US" dirty="0"/>
            </a:br>
            <a:r>
              <a:rPr lang="en-US" dirty="0"/>
              <a:t>to use behavior from other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Better Software!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designed</a:t>
            </a:r>
          </a:p>
          <a:p>
            <a:pPr lvl="1"/>
            <a:r>
              <a:rPr lang="en-US" dirty="0"/>
              <a:t>Implement object-oriented design basics.</a:t>
            </a:r>
          </a:p>
          <a:p>
            <a:pPr lvl="1"/>
            <a:r>
              <a:rPr lang="en-US" dirty="0"/>
              <a:t>Follow object-oriented design principles.</a:t>
            </a:r>
          </a:p>
          <a:p>
            <a:pPr lvl="5"/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More reliable software done sooner.</a:t>
            </a:r>
          </a:p>
          <a:p>
            <a:pPr lvl="1"/>
            <a:r>
              <a:rPr lang="en-US" dirty="0"/>
              <a:t>Flexible enough to handle change.</a:t>
            </a:r>
          </a:p>
          <a:p>
            <a:pPr lvl="1"/>
            <a:r>
              <a:rPr lang="en-US" dirty="0"/>
              <a:t>Easy to maintain.</a:t>
            </a:r>
          </a:p>
          <a:p>
            <a:pPr lvl="4"/>
            <a:endParaRPr lang="en-US" dirty="0"/>
          </a:p>
          <a:p>
            <a:r>
              <a:rPr lang="en-US" dirty="0"/>
              <a:t>It’s time to move up to an even </a:t>
            </a:r>
            <a:r>
              <a:rPr lang="en-US" u="sng" dirty="0"/>
              <a:t>higher level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</a:t>
            </a:r>
            <a:r>
              <a:rPr lang="en-US" u="sng" dirty="0"/>
              <a:t>reusable solution</a:t>
            </a:r>
            <a:r>
              <a:rPr lang="en-US" dirty="0"/>
              <a:t> to a commonly occurring software design problem.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template</a:t>
            </a:r>
            <a:r>
              <a:rPr lang="en-US" dirty="0"/>
              <a:t> for how to solve a problem that </a:t>
            </a:r>
            <a:br>
              <a:rPr lang="en-US" dirty="0"/>
            </a:br>
            <a:r>
              <a:rPr lang="en-US" dirty="0"/>
              <a:t>can be used in many different situations.</a:t>
            </a:r>
          </a:p>
          <a:p>
            <a:pPr lvl="4"/>
            <a:endParaRPr lang="en-US" dirty="0"/>
          </a:p>
          <a:p>
            <a:r>
              <a:rPr lang="en-US" dirty="0"/>
              <a:t>Formalized </a:t>
            </a:r>
            <a:r>
              <a:rPr lang="en-US" u="sng" dirty="0"/>
              <a:t>best practices</a:t>
            </a:r>
            <a:r>
              <a:rPr lang="en-US" dirty="0"/>
              <a:t> that can be used </a:t>
            </a:r>
            <a:br>
              <a:rPr lang="en-US" dirty="0"/>
            </a:br>
            <a:r>
              <a:rPr lang="en-US" dirty="0"/>
              <a:t>to solve common software design problems.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shared vocabulary</a:t>
            </a:r>
            <a:r>
              <a:rPr lang="en-US" dirty="0"/>
              <a:t> for discussing solutions </a:t>
            </a:r>
            <a:br>
              <a:rPr lang="en-US" dirty="0"/>
            </a:br>
            <a:r>
              <a:rPr lang="en-US" dirty="0"/>
              <a:t>to software design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Not</a:t>
            </a:r>
            <a:r>
              <a:rPr lang="en-US" u="sng" dirty="0"/>
              <a:t> cut and paste code</a:t>
            </a:r>
            <a:r>
              <a:rPr lang="en-US" dirty="0"/>
              <a:t> to be inserted </a:t>
            </a:r>
            <a:br>
              <a:rPr lang="en-US" dirty="0"/>
            </a:br>
            <a:r>
              <a:rPr lang="en-US" dirty="0"/>
              <a:t>into an application.</a:t>
            </a:r>
          </a:p>
          <a:p>
            <a:pPr lvl="4"/>
            <a:endParaRPr lang="en-US" dirty="0"/>
          </a:p>
          <a:p>
            <a:r>
              <a:rPr lang="en-US" u="sng" dirty="0"/>
              <a:t>Discovered</a:t>
            </a:r>
            <a:r>
              <a:rPr lang="en-US" dirty="0"/>
              <a:t>, not created from scratch.</a:t>
            </a:r>
          </a:p>
          <a:p>
            <a:pPr lvl="1"/>
            <a:r>
              <a:rPr lang="en-US" dirty="0"/>
              <a:t>Found after many years of real-world programming experience by many top programmers.</a:t>
            </a:r>
          </a:p>
          <a:p>
            <a:pPr lvl="5"/>
            <a:endParaRPr lang="en-US" dirty="0"/>
          </a:p>
          <a:p>
            <a:r>
              <a:rPr lang="en-US" dirty="0"/>
              <a:t>Originated as a concept for designing buildings by architect Christopher Alexander.</a:t>
            </a:r>
          </a:p>
          <a:p>
            <a:pPr lvl="4"/>
            <a:endParaRPr lang="en-US" dirty="0"/>
          </a:p>
          <a:p>
            <a:r>
              <a:rPr lang="en-US" dirty="0"/>
              <a:t>Popularized in computer science by the “Gang of Four” (</a:t>
            </a:r>
            <a:r>
              <a:rPr lang="en-US" dirty="0" err="1"/>
              <a:t>GoF</a:t>
            </a:r>
            <a:r>
              <a:rPr lang="en-US" dirty="0"/>
              <a:t>) and their design patterns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F2FC-3133-A040-BFEC-475EC180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337D-4BD7-D74B-A055-276A5552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25903"/>
            <a:ext cx="4114800" cy="4805022"/>
          </a:xfrm>
        </p:spPr>
        <p:txBody>
          <a:bodyPr/>
          <a:lstStyle/>
          <a:p>
            <a:r>
              <a:rPr lang="en-US" dirty="0"/>
              <a:t>The “Gang of Four” book.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https://www.amazon.com/Design-Patterns-Elements-Reusable-Object-Oriented/dp/0201633612/ref=sr_1_4?s=books&amp;ie=UTF8&amp;qid=1539843289&amp;sr=1-4&amp;keywords=design+patterns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10CF9-A0F1-744E-889A-96649DB5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3557-4188-B44C-8831-BA50A103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1325903"/>
            <a:ext cx="3757667" cy="47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3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Pattern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</a:t>
            </a:r>
          </a:p>
          <a:p>
            <a:pPr lvl="1"/>
            <a:r>
              <a:rPr lang="en-US" dirty="0"/>
              <a:t>A design pattern communicates not just its name, but the entire set of its qualities, characteristics, </a:t>
            </a:r>
            <a:br>
              <a:rPr lang="en-US" dirty="0"/>
            </a:br>
            <a:r>
              <a:rPr lang="en-US" dirty="0"/>
              <a:t>and constraints.</a:t>
            </a:r>
          </a:p>
          <a:p>
            <a:pPr lvl="5"/>
            <a:endParaRPr lang="en-US" dirty="0"/>
          </a:p>
          <a:p>
            <a:r>
              <a:rPr lang="en-US" dirty="0"/>
              <a:t>Say more with less</a:t>
            </a:r>
          </a:p>
          <a:p>
            <a:pPr lvl="1"/>
            <a:r>
              <a:rPr lang="en-US" dirty="0"/>
              <a:t>Mention a design pattern and other developers quickly know precisely the design you have in mind.</a:t>
            </a:r>
          </a:p>
          <a:p>
            <a:pPr lvl="5"/>
            <a:endParaRPr lang="en-US" dirty="0"/>
          </a:p>
          <a:p>
            <a:r>
              <a:rPr lang="en-US" dirty="0"/>
              <a:t>Stay “in the design” longer</a:t>
            </a:r>
          </a:p>
          <a:p>
            <a:pPr lvl="1"/>
            <a:r>
              <a:rPr lang="en-US" dirty="0"/>
              <a:t>Design pattern discussions stay at a high level without diving to soon into implementation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32703</TotalTime>
  <Words>3879</Words>
  <Application>Microsoft Macintosh PowerPoint</Application>
  <PresentationFormat>On-screen Show (4:3)</PresentationFormat>
  <Paragraphs>576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Courier New</vt:lpstr>
      <vt:lpstr>Times New Roman</vt:lpstr>
      <vt:lpstr>Wingdings</vt:lpstr>
      <vt:lpstr>Quadrant</vt:lpstr>
      <vt:lpstr>CMPE 135 Object-Oriented Analysis and Design March 25 Class Meeting</vt:lpstr>
      <vt:lpstr>Review</vt:lpstr>
      <vt:lpstr>Other Principles</vt:lpstr>
      <vt:lpstr>Other Principles, cont’d</vt:lpstr>
      <vt:lpstr>Goal: Better Software!</vt:lpstr>
      <vt:lpstr>Design Patterns</vt:lpstr>
      <vt:lpstr>Design Patterns, cont’d</vt:lpstr>
      <vt:lpstr>Design Patterns, cont’d</vt:lpstr>
      <vt:lpstr>Shared Pattern Vocabulary</vt:lpstr>
      <vt:lpstr>Shared Pattern Vocabulary, cont’d</vt:lpstr>
      <vt:lpstr>How to Use Design Patterns</vt:lpstr>
      <vt:lpstr>The Strategy Pattern</vt:lpstr>
      <vt:lpstr>The Strategy Pattern, cont’d</vt:lpstr>
      <vt:lpstr>Example: Weather Monitoring Station</vt:lpstr>
      <vt:lpstr>Weather Monitoring Station, cont’d</vt:lpstr>
      <vt:lpstr>Display Elements, Version 1</vt:lpstr>
      <vt:lpstr>Display Elements, Version 1, cont’d</vt:lpstr>
      <vt:lpstr>Display Elements, Version 1, cont’d</vt:lpstr>
      <vt:lpstr>Display Elements, Version 1, cont’d</vt:lpstr>
      <vt:lpstr>Display Elements, Version 1, cont’d</vt:lpstr>
      <vt:lpstr>Weather Data, Version 1</vt:lpstr>
      <vt:lpstr>Weather Data, Version 1, cont’d</vt:lpstr>
      <vt:lpstr>Weather Data, Version 1, cont’d</vt:lpstr>
      <vt:lpstr>Weather Station Test Program</vt:lpstr>
      <vt:lpstr>What’s Wrong with Version 1?</vt:lpstr>
      <vt:lpstr>Newspaper Subscriptions</vt:lpstr>
      <vt:lpstr>Publishers + Subscribers = Observer Pattern</vt:lpstr>
      <vt:lpstr>Observer Pattern Defined</vt:lpstr>
      <vt:lpstr>Observer Pattern UML</vt:lpstr>
      <vt:lpstr>Loose Coupling</vt:lpstr>
      <vt:lpstr>Improved Weather Station Design</vt:lpstr>
      <vt:lpstr>Improved Weather Station Interfaces</vt:lpstr>
      <vt:lpstr>Improved Weather Data</vt:lpstr>
      <vt:lpstr>Improved Weather Data, cont’d</vt:lpstr>
      <vt:lpstr>Improved Weather Data, cont’d</vt:lpstr>
      <vt:lpstr>Improved Display Element</vt:lpstr>
      <vt:lpstr>Weather Station Test Output</vt:lpstr>
      <vt:lpstr>Observer Pattern Summary</vt:lpstr>
      <vt:lpstr>Observer Pattern Summary,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712</cp:revision>
  <dcterms:created xsi:type="dcterms:W3CDTF">2008-01-12T03:52:55Z</dcterms:created>
  <dcterms:modified xsi:type="dcterms:W3CDTF">2021-03-25T07:27:09Z</dcterms:modified>
</cp:coreProperties>
</file>