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39"/>
  </p:notesMasterIdLst>
  <p:handoutMasterIdLst>
    <p:handoutMasterId r:id="rId40"/>
  </p:handoutMasterIdLst>
  <p:sldIdLst>
    <p:sldId id="256" r:id="rId2"/>
    <p:sldId id="259" r:id="rId3"/>
    <p:sldId id="260" r:id="rId4"/>
    <p:sldId id="261" r:id="rId5"/>
    <p:sldId id="267" r:id="rId6"/>
    <p:sldId id="268" r:id="rId7"/>
    <p:sldId id="269" r:id="rId8"/>
    <p:sldId id="271" r:id="rId9"/>
    <p:sldId id="270" r:id="rId10"/>
    <p:sldId id="310" r:id="rId11"/>
    <p:sldId id="300" r:id="rId12"/>
    <p:sldId id="301" r:id="rId13"/>
    <p:sldId id="299" r:id="rId14"/>
    <p:sldId id="290" r:id="rId15"/>
    <p:sldId id="302" r:id="rId16"/>
    <p:sldId id="303" r:id="rId17"/>
    <p:sldId id="304" r:id="rId18"/>
    <p:sldId id="305" r:id="rId19"/>
    <p:sldId id="307" r:id="rId20"/>
    <p:sldId id="308" r:id="rId21"/>
    <p:sldId id="309" r:id="rId22"/>
    <p:sldId id="311" r:id="rId23"/>
    <p:sldId id="272" r:id="rId24"/>
    <p:sldId id="298" r:id="rId25"/>
    <p:sldId id="285" r:id="rId26"/>
    <p:sldId id="287" r:id="rId27"/>
    <p:sldId id="286" r:id="rId28"/>
    <p:sldId id="273" r:id="rId29"/>
    <p:sldId id="274" r:id="rId30"/>
    <p:sldId id="275" r:id="rId31"/>
    <p:sldId id="276" r:id="rId32"/>
    <p:sldId id="288" r:id="rId33"/>
    <p:sldId id="277" r:id="rId34"/>
    <p:sldId id="278" r:id="rId35"/>
    <p:sldId id="279" r:id="rId36"/>
    <p:sldId id="280" r:id="rId37"/>
    <p:sldId id="289" r:id="rId3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  <a:srgbClr val="008000"/>
    <a:srgbClr val="0033CC"/>
    <a:srgbClr val="FF7E79"/>
    <a:srgbClr val="DEF0F2"/>
    <a:srgbClr val="B23C00"/>
    <a:srgbClr val="8F0000"/>
    <a:srgbClr val="F2E5D0"/>
    <a:srgbClr val="464646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90" autoAdjust="0"/>
    <p:restoredTop sz="86386" autoAdjust="0"/>
  </p:normalViewPr>
  <p:slideViewPr>
    <p:cSldViewPr>
      <p:cViewPr varScale="1">
        <p:scale>
          <a:sx n="188" d="100"/>
          <a:sy n="188" d="100"/>
        </p:scale>
        <p:origin x="41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96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BEC4D-AF1D-B244-858F-FC7BB69AC3F2}" type="datetimeFigureOut">
              <a:rPr lang="en-US" smtClean="0"/>
              <a:t>3/22/21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7C8AE-DEBD-E641-93E8-ED065F7FB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049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5E68D8E-92B9-6647-9C13-3186C5B514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3527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sz="1000" b="1"/>
            </a:lvl1pPr>
          </a:lstStyle>
          <a:p>
            <a:fld id="{91E6F249-8D10-7240-A07E-F66CEC252905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FDA5FC-E46B-9C44-BC74-948B74CFAE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675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11163"/>
            <a:ext cx="2057400" cy="57197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1163"/>
            <a:ext cx="6019800" cy="57197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E3472-7C7E-B14E-BFC5-D45A5C34A3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890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D62B2D-F854-104A-9535-9A504E5923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4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D3FEEA-E4EA-8B48-84AC-27AA886F7D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908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F6CE3A-7281-7642-9900-6E16427813B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862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CDA5C-119F-CC4B-9649-ABA59C0C10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635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0CE1F-3703-B242-8AD0-B0AC82B28E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02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SJSU Dept. of Computer Science Fall 2013: December 3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CS 151: Object-Oriented Design © R. Mak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1431D7-A35E-FE4C-978D-A4C1DB31A3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584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074743-FE56-7945-B44C-593C2BC7280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686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885C50-577F-4141-9922-FD2248DB00C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552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38120" y="6248400"/>
            <a:ext cx="548679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F516B7F-12E3-114E-9B55-66756E9F7A1D}" type="slidenum">
              <a:rPr lang="en-US"/>
              <a:pPr/>
              <a:t>‹#›</a:t>
            </a:fld>
            <a:endParaRPr lang="en-US" dirty="0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8004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Engineering Dept.</a:t>
            </a:r>
          </a:p>
          <a:p>
            <a:r>
              <a:rPr lang="en-US" sz="1000" baseline="0" dirty="0"/>
              <a:t>Spring 2021: March 23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228860" y="6263609"/>
            <a:ext cx="29642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CMPE 135: Object-Oriented</a:t>
            </a:r>
            <a:r>
              <a:rPr lang="en-US" sz="1000" baseline="0" dirty="0"/>
              <a:t> Analysis and Design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wxWidgets/wxWidgets/releases/download/v3.0.5/wxWidgets-3.0.5.tar.bz2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sjsu.edu/~mak/tutorials/index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eb.eng.fiu.edu/watsonh/eel3160/WxMac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x-none" sz="3200" dirty="0"/>
              <a:t>CMPE 135: Object-Oriented Analysis </a:t>
            </a:r>
            <a:br>
              <a:rPr lang="en-US" altLang="x-none" sz="3200" dirty="0"/>
            </a:br>
            <a:r>
              <a:rPr lang="en-US" altLang="x-none" sz="3200" dirty="0"/>
              <a:t>and Design</a:t>
            </a:r>
            <a:br>
              <a:rPr lang="en-US" sz="3600" dirty="0"/>
            </a:br>
            <a:r>
              <a:rPr lang="en-US" sz="2400" dirty="0"/>
              <a:t>March 23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Engineering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Spring 2021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E6F249-8D10-7240-A07E-F66CEC252905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7" name="Picture 6" descr="Screen Shot 2015-08-23 at 4.03.00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440" y="4617707"/>
            <a:ext cx="878610" cy="118870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B2BEE-CADA-6E40-B029-8BF49DF54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Install wxWidgets on Ubuntu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2CB9D3-DE32-334C-9AD2-970FEB91EE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599" cy="4835525"/>
          </a:xfrm>
        </p:spPr>
        <p:txBody>
          <a:bodyPr/>
          <a:lstStyle/>
          <a:p>
            <a:r>
              <a:rPr lang="en-US" dirty="0"/>
              <a:t>Download the source code from </a:t>
            </a:r>
            <a:r>
              <a:rPr lang="en-US" dirty="0">
                <a:hlinkClick r:id="rId2"/>
              </a:rPr>
              <a:t>https://github.com/wxWidgets/wxWidgets/releases/download/v3.0.5/wxWidgets-3.0.5.tar.bz2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Unzip into a subdirectory named </a:t>
            </a:r>
            <a:br>
              <a:rPr lang="en-US" dirty="0"/>
            </a:br>
            <a:r>
              <a:rPr lang="en-US" dirty="0">
                <a:solidFill>
                  <a:srgbClr val="0432FF"/>
                </a:solidFill>
              </a:rPr>
              <a:t>wxWidgets-3.0.5 </a:t>
            </a:r>
            <a:r>
              <a:rPr lang="en-US" dirty="0"/>
              <a:t>in your home directory.</a:t>
            </a:r>
          </a:p>
          <a:p>
            <a:pPr lvl="5"/>
            <a:endParaRPr lang="en-US" dirty="0"/>
          </a:p>
          <a:p>
            <a:r>
              <a:rPr lang="en-US" dirty="0"/>
              <a:t>Follow instructions in </a:t>
            </a:r>
            <a:r>
              <a:rPr lang="en-US" dirty="0">
                <a:solidFill>
                  <a:srgbClr val="0432FF"/>
                </a:solidFill>
              </a:rPr>
              <a:t>docs/</a:t>
            </a:r>
            <a:r>
              <a:rPr lang="en-US" dirty="0" err="1">
                <a:solidFill>
                  <a:srgbClr val="0432FF"/>
                </a:solidFill>
              </a:rPr>
              <a:t>gtk</a:t>
            </a:r>
            <a:r>
              <a:rPr lang="en-US" dirty="0">
                <a:solidFill>
                  <a:srgbClr val="0432FF"/>
                </a:solidFill>
              </a:rPr>
              <a:t>/</a:t>
            </a:r>
            <a:r>
              <a:rPr lang="en-US" dirty="0" err="1">
                <a:solidFill>
                  <a:srgbClr val="0432FF"/>
                </a:solidFill>
              </a:rPr>
              <a:t>install.txt</a:t>
            </a:r>
            <a:r>
              <a:rPr lang="en-US" dirty="0"/>
              <a:t>.</a:t>
            </a:r>
          </a:p>
          <a:p>
            <a:r>
              <a:rPr lang="en-US" dirty="0"/>
              <a:t>When you’re done, go into directories </a:t>
            </a:r>
            <a:r>
              <a:rPr lang="en-US" dirty="0" err="1">
                <a:solidFill>
                  <a:srgbClr val="0432FF"/>
                </a:solidFill>
              </a:rPr>
              <a:t>buildgtk</a:t>
            </a:r>
            <a:r>
              <a:rPr lang="en-US" dirty="0">
                <a:solidFill>
                  <a:srgbClr val="0432FF"/>
                </a:solidFill>
              </a:rPr>
              <a:t>/samples </a:t>
            </a:r>
            <a:r>
              <a:rPr lang="en-US" dirty="0"/>
              <a:t>and </a:t>
            </a:r>
            <a:r>
              <a:rPr lang="en-US" dirty="0" err="1">
                <a:solidFill>
                  <a:srgbClr val="0432FF"/>
                </a:solidFill>
              </a:rPr>
              <a:t>buildgtk</a:t>
            </a:r>
            <a:r>
              <a:rPr lang="en-US" dirty="0">
                <a:solidFill>
                  <a:srgbClr val="0432FF"/>
                </a:solidFill>
              </a:rPr>
              <a:t>/demos </a:t>
            </a:r>
            <a:r>
              <a:rPr lang="en-US" dirty="0"/>
              <a:t>and run make in each to build all the sample programs and demos.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6B01CD-90CA-8246-8729-4EE5E4BE5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1559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99E9D-7505-BA48-BEA9-20FB10012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wxWidgets Apps in Ubuntu Eclipse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49A0E0-3F14-C449-A1E7-E8CF18FA7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962380"/>
          </a:xfrm>
        </p:spPr>
        <p:txBody>
          <a:bodyPr/>
          <a:lstStyle/>
          <a:p>
            <a:r>
              <a:rPr lang="en-US" dirty="0"/>
              <a:t>GCC C++ </a:t>
            </a:r>
            <a:r>
              <a:rPr lang="en-US" u="sng" dirty="0"/>
              <a:t>Compiler</a:t>
            </a:r>
          </a:p>
          <a:p>
            <a:pPr lvl="1"/>
            <a:r>
              <a:rPr lang="en-US" dirty="0"/>
              <a:t>Dialect:</a:t>
            </a:r>
          </a:p>
          <a:p>
            <a:pPr lvl="2"/>
            <a:endParaRPr lang="en-US" dirty="0"/>
          </a:p>
          <a:p>
            <a:pPr lvl="1"/>
            <a:r>
              <a:rPr lang="en-US" dirty="0"/>
              <a:t>Includes: Include paths</a:t>
            </a:r>
          </a:p>
          <a:p>
            <a:pPr lvl="1"/>
            <a:endParaRPr lang="en-US" dirty="0"/>
          </a:p>
          <a:p>
            <a:pPr lvl="6"/>
            <a:endParaRPr lang="en-US" dirty="0"/>
          </a:p>
          <a:p>
            <a:pPr lvl="5"/>
            <a:endParaRPr lang="en-US" dirty="0"/>
          </a:p>
          <a:p>
            <a:pPr lvl="1"/>
            <a:r>
              <a:rPr lang="en-US" dirty="0"/>
              <a:t>Preprocessor: Defined symbols (-D)</a:t>
            </a:r>
          </a:p>
          <a:p>
            <a:pPr lvl="5"/>
            <a:endParaRPr lang="en-US" dirty="0"/>
          </a:p>
          <a:p>
            <a:pPr lvl="5"/>
            <a:endParaRPr lang="en-US" dirty="0"/>
          </a:p>
          <a:p>
            <a:pPr lvl="1"/>
            <a:r>
              <a:rPr lang="en-US" dirty="0"/>
              <a:t>Miscellaneous: Other flags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FE628A-A32F-654F-90FB-4042D0911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DCD353-F554-0D42-A8EA-34A48C374CDC}"/>
              </a:ext>
            </a:extLst>
          </p:cNvPr>
          <p:cNvSpPr txBox="1"/>
          <p:nvPr/>
        </p:nvSpPr>
        <p:spPr>
          <a:xfrm>
            <a:off x="137208" y="3071982"/>
            <a:ext cx="8869583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/home/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/wxWidgets-3.0.5/include/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/home/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/wxWidgets-3.0.5/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buildgtk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/lib/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/include/gtk3-unicide-3.0e-3.0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8663525-47EE-9D42-A2EC-970EDA912DD2}"/>
              </a:ext>
            </a:extLst>
          </p:cNvPr>
          <p:cNvSpPr txBox="1"/>
          <p:nvPr/>
        </p:nvSpPr>
        <p:spPr>
          <a:xfrm>
            <a:off x="2948293" y="5345314"/>
            <a:ext cx="2446658" cy="30777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-c -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fmessage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-length=0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42ED9CB-81FF-AA45-AA22-E476B5DE4A96}"/>
              </a:ext>
            </a:extLst>
          </p:cNvPr>
          <p:cNvSpPr txBox="1"/>
          <p:nvPr/>
        </p:nvSpPr>
        <p:spPr>
          <a:xfrm>
            <a:off x="3490987" y="4377680"/>
            <a:ext cx="1361270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__WXGTK__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5E81349-0410-9B4A-9D20-4915884EE464}"/>
              </a:ext>
            </a:extLst>
          </p:cNvPr>
          <p:cNvSpPr txBox="1"/>
          <p:nvPr/>
        </p:nvSpPr>
        <p:spPr>
          <a:xfrm>
            <a:off x="2665967" y="1873644"/>
            <a:ext cx="721672" cy="30777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C++11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732C5BA-29EB-C648-B6BB-9F4626F598C3}"/>
              </a:ext>
            </a:extLst>
          </p:cNvPr>
          <p:cNvSpPr txBox="1"/>
          <p:nvPr/>
        </p:nvSpPr>
        <p:spPr>
          <a:xfrm>
            <a:off x="5560170" y="3572797"/>
            <a:ext cx="2577950" cy="2462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0033CC"/>
                </a:solidFill>
              </a:rPr>
              <a:t>Adjust the paths to match your installation.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16A26BC-606C-B44D-8508-41A695A19005}"/>
              </a:ext>
            </a:extLst>
          </p:cNvPr>
          <p:cNvSpPr txBox="1"/>
          <p:nvPr/>
        </p:nvSpPr>
        <p:spPr>
          <a:xfrm>
            <a:off x="4994336" y="1358797"/>
            <a:ext cx="3422732" cy="13234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If you don’t want to use Eclipse,</a:t>
            </a:r>
          </a:p>
          <a:p>
            <a:r>
              <a:rPr lang="en-US" dirty="0">
                <a:solidFill>
                  <a:srgbClr val="0033CC"/>
                </a:solidFill>
              </a:rPr>
              <a:t>each sample and demo directory</a:t>
            </a:r>
          </a:p>
          <a:p>
            <a:r>
              <a:rPr lang="en-US" dirty="0">
                <a:solidFill>
                  <a:srgbClr val="0033CC"/>
                </a:solidFill>
              </a:rPr>
              <a:t>has a </a:t>
            </a:r>
            <a:r>
              <a:rPr lang="en-US" u="sng" dirty="0">
                <a:solidFill>
                  <a:srgbClr val="0033CC"/>
                </a:solidFill>
              </a:rPr>
              <a:t>makefile</a:t>
            </a:r>
            <a:r>
              <a:rPr lang="en-US" dirty="0">
                <a:solidFill>
                  <a:srgbClr val="0033CC"/>
                </a:solidFill>
              </a:rPr>
              <a:t> to build on the</a:t>
            </a:r>
          </a:p>
          <a:p>
            <a:r>
              <a:rPr lang="en-US" dirty="0">
                <a:solidFill>
                  <a:srgbClr val="0033CC"/>
                </a:solidFill>
              </a:rPr>
              <a:t>command line. Use these makefiles</a:t>
            </a:r>
          </a:p>
          <a:p>
            <a:r>
              <a:rPr lang="en-US" dirty="0">
                <a:solidFill>
                  <a:srgbClr val="0033CC"/>
                </a:solidFill>
              </a:rPr>
              <a:t>as models for your makefile.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05EF46B-5E0E-E340-9A84-561D5FFDFCBD}"/>
              </a:ext>
            </a:extLst>
          </p:cNvPr>
          <p:cNvSpPr txBox="1"/>
          <p:nvPr/>
        </p:nvSpPr>
        <p:spPr>
          <a:xfrm>
            <a:off x="4967227" y="4423847"/>
            <a:ext cx="1361270" cy="2462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0033CC"/>
                </a:solidFill>
              </a:rPr>
              <a:t>Double underscores!</a:t>
            </a:r>
          </a:p>
        </p:txBody>
      </p:sp>
    </p:spTree>
    <p:extLst>
      <p:ext uri="{BB962C8B-B14F-4D97-AF65-F5344CB8AC3E}">
        <p14:creationId xmlns:p14="http://schemas.microsoft.com/office/powerpoint/2010/main" val="28490088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77B90-CC11-984C-A0CB-57A1A3C06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wxWidgets Apps in Ubuntu Eclipse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73C545-8E52-A849-8A96-AC2503B803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806" y="1356371"/>
            <a:ext cx="8229600" cy="4145258"/>
          </a:xfrm>
        </p:spPr>
        <p:txBody>
          <a:bodyPr/>
          <a:lstStyle/>
          <a:p>
            <a:r>
              <a:rPr lang="en-US" dirty="0"/>
              <a:t>GCC C++ </a:t>
            </a:r>
            <a:r>
              <a:rPr lang="en-US" u="sng" dirty="0"/>
              <a:t>Linker</a:t>
            </a:r>
          </a:p>
          <a:p>
            <a:pPr lvl="1"/>
            <a:r>
              <a:rPr lang="en-US" dirty="0"/>
              <a:t>Libraries (-l)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1389063" lvl="3" indent="0">
              <a:buNone/>
            </a:pPr>
            <a:r>
              <a:rPr lang="en-US" dirty="0"/>
              <a:t>	</a:t>
            </a:r>
          </a:p>
          <a:p>
            <a:pPr lvl="1"/>
            <a:r>
              <a:rPr lang="en-US" dirty="0"/>
              <a:t>Library search path (-L)</a:t>
            </a:r>
          </a:p>
          <a:p>
            <a:pPr lvl="4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Miscellaneous: Linker flags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EF9773-5165-1D44-9822-95DEE736A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DCD7E88-B405-8F40-8C8F-FDAD36DB3534}"/>
              </a:ext>
            </a:extLst>
          </p:cNvPr>
          <p:cNvSpPr txBox="1"/>
          <p:nvPr/>
        </p:nvSpPr>
        <p:spPr>
          <a:xfrm>
            <a:off x="3291854" y="1965976"/>
            <a:ext cx="2285975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wx_gtk3u_core-3.0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wx_gtk3u_adv-3.0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wx_baseu-3.0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wxtiff-3.0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wxjpeg-3.0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19F02F2-A1CB-6341-8E54-746E9B8172B6}"/>
              </a:ext>
            </a:extLst>
          </p:cNvPr>
          <p:cNvSpPr txBox="1"/>
          <p:nvPr/>
        </p:nvSpPr>
        <p:spPr>
          <a:xfrm>
            <a:off x="2153706" y="3976541"/>
            <a:ext cx="4875053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/home/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/wxWidgets-3.0.5/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buildgtk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/lib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529CF7-14C7-3F40-9917-BBE3AEB2C839}"/>
              </a:ext>
            </a:extLst>
          </p:cNvPr>
          <p:cNvSpPr txBox="1"/>
          <p:nvPr/>
        </p:nvSpPr>
        <p:spPr>
          <a:xfrm>
            <a:off x="1399480" y="5124117"/>
            <a:ext cx="6345039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,-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rpath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,/home/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/wxWidgets-3.0.5/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gtk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-build/lib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7AF098D-0580-1E40-B411-44AC9D00EB02}"/>
              </a:ext>
            </a:extLst>
          </p:cNvPr>
          <p:cNvSpPr txBox="1"/>
          <p:nvPr/>
        </p:nvSpPr>
        <p:spPr>
          <a:xfrm>
            <a:off x="4070349" y="4285638"/>
            <a:ext cx="2604748" cy="2462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rgbClr val="0033CC"/>
                </a:solidFill>
              </a:rPr>
              <a:t>Adjust the paths to match your installation.</a:t>
            </a:r>
          </a:p>
        </p:txBody>
      </p:sp>
    </p:spTree>
    <p:extLst>
      <p:ext uri="{BB962C8B-B14F-4D97-AF65-F5344CB8AC3E}">
        <p14:creationId xmlns:p14="http://schemas.microsoft.com/office/powerpoint/2010/main" val="7364055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D9A20-7DF7-7F45-8BA8-0F6E7076F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Inversion of Control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D7792C-93EE-A146-96AE-8EB599E40F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Your code is </a:t>
            </a:r>
            <a:r>
              <a:rPr lang="en-US" u="sng" dirty="0"/>
              <a:t>not</a:t>
            </a:r>
            <a:r>
              <a:rPr lang="en-US" dirty="0"/>
              <a:t> in control.</a:t>
            </a:r>
          </a:p>
          <a:p>
            <a:pPr lvl="1"/>
            <a:r>
              <a:rPr lang="en-US" dirty="0"/>
              <a:t>The </a:t>
            </a:r>
            <a:r>
              <a:rPr lang="en-US" u="sng" dirty="0"/>
              <a:t>application framework</a:t>
            </a:r>
            <a:r>
              <a:rPr lang="en-US" dirty="0"/>
              <a:t> (e.g., wxWidgets)</a:t>
            </a:r>
            <a:br>
              <a:rPr lang="en-US" dirty="0"/>
            </a:br>
            <a:r>
              <a:rPr lang="en-US" dirty="0"/>
              <a:t>is in control.</a:t>
            </a:r>
          </a:p>
          <a:p>
            <a:r>
              <a:rPr lang="en-US" dirty="0"/>
              <a:t>You write </a:t>
            </a:r>
            <a:r>
              <a:rPr lang="en-US" u="sng" dirty="0"/>
              <a:t>callback functions</a:t>
            </a:r>
            <a:r>
              <a:rPr lang="en-US" dirty="0"/>
              <a:t> that you </a:t>
            </a:r>
            <a:r>
              <a:rPr lang="en-US" u="sng" dirty="0"/>
              <a:t>register</a:t>
            </a:r>
            <a:r>
              <a:rPr lang="en-US" dirty="0"/>
              <a:t> with the framework.</a:t>
            </a:r>
          </a:p>
          <a:p>
            <a:pPr lvl="1"/>
            <a:r>
              <a:rPr lang="en-US" dirty="0"/>
              <a:t>Common callbacks are </a:t>
            </a:r>
            <a:r>
              <a:rPr lang="en-US" u="sng" dirty="0"/>
              <a:t>event handlers</a:t>
            </a:r>
            <a:r>
              <a:rPr lang="en-US" dirty="0"/>
              <a:t>.</a:t>
            </a:r>
          </a:p>
          <a:p>
            <a:pPr lvl="2"/>
            <a:r>
              <a:rPr lang="en-US" dirty="0"/>
              <a:t>For example, button event handlers that you register </a:t>
            </a:r>
            <a:br>
              <a:rPr lang="en-US" dirty="0"/>
            </a:br>
            <a:r>
              <a:rPr lang="en-US" dirty="0"/>
              <a:t>with button components.</a:t>
            </a:r>
          </a:p>
          <a:p>
            <a:pPr lvl="1"/>
            <a:r>
              <a:rPr lang="en-US" dirty="0"/>
              <a:t>The application framework decides when to call your registered callback function in response to an event.</a:t>
            </a:r>
          </a:p>
          <a:p>
            <a:pPr lvl="2"/>
            <a:r>
              <a:rPr lang="en-US" dirty="0"/>
              <a:t>For example, the user clicks a button, and the application framework calls your button event handler.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AF5CFA-CF9D-B34E-9460-E38537518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6067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A334F-C4A0-EB49-B58E-3617EF72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Hello World Demo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131263-96AE-6D4D-8EDA-6B015581E5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key classes:</a:t>
            </a:r>
          </a:p>
          <a:p>
            <a:pPr lvl="4"/>
            <a:endParaRPr lang="en-US" dirty="0"/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HelloWorldApp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public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wxApp</a:t>
            </a:r>
            <a:endParaRPr lang="en-US" b="1" dirty="0">
              <a:solidFill>
                <a:srgbClr val="0033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 dirty="0"/>
              <a:t>Your </a:t>
            </a:r>
            <a:r>
              <a:rPr lang="en-US" u="sng" dirty="0"/>
              <a:t>application</a:t>
            </a:r>
            <a:r>
              <a:rPr lang="en-US" dirty="0"/>
              <a:t> class.</a:t>
            </a:r>
          </a:p>
          <a:p>
            <a:pPr lvl="2"/>
            <a:r>
              <a:rPr lang="en-US" dirty="0"/>
              <a:t>A subclass of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wxApp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pPr marL="2286000" lvl="5" indent="0">
              <a:buNone/>
            </a:pPr>
            <a:endParaRPr lang="en-US" b="1" dirty="0">
              <a:solidFill>
                <a:srgbClr val="0033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HelloWorldFrame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public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wxFrame</a:t>
            </a:r>
            <a:endParaRPr lang="en-US" b="1" dirty="0">
              <a:solidFill>
                <a:srgbClr val="0033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 dirty="0"/>
              <a:t>Your </a:t>
            </a:r>
            <a:r>
              <a:rPr lang="en-US" u="sng" dirty="0"/>
              <a:t>main window</a:t>
            </a:r>
            <a:r>
              <a:rPr lang="en-US" dirty="0"/>
              <a:t> class.</a:t>
            </a:r>
          </a:p>
          <a:p>
            <a:pPr lvl="2"/>
            <a:r>
              <a:rPr lang="en-US" dirty="0"/>
              <a:t>A subclass of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wxFrame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F3B25C-F167-1743-B92F-174EAE6DD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3445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08228-FBDC-6E4E-B76A-3CFEAED35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Hello World Demo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C160F-83A0-4243-95AD-FBF671975E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325904"/>
            <a:ext cx="8229600" cy="1371584"/>
          </a:xfrm>
        </p:spPr>
        <p:txBody>
          <a:bodyPr/>
          <a:lstStyle/>
          <a:p>
            <a:r>
              <a:rPr lang="en-US" dirty="0"/>
              <a:t>You will override </a:t>
            </a:r>
            <a:r>
              <a:rPr lang="en-US" b="1" dirty="0" err="1">
                <a:solidFill>
                  <a:srgbClr val="043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OnInit</a:t>
            </a:r>
            <a:r>
              <a:rPr lang="en-US" b="1" dirty="0">
                <a:solidFill>
                  <a:srgbClr val="043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, which is called </a:t>
            </a:r>
            <a:br>
              <a:rPr lang="en-US" dirty="0"/>
            </a:br>
            <a:r>
              <a:rPr lang="en-US" dirty="0"/>
              <a:t>by the wxWidgets framework when your application starts.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625B41-A00D-D64E-B184-2A4077776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CB80523-876B-624E-AE1F-6F89B5C33047}"/>
              </a:ext>
            </a:extLst>
          </p:cNvPr>
          <p:cNvSpPr txBox="1"/>
          <p:nvPr/>
        </p:nvSpPr>
        <p:spPr>
          <a:xfrm>
            <a:off x="2319620" y="2986024"/>
            <a:ext cx="4504759" cy="25545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wx.h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std;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HelloWorldApp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 public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wxApp</a:t>
            </a:r>
            <a:endParaRPr lang="en-US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virtual bool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OnInit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override;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472AC7-7881-924F-93B4-1BA16D1D453B}"/>
              </a:ext>
            </a:extLst>
          </p:cNvPr>
          <p:cNvSpPr txBox="1"/>
          <p:nvPr/>
        </p:nvSpPr>
        <p:spPr>
          <a:xfrm>
            <a:off x="4937756" y="2816747"/>
            <a:ext cx="171662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HelloWorldApp.h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5221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E3AEA-CB5B-CF4A-873A-2E1058684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Hello World Demo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E7E138-C9B5-1848-ABBD-EC1594C7F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DC1B2A-671C-9B41-A352-B5AC0BCFE73D}"/>
              </a:ext>
            </a:extLst>
          </p:cNvPr>
          <p:cNvSpPr txBox="1"/>
          <p:nvPr/>
        </p:nvSpPr>
        <p:spPr>
          <a:xfrm>
            <a:off x="283005" y="1417342"/>
            <a:ext cx="8577989" cy="52629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wx.h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HelloWorldApp.h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HelloWorldFrame.h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std;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bool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HelloWorldApp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OnInit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OnInit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 Initializing Hello World app!"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(!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wxApp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OnInit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()) return false;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HelloWorldFrame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*frame = new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HelloWorldFrame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("Hello World",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                    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wxPoint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(50, 50),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                    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wxSize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(450, 340) 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frame-&gt;Show(true);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true;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// Create a new application object.</a:t>
            </a:r>
          </a:p>
          <a:p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wxIMPLEMENT_APP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HelloWorldApp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B644AB0-62F5-AC44-9FF4-08B328A8757C}"/>
              </a:ext>
            </a:extLst>
          </p:cNvPr>
          <p:cNvSpPr txBox="1"/>
          <p:nvPr/>
        </p:nvSpPr>
        <p:spPr>
          <a:xfrm>
            <a:off x="4754878" y="5956012"/>
            <a:ext cx="3130985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432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432FF"/>
                </a:solidFill>
              </a:rPr>
              <a:t>The </a:t>
            </a:r>
            <a:r>
              <a:rPr lang="en-US" b="1" dirty="0">
                <a:solidFill>
                  <a:srgbClr val="043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main()</a:t>
            </a:r>
            <a:r>
              <a:rPr lang="en-US" dirty="0">
                <a:solidFill>
                  <a:srgbClr val="0432FF"/>
                </a:solidFill>
              </a:rPr>
              <a:t> is generated by</a:t>
            </a:r>
          </a:p>
          <a:p>
            <a:r>
              <a:rPr lang="en-US" dirty="0">
                <a:solidFill>
                  <a:srgbClr val="0432FF"/>
                </a:solidFill>
              </a:rPr>
              <a:t>the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wxIMPLEMENT_APP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432FF"/>
                </a:solidFill>
              </a:rPr>
              <a:t>macro.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39623BE-A1CC-C84F-B032-F583613D6FE0}"/>
              </a:ext>
            </a:extLst>
          </p:cNvPr>
          <p:cNvSpPr txBox="1"/>
          <p:nvPr/>
        </p:nvSpPr>
        <p:spPr>
          <a:xfrm>
            <a:off x="6753769" y="1248065"/>
            <a:ext cx="193303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HelloWorldApp.cpp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89002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8C33-4CCD-1343-BAD9-8DE68AFA4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Hello World Demo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E1BAAB-8059-C648-BB0E-795B0A532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5DF7942-07E2-484E-8E7F-D419A7B2A20F}"/>
              </a:ext>
            </a:extLst>
          </p:cNvPr>
          <p:cNvSpPr txBox="1"/>
          <p:nvPr/>
        </p:nvSpPr>
        <p:spPr>
          <a:xfrm>
            <a:off x="1188757" y="1442621"/>
            <a:ext cx="6583608" cy="52629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wx.h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HelloWorldFrame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public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wxFrame</a:t>
            </a:r>
            <a:endParaRPr lang="en-US" sz="1400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HelloWorldFrame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(const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wxString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title,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const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wxPoint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pos, const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wxSize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size);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void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OnHello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wxCommandEvent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event);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void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OnBonjour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wxCommandEvent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event);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void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OnGutenTag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wxCommandEvent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event);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void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OnExit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wxCommandEvent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event);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void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OnAbout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wxCommandEvent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event);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wxDECLARE_EVENT_TABLE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enum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ID_Hello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= 1,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ID_Bonjour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= 2,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ID_GutenTag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3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C3948C9-FB61-6741-BFFB-1AE8792AE975}"/>
              </a:ext>
            </a:extLst>
          </p:cNvPr>
          <p:cNvSpPr txBox="1"/>
          <p:nvPr/>
        </p:nvSpPr>
        <p:spPr>
          <a:xfrm>
            <a:off x="4317992" y="4617707"/>
            <a:ext cx="3271495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432FF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432FF"/>
                </a:solidFill>
              </a:rPr>
              <a:t>The declaration of the </a:t>
            </a:r>
            <a:r>
              <a:rPr lang="en-US" u="sng" dirty="0">
                <a:solidFill>
                  <a:srgbClr val="0432FF"/>
                </a:solidFill>
              </a:rPr>
              <a:t>event table</a:t>
            </a:r>
            <a:r>
              <a:rPr lang="en-US" dirty="0">
                <a:solidFill>
                  <a:srgbClr val="0432FF"/>
                </a:solidFill>
              </a:rPr>
              <a:t> </a:t>
            </a:r>
          </a:p>
          <a:p>
            <a:r>
              <a:rPr lang="en-US" dirty="0">
                <a:solidFill>
                  <a:srgbClr val="0432FF"/>
                </a:solidFill>
              </a:rPr>
              <a:t>is generated by macro</a:t>
            </a:r>
          </a:p>
          <a:p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wxDECLARE_EVENT_TABLE</a:t>
            </a:r>
            <a:r>
              <a:rPr lang="en-US" dirty="0">
                <a:solidFill>
                  <a:srgbClr val="0432FF"/>
                </a:solidFill>
              </a:rPr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A543C13-9B5A-7B40-8F03-1987E022EFE1}"/>
              </a:ext>
            </a:extLst>
          </p:cNvPr>
          <p:cNvSpPr txBox="1"/>
          <p:nvPr/>
        </p:nvSpPr>
        <p:spPr>
          <a:xfrm>
            <a:off x="5604890" y="1273344"/>
            <a:ext cx="2011658" cy="338554"/>
          </a:xfrm>
          <a:prstGeom prst="rect">
            <a:avLst/>
          </a:prstGeom>
          <a:solidFill>
            <a:srgbClr val="0033CC"/>
          </a:solidFill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HelloWorldFrame.h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13365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5CE9A-49BC-8245-93FE-549E12C40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Hello World Demo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6F5E1D-CF68-8B4B-A447-940C98788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6B90F5-FF5F-C645-ABFE-BEA9F7FB0598}"/>
              </a:ext>
            </a:extLst>
          </p:cNvPr>
          <p:cNvSpPr txBox="1"/>
          <p:nvPr/>
        </p:nvSpPr>
        <p:spPr>
          <a:xfrm>
            <a:off x="1147024" y="1476901"/>
            <a:ext cx="6849952" cy="32932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wx.h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HelloWorldFrame.h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std;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wxBEGIN_EVENT_TABLE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HelloWorldFrame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wxFrame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EVT_MENU(</a:t>
            </a:r>
            <a:r>
              <a:rPr lang="en-US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ID_Hello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HelloWorldFrame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OnHello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EVT_MENU(</a:t>
            </a:r>
            <a:r>
              <a:rPr lang="en-US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ID_Bonjour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HelloWorldFrame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OnBonjour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EVT_MENU(</a:t>
            </a:r>
            <a:r>
              <a:rPr lang="en-US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ID_GutenTag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HelloWorldFrame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OnGutenTag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EVT_MENU(</a:t>
            </a:r>
            <a:r>
              <a:rPr lang="en-US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wxID_ABOUT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HelloWorldFrame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OnAbout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EVT_MENU(</a:t>
            </a:r>
            <a:r>
              <a:rPr lang="en-US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wxID_EXIT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HelloWorldFrame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OnExit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wxBEGIN_EVENT_TABLE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23C7E6D-63E7-844A-A303-3B2256F7182B}"/>
              </a:ext>
            </a:extLst>
          </p:cNvPr>
          <p:cNvSpPr txBox="1"/>
          <p:nvPr/>
        </p:nvSpPr>
        <p:spPr>
          <a:xfrm>
            <a:off x="2675961" y="4951583"/>
            <a:ext cx="3792077" cy="8548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432FF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432FF"/>
                </a:solidFill>
              </a:rPr>
              <a:t>The </a:t>
            </a:r>
            <a:r>
              <a:rPr lang="en-US" u="sng" dirty="0">
                <a:solidFill>
                  <a:srgbClr val="0432FF"/>
                </a:solidFill>
              </a:rPr>
              <a:t>event table</a:t>
            </a:r>
            <a:r>
              <a:rPr lang="en-US" dirty="0">
                <a:solidFill>
                  <a:srgbClr val="0432FF"/>
                </a:solidFill>
              </a:rPr>
              <a:t> is generated by macros</a:t>
            </a:r>
          </a:p>
          <a:p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wxBEGIN_EVENT_TABLE</a:t>
            </a:r>
            <a:r>
              <a:rPr lang="en-US" dirty="0">
                <a:solidFill>
                  <a:srgbClr val="0432FF"/>
                </a:solidFill>
              </a:rPr>
              <a:t> and </a:t>
            </a:r>
          </a:p>
          <a:p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wxBEGIN_EVENT_TABLE</a:t>
            </a:r>
            <a:r>
              <a:rPr lang="en-US" dirty="0">
                <a:solidFill>
                  <a:srgbClr val="0432FF"/>
                </a:solidFill>
              </a:rPr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55DE89F-E14A-604A-8735-3C2C924295D3}"/>
              </a:ext>
            </a:extLst>
          </p:cNvPr>
          <p:cNvSpPr txBox="1"/>
          <p:nvPr/>
        </p:nvSpPr>
        <p:spPr>
          <a:xfrm>
            <a:off x="5577829" y="1307624"/>
            <a:ext cx="2194537" cy="338554"/>
          </a:xfrm>
          <a:prstGeom prst="rect">
            <a:avLst/>
          </a:prstGeom>
          <a:solidFill>
            <a:srgbClr val="0033CC"/>
          </a:solidFill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HelloWorldFrame.cpp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53362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0F99C-C9C5-294D-B4EA-6932F3BC5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Hello World Demo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BA378B-5BDC-6245-BA02-A66BB5EE3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196BCC3-56C3-944E-B753-771BC3482CFE}"/>
              </a:ext>
            </a:extLst>
          </p:cNvPr>
          <p:cNvSpPr txBox="1"/>
          <p:nvPr/>
        </p:nvSpPr>
        <p:spPr>
          <a:xfrm>
            <a:off x="1188758" y="1164134"/>
            <a:ext cx="6400730" cy="569386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HelloWorldFrame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HelloWorldFrame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(const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wxString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title,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const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wxPoint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pos, const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wxSize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size)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: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wxFrame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(NULL,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wxID_ANY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title, pos, size)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wxMenu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b="1" dirty="0" err="1">
                <a:solidFill>
                  <a:srgbClr val="043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menuFile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wxMenu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menuFile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-&gt;Append(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ID_Hello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"&amp;Hello...\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tCtrl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-H",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"Status string: Hello!");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menuFile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AppendSeparator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menuFile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-&gt;Append(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ID_Bonjour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"&amp;Bonjour...\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tCtrl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-B",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"Status string: Bonjour!");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menuFile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-&gt;Append(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ID_GutenTag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"&amp;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Guten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Tag...\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tCtrl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-G",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"Status string: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Guten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Tag!");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menuFile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-&gt;Append(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wxID_EXIT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"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E&amp;xit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...\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tCtrl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-X",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"Status string: Quit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Wx-helloworld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");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wxMenu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b="1" dirty="0" err="1">
                <a:solidFill>
                  <a:srgbClr val="043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menuHelp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wxMenu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menuHelp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-&gt;Append(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wxID_ABOUT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wxMenuBar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menuBar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wxMenuBar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menuBar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-&gt;Append(</a:t>
            </a:r>
            <a:r>
              <a:rPr lang="en-US" sz="1400" b="1" dirty="0" err="1">
                <a:solidFill>
                  <a:srgbClr val="043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menuFile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"&amp;File");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menuBar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-&gt;Append(</a:t>
            </a:r>
            <a:r>
              <a:rPr lang="en-US" sz="1400" b="1" dirty="0" err="1">
                <a:solidFill>
                  <a:srgbClr val="043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menuHelp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"&amp;Help");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SetMenuBar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menuBar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CreateStatusBar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SetStatusText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("Welcome to the Hello World app!");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pic>
        <p:nvPicPr>
          <p:cNvPr id="8" name="Picture 7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2D48A484-3D9E-C74E-A70C-ED561A6001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9276" y="4350530"/>
            <a:ext cx="4012716" cy="235507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2438569-1546-8B42-AD4E-23842E3D79C7}"/>
              </a:ext>
            </a:extLst>
          </p:cNvPr>
          <p:cNvSpPr txBox="1"/>
          <p:nvPr/>
        </p:nvSpPr>
        <p:spPr>
          <a:xfrm>
            <a:off x="5669267" y="4253196"/>
            <a:ext cx="2194537" cy="338554"/>
          </a:xfrm>
          <a:prstGeom prst="rect">
            <a:avLst/>
          </a:prstGeom>
          <a:solidFill>
            <a:srgbClr val="0033CC"/>
          </a:solidFill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HelloWorldFrame.cpp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6577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C160A-3E66-884D-8D5B-4C1E97237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wx</a:t>
            </a:r>
            <a:r>
              <a:rPr lang="en-US" dirty="0"/>
              <a:t>-RPS: MacOS 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956CB0-EFD7-5045-95DF-0468A7800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68C6E37-16F9-DE44-A676-A082406405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7424" y="1228889"/>
            <a:ext cx="5269152" cy="5034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5722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B2FD3-CF1D-ED42-9464-E789F3457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Hello World Demo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2F1707-B841-994F-AC74-2D1DC5351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C5E01B-4877-874B-8663-AB12ADE5FCAB}"/>
              </a:ext>
            </a:extLst>
          </p:cNvPr>
          <p:cNvSpPr txBox="1"/>
          <p:nvPr/>
        </p:nvSpPr>
        <p:spPr>
          <a:xfrm>
            <a:off x="344720" y="1451184"/>
            <a:ext cx="8454559" cy="28007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HelloWorldFrame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OnAbout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wxCommandEvent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event)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wxMessageBox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("This is a wxWidgets' Hello world sample",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"About Hello World",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wxOK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|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wxICON_INFORMATION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HelloWorldFrame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OnExit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wxCommandEvent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event)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OnExit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 Exiting Hello World app!"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Close(true);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A131E73-A542-B542-B75B-10E09D8AAECB}"/>
              </a:ext>
            </a:extLst>
          </p:cNvPr>
          <p:cNvSpPr txBox="1"/>
          <p:nvPr/>
        </p:nvSpPr>
        <p:spPr>
          <a:xfrm>
            <a:off x="6400780" y="4082674"/>
            <a:ext cx="2194537" cy="338554"/>
          </a:xfrm>
          <a:prstGeom prst="rect">
            <a:avLst/>
          </a:prstGeom>
          <a:solidFill>
            <a:srgbClr val="0033CC"/>
          </a:solidFill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HelloWorldFrame.cpp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09598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3403C-CF67-5A4D-A6B3-1A0FC76E7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Hello World Demo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AB104D-6FAB-864A-9D69-2589A7F0D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8202A2-B493-944F-8724-3312E1E85140}"/>
              </a:ext>
            </a:extLst>
          </p:cNvPr>
          <p:cNvSpPr txBox="1"/>
          <p:nvPr/>
        </p:nvSpPr>
        <p:spPr>
          <a:xfrm>
            <a:off x="891305" y="1325903"/>
            <a:ext cx="7361390" cy="42780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HelloWorldFrame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OnHello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wxCommandEvent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event)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wxMessageBox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("Hello, world!",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OnHello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wxOK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|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wxICON_INFORMATION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HelloWorldFrame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OnBonjour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wxCommandEvent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event)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wxMessageBox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("Bonjour, monde!",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OnBonjour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wxOK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|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wxICON_INFORMATION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HelloWorldFrame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OnGutenTag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wxCommandEvent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event)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wxMessageBox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Guten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Tag, Welt!",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OnGutenTag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wxOK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|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wxICON_INFORMATION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D7DF54B-64C6-7B4C-B69F-66A243908D6E}"/>
              </a:ext>
            </a:extLst>
          </p:cNvPr>
          <p:cNvSpPr txBox="1"/>
          <p:nvPr/>
        </p:nvSpPr>
        <p:spPr>
          <a:xfrm>
            <a:off x="5852146" y="5443744"/>
            <a:ext cx="2194537" cy="338554"/>
          </a:xfrm>
          <a:prstGeom prst="rect">
            <a:avLst/>
          </a:prstGeom>
          <a:solidFill>
            <a:srgbClr val="0033CC"/>
          </a:solidFill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HelloWorldFrame.cpp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92671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ABF7E-2B71-104A-B610-FA12B9C7F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Menu Bar Bug on Mac 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E887CB-9F6D-A64A-AA7A-249BBC88FF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 Mac OS, when a wxWidgets app first opens, the menu bar menus don’t drop down when you click on their labels.</a:t>
            </a:r>
          </a:p>
          <a:p>
            <a:pPr lvl="1"/>
            <a:r>
              <a:rPr lang="en-US" dirty="0"/>
              <a:t>This problem doesn’t seem to appear in the Linux and Windows platforms.</a:t>
            </a:r>
          </a:p>
          <a:p>
            <a:pPr lvl="4"/>
            <a:endParaRPr lang="en-US" dirty="0"/>
          </a:p>
          <a:p>
            <a:r>
              <a:rPr lang="en-US" dirty="0"/>
              <a:t>Solution:</a:t>
            </a:r>
          </a:p>
          <a:p>
            <a:pPr lvl="1"/>
            <a:r>
              <a:rPr lang="en-US" dirty="0"/>
              <a:t>Click in another window to take the focus there.</a:t>
            </a:r>
          </a:p>
          <a:p>
            <a:pPr lvl="1"/>
            <a:r>
              <a:rPr lang="en-US" dirty="0"/>
              <a:t>Click </a:t>
            </a:r>
            <a:r>
              <a:rPr lang="en-US"/>
              <a:t>back in </a:t>
            </a:r>
            <a:r>
              <a:rPr lang="en-US" dirty="0"/>
              <a:t>the wxWidgets app to return the focus.</a:t>
            </a:r>
          </a:p>
          <a:p>
            <a:pPr lvl="1"/>
            <a:r>
              <a:rPr lang="en-US" dirty="0"/>
              <a:t>The drop-down menus will now work.</a:t>
            </a:r>
          </a:p>
          <a:p>
            <a:pPr lvl="4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4E00FF-5B96-B048-BAAA-7FCE0516E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0791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EEEBF-001D-1045-89C0-77B783B7B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Button Demo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2B948F42-0AD6-F943-8684-B2E17E43BA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68450" y="1417342"/>
            <a:ext cx="6007100" cy="2959100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0EED15-014B-6748-8A9B-F110899F5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9243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27DF2-8C75-8B4B-85AF-9F1DDEC2C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EB0FD8-D454-2E40-A202-5E496064E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9AFB18B-E99A-DE41-B1BD-811FFD9208D3}"/>
              </a:ext>
            </a:extLst>
          </p:cNvPr>
          <p:cNvSpPr txBox="1"/>
          <p:nvPr/>
        </p:nvSpPr>
        <p:spPr>
          <a:xfrm>
            <a:off x="1280196" y="1325903"/>
            <a:ext cx="4504759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ButtonDemo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: public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wxApp</a:t>
            </a:r>
            <a:endParaRPr lang="en-US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virtual bool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OnInit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override;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A96CC3-53B4-8149-841A-0E4239B81187}"/>
              </a:ext>
            </a:extLst>
          </p:cNvPr>
          <p:cNvSpPr txBox="1"/>
          <p:nvPr/>
        </p:nvSpPr>
        <p:spPr>
          <a:xfrm>
            <a:off x="1270455" y="2990433"/>
            <a:ext cx="6603090" cy="28007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wxIMPLEMENT_APP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ButtonDemo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bool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ButtonDemo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OnInit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(!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wxApp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OnInit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()) return false;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DemoFrame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*frame = new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DemoFrame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("Button Demo");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frame-&gt;Show(true);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true;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AAFD1F-3828-1742-9520-9C0E60B2F740}"/>
              </a:ext>
            </a:extLst>
          </p:cNvPr>
          <p:cNvSpPr txBox="1"/>
          <p:nvPr/>
        </p:nvSpPr>
        <p:spPr>
          <a:xfrm>
            <a:off x="4114805" y="2484734"/>
            <a:ext cx="149592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ButtonDemo.h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512D2C0-0C0C-154D-A301-3BB179C70E87}"/>
              </a:ext>
            </a:extLst>
          </p:cNvPr>
          <p:cNvSpPr txBox="1"/>
          <p:nvPr/>
        </p:nvSpPr>
        <p:spPr>
          <a:xfrm>
            <a:off x="5968598" y="2816487"/>
            <a:ext cx="171232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ButtonDemo.cpp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92845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B367E-3843-E748-B809-9F642C21C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Button Demo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833033-728F-D242-BBF0-92DE32169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4AD06EF-C1D4-F64D-9F52-D0C71AD6350A}"/>
              </a:ext>
            </a:extLst>
          </p:cNvPr>
          <p:cNvSpPr txBox="1"/>
          <p:nvPr/>
        </p:nvSpPr>
        <p:spPr>
          <a:xfrm>
            <a:off x="2095064" y="1325903"/>
            <a:ext cx="4588115" cy="39703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DemoFrame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: public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wxFrame</a:t>
            </a:r>
            <a:endParaRPr lang="en-US" sz="1400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DemoFrame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(const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wxString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title);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virtual ~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DemoFrame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void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on_about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wxCommandEvent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event);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void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on_quit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wxCommandEvent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event);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wxDECLARE_EVENT_TABLE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ButtonPanel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button_panel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void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void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init_sizer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void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init_menu_bar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1AC7433-321A-DB44-B4A4-AE2F5995DAAC}"/>
              </a:ext>
            </a:extLst>
          </p:cNvPr>
          <p:cNvSpPr txBox="1"/>
          <p:nvPr/>
        </p:nvSpPr>
        <p:spPr>
          <a:xfrm>
            <a:off x="5033528" y="4508297"/>
            <a:ext cx="3299301" cy="13849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// IDs for the menu commands.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enum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RPS_About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wxID_ABOUT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RPS_Quit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wxID_EXIT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71566E-2F23-D94C-822C-F28718746C68}"/>
              </a:ext>
            </a:extLst>
          </p:cNvPr>
          <p:cNvSpPr txBox="1"/>
          <p:nvPr/>
        </p:nvSpPr>
        <p:spPr>
          <a:xfrm>
            <a:off x="5935217" y="4205924"/>
            <a:ext cx="149592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DemoFrame.h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185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B367E-3843-E748-B809-9F642C21C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Button Demo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833033-728F-D242-BBF0-92DE32169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24D897C-D294-8644-8750-849E6E15D673}"/>
              </a:ext>
            </a:extLst>
          </p:cNvPr>
          <p:cNvSpPr txBox="1"/>
          <p:nvPr/>
        </p:nvSpPr>
        <p:spPr>
          <a:xfrm>
            <a:off x="457245" y="1403741"/>
            <a:ext cx="6306535" cy="39703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DemoFrame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init_menu_bar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init_sizer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wxSize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size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GetBestSize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SetMinClientSize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(size);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DemoFrame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init_sizer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wxSizer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frame_sizer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new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wxBoxSizer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wxVERTICAL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frame_sizer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AddSpacer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(20);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frame_sizer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-&gt;Add(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button_panel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0,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wxALIGN_CENTER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0);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SetSizerAndFit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frame_sizer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E14EFD0-954C-5A4A-819A-F82142FC5D30}"/>
              </a:ext>
            </a:extLst>
          </p:cNvPr>
          <p:cNvSpPr txBox="1"/>
          <p:nvPr/>
        </p:nvSpPr>
        <p:spPr>
          <a:xfrm>
            <a:off x="4846317" y="1234464"/>
            <a:ext cx="171232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DemoFrame.cpp</a:t>
            </a:r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5" name="Picture 4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74684231-DB92-8F47-8176-02AE57C9F2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383" y="1845722"/>
            <a:ext cx="3338720" cy="1757938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2834F1E-8F58-B349-A759-A4E9D1161F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532097"/>
            <a:ext cx="8229600" cy="598828"/>
          </a:xfrm>
        </p:spPr>
        <p:txBody>
          <a:bodyPr/>
          <a:lstStyle/>
          <a:p>
            <a:r>
              <a:rPr lang="en-US" dirty="0"/>
              <a:t>A “</a:t>
            </a:r>
            <a:r>
              <a:rPr lang="en-US" dirty="0">
                <a:solidFill>
                  <a:srgbClr val="C00000"/>
                </a:solidFill>
              </a:rPr>
              <a:t>sizer</a:t>
            </a:r>
            <a:r>
              <a:rPr lang="en-US" dirty="0"/>
              <a:t>” is a </a:t>
            </a:r>
            <a:r>
              <a:rPr lang="en-US" dirty="0">
                <a:solidFill>
                  <a:srgbClr val="C00000"/>
                </a:solidFill>
              </a:rPr>
              <a:t>layout manager</a:t>
            </a:r>
            <a:r>
              <a:rPr lang="en-US" dirty="0"/>
              <a:t> for components.</a:t>
            </a:r>
          </a:p>
        </p:txBody>
      </p:sp>
    </p:spTree>
    <p:extLst>
      <p:ext uri="{BB962C8B-B14F-4D97-AF65-F5344CB8AC3E}">
        <p14:creationId xmlns:p14="http://schemas.microsoft.com/office/powerpoint/2010/main" val="18606259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60696C-18B3-F34D-819F-DA31EAB04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Button Demo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9BEB06-E045-2A40-8B90-BCD130B75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4114FF-3939-D44D-BC65-67425E59CB6A}"/>
              </a:ext>
            </a:extLst>
          </p:cNvPr>
          <p:cNvSpPr txBox="1"/>
          <p:nvPr/>
        </p:nvSpPr>
        <p:spPr>
          <a:xfrm>
            <a:off x="258091" y="1189704"/>
            <a:ext cx="6599884" cy="50783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DemoFrame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init_menu_bar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wxMenu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fileMenu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wxMenu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fileMenu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-&gt;Append(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RPS_Quit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  "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E&amp;xit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\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tAlt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-X", "Quit program");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wxMenu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helpMenu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wxMenu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helpMenu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-&gt;Append(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RPS_About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"&amp;About\tF1",   "Show about dialog");</a:t>
            </a:r>
            <a:b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wxMenuBar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menuBar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wxMenuBar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menuBar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-&gt;Append(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fileMenu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"&amp;File");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menuBar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-&gt;Append(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helpMenu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"&amp;Help");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SetMenuBar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menuBar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DemoFrame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on_about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wxCommandEvent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WXUNUSED(event))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wxMessageBox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wxString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::Format(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"This is a button demo\n"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"built with %s\n"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"and running under %s.",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wxVERSION_STRING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wxGetOsDescription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),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"About the button demo",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wxOK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|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wxICON_INFORMATION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this);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1EA634C-5654-5C43-B858-332D97408B72}"/>
              </a:ext>
            </a:extLst>
          </p:cNvPr>
          <p:cNvSpPr txBox="1"/>
          <p:nvPr/>
        </p:nvSpPr>
        <p:spPr>
          <a:xfrm>
            <a:off x="4646313" y="4617707"/>
            <a:ext cx="4275529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// The event table.</a:t>
            </a:r>
          </a:p>
          <a:p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wxBEGIN_EVENT_TABLE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DemoFrame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wxFrame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EVT_MENU(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RPS_About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DemoFrame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on_about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EVT_MENU(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RPS_Quit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DemoFrame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on_quit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wxEND_EVENT_TABLE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B29CDC-1045-074D-9ADB-DA399B30F236}"/>
              </a:ext>
            </a:extLst>
          </p:cNvPr>
          <p:cNvSpPr txBox="1"/>
          <p:nvPr/>
        </p:nvSpPr>
        <p:spPr>
          <a:xfrm>
            <a:off x="5360813" y="1325903"/>
            <a:ext cx="171232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DemoFrame.cpp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19151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313ED-9D33-E946-908B-9F7F5C518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Button Demo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9B4470-0069-2A48-A824-B1C96041A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5FA3E2-D1CC-774E-938A-2C6FCC7BABC4}"/>
              </a:ext>
            </a:extLst>
          </p:cNvPr>
          <p:cNvSpPr txBox="1"/>
          <p:nvPr/>
        </p:nvSpPr>
        <p:spPr>
          <a:xfrm>
            <a:off x="1257631" y="1403741"/>
            <a:ext cx="6628738" cy="42165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ButtonPanel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: public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wxPanel</a:t>
            </a:r>
            <a:endParaRPr lang="en-US" sz="1400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ButtonPanel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wxFrame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*parent) :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wxPanel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(parent,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wxID_ANY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// Event handlers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void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on_rock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wxCommandEvent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event);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void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on_paper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wxCommandEvent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event);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void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on_scissors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wxCommandEvent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event);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wxStaticText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button_chosen_name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void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void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update_button_choice_text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Choice choice);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1A1A818-8DA1-4B42-84EF-BD62DBAC6FED}"/>
              </a:ext>
            </a:extLst>
          </p:cNvPr>
          <p:cNvSpPr txBox="1"/>
          <p:nvPr/>
        </p:nvSpPr>
        <p:spPr>
          <a:xfrm>
            <a:off x="6217902" y="1234464"/>
            <a:ext cx="147187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ButtonPanel.h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29371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D85FE-BDF4-9D44-B7A3-196BE730E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Button Demo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B6F220-076E-5E42-9F0B-E227DE12C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553BEA-FD32-4442-BC1D-F071FDEB2CA3}"/>
              </a:ext>
            </a:extLst>
          </p:cNvPr>
          <p:cNvSpPr txBox="1"/>
          <p:nvPr/>
        </p:nvSpPr>
        <p:spPr>
          <a:xfrm>
            <a:off x="457200" y="1416088"/>
            <a:ext cx="8239756" cy="37548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ButtonPanel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wxSizer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main_panel_sizer</a:t>
            </a:r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new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wxBoxSizer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wxVERTICAL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wxPanel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button_panel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new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wxPanel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(this,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wxID_ANY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wxSizer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button_sizer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new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wxBoxSizer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wxHORIZONTAL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wxStaticText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choose_text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new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wxStaticText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button_panel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wxID_ANY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                            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"Choose:"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wxButton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rock_button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   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new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wxButton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button_panel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wxID_ANY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                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choice_to_wxString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(ROCK));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wxButton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paper_button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new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wxButton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button_panel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wxID_ANY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                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choice_to_wxString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(PAPER));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wxButton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scissors_button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new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wxButton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button_panel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wxID_ANY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                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choice_to_wxString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(SCISSORS));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BD3365F-0FE5-1F4A-B5CF-3E80CB26A3A3}"/>
              </a:ext>
            </a:extLst>
          </p:cNvPr>
          <p:cNvSpPr txBox="1"/>
          <p:nvPr/>
        </p:nvSpPr>
        <p:spPr>
          <a:xfrm>
            <a:off x="6857975" y="1246811"/>
            <a:ext cx="168828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ButtonPanel.cpp</a:t>
            </a:r>
            <a:endParaRPr lang="en-US" dirty="0">
              <a:solidFill>
                <a:srgbClr val="FFFF00"/>
              </a:solidFill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74439554-0A08-5B40-A080-48279E08E29F}"/>
              </a:ext>
            </a:extLst>
          </p:cNvPr>
          <p:cNvGrpSpPr/>
          <p:nvPr/>
        </p:nvGrpSpPr>
        <p:grpSpPr>
          <a:xfrm>
            <a:off x="2011708" y="4617707"/>
            <a:ext cx="3338720" cy="1757938"/>
            <a:chOff x="2902640" y="4680994"/>
            <a:chExt cx="3338720" cy="1757938"/>
          </a:xfrm>
        </p:grpSpPr>
        <p:pic>
          <p:nvPicPr>
            <p:cNvPr id="10" name="Picture 9" descr="Graphical user interface, text, application&#10;&#10;Description automatically generated">
              <a:extLst>
                <a:ext uri="{FF2B5EF4-FFF2-40B4-BE49-F238E27FC236}">
                  <a16:creationId xmlns:a16="http://schemas.microsoft.com/office/drawing/2014/main" id="{5CA251D7-D599-1D45-8ECF-C6C3458A978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902640" y="4680994"/>
              <a:ext cx="3338720" cy="1757938"/>
            </a:xfrm>
            <a:prstGeom prst="rect">
              <a:avLst/>
            </a:prstGeom>
          </p:spPr>
        </p:pic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DB85B25-8636-4546-AB54-6283AC9C13CB}"/>
                </a:ext>
              </a:extLst>
            </p:cNvPr>
            <p:cNvSpPr/>
            <p:nvPr/>
          </p:nvSpPr>
          <p:spPr bwMode="auto">
            <a:xfrm>
              <a:off x="3383293" y="5166341"/>
              <a:ext cx="2370942" cy="274317"/>
            </a:xfrm>
            <a:prstGeom prst="rect">
              <a:avLst/>
            </a:prstGeom>
            <a:noFill/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73336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2B471-4DB7-EA4A-96FC-1B1AD74C7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wx</a:t>
            </a:r>
            <a:r>
              <a:rPr lang="en-US" dirty="0"/>
              <a:t>-RPS: Linux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C18ACB-7455-144A-9643-A4FB5BB1D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7A81984-1516-B746-A89D-99C58366A5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9386" y="1264186"/>
            <a:ext cx="4345227" cy="4845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63529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A7504-08C9-E746-83BC-417F32C71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Button Demo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EFDA53-FA75-6E48-9180-2323B4702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7E7465-06C5-8249-AA21-280E88D0F64E}"/>
              </a:ext>
            </a:extLst>
          </p:cNvPr>
          <p:cNvSpPr txBox="1"/>
          <p:nvPr/>
        </p:nvSpPr>
        <p:spPr>
          <a:xfrm>
            <a:off x="559523" y="1417342"/>
            <a:ext cx="8024954" cy="37548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rock_button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-&gt;Bind    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wxEVT_BUTTON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ButtonPanel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on_rock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this);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paper_button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-&gt;Bind   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wxEVT_BUTTON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ButtonPanel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on_paper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this);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scissors_button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-&gt;Bind(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wxEVT_BUTTON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ButtonPanel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on_scissors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this);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button_sizer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-&gt;Add(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choose_text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0, 0, 0);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button_sizer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AddSpacer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(5);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button_sizer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-&gt;Add(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rock_button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0, 0, 0);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button_sizer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AddSpacer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(5);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button_sizer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-&gt;Add(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paper_button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0, 0, 0);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button_sizer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AddSpacer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(5);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button_sizer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-&gt;Add(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scissors_button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0, 0, 0);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button_panel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SetSizer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button_sizer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67698F-2F3F-6E4F-80FB-BDFE22AFA334}"/>
              </a:ext>
            </a:extLst>
          </p:cNvPr>
          <p:cNvSpPr txBox="1"/>
          <p:nvPr/>
        </p:nvSpPr>
        <p:spPr>
          <a:xfrm>
            <a:off x="5852146" y="3154683"/>
            <a:ext cx="1378057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Lay out the </a:t>
            </a:r>
          </a:p>
          <a:p>
            <a:r>
              <a:rPr lang="en-US" dirty="0">
                <a:solidFill>
                  <a:srgbClr val="0033CC"/>
                </a:solidFill>
              </a:rPr>
              <a:t>button panel.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401C116-11CA-8F4D-95AB-CD05313090BD}"/>
              </a:ext>
            </a:extLst>
          </p:cNvPr>
          <p:cNvGrpSpPr/>
          <p:nvPr/>
        </p:nvGrpSpPr>
        <p:grpSpPr>
          <a:xfrm>
            <a:off x="2902640" y="4680994"/>
            <a:ext cx="3338720" cy="1757938"/>
            <a:chOff x="2902640" y="4680994"/>
            <a:chExt cx="3338720" cy="1757938"/>
          </a:xfrm>
        </p:grpSpPr>
        <p:pic>
          <p:nvPicPr>
            <p:cNvPr id="7" name="Picture 6" descr="Graphical user interface, text, application&#10;&#10;Description automatically generated">
              <a:extLst>
                <a:ext uri="{FF2B5EF4-FFF2-40B4-BE49-F238E27FC236}">
                  <a16:creationId xmlns:a16="http://schemas.microsoft.com/office/drawing/2014/main" id="{542776D5-B985-0A40-A55F-5D78553E91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902640" y="4680994"/>
              <a:ext cx="3338720" cy="1757938"/>
            </a:xfrm>
            <a:prstGeom prst="rect">
              <a:avLst/>
            </a:prstGeom>
          </p:spPr>
        </p:pic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70ED0D2-D2B7-3B4E-A1BF-DA4D9DA2F99A}"/>
                </a:ext>
              </a:extLst>
            </p:cNvPr>
            <p:cNvSpPr/>
            <p:nvPr/>
          </p:nvSpPr>
          <p:spPr bwMode="auto">
            <a:xfrm>
              <a:off x="3383293" y="5166341"/>
              <a:ext cx="2370942" cy="274317"/>
            </a:xfrm>
            <a:prstGeom prst="rect">
              <a:avLst/>
            </a:prstGeom>
            <a:noFill/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5F194A28-F2D6-5442-BBE7-8BBBC5E0990F}"/>
              </a:ext>
            </a:extLst>
          </p:cNvPr>
          <p:cNvSpPr txBox="1"/>
          <p:nvPr/>
        </p:nvSpPr>
        <p:spPr>
          <a:xfrm>
            <a:off x="1920269" y="1549529"/>
            <a:ext cx="3595856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Bind an event handler to each button.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F02B526-6876-4247-B922-15A826E814AE}"/>
              </a:ext>
            </a:extLst>
          </p:cNvPr>
          <p:cNvSpPr txBox="1"/>
          <p:nvPr/>
        </p:nvSpPr>
        <p:spPr>
          <a:xfrm>
            <a:off x="6724155" y="1246811"/>
            <a:ext cx="168828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ButtonPanel.cpp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44640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C91AA-E956-3446-8CFF-1BA55A461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Button Demo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0C0B31-A4E2-8C45-8215-1A53461C6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3713F1-78DB-9048-AB57-A322A7D6D26F}"/>
              </a:ext>
            </a:extLst>
          </p:cNvPr>
          <p:cNvSpPr txBox="1"/>
          <p:nvPr/>
        </p:nvSpPr>
        <p:spPr>
          <a:xfrm>
            <a:off x="613224" y="1417342"/>
            <a:ext cx="7917552" cy="34778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wxPanel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choice_panel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new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wxPanel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(this,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wxID_ANY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wxSizer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choice_sizer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new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wxGridSizer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(2, 0, 5);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wxStaticText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chosen_object_label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new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wxStaticText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choice_panel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wxID_ANY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"Chosen object:"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chosen_button_name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new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wxStaticText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choice_panel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wxID_ANY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"");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chosen_button_name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SetFont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chosen_button_name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GetFont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().Larger());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choice_sizer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-&gt;Add(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chosen_object_label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0,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wxALIGN_RIGHT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0);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choice_sizer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-&gt;Add(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chosen_button_name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0, 0, 0);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choice_panel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SetSizer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choice_sizer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173133-AA8B-4245-A72B-F6F3B20C14BE}"/>
              </a:ext>
            </a:extLst>
          </p:cNvPr>
          <p:cNvSpPr txBox="1"/>
          <p:nvPr/>
        </p:nvSpPr>
        <p:spPr>
          <a:xfrm>
            <a:off x="7589487" y="3520439"/>
            <a:ext cx="1463024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Lay out the </a:t>
            </a:r>
          </a:p>
          <a:p>
            <a:r>
              <a:rPr lang="en-US" dirty="0">
                <a:solidFill>
                  <a:srgbClr val="0033CC"/>
                </a:solidFill>
              </a:rPr>
              <a:t>choice panel.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B2FCD63-5422-CD40-880C-F80E03865855}"/>
              </a:ext>
            </a:extLst>
          </p:cNvPr>
          <p:cNvGrpSpPr/>
          <p:nvPr/>
        </p:nvGrpSpPr>
        <p:grpSpPr>
          <a:xfrm>
            <a:off x="2902640" y="4800585"/>
            <a:ext cx="3338720" cy="1757938"/>
            <a:chOff x="2902640" y="4800585"/>
            <a:chExt cx="3338720" cy="1757938"/>
          </a:xfrm>
        </p:grpSpPr>
        <p:pic>
          <p:nvPicPr>
            <p:cNvPr id="7" name="Picture 6" descr="Graphical user interface, text, application&#10;&#10;Description automatically generated">
              <a:extLst>
                <a:ext uri="{FF2B5EF4-FFF2-40B4-BE49-F238E27FC236}">
                  <a16:creationId xmlns:a16="http://schemas.microsoft.com/office/drawing/2014/main" id="{9044DE88-1AB0-944D-ACB5-BE4888DE7CA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902640" y="4800585"/>
              <a:ext cx="3338720" cy="1757938"/>
            </a:xfrm>
            <a:prstGeom prst="rect">
              <a:avLst/>
            </a:prstGeom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BEC4E99-CE3F-9F43-80A4-97A694DF9277}"/>
                </a:ext>
              </a:extLst>
            </p:cNvPr>
            <p:cNvSpPr/>
            <p:nvPr/>
          </p:nvSpPr>
          <p:spPr bwMode="auto">
            <a:xfrm>
              <a:off x="3633327" y="5542395"/>
              <a:ext cx="1578746" cy="274317"/>
            </a:xfrm>
            <a:prstGeom prst="rect">
              <a:avLst/>
            </a:prstGeom>
            <a:noFill/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55C5644A-94FF-5145-B3B8-68BB1E49E464}"/>
              </a:ext>
            </a:extLst>
          </p:cNvPr>
          <p:cNvSpPr txBox="1"/>
          <p:nvPr/>
        </p:nvSpPr>
        <p:spPr>
          <a:xfrm>
            <a:off x="6675097" y="1246811"/>
            <a:ext cx="168828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ButtonPanel.cpp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337671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487EE-75BE-E740-A31F-93DC2FC90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Button Demo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DD52DE-4E09-214A-ABE6-DE1B83F15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B9AF00B-E288-DA4D-860F-79F5B198350E}"/>
              </a:ext>
            </a:extLst>
          </p:cNvPr>
          <p:cNvSpPr txBox="1"/>
          <p:nvPr/>
        </p:nvSpPr>
        <p:spPr>
          <a:xfrm>
            <a:off x="640123" y="1423982"/>
            <a:ext cx="6950942" cy="20313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main_panel_sizer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-&gt;Add(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button_panel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0,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wxALIGN_CENTER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0);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main_panel_sizer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AddSpacer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(20);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main_panel_sizer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-&gt;Add(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choice_panel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0,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wxALIGN_CENTER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0);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main_panel_sizer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AddSpacer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(20);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SetSizer</a:t>
            </a:r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main_panel_sizer</a:t>
            </a:r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7CC1F32-885C-704D-A5CF-D7972B7DF758}"/>
              </a:ext>
            </a:extLst>
          </p:cNvPr>
          <p:cNvSpPr txBox="1"/>
          <p:nvPr/>
        </p:nvSpPr>
        <p:spPr>
          <a:xfrm>
            <a:off x="7406653" y="1936840"/>
            <a:ext cx="1280146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Lay out the </a:t>
            </a:r>
          </a:p>
          <a:p>
            <a:r>
              <a:rPr lang="en-US" dirty="0">
                <a:solidFill>
                  <a:srgbClr val="0033CC"/>
                </a:solidFill>
              </a:rPr>
              <a:t>main panel.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F66C954E-9A6A-674C-9703-789A337CDBDA}"/>
              </a:ext>
            </a:extLst>
          </p:cNvPr>
          <p:cNvGrpSpPr/>
          <p:nvPr/>
        </p:nvGrpSpPr>
        <p:grpSpPr>
          <a:xfrm>
            <a:off x="2902640" y="3624584"/>
            <a:ext cx="3338720" cy="1757938"/>
            <a:chOff x="2902640" y="3886195"/>
            <a:chExt cx="3338720" cy="1757938"/>
          </a:xfrm>
        </p:grpSpPr>
        <p:pic>
          <p:nvPicPr>
            <p:cNvPr id="7" name="Picture 6" descr="Graphical user interface, text, application&#10;&#10;Description automatically generated">
              <a:extLst>
                <a:ext uri="{FF2B5EF4-FFF2-40B4-BE49-F238E27FC236}">
                  <a16:creationId xmlns:a16="http://schemas.microsoft.com/office/drawing/2014/main" id="{9976A65F-07AC-4C4E-809C-6D62AEA747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902640" y="3886195"/>
              <a:ext cx="3338720" cy="1757938"/>
            </a:xfrm>
            <a:prstGeom prst="rect">
              <a:avLst/>
            </a:prstGeom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1EEBF28-F07A-4840-96A2-A92E3E70781C}"/>
                </a:ext>
              </a:extLst>
            </p:cNvPr>
            <p:cNvSpPr/>
            <p:nvPr/>
          </p:nvSpPr>
          <p:spPr bwMode="auto">
            <a:xfrm>
              <a:off x="3383293" y="4343390"/>
              <a:ext cx="2377414" cy="640073"/>
            </a:xfrm>
            <a:prstGeom prst="rect">
              <a:avLst/>
            </a:prstGeom>
            <a:noFill/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65FC8EC5-33ED-F74D-A4F0-A720ABB58F37}"/>
              </a:ext>
            </a:extLst>
          </p:cNvPr>
          <p:cNvSpPr txBox="1"/>
          <p:nvPr/>
        </p:nvSpPr>
        <p:spPr>
          <a:xfrm>
            <a:off x="5718370" y="1254705"/>
            <a:ext cx="168828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ButtonPanel.cpp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872462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A44AA-60F6-B842-B079-B267BD404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Button Demo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1D6CAE-1258-3D41-89B9-796661CFA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46A8ED-24DA-624E-A815-4562524FD32C}"/>
              </a:ext>
            </a:extLst>
          </p:cNvPr>
          <p:cNvSpPr txBox="1"/>
          <p:nvPr/>
        </p:nvSpPr>
        <p:spPr>
          <a:xfrm>
            <a:off x="989128" y="1410381"/>
            <a:ext cx="7165744" cy="41857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ButtonPanel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on_rock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wxCommandEvent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event)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update_button_choice_text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(ROCK);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ButtonPanel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on_paper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wxCommandEvent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event)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update_button_choice_text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(PAPER);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ButtonPanel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on_scissors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wxCommandEvent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event)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update_button_choice_text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(SCISSORS);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ButtonPanel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update_button_choice_text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Choice choice)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chosen_button_name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SetLabelText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choice_to_wxString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(choice));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DCCD37-D34B-D245-93BE-1E9D70696184}"/>
              </a:ext>
            </a:extLst>
          </p:cNvPr>
          <p:cNvSpPr txBox="1"/>
          <p:nvPr/>
        </p:nvSpPr>
        <p:spPr>
          <a:xfrm>
            <a:off x="6309341" y="1234464"/>
            <a:ext cx="168828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ButtonPanel.cpp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803126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A8D94-BCDA-CE44-BBE2-9D76868AA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#5. GUI-Based RPS Game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390C0D-E7C9-F840-92D8-7150969364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767843"/>
          </a:xfrm>
        </p:spPr>
        <p:txBody>
          <a:bodyPr/>
          <a:lstStyle/>
          <a:p>
            <a:r>
              <a:rPr lang="en-US" dirty="0"/>
              <a:t>Develop a GUI-based version of your </a:t>
            </a:r>
            <a:br>
              <a:rPr lang="en-US" dirty="0"/>
            </a:br>
            <a:r>
              <a:rPr lang="en-US" dirty="0"/>
              <a:t>Rock-Paper-Scissors game.</a:t>
            </a:r>
          </a:p>
          <a:p>
            <a:pPr lvl="3"/>
            <a:endParaRPr lang="en-US" dirty="0"/>
          </a:p>
          <a:p>
            <a:pPr lvl="1"/>
            <a:r>
              <a:rPr lang="en-US" dirty="0"/>
              <a:t>Sample GUI: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98D39B-2B19-A342-8A87-F675F7B91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34</a:t>
            </a:fld>
            <a:endParaRPr lang="en-US"/>
          </a:p>
        </p:txBody>
      </p:sp>
      <p:pic>
        <p:nvPicPr>
          <p:cNvPr id="6" name="Picture 5" descr="A screenshot of a cell phone&#10;&#10;Description automatically generated">
            <a:extLst>
              <a:ext uri="{FF2B5EF4-FFF2-40B4-BE49-F238E27FC236}">
                <a16:creationId xmlns:a16="http://schemas.microsoft.com/office/drawing/2014/main" id="{0A768A5E-DB1F-8D4E-8F90-763BEE11C0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8976" y="2240293"/>
            <a:ext cx="4431018" cy="4101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2451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D5B92-6D27-7544-9108-8A03F924D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#5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8FDE2E-1C59-6A48-A2E7-BAAF9E0030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Features</a:t>
            </a:r>
          </a:p>
          <a:p>
            <a:pPr lvl="1"/>
            <a:r>
              <a:rPr lang="en-US" dirty="0"/>
              <a:t>Display which round</a:t>
            </a:r>
          </a:p>
          <a:p>
            <a:pPr lvl="1"/>
            <a:r>
              <a:rPr lang="en-US" dirty="0"/>
              <a:t>A way for the user to enter a choice for each round.</a:t>
            </a:r>
          </a:p>
          <a:p>
            <a:pPr lvl="1"/>
            <a:r>
              <a:rPr lang="en-US" dirty="0"/>
              <a:t>The computer’s prediction of the human’s choice </a:t>
            </a:r>
            <a:br>
              <a:rPr lang="en-US" dirty="0"/>
            </a:br>
            <a:r>
              <a:rPr lang="en-US" dirty="0"/>
              <a:t>for the round.</a:t>
            </a:r>
          </a:p>
          <a:p>
            <a:pPr lvl="1"/>
            <a:r>
              <a:rPr lang="en-US" dirty="0"/>
              <a:t>The computer’s choice for the round.</a:t>
            </a:r>
          </a:p>
          <a:p>
            <a:pPr lvl="1"/>
            <a:r>
              <a:rPr lang="en-US" dirty="0"/>
              <a:t>Who the winner is (or is it a tie) of the round.</a:t>
            </a:r>
          </a:p>
          <a:p>
            <a:pPr lvl="1"/>
            <a:r>
              <a:rPr lang="en-US" dirty="0"/>
              <a:t>The number of human and computer wins, </a:t>
            </a:r>
            <a:br>
              <a:rPr lang="en-US" dirty="0"/>
            </a:br>
            <a:r>
              <a:rPr lang="en-US" dirty="0"/>
              <a:t>and the number of ties.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F1E3A7-2887-1847-A1CF-6B548F9CA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28269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7612C-0ACE-F145-974D-567BE3C2A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#5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7970F3-C64F-714B-8242-DB1B69D979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Menu commands</a:t>
            </a:r>
          </a:p>
          <a:p>
            <a:pPr lvl="1"/>
            <a:r>
              <a:rPr lang="en-US" dirty="0"/>
              <a:t>About</a:t>
            </a:r>
          </a:p>
          <a:p>
            <a:pPr lvl="1"/>
            <a:r>
              <a:rPr lang="en-US" dirty="0"/>
              <a:t>Exit</a:t>
            </a:r>
          </a:p>
          <a:p>
            <a:pPr lvl="1"/>
            <a:r>
              <a:rPr lang="en-US" dirty="0"/>
              <a:t>Start a new game</a:t>
            </a:r>
          </a:p>
          <a:p>
            <a:pPr lvl="4"/>
            <a:endParaRPr lang="en-US" dirty="0"/>
          </a:p>
          <a:p>
            <a:r>
              <a:rPr lang="en-US" dirty="0"/>
              <a:t>The default is 20 rounds per game.</a:t>
            </a:r>
          </a:p>
          <a:p>
            <a:pPr lvl="1"/>
            <a:r>
              <a:rPr lang="en-US" dirty="0"/>
              <a:t>Provide a way for the human player </a:t>
            </a:r>
            <a:br>
              <a:rPr lang="en-US" dirty="0"/>
            </a:br>
            <a:r>
              <a:rPr lang="en-US" dirty="0"/>
              <a:t>to change that number before the</a:t>
            </a:r>
            <a:br>
              <a:rPr lang="en-US" dirty="0"/>
            </a:br>
            <a:r>
              <a:rPr lang="en-US" dirty="0"/>
              <a:t>start of the next game.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909D2F-628D-3748-92FE-E2302ED80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85669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C014D-FF9F-4E46-8F00-DE3B04854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#5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431F98-1995-4B43-BA67-F85705E24E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2682234"/>
          </a:xfrm>
        </p:spPr>
        <p:txBody>
          <a:bodyPr/>
          <a:lstStyle/>
          <a:p>
            <a:r>
              <a:rPr lang="en-US" dirty="0"/>
              <a:t>Considerations</a:t>
            </a:r>
          </a:p>
          <a:p>
            <a:pPr lvl="1"/>
            <a:r>
              <a:rPr lang="en-US" dirty="0"/>
              <a:t>How to use inversion of control?</a:t>
            </a:r>
          </a:p>
          <a:p>
            <a:pPr lvl="1"/>
            <a:r>
              <a:rPr lang="en-US" dirty="0"/>
              <a:t>What the logic for each round?</a:t>
            </a:r>
          </a:p>
          <a:p>
            <a:pPr lvl="1"/>
            <a:r>
              <a:rPr lang="en-US" dirty="0"/>
              <a:t>What triggers each round’s control flow?</a:t>
            </a:r>
          </a:p>
          <a:p>
            <a:pPr lvl="4"/>
            <a:endParaRPr lang="en-US" dirty="0"/>
          </a:p>
          <a:p>
            <a:r>
              <a:rPr lang="en-US" dirty="0"/>
              <a:t>Due Wednesday, April 14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58927A-310F-B04C-B9CA-0D6A7225C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D8DCA9-D88D-4A42-BEAA-93E979D04540}"/>
              </a:ext>
            </a:extLst>
          </p:cNvPr>
          <p:cNvSpPr txBox="1"/>
          <p:nvPr/>
        </p:nvSpPr>
        <p:spPr>
          <a:xfrm>
            <a:off x="1653444" y="4069073"/>
            <a:ext cx="5837111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432FF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0432FF"/>
                </a:solidFill>
              </a:rPr>
              <a:t>Semester project presentations and demos Thursday, May 13.</a:t>
            </a:r>
          </a:p>
          <a:p>
            <a:pPr algn="ctr"/>
            <a:r>
              <a:rPr lang="en-US" dirty="0">
                <a:solidFill>
                  <a:srgbClr val="0432FF"/>
                </a:solidFill>
              </a:rPr>
              <a:t>They must be </a:t>
            </a:r>
            <a:r>
              <a:rPr lang="en-US" u="sng" dirty="0">
                <a:solidFill>
                  <a:srgbClr val="0432FF"/>
                </a:solidFill>
              </a:rPr>
              <a:t>GUI-based</a:t>
            </a:r>
            <a:r>
              <a:rPr lang="en-US" dirty="0">
                <a:solidFill>
                  <a:srgbClr val="0432FF"/>
                </a:solidFill>
              </a:rPr>
              <a:t> using wxWidgets.</a:t>
            </a:r>
          </a:p>
          <a:p>
            <a:pPr algn="ctr"/>
            <a:r>
              <a:rPr lang="en-US" dirty="0">
                <a:solidFill>
                  <a:srgbClr val="0432FF"/>
                </a:solidFill>
              </a:rPr>
              <a:t>Projects are due Monday, May 17.</a:t>
            </a:r>
          </a:p>
        </p:txBody>
      </p:sp>
    </p:spTree>
    <p:extLst>
      <p:ext uri="{BB962C8B-B14F-4D97-AF65-F5344CB8AC3E}">
        <p14:creationId xmlns:p14="http://schemas.microsoft.com/office/powerpoint/2010/main" val="3719625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54BD5-6D95-7040-A5CE-AE1CBB518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wx</a:t>
            </a:r>
            <a:r>
              <a:rPr lang="en-US" dirty="0"/>
              <a:t>-RPS: Windows 10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A11988-3301-1D4F-9EA8-CC241DB10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9FB90EC-289E-F846-858A-ED4FDFA08F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6365" y="1273578"/>
            <a:ext cx="3531270" cy="497482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28966C1-7071-A447-B1CC-36B628C1505E}"/>
              </a:ext>
            </a:extLst>
          </p:cNvPr>
          <p:cNvSpPr txBox="1"/>
          <p:nvPr/>
        </p:nvSpPr>
        <p:spPr>
          <a:xfrm>
            <a:off x="6492219" y="3468601"/>
            <a:ext cx="2271776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Why does the app look</a:t>
            </a:r>
          </a:p>
          <a:p>
            <a:r>
              <a:rPr lang="en-US" dirty="0">
                <a:solidFill>
                  <a:srgbClr val="0033CC"/>
                </a:solidFill>
              </a:rPr>
              <a:t>so ugly on Windows?</a:t>
            </a:r>
          </a:p>
        </p:txBody>
      </p:sp>
    </p:spTree>
    <p:extLst>
      <p:ext uri="{BB962C8B-B14F-4D97-AF65-F5344CB8AC3E}">
        <p14:creationId xmlns:p14="http://schemas.microsoft.com/office/powerpoint/2010/main" val="4013476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06B81-73E8-0D44-85AF-57370EDB6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Tutorials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6E0C3-3DCF-2F42-9343-49AC624C0B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320994" cy="4835525"/>
          </a:xfrm>
        </p:spPr>
        <p:txBody>
          <a:bodyPr/>
          <a:lstStyle/>
          <a:p>
            <a:r>
              <a:rPr lang="en-US" dirty="0"/>
              <a:t>My tutorials: </a:t>
            </a:r>
            <a:r>
              <a:rPr lang="en-US" dirty="0">
                <a:hlinkClick r:id="rId2"/>
              </a:rPr>
              <a:t>http://www.cs.sjsu.edu/~mak/tutorials/index.html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Install Ubuntu</a:t>
            </a:r>
          </a:p>
          <a:p>
            <a:pPr lvl="1"/>
            <a:r>
              <a:rPr lang="en-US" dirty="0"/>
              <a:t>Configure Ubuntu</a:t>
            </a:r>
          </a:p>
          <a:p>
            <a:pPr lvl="1"/>
            <a:r>
              <a:rPr lang="en-US" dirty="0"/>
              <a:t>Install wxWidgets</a:t>
            </a:r>
          </a:p>
          <a:p>
            <a:pPr lvl="4"/>
            <a:endParaRPr lang="en-US" dirty="0"/>
          </a:p>
          <a:p>
            <a:r>
              <a:rPr lang="en-US" dirty="0"/>
              <a:t>Compile all the sample and demo programs.</a:t>
            </a:r>
          </a:p>
          <a:p>
            <a:pPr lvl="1"/>
            <a:r>
              <a:rPr lang="en-US" dirty="0"/>
              <a:t>The top-level makefile in directories samples and demos compiles all the samples and demos.</a:t>
            </a:r>
          </a:p>
          <a:p>
            <a:pPr lvl="1"/>
            <a:r>
              <a:rPr lang="en-US" dirty="0"/>
              <a:t>Each program directory contains a makefile.</a:t>
            </a:r>
          </a:p>
          <a:p>
            <a:pPr lvl="1"/>
            <a:r>
              <a:rPr lang="en-US" dirty="0"/>
              <a:t>Use these makefiles as models for your makefile.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3F2F1E-7B84-524A-974B-479BFE6F5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50A9125-C0DE-0841-BA79-A3FBF09E920D}"/>
              </a:ext>
            </a:extLst>
          </p:cNvPr>
          <p:cNvSpPr txBox="1"/>
          <p:nvPr/>
        </p:nvSpPr>
        <p:spPr>
          <a:xfrm>
            <a:off x="4389122" y="2697488"/>
            <a:ext cx="2011658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432FF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432FF"/>
                </a:solidFill>
              </a:rPr>
              <a:t>Install the latest </a:t>
            </a:r>
          </a:p>
          <a:p>
            <a:r>
              <a:rPr lang="en-US" u="sng" dirty="0">
                <a:solidFill>
                  <a:srgbClr val="0432FF"/>
                </a:solidFill>
              </a:rPr>
              <a:t>stable</a:t>
            </a:r>
            <a:r>
              <a:rPr lang="en-US" dirty="0">
                <a:solidFill>
                  <a:srgbClr val="0432FF"/>
                </a:solidFill>
              </a:rPr>
              <a:t> version 3.0.5.</a:t>
            </a:r>
          </a:p>
        </p:txBody>
      </p:sp>
    </p:spTree>
    <p:extLst>
      <p:ext uri="{BB962C8B-B14F-4D97-AF65-F5344CB8AC3E}">
        <p14:creationId xmlns:p14="http://schemas.microsoft.com/office/powerpoint/2010/main" val="2507337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8D7FC-4D61-F240-913D-03A20ECE7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Install wxWidgets on Mac OS 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535EAB-9A98-774A-819B-C9B33A6CB6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325903"/>
            <a:ext cx="8229600" cy="4835525"/>
          </a:xfrm>
        </p:spPr>
        <p:txBody>
          <a:bodyPr/>
          <a:lstStyle/>
          <a:p>
            <a:r>
              <a:rPr lang="en-US" dirty="0"/>
              <a:t>An alternative to the tutorial’s instructions.</a:t>
            </a:r>
          </a:p>
          <a:p>
            <a:pPr lvl="4"/>
            <a:endParaRPr lang="en-US" dirty="0"/>
          </a:p>
          <a:p>
            <a:r>
              <a:rPr lang="en-US" dirty="0"/>
              <a:t>On the command line: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This will install wxWidgets in </a:t>
            </a:r>
            <a:br>
              <a:rPr lang="en-US" dirty="0"/>
            </a:b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/usr/local/Cellar/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wxmac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/3.0.5.1_1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See: </a:t>
            </a:r>
            <a:r>
              <a:rPr lang="en-US" dirty="0">
                <a:hlinkClick r:id="rId2"/>
              </a:rPr>
              <a:t>http://web.eng.fiu.edu/watsonh/eel3160/WxMac.pdf</a:t>
            </a:r>
            <a:endParaRPr lang="en-US" dirty="0"/>
          </a:p>
          <a:p>
            <a:pPr lvl="4"/>
            <a:endParaRPr lang="en-US" dirty="0"/>
          </a:p>
          <a:p>
            <a:r>
              <a:rPr lang="en-US" dirty="0"/>
              <a:t>A major downside of installing this way is that brew </a:t>
            </a:r>
            <a:r>
              <a:rPr lang="en-US" u="sng" dirty="0"/>
              <a:t>does not install the samples and demos</a:t>
            </a:r>
            <a:r>
              <a:rPr lang="en-US" dirty="0"/>
              <a:t>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EC7CA3-3A59-D640-B15D-F88E9E165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68F67A-7696-BC40-AC6D-0BFC3B262DEF}"/>
              </a:ext>
            </a:extLst>
          </p:cNvPr>
          <p:cNvSpPr txBox="1"/>
          <p:nvPr/>
        </p:nvSpPr>
        <p:spPr>
          <a:xfrm>
            <a:off x="4663439" y="2057415"/>
            <a:ext cx="3502882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brew install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wxmac</a:t>
            </a: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02234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F2DBD-1297-B345-9C8A-A3BFF7D50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411163"/>
            <a:ext cx="8229600" cy="655637"/>
          </a:xfrm>
        </p:spPr>
        <p:txBody>
          <a:bodyPr/>
          <a:lstStyle/>
          <a:p>
            <a:r>
              <a:rPr lang="en-US" dirty="0"/>
              <a:t>wxWidgets Apps in MacOS Eclipse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F10B49-F30A-8445-8168-35316724CA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Create a C++ project in Eclipse and open the Properties dialog box.</a:t>
            </a:r>
          </a:p>
          <a:p>
            <a:pPr lvl="4"/>
            <a:endParaRPr lang="en-US" dirty="0"/>
          </a:p>
          <a:p>
            <a:r>
              <a:rPr lang="en-US" dirty="0"/>
              <a:t>In the left panel, select C/C++ Build </a:t>
            </a:r>
            <a:r>
              <a:rPr lang="en-US" dirty="0">
                <a:sym typeface="Wingdings" pitchFamily="2" charset="2"/>
              </a:rPr>
              <a:t></a:t>
            </a:r>
            <a:r>
              <a:rPr lang="en-US" dirty="0"/>
              <a:t> Settings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AD31AF-0805-874A-B261-E6BB06591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658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99E9D-7505-BA48-BEA9-20FB10012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wxWidgets Apps in MacOS Eclipse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49A0E0-3F14-C449-A1E7-E8CF18FA7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446777"/>
          </a:xfrm>
        </p:spPr>
        <p:txBody>
          <a:bodyPr/>
          <a:lstStyle/>
          <a:p>
            <a:r>
              <a:rPr lang="en-US" dirty="0"/>
              <a:t>GCC C++ </a:t>
            </a:r>
            <a:r>
              <a:rPr lang="en-US" u="sng" dirty="0"/>
              <a:t>Compiler</a:t>
            </a:r>
          </a:p>
          <a:p>
            <a:pPr lvl="1"/>
            <a:r>
              <a:rPr lang="en-US" dirty="0"/>
              <a:t>Dialect: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Includes: Include paths</a:t>
            </a:r>
          </a:p>
          <a:p>
            <a:pPr lvl="1"/>
            <a:endParaRPr lang="en-US" dirty="0"/>
          </a:p>
          <a:p>
            <a:pPr lvl="6"/>
            <a:endParaRPr lang="en-US" dirty="0"/>
          </a:p>
          <a:p>
            <a:pPr lvl="5"/>
            <a:endParaRPr lang="en-US" dirty="0"/>
          </a:p>
          <a:p>
            <a:pPr lvl="1"/>
            <a:r>
              <a:rPr lang="en-US" dirty="0"/>
              <a:t>Preprocessor: Defined symbols (-D)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5"/>
            <a:endParaRPr lang="en-US" dirty="0"/>
          </a:p>
          <a:p>
            <a:pPr lvl="1"/>
            <a:r>
              <a:rPr lang="en-US" dirty="0"/>
              <a:t>Miscellaneous: Other flags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FE628A-A32F-654F-90FB-4042D0911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DCD353-F554-0D42-A8EA-34A48C374CDC}"/>
              </a:ext>
            </a:extLst>
          </p:cNvPr>
          <p:cNvSpPr txBox="1"/>
          <p:nvPr/>
        </p:nvSpPr>
        <p:spPr>
          <a:xfrm>
            <a:off x="789702" y="2929468"/>
            <a:ext cx="7702750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/local/Cellar/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wxmac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/3.0.5.1_1/lib/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/include/osx_cocoa-unicode-3.0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/local/Cellar/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wxmac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/3.0.5.1_1/include/wx-3.0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8663525-47EE-9D42-A2EC-970EDA912DD2}"/>
              </a:ext>
            </a:extLst>
          </p:cNvPr>
          <p:cNvSpPr txBox="1"/>
          <p:nvPr/>
        </p:nvSpPr>
        <p:spPr>
          <a:xfrm>
            <a:off x="60787" y="5742177"/>
            <a:ext cx="9022426" cy="2769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-c -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mmacosx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-version-min=10.14 -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fmessage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-length=0 -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fvisibility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=hidden -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fvisibility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inlines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-hidden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42ED9CB-81FF-AA45-AA22-E476B5DE4A96}"/>
              </a:ext>
            </a:extLst>
          </p:cNvPr>
          <p:cNvSpPr txBox="1"/>
          <p:nvPr/>
        </p:nvSpPr>
        <p:spPr>
          <a:xfrm>
            <a:off x="3474732" y="4243905"/>
            <a:ext cx="2332690" cy="7386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__WXOSX_COCOA__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WXUSINGDLL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_FILE_OFFSET_BITS=64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5E81349-0410-9B4A-9D20-4915884EE464}"/>
              </a:ext>
            </a:extLst>
          </p:cNvPr>
          <p:cNvSpPr txBox="1"/>
          <p:nvPr/>
        </p:nvSpPr>
        <p:spPr>
          <a:xfrm>
            <a:off x="2665967" y="1873644"/>
            <a:ext cx="721672" cy="30777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C++11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732C5BA-29EB-C648-B6BB-9F4626F598C3}"/>
              </a:ext>
            </a:extLst>
          </p:cNvPr>
          <p:cNvSpPr txBox="1"/>
          <p:nvPr/>
        </p:nvSpPr>
        <p:spPr>
          <a:xfrm>
            <a:off x="5577829" y="3395678"/>
            <a:ext cx="2577950" cy="2462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0033CC"/>
                </a:solidFill>
              </a:rPr>
              <a:t>Adjust the paths to match your installation.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16A26BC-606C-B44D-8508-41A695A19005}"/>
              </a:ext>
            </a:extLst>
          </p:cNvPr>
          <p:cNvSpPr txBox="1"/>
          <p:nvPr/>
        </p:nvSpPr>
        <p:spPr>
          <a:xfrm>
            <a:off x="4994336" y="1358797"/>
            <a:ext cx="3422732" cy="13234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If you don’t want to use Eclipse,</a:t>
            </a:r>
          </a:p>
          <a:p>
            <a:r>
              <a:rPr lang="en-US" dirty="0">
                <a:solidFill>
                  <a:srgbClr val="0033CC"/>
                </a:solidFill>
              </a:rPr>
              <a:t>each sample and demo directory</a:t>
            </a:r>
          </a:p>
          <a:p>
            <a:r>
              <a:rPr lang="en-US" dirty="0">
                <a:solidFill>
                  <a:srgbClr val="0033CC"/>
                </a:solidFill>
              </a:rPr>
              <a:t>has a </a:t>
            </a:r>
            <a:r>
              <a:rPr lang="en-US" u="sng" dirty="0">
                <a:solidFill>
                  <a:srgbClr val="0033CC"/>
                </a:solidFill>
              </a:rPr>
              <a:t>makefile</a:t>
            </a:r>
            <a:r>
              <a:rPr lang="en-US" dirty="0">
                <a:solidFill>
                  <a:srgbClr val="0033CC"/>
                </a:solidFill>
              </a:rPr>
              <a:t> to build on the</a:t>
            </a:r>
          </a:p>
          <a:p>
            <a:r>
              <a:rPr lang="en-US" dirty="0">
                <a:solidFill>
                  <a:srgbClr val="0033CC"/>
                </a:solidFill>
              </a:rPr>
              <a:t>command line. Use these makefiles</a:t>
            </a:r>
          </a:p>
          <a:p>
            <a:r>
              <a:rPr lang="en-US" dirty="0">
                <a:solidFill>
                  <a:srgbClr val="0033CC"/>
                </a:solidFill>
              </a:rPr>
              <a:t>as models for your makefile.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05630E4-BBF3-2B41-BBEA-A055A32AE2B4}"/>
              </a:ext>
            </a:extLst>
          </p:cNvPr>
          <p:cNvSpPr txBox="1"/>
          <p:nvPr/>
        </p:nvSpPr>
        <p:spPr>
          <a:xfrm>
            <a:off x="5577829" y="4279091"/>
            <a:ext cx="1361270" cy="2462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0033CC"/>
                </a:solidFill>
              </a:rPr>
              <a:t>Double underscores!</a:t>
            </a:r>
          </a:p>
        </p:txBody>
      </p:sp>
    </p:spTree>
    <p:extLst>
      <p:ext uri="{BB962C8B-B14F-4D97-AF65-F5344CB8AC3E}">
        <p14:creationId xmlns:p14="http://schemas.microsoft.com/office/powerpoint/2010/main" val="17544533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77B90-CC11-984C-A0CB-57A1A3C06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wxWidgets Apps in MacOS Eclipse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73C545-8E52-A849-8A96-AC2503B803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145258"/>
          </a:xfrm>
        </p:spPr>
        <p:txBody>
          <a:bodyPr/>
          <a:lstStyle/>
          <a:p>
            <a:r>
              <a:rPr lang="en-US" dirty="0"/>
              <a:t>MacOS X C++ </a:t>
            </a:r>
            <a:r>
              <a:rPr lang="en-US" u="sng" dirty="0"/>
              <a:t>Linker</a:t>
            </a:r>
          </a:p>
          <a:p>
            <a:pPr lvl="1"/>
            <a:r>
              <a:rPr lang="en-US" dirty="0"/>
              <a:t>Libraries (-l)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1389063" lvl="3" indent="0">
              <a:buNone/>
            </a:pPr>
            <a:r>
              <a:rPr lang="en-US" dirty="0"/>
              <a:t>	</a:t>
            </a:r>
          </a:p>
          <a:p>
            <a:pPr marL="1389063" lvl="3" indent="0">
              <a:buNone/>
            </a:pPr>
            <a:endParaRPr lang="en-US" dirty="0"/>
          </a:p>
          <a:p>
            <a:pPr lvl="1"/>
            <a:r>
              <a:rPr lang="en-US" dirty="0"/>
              <a:t>Library search path (-L)</a:t>
            </a:r>
          </a:p>
          <a:p>
            <a:pPr lvl="4"/>
            <a:endParaRPr lang="en-US" dirty="0"/>
          </a:p>
          <a:p>
            <a:pPr marL="1828800" lvl="4" indent="0">
              <a:buNone/>
            </a:pPr>
            <a:endParaRPr lang="en-US" dirty="0"/>
          </a:p>
          <a:p>
            <a:pPr lvl="1"/>
            <a:r>
              <a:rPr lang="en-US" dirty="0"/>
              <a:t>Miscellaneous: Linker flags (one long line)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EF9773-5165-1D44-9822-95DEE736A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DCD7E88-B405-8F40-8C8F-FDAD36DB3534}"/>
              </a:ext>
            </a:extLst>
          </p:cNvPr>
          <p:cNvSpPr txBox="1"/>
          <p:nvPr/>
        </p:nvSpPr>
        <p:spPr>
          <a:xfrm>
            <a:off x="3298254" y="1946309"/>
            <a:ext cx="2547492" cy="20313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wx_osx_cocoau_adv-3.0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wx_osx_cocoau_core-3.0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wx_baseu-3.0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png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z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jpeg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lzma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pthread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iconv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19F02F2-A1CB-6341-8E54-746E9B8172B6}"/>
              </a:ext>
            </a:extLst>
          </p:cNvPr>
          <p:cNvSpPr txBox="1"/>
          <p:nvPr/>
        </p:nvSpPr>
        <p:spPr>
          <a:xfrm>
            <a:off x="2511979" y="4675686"/>
            <a:ext cx="4158511" cy="30777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/local/Cellar/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wxmac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/3.0.5.1_1/lib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529CF7-14C7-3F40-9917-BBE3AEB2C839}"/>
              </a:ext>
            </a:extLst>
          </p:cNvPr>
          <p:cNvSpPr txBox="1"/>
          <p:nvPr/>
        </p:nvSpPr>
        <p:spPr>
          <a:xfrm>
            <a:off x="255843" y="5513560"/>
            <a:ext cx="8632314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mmacosx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-version-min=10.14 -framework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IOKit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-framework Carbon -framework Cocoa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-framework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AudioToolbox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-framework System -framework OpenGL -framework Security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7AF098D-0580-1E40-B411-44AC9D00EB02}"/>
              </a:ext>
            </a:extLst>
          </p:cNvPr>
          <p:cNvSpPr txBox="1"/>
          <p:nvPr/>
        </p:nvSpPr>
        <p:spPr>
          <a:xfrm>
            <a:off x="4937756" y="4461263"/>
            <a:ext cx="2494489" cy="2462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rgbClr val="0033CC"/>
                </a:solidFill>
              </a:rPr>
              <a:t>Adjust the path to match your installation.</a:t>
            </a:r>
          </a:p>
        </p:txBody>
      </p:sp>
    </p:spTree>
    <p:extLst>
      <p:ext uri="{BB962C8B-B14F-4D97-AF65-F5344CB8AC3E}">
        <p14:creationId xmlns:p14="http://schemas.microsoft.com/office/powerpoint/2010/main" val="3045443727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29692</TotalTime>
  <Words>4350</Words>
  <Application>Microsoft Macintosh PowerPoint</Application>
  <PresentationFormat>On-screen Show (4:3)</PresentationFormat>
  <Paragraphs>562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2" baseType="lpstr">
      <vt:lpstr>Arial</vt:lpstr>
      <vt:lpstr>Courier New</vt:lpstr>
      <vt:lpstr>Times New Roman</vt:lpstr>
      <vt:lpstr>Wingdings</vt:lpstr>
      <vt:lpstr>Quadrant</vt:lpstr>
      <vt:lpstr>CMPE 135: Object-Oriented Analysis  and Design March 23 Class Meeting</vt:lpstr>
      <vt:lpstr>wx-RPS: MacOS X</vt:lpstr>
      <vt:lpstr>wx-RPS: Linux</vt:lpstr>
      <vt:lpstr>wx-RPS: Windows 10</vt:lpstr>
      <vt:lpstr>Tutorials</vt:lpstr>
      <vt:lpstr>Install wxWidgets on Mac OS X</vt:lpstr>
      <vt:lpstr>wxWidgets Apps in MacOS Eclipse</vt:lpstr>
      <vt:lpstr>wxWidgets Apps in MacOS Eclipse, cont’d</vt:lpstr>
      <vt:lpstr>wxWidgets Apps in MacOS Eclipse, cont’d</vt:lpstr>
      <vt:lpstr>Install wxWidgets on Ubuntu</vt:lpstr>
      <vt:lpstr>wxWidgets Apps in Ubuntu Eclipse</vt:lpstr>
      <vt:lpstr>wxWidgets Apps in Ubuntu Eclipse, cont’d</vt:lpstr>
      <vt:lpstr>Inversion of Control</vt:lpstr>
      <vt:lpstr>Hello World Demo</vt:lpstr>
      <vt:lpstr>Hello World Demo, cont’d</vt:lpstr>
      <vt:lpstr>Hello World Demo, cont’d</vt:lpstr>
      <vt:lpstr>Hello World Demo, cont’d</vt:lpstr>
      <vt:lpstr>Hello World Demo, cont’d</vt:lpstr>
      <vt:lpstr>Hello World Demo, cont’d</vt:lpstr>
      <vt:lpstr>Hello World Demo, cont’d</vt:lpstr>
      <vt:lpstr>Hello World Demo, cont’d</vt:lpstr>
      <vt:lpstr>Menu Bar Bug on Mac OS</vt:lpstr>
      <vt:lpstr>Button Demo</vt:lpstr>
      <vt:lpstr>PowerPoint Presentation</vt:lpstr>
      <vt:lpstr>Button Demo, cont’d</vt:lpstr>
      <vt:lpstr>Button Demo, cont’d</vt:lpstr>
      <vt:lpstr>Button Demo, cont’d</vt:lpstr>
      <vt:lpstr>Button Demo, cont’d</vt:lpstr>
      <vt:lpstr>Button Demo, cont’d</vt:lpstr>
      <vt:lpstr>Button Demo, cont’d</vt:lpstr>
      <vt:lpstr>Button Demo, cont’d</vt:lpstr>
      <vt:lpstr>Button Demo, cont’d</vt:lpstr>
      <vt:lpstr>Button Demo, cont’d</vt:lpstr>
      <vt:lpstr>Assignment #5. GUI-Based RPS Game</vt:lpstr>
      <vt:lpstr>Assignment #5, cont’d</vt:lpstr>
      <vt:lpstr>Assignment #5, cont’d</vt:lpstr>
      <vt:lpstr>Assignment #5, cont’d</vt:lpstr>
    </vt:vector>
  </TitlesOfParts>
  <Company>Apropos Logic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153: Concepts of Compiler Design</dc:title>
  <dc:creator>Ronald Mak</dc:creator>
  <cp:lastModifiedBy>Ron Mak</cp:lastModifiedBy>
  <cp:revision>686</cp:revision>
  <dcterms:created xsi:type="dcterms:W3CDTF">2008-01-12T03:52:55Z</dcterms:created>
  <dcterms:modified xsi:type="dcterms:W3CDTF">2021-03-23T18:02:17Z</dcterms:modified>
</cp:coreProperties>
</file>