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9" r:id="rId1"/>
  </p:sldMasterIdLst>
  <p:notesMasterIdLst>
    <p:notesMasterId r:id="rId23"/>
  </p:notesMasterIdLst>
  <p:handoutMasterIdLst>
    <p:handoutMasterId r:id="rId24"/>
  </p:handoutMasterIdLst>
  <p:sldIdLst>
    <p:sldId id="256" r:id="rId2"/>
    <p:sldId id="306" r:id="rId3"/>
    <p:sldId id="309" r:id="rId4"/>
    <p:sldId id="307" r:id="rId5"/>
    <p:sldId id="308" r:id="rId6"/>
    <p:sldId id="310" r:id="rId7"/>
    <p:sldId id="311" r:id="rId8"/>
    <p:sldId id="301" r:id="rId9"/>
    <p:sldId id="302" r:id="rId10"/>
    <p:sldId id="303" r:id="rId11"/>
    <p:sldId id="304" r:id="rId12"/>
    <p:sldId id="305" r:id="rId13"/>
    <p:sldId id="257" r:id="rId14"/>
    <p:sldId id="258" r:id="rId15"/>
    <p:sldId id="264" r:id="rId16"/>
    <p:sldId id="262" r:id="rId17"/>
    <p:sldId id="263" r:id="rId18"/>
    <p:sldId id="265" r:id="rId19"/>
    <p:sldId id="259" r:id="rId20"/>
    <p:sldId id="260" r:id="rId21"/>
    <p:sldId id="261" r:id="rId2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6pPr>
    <a:lvl7pPr marL="27432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7pPr>
    <a:lvl8pPr marL="32004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8pPr>
    <a:lvl9pPr marL="36576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CC"/>
    <a:srgbClr val="B23C00"/>
    <a:srgbClr val="8F0000"/>
    <a:srgbClr val="008000"/>
    <a:srgbClr val="F2E5D0"/>
    <a:srgbClr val="DEF0F2"/>
    <a:srgbClr val="464646"/>
    <a:srgbClr val="CC99FF"/>
    <a:srgbClr val="99FF66"/>
    <a:srgbClr val="66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496" autoAdjust="0"/>
    <p:restoredTop sz="86386" autoAdjust="0"/>
  </p:normalViewPr>
  <p:slideViewPr>
    <p:cSldViewPr>
      <p:cViewPr varScale="1">
        <p:scale>
          <a:sx n="171" d="100"/>
          <a:sy n="171" d="100"/>
        </p:scale>
        <p:origin x="472" y="1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1996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gridSpacing cx="91439" cy="91439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1BEC4D-AF1D-B244-858F-FC7BB69AC3F2}" type="datetimeFigureOut">
              <a:rPr lang="en-US" smtClean="0"/>
              <a:t>3/18/21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17C8AE-DEBD-E641-93E8-ED065F7FB8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70497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="" xmlns:a14="http://schemas.microsoft.com/office/drawing/2010/main" val="1"/>
            </a:ext>
          </a:extLst>
        </p:spPr>
      </p:sp>
      <p:sp>
        <p:nvSpPr>
          <p:cNvPr id="327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F5E68D8E-92B9-6647-9C13-3186C5B5146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035277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381000" y="990600"/>
            <a:ext cx="76200" cy="51054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en-US" sz="2400">
              <a:latin typeface="Times New Roman" charset="0"/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762000" y="1371600"/>
            <a:ext cx="7696200" cy="2057400"/>
          </a:xfrm>
        </p:spPr>
        <p:txBody>
          <a:bodyPr/>
          <a:lstStyle>
            <a:lvl1pPr>
              <a:defRPr sz="4000"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762000" y="3765550"/>
            <a:ext cx="7696200" cy="2057400"/>
          </a:xfrm>
        </p:spPr>
        <p:txBody>
          <a:bodyPr/>
          <a:lstStyle>
            <a:lvl1pPr marL="0" indent="0">
              <a:buFont typeface="Wingdings" charset="0"/>
              <a:buNone/>
              <a:defRPr sz="2400"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sp>
        <p:nvSpPr>
          <p:cNvPr id="30727" name="Rectangle 7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 sz="1000" b="1"/>
            </a:lvl1pPr>
          </a:lstStyle>
          <a:p>
            <a:fld id="{91E6F249-8D10-7240-A07E-F66CEC252905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30728" name="Group 8"/>
          <p:cNvGrpSpPr>
            <a:grpSpLocks/>
          </p:cNvGrpSpPr>
          <p:nvPr/>
        </p:nvGrpSpPr>
        <p:grpSpPr bwMode="auto">
          <a:xfrm>
            <a:off x="381000" y="304800"/>
            <a:ext cx="8391525" cy="5791200"/>
            <a:chOff x="240" y="192"/>
            <a:chExt cx="5286" cy="3648"/>
          </a:xfrm>
        </p:grpSpPr>
        <p:sp>
          <p:nvSpPr>
            <p:cNvPr id="30729" name="Rectangle 9"/>
            <p:cNvSpPr>
              <a:spLocks noChangeArrowheads="1"/>
            </p:cNvSpPr>
            <p:nvPr/>
          </p:nvSpPr>
          <p:spPr bwMode="auto">
            <a:xfrm flipV="1">
              <a:off x="5236" y="192"/>
              <a:ext cx="288" cy="2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0" name="Rectangle 10"/>
            <p:cNvSpPr>
              <a:spLocks noChangeArrowheads="1"/>
            </p:cNvSpPr>
            <p:nvPr/>
          </p:nvSpPr>
          <p:spPr bwMode="auto">
            <a:xfrm flipV="1">
              <a:off x="240" y="192"/>
              <a:ext cx="5004" cy="288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1" name="Rectangle 11"/>
            <p:cNvSpPr>
              <a:spLocks noChangeArrowheads="1"/>
            </p:cNvSpPr>
            <p:nvPr/>
          </p:nvSpPr>
          <p:spPr bwMode="auto">
            <a:xfrm flipV="1">
              <a:off x="240" y="480"/>
              <a:ext cx="500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2" name="Rectangle 12"/>
            <p:cNvSpPr>
              <a:spLocks noChangeArrowheads="1"/>
            </p:cNvSpPr>
            <p:nvPr/>
          </p:nvSpPr>
          <p:spPr bwMode="auto">
            <a:xfrm flipV="1">
              <a:off x="5242" y="480"/>
              <a:ext cx="282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3" name="Line 13"/>
            <p:cNvSpPr>
              <a:spLocks noChangeShapeType="1"/>
            </p:cNvSpPr>
            <p:nvPr/>
          </p:nvSpPr>
          <p:spPr bwMode="auto">
            <a:xfrm flipH="1">
              <a:off x="480" y="2256"/>
              <a:ext cx="484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34" name="Rectangle 14"/>
            <p:cNvSpPr>
              <a:spLocks noChangeArrowheads="1"/>
            </p:cNvSpPr>
            <p:nvPr/>
          </p:nvSpPr>
          <p:spPr bwMode="auto">
            <a:xfrm>
              <a:off x="240" y="192"/>
              <a:ext cx="5286" cy="364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FDA5FC-E46B-9C44-BC74-948B74CFAE7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06750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411163"/>
            <a:ext cx="2057400" cy="57197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11163"/>
            <a:ext cx="6019800" cy="57197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1E3472-7C7E-B14E-BFC5-D45A5C34A3D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28907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11163"/>
            <a:ext cx="8229600" cy="65563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295400"/>
            <a:ext cx="4038600" cy="4835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95400"/>
            <a:ext cx="4038600" cy="4835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781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C60FF702-6DC9-7145-B864-29D84DF361C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94336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D62B2D-F854-104A-9535-9A504E5923E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4045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D3FEEA-E4EA-8B48-84AC-27AA886F7D9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39084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95400"/>
            <a:ext cx="4038600" cy="48355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95400"/>
            <a:ext cx="4038600" cy="48355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F6CE3A-7281-7642-9900-6E16427813B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88620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4CDA5C-119F-CC4B-9649-ABA59C0C102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16357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50CE1F-3703-B242-8AD0-B0AC82B28EE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92021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1096963" y="6248400"/>
            <a:ext cx="21034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SJSU Dept. of Computer Science Fall 2013: December 3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382963" y="6248400"/>
            <a:ext cx="26368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CS 151: Object-Oriented Design © R. Mak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41431D7-A35E-FE4C-978D-A4C1DB31A32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35848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2074743-FE56-7945-B44C-593C2BC7280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66861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885C50-577F-4141-9922-FD2248DB00C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85520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11163"/>
            <a:ext cx="8229600" cy="655637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95400"/>
            <a:ext cx="8229600" cy="4835525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138120" y="6248400"/>
            <a:ext cx="548679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FF516B7F-12E3-114E-9B55-66756E9F7A1D}" type="slidenum">
              <a:rPr lang="en-US"/>
              <a:pPr/>
              <a:t>‹#›</a:t>
            </a:fld>
            <a:endParaRPr lang="en-US" dirty="0"/>
          </a:p>
        </p:txBody>
      </p:sp>
      <p:grpSp>
        <p:nvGrpSpPr>
          <p:cNvPr id="29703" name="Group 7"/>
          <p:cNvGrpSpPr>
            <a:grpSpLocks/>
          </p:cNvGrpSpPr>
          <p:nvPr/>
        </p:nvGrpSpPr>
        <p:grpSpPr bwMode="auto">
          <a:xfrm>
            <a:off x="228600" y="0"/>
            <a:ext cx="8686800" cy="1143000"/>
            <a:chOff x="176" y="96"/>
            <a:chExt cx="5472" cy="1008"/>
          </a:xfrm>
        </p:grpSpPr>
        <p:sp>
          <p:nvSpPr>
            <p:cNvPr id="29704" name="Line 8"/>
            <p:cNvSpPr>
              <a:spLocks noChangeShapeType="1"/>
            </p:cNvSpPr>
            <p:nvPr/>
          </p:nvSpPr>
          <p:spPr bwMode="auto">
            <a:xfrm flipH="1">
              <a:off x="288" y="1104"/>
              <a:ext cx="523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05" name="Rectangle 9"/>
            <p:cNvSpPr>
              <a:spLocks noChangeArrowheads="1"/>
            </p:cNvSpPr>
            <p:nvPr/>
          </p:nvSpPr>
          <p:spPr bwMode="auto">
            <a:xfrm>
              <a:off x="5504" y="96"/>
              <a:ext cx="14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6" name="Rectangle 10"/>
            <p:cNvSpPr>
              <a:spLocks noChangeArrowheads="1"/>
            </p:cNvSpPr>
            <p:nvPr/>
          </p:nvSpPr>
          <p:spPr bwMode="auto">
            <a:xfrm>
              <a:off x="176" y="96"/>
              <a:ext cx="5326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7" name="Rectangle 11"/>
            <p:cNvSpPr>
              <a:spLocks noChangeArrowheads="1"/>
            </p:cNvSpPr>
            <p:nvPr/>
          </p:nvSpPr>
          <p:spPr bwMode="auto">
            <a:xfrm>
              <a:off x="176" y="240"/>
              <a:ext cx="5326" cy="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8" name="Rectangle 12"/>
            <p:cNvSpPr>
              <a:spLocks noChangeArrowheads="1"/>
            </p:cNvSpPr>
            <p:nvPr/>
          </p:nvSpPr>
          <p:spPr bwMode="auto">
            <a:xfrm>
              <a:off x="5504" y="241"/>
              <a:ext cx="144" cy="86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  <p:pic>
        <p:nvPicPr>
          <p:cNvPr id="29709" name="Picture 13" descr="SJSU-logo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66713" y="6172200"/>
            <a:ext cx="639762" cy="60642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TextBox 13"/>
          <p:cNvSpPr txBox="1"/>
          <p:nvPr userDrawn="1"/>
        </p:nvSpPr>
        <p:spPr>
          <a:xfrm>
            <a:off x="1097318" y="6263609"/>
            <a:ext cx="180049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Computer</a:t>
            </a:r>
            <a:r>
              <a:rPr lang="en-US" sz="1000" baseline="0" dirty="0"/>
              <a:t> Engineering Dept.</a:t>
            </a:r>
          </a:p>
          <a:p>
            <a:r>
              <a:rPr lang="en-US" sz="1000" baseline="0" dirty="0"/>
              <a:t>Fall 2020: October 8</a:t>
            </a:r>
            <a:endParaRPr lang="en-US" sz="1000" dirty="0"/>
          </a:p>
        </p:txBody>
      </p:sp>
      <p:sp>
        <p:nvSpPr>
          <p:cNvPr id="15" name="TextBox 14"/>
          <p:cNvSpPr txBox="1"/>
          <p:nvPr userDrawn="1"/>
        </p:nvSpPr>
        <p:spPr>
          <a:xfrm>
            <a:off x="3228860" y="6263609"/>
            <a:ext cx="296427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/>
              <a:t>CMPE 135: Object-Oriented</a:t>
            </a:r>
            <a:r>
              <a:rPr lang="en-US" sz="1000" baseline="0" dirty="0"/>
              <a:t> Analysis and Design</a:t>
            </a:r>
            <a:br>
              <a:rPr lang="en-US" sz="1000" baseline="0" dirty="0"/>
            </a:br>
            <a:r>
              <a:rPr lang="en-US" sz="1000" baseline="0" dirty="0"/>
              <a:t>© R. Mak</a:t>
            </a:r>
            <a:endParaRPr lang="en-US" sz="10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2pPr>
      <a:lvl3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3pPr>
      <a:lvl4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4pPr>
      <a:lvl5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9pPr>
    </p:titleStyle>
    <p:bodyStyle>
      <a:lvl1pPr marL="469900" indent="-469900" algn="l" rtl="0" fontAlgn="base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charset="0"/>
        <a:buChar char="o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2400">
          <a:solidFill>
            <a:schemeClr val="tx1"/>
          </a:solidFill>
          <a:latin typeface="+mn-lt"/>
          <a:ea typeface="+mn-ea"/>
        </a:defRPr>
      </a:lvl2pPr>
      <a:lvl3pPr marL="1377950" indent="-468313" algn="l" rtl="0" fontAlgn="base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charset="0"/>
        <a:buChar char="o"/>
        <a:defRPr sz="2000">
          <a:solidFill>
            <a:schemeClr val="tx1"/>
          </a:solidFill>
          <a:latin typeface="+mn-lt"/>
          <a:ea typeface="+mn-ea"/>
        </a:defRPr>
      </a:lvl3pPr>
      <a:lvl4pPr marL="1827213" indent="-4381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1600">
          <a:solidFill>
            <a:schemeClr val="tx1"/>
          </a:solidFill>
          <a:latin typeface="+mn-lt"/>
          <a:ea typeface="+mn-ea"/>
        </a:defRPr>
      </a:lvl4pPr>
      <a:lvl5pPr marL="22971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5pPr>
      <a:lvl6pPr marL="27543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6pPr>
      <a:lvl7pPr marL="32115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7pPr>
      <a:lvl8pPr marL="36687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8pPr>
      <a:lvl9pPr marL="41259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www.cs.sjsu.edu/~mak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wxwidgets.org/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docs.wxwidgets.org/3.0/" TargetMode="External"/><Relationship Id="rId7" Type="http://schemas.openxmlformats.org/officeDocument/2006/relationships/hyperlink" Target="https://www.binarytides.com/install-wxwidgets-ubuntu/" TargetMode="External"/><Relationship Id="rId2" Type="http://schemas.openxmlformats.org/officeDocument/2006/relationships/hyperlink" Target="https://www.wxwidgets.org/docs/tutorials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formulae.brew.sh/formula/wxmac" TargetMode="External"/><Relationship Id="rId5" Type="http://schemas.openxmlformats.org/officeDocument/2006/relationships/hyperlink" Target="https://wiki.wxwidgets.org/Compiling_wxWidgets_using_the_command-line_%28Terminal%29" TargetMode="External"/><Relationship Id="rId4" Type="http://schemas.openxmlformats.org/officeDocument/2006/relationships/hyperlink" Target="https://docs.wxwidgets.org/trunk/plat_osx_install.html" TargetMode="Externa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s.sjsu.edu/~mak/tutorials/index.html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x-none" sz="3200" dirty="0"/>
              <a:t>CMPE 135: Object-Oriented Analysis </a:t>
            </a:r>
            <a:br>
              <a:rPr lang="en-US" altLang="x-none" sz="3200" dirty="0"/>
            </a:br>
            <a:r>
              <a:rPr lang="en-US" altLang="x-none" sz="3200" dirty="0"/>
              <a:t>and Design</a:t>
            </a:r>
            <a:br>
              <a:rPr lang="en-US" sz="3600" dirty="0"/>
            </a:br>
            <a:r>
              <a:rPr lang="en-US" sz="2400" dirty="0"/>
              <a:t>March 18 Class Meeting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algn="ctr">
              <a:lnSpc>
                <a:spcPct val="90000"/>
              </a:lnSpc>
            </a:pPr>
            <a:r>
              <a:rPr lang="en-US" dirty="0"/>
              <a:t>Department of Computer Engineering</a:t>
            </a:r>
            <a:br>
              <a:rPr lang="en-US" dirty="0"/>
            </a:br>
            <a:r>
              <a:rPr lang="en-US" dirty="0"/>
              <a:t>San Jose State University</a:t>
            </a:r>
            <a:br>
              <a:rPr lang="en-US" dirty="0"/>
            </a:br>
            <a:br>
              <a:rPr lang="en-US" sz="1200" dirty="0"/>
            </a:br>
            <a:r>
              <a:rPr lang="en-US" dirty="0"/>
              <a:t>Spring 2021</a:t>
            </a:r>
            <a:br>
              <a:rPr lang="en-US" dirty="0"/>
            </a:br>
            <a:r>
              <a:rPr lang="en-US" dirty="0"/>
              <a:t>Instructor: Ron Mak</a:t>
            </a:r>
          </a:p>
          <a:p>
            <a:pPr algn="ctr">
              <a:lnSpc>
                <a:spcPct val="90000"/>
              </a:lnSpc>
            </a:pPr>
            <a:r>
              <a:rPr lang="en-US" dirty="0">
                <a:hlinkClick r:id="rId2"/>
              </a:rPr>
              <a:t>www.cs.sjsu.edu/~mak</a:t>
            </a:r>
            <a:endParaRPr lang="en-US" dirty="0"/>
          </a:p>
        </p:txBody>
      </p:sp>
      <p:pic>
        <p:nvPicPr>
          <p:cNvPr id="2053" name="Picture 5" descr="sjsu_logo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132638" y="4591050"/>
            <a:ext cx="1096962" cy="103187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1E6F249-8D10-7240-A07E-F66CEC252905}" type="slidenum">
              <a:rPr lang="en-US" smtClean="0"/>
              <a:pPr/>
              <a:t>1</a:t>
            </a:fld>
            <a:endParaRPr lang="en-US"/>
          </a:p>
        </p:txBody>
      </p:sp>
      <p:pic>
        <p:nvPicPr>
          <p:cNvPr id="7" name="Picture 6" descr="Screen Shot 2015-08-23 at 4.03.00 PM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14440" y="4617707"/>
            <a:ext cx="878610" cy="1188707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4A5B8-BBA8-9744-A005-37EA9C08894B}" type="slidenum">
              <a:rPr lang="en-US"/>
              <a:pPr/>
              <a:t>10</a:t>
            </a:fld>
            <a:endParaRPr lang="en-US"/>
          </a:p>
        </p:txBody>
      </p:sp>
      <p:sp>
        <p:nvSpPr>
          <p:cNvPr id="2273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MVC Model Objects</a:t>
            </a:r>
          </a:p>
        </p:txBody>
      </p:sp>
      <p:sp>
        <p:nvSpPr>
          <p:cNvPr id="22733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295400"/>
            <a:ext cx="8229600" cy="4693892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Represent the </a:t>
            </a:r>
            <a:r>
              <a:rPr lang="en-US" u="sng" dirty="0"/>
              <a:t>persistent information</a:t>
            </a:r>
            <a:r>
              <a:rPr lang="en-US" dirty="0">
                <a:solidFill>
                  <a:srgbClr val="B23C00"/>
                </a:solidFill>
              </a:rPr>
              <a:t> </a:t>
            </a:r>
            <a:br>
              <a:rPr lang="en-US" dirty="0">
                <a:solidFill>
                  <a:srgbClr val="B23C00"/>
                </a:solidFill>
              </a:rPr>
            </a:br>
            <a:r>
              <a:rPr lang="en-US" dirty="0"/>
              <a:t>maintained by your application.</a:t>
            </a:r>
          </a:p>
          <a:p>
            <a:pPr lvl="5">
              <a:lnSpc>
                <a:spcPct val="90000"/>
              </a:lnSpc>
            </a:pPr>
            <a:endParaRPr lang="en-US" dirty="0">
              <a:solidFill>
                <a:srgbClr val="B23C00"/>
              </a:solidFill>
            </a:endParaRPr>
          </a:p>
          <a:p>
            <a:pPr>
              <a:lnSpc>
                <a:spcPct val="90000"/>
              </a:lnSpc>
            </a:pPr>
            <a:r>
              <a:rPr lang="en-US" dirty="0"/>
              <a:t>The information can be kept in a database.</a:t>
            </a:r>
          </a:p>
        </p:txBody>
      </p:sp>
    </p:spTree>
    <p:extLst>
      <p:ext uri="{BB962C8B-B14F-4D97-AF65-F5344CB8AC3E}">
        <p14:creationId xmlns:p14="http://schemas.microsoft.com/office/powerpoint/2010/main" val="2111413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F13C4-BE19-F746-8BAB-A4BA1A7DC410}" type="slidenum">
              <a:rPr lang="en-US"/>
              <a:pPr/>
              <a:t>11</a:t>
            </a:fld>
            <a:endParaRPr lang="en-US"/>
          </a:p>
        </p:txBody>
      </p:sp>
      <p:sp>
        <p:nvSpPr>
          <p:cNvPr id="2119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MVC View Objects</a:t>
            </a:r>
          </a:p>
        </p:txBody>
      </p:sp>
      <p:sp>
        <p:nvSpPr>
          <p:cNvPr id="2119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View objects represent </a:t>
            </a:r>
            <a:br>
              <a:rPr lang="en-US" dirty="0"/>
            </a:br>
            <a:r>
              <a:rPr lang="en-US" u="sng" dirty="0"/>
              <a:t>user interface components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Input components such as text fields and checkboxes.</a:t>
            </a:r>
          </a:p>
          <a:p>
            <a:pPr lvl="5"/>
            <a:endParaRPr lang="en-US" dirty="0"/>
          </a:p>
          <a:p>
            <a:r>
              <a:rPr lang="en-US" dirty="0"/>
              <a:t>In each use case, users interact </a:t>
            </a:r>
            <a:br>
              <a:rPr lang="en-US" dirty="0"/>
            </a:br>
            <a:r>
              <a:rPr lang="en-US" dirty="0"/>
              <a:t>with at least one view object.</a:t>
            </a:r>
          </a:p>
          <a:p>
            <a:pPr lvl="7"/>
            <a:endParaRPr lang="en-US" dirty="0"/>
          </a:p>
          <a:p>
            <a:r>
              <a:rPr lang="en-US" dirty="0"/>
              <a:t>A view object </a:t>
            </a:r>
            <a:r>
              <a:rPr lang="en-US" u="sng" dirty="0"/>
              <a:t>collects information</a:t>
            </a:r>
            <a:r>
              <a:rPr lang="en-US" dirty="0"/>
              <a:t> from users</a:t>
            </a:r>
            <a:r>
              <a:rPr lang="en-US" dirty="0">
                <a:solidFill>
                  <a:srgbClr val="B23C00"/>
                </a:solidFill>
              </a:rPr>
              <a:t> </a:t>
            </a:r>
            <a:br>
              <a:rPr lang="en-US" dirty="0">
                <a:solidFill>
                  <a:srgbClr val="B23C00"/>
                </a:solidFill>
              </a:rPr>
            </a:br>
            <a:r>
              <a:rPr lang="en-US" dirty="0"/>
              <a:t>in a form that the model and controller objects </a:t>
            </a:r>
            <a:br>
              <a:rPr lang="en-US" dirty="0"/>
            </a:br>
            <a:r>
              <a:rPr lang="en-US" dirty="0"/>
              <a:t>can use.</a:t>
            </a:r>
          </a:p>
        </p:txBody>
      </p:sp>
    </p:spTree>
    <p:extLst>
      <p:ext uri="{BB962C8B-B14F-4D97-AF65-F5344CB8AC3E}">
        <p14:creationId xmlns:p14="http://schemas.microsoft.com/office/powerpoint/2010/main" val="225164887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3961C-FB84-C245-A13B-BE410715E4B2}" type="slidenum">
              <a:rPr lang="en-US"/>
              <a:pPr/>
              <a:t>12</a:t>
            </a:fld>
            <a:endParaRPr lang="en-US"/>
          </a:p>
        </p:txBody>
      </p:sp>
      <p:sp>
        <p:nvSpPr>
          <p:cNvPr id="2129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MVC Controller Objects</a:t>
            </a:r>
          </a:p>
        </p:txBody>
      </p:sp>
      <p:sp>
        <p:nvSpPr>
          <p:cNvPr id="212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Coordinate the model and view objects.</a:t>
            </a:r>
          </a:p>
          <a:p>
            <a:pPr lvl="5"/>
            <a:endParaRPr lang="en-US" dirty="0"/>
          </a:p>
          <a:p>
            <a:pPr lvl="1"/>
            <a:r>
              <a:rPr lang="en-US" dirty="0"/>
              <a:t>Often have </a:t>
            </a:r>
            <a:r>
              <a:rPr lang="en-US" u="sng" dirty="0"/>
              <a:t>no physical counterpart</a:t>
            </a:r>
            <a:r>
              <a:rPr lang="en-US" dirty="0"/>
              <a:t> in the real world.</a:t>
            </a:r>
          </a:p>
          <a:p>
            <a:pPr lvl="1"/>
            <a:r>
              <a:rPr lang="en-US" dirty="0"/>
              <a:t>Collect information from view objects </a:t>
            </a:r>
            <a:br>
              <a:rPr lang="en-US" dirty="0"/>
            </a:br>
            <a:r>
              <a:rPr lang="en-US" dirty="0"/>
              <a:t>for dispatch to model objects.</a:t>
            </a:r>
          </a:p>
          <a:p>
            <a:pPr lvl="1"/>
            <a:r>
              <a:rPr lang="en-US" dirty="0"/>
              <a:t>This is how user-entered data can update the model.</a:t>
            </a:r>
          </a:p>
        </p:txBody>
      </p:sp>
    </p:spTree>
    <p:extLst>
      <p:ext uri="{BB962C8B-B14F-4D97-AF65-F5344CB8AC3E}">
        <p14:creationId xmlns:p14="http://schemas.microsoft.com/office/powerpoint/2010/main" val="363834588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A67BE1-4008-3C4F-80EC-7688440D36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B7598-CF18-AF4F-8A05-01DBE50564CD}" type="slidenum">
              <a:rPr lang="en-US" altLang="en-US"/>
              <a:pPr/>
              <a:t>13</a:t>
            </a:fld>
            <a:endParaRPr lang="en-US" altLang="en-US"/>
          </a:p>
        </p:txBody>
      </p:sp>
      <p:sp>
        <p:nvSpPr>
          <p:cNvPr id="813058" name="Rectangle 2">
            <a:extLst>
              <a:ext uri="{FF2B5EF4-FFF2-40B4-BE49-F238E27FC236}">
                <a16:creationId xmlns:a16="http://schemas.microsoft.com/office/drawing/2014/main" id="{4271AFD7-3F25-D245-8DB8-CC07C46EBEF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Software Frameworks</a:t>
            </a:r>
          </a:p>
        </p:txBody>
      </p:sp>
      <p:sp>
        <p:nvSpPr>
          <p:cNvPr id="813059" name="Rectangle 3">
            <a:extLst>
              <a:ext uri="{FF2B5EF4-FFF2-40B4-BE49-F238E27FC236}">
                <a16:creationId xmlns:a16="http://schemas.microsoft.com/office/drawing/2014/main" id="{E3F54C2B-3DCE-4543-B645-6F3DF6448D9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dirty="0"/>
              <a:t>A </a:t>
            </a:r>
            <a:r>
              <a:rPr lang="en-US" altLang="en-US" dirty="0">
                <a:solidFill>
                  <a:srgbClr val="B23C00"/>
                </a:solidFill>
              </a:rPr>
              <a:t>software framework</a:t>
            </a:r>
            <a:r>
              <a:rPr lang="en-US" altLang="en-US" dirty="0"/>
              <a:t> consists of a set of </a:t>
            </a:r>
            <a:r>
              <a:rPr lang="en-US" altLang="en-US" u="sng" dirty="0"/>
              <a:t>cooperating classes</a:t>
            </a:r>
            <a:r>
              <a:rPr lang="en-US" altLang="en-US" dirty="0"/>
              <a:t>.</a:t>
            </a:r>
          </a:p>
          <a:p>
            <a:pPr lvl="1"/>
            <a:r>
              <a:rPr lang="en-US" altLang="en-US" dirty="0"/>
              <a:t>These classes implement the essential mechanisms </a:t>
            </a:r>
            <a:br>
              <a:rPr lang="en-US" altLang="en-US" dirty="0"/>
            </a:br>
            <a:r>
              <a:rPr lang="en-US" altLang="en-US" dirty="0"/>
              <a:t>for a </a:t>
            </a:r>
            <a:r>
              <a:rPr lang="en-US" altLang="en-US" u="sng" dirty="0"/>
              <a:t>particular problem domain</a:t>
            </a:r>
            <a:r>
              <a:rPr lang="en-US" altLang="en-US" dirty="0"/>
              <a:t>.</a:t>
            </a:r>
          </a:p>
          <a:p>
            <a:pPr lvl="1"/>
            <a:r>
              <a:rPr lang="en-US" altLang="en-US" dirty="0"/>
              <a:t>Example: </a:t>
            </a:r>
            <a:r>
              <a:rPr lang="en-US" altLang="en-US" dirty="0" err="1">
                <a:solidFill>
                  <a:srgbClr val="C00000"/>
                </a:solidFill>
              </a:rPr>
              <a:t>wxWidgets</a:t>
            </a:r>
            <a:r>
              <a:rPr lang="en-US" altLang="en-US" dirty="0"/>
              <a:t> is a C++ software framework </a:t>
            </a:r>
            <a:br>
              <a:rPr lang="en-US" altLang="en-US" dirty="0"/>
            </a:br>
            <a:r>
              <a:rPr lang="en-US" altLang="en-US" dirty="0"/>
              <a:t>for multi-platform GUI programming.</a:t>
            </a:r>
          </a:p>
          <a:p>
            <a:pPr lvl="4"/>
            <a:endParaRPr lang="en-US" altLang="en-US" dirty="0"/>
          </a:p>
          <a:p>
            <a:r>
              <a:rPr lang="en-US" altLang="en-US" dirty="0"/>
              <a:t>A framework </a:t>
            </a:r>
            <a:r>
              <a:rPr lang="en-US" altLang="en-US" u="sng" dirty="0"/>
              <a:t>imposes a structure</a:t>
            </a:r>
            <a:r>
              <a:rPr lang="en-US" altLang="en-US" dirty="0"/>
              <a:t> on the </a:t>
            </a:r>
            <a:br>
              <a:rPr lang="en-US" altLang="en-US" dirty="0"/>
            </a:br>
            <a:r>
              <a:rPr lang="en-US" altLang="en-US" dirty="0"/>
              <a:t>design and development of applications.</a:t>
            </a:r>
          </a:p>
          <a:p>
            <a:pPr lvl="1"/>
            <a:r>
              <a:rPr lang="en-US" altLang="en-US" dirty="0"/>
              <a:t>It has classes and API that implement the structure.</a:t>
            </a:r>
          </a:p>
          <a:p>
            <a:pPr lvl="1"/>
            <a:r>
              <a:rPr lang="en-US" altLang="en-US" dirty="0"/>
              <a:t>It is more than simply a library.</a:t>
            </a:r>
          </a:p>
        </p:txBody>
      </p:sp>
    </p:spTree>
    <p:extLst>
      <p:ext uri="{BB962C8B-B14F-4D97-AF65-F5344CB8AC3E}">
        <p14:creationId xmlns:p14="http://schemas.microsoft.com/office/powerpoint/2010/main" val="78830266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67BD00-EA57-1C44-AEA3-B7267CEA6D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DD77E-8B8F-EF42-8A47-B79CA6389383}" type="slidenum">
              <a:rPr lang="en-US" altLang="en-US"/>
              <a:pPr/>
              <a:t>14</a:t>
            </a:fld>
            <a:endParaRPr lang="en-US" altLang="en-US"/>
          </a:p>
        </p:txBody>
      </p:sp>
      <p:sp>
        <p:nvSpPr>
          <p:cNvPr id="814082" name="Rectangle 2">
            <a:extLst>
              <a:ext uri="{FF2B5EF4-FFF2-40B4-BE49-F238E27FC236}">
                <a16:creationId xmlns:a16="http://schemas.microsoft.com/office/drawing/2014/main" id="{164BE1F4-788A-454D-880D-F66929B0F91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Software Frameworks</a:t>
            </a:r>
            <a:r>
              <a:rPr lang="en-US" altLang="en-US" i="1" dirty="0"/>
              <a:t>, cont’d</a:t>
            </a:r>
          </a:p>
        </p:txBody>
      </p:sp>
      <p:sp>
        <p:nvSpPr>
          <p:cNvPr id="814083" name="Rectangle 3">
            <a:extLst>
              <a:ext uri="{FF2B5EF4-FFF2-40B4-BE49-F238E27FC236}">
                <a16:creationId xmlns:a16="http://schemas.microsoft.com/office/drawing/2014/main" id="{DCFC6CA8-A96F-964C-8889-F694FB9806B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dirty="0"/>
              <a:t>A programmer builds an application by:</a:t>
            </a:r>
          </a:p>
          <a:p>
            <a:pPr lvl="1"/>
            <a:r>
              <a:rPr lang="en-US" altLang="en-US" dirty="0"/>
              <a:t>Subclassing framework classes.</a:t>
            </a:r>
          </a:p>
          <a:p>
            <a:pPr lvl="1"/>
            <a:r>
              <a:rPr lang="en-US" altLang="en-US" dirty="0"/>
              <a:t>Adding new classes that provide </a:t>
            </a:r>
            <a:br>
              <a:rPr lang="en-US" altLang="en-US" dirty="0"/>
            </a:br>
            <a:r>
              <a:rPr lang="en-US" altLang="en-US" dirty="0"/>
              <a:t>custom functionality.</a:t>
            </a:r>
          </a:p>
          <a:p>
            <a:pPr lvl="4"/>
            <a:endParaRPr lang="en-US" altLang="en-US" dirty="0"/>
          </a:p>
          <a:p>
            <a:r>
              <a:rPr lang="en-US" altLang="en-US" dirty="0">
                <a:solidFill>
                  <a:srgbClr val="B23C00"/>
                </a:solidFill>
              </a:rPr>
              <a:t>Inversion of control</a:t>
            </a:r>
          </a:p>
          <a:p>
            <a:pPr lvl="1"/>
            <a:r>
              <a:rPr lang="en-US" altLang="en-US" dirty="0"/>
              <a:t>The framework controls the execution flow.</a:t>
            </a:r>
          </a:p>
          <a:p>
            <a:pPr lvl="1"/>
            <a:r>
              <a:rPr lang="en-US" altLang="en-US" dirty="0"/>
              <a:t>The programmer registers </a:t>
            </a:r>
            <a:r>
              <a:rPr lang="en-US" altLang="en-US" dirty="0">
                <a:solidFill>
                  <a:srgbClr val="B23C00"/>
                </a:solidFill>
              </a:rPr>
              <a:t>callback functions</a:t>
            </a:r>
            <a:r>
              <a:rPr lang="en-US" altLang="en-US" dirty="0"/>
              <a:t>, </a:t>
            </a:r>
            <a:br>
              <a:rPr lang="en-US" altLang="en-US" dirty="0"/>
            </a:br>
            <a:r>
              <a:rPr lang="en-US" altLang="en-US" dirty="0"/>
              <a:t>mostly as</a:t>
            </a:r>
            <a:r>
              <a:rPr lang="en-US" altLang="en-US" dirty="0">
                <a:solidFill>
                  <a:srgbClr val="B23C00"/>
                </a:solidFill>
              </a:rPr>
              <a:t> event handlers</a:t>
            </a:r>
            <a:r>
              <a:rPr lang="en-US" altLang="en-US" dirty="0"/>
              <a:t>, with the framework.</a:t>
            </a:r>
          </a:p>
          <a:p>
            <a:pPr lvl="1"/>
            <a:r>
              <a:rPr lang="en-US" altLang="en-US" dirty="0"/>
              <a:t>The framework invokes the callback functions at the appropriate times, such as in response to events.</a:t>
            </a:r>
          </a:p>
        </p:txBody>
      </p:sp>
    </p:spTree>
    <p:extLst>
      <p:ext uri="{BB962C8B-B14F-4D97-AF65-F5344CB8AC3E}">
        <p14:creationId xmlns:p14="http://schemas.microsoft.com/office/powerpoint/2010/main" val="375955162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0A5266-FA56-DB40-9D70-930FE0A9B7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Building and Installing </a:t>
            </a:r>
            <a:r>
              <a:rPr lang="en-US" dirty="0" err="1"/>
              <a:t>wxWidgets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0646FC-4867-2844-8D75-9130F164F0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76770"/>
          </a:xfrm>
        </p:spPr>
        <p:txBody>
          <a:bodyPr/>
          <a:lstStyle/>
          <a:p>
            <a:r>
              <a:rPr lang="en-US" dirty="0"/>
              <a:t>Go to </a:t>
            </a:r>
            <a:r>
              <a:rPr lang="en-US" dirty="0">
                <a:hlinkClick r:id="rId2"/>
              </a:rPr>
              <a:t>https://www.wxwidgets.org</a:t>
            </a:r>
            <a:br>
              <a:rPr lang="en-US" dirty="0"/>
            </a:br>
            <a:r>
              <a:rPr lang="en-US" dirty="0"/>
              <a:t>to download for your platform.</a:t>
            </a:r>
          </a:p>
          <a:p>
            <a:pPr lvl="1"/>
            <a:r>
              <a:rPr lang="en-US" dirty="0"/>
              <a:t>Use the </a:t>
            </a:r>
            <a:r>
              <a:rPr lang="en-US" u="sng" dirty="0"/>
              <a:t>stable version 3.0.5</a:t>
            </a:r>
            <a:endParaRPr lang="en-US" u="sng" dirty="0">
              <a:solidFill>
                <a:srgbClr val="B23C00"/>
              </a:solidFill>
            </a:endParaRPr>
          </a:p>
          <a:p>
            <a:pPr lvl="4"/>
            <a:endParaRPr lang="en-US" dirty="0"/>
          </a:p>
          <a:p>
            <a:r>
              <a:rPr lang="en-US" dirty="0"/>
              <a:t>It’s a bit tricky to build and install.</a:t>
            </a:r>
          </a:p>
          <a:p>
            <a:pPr lvl="1"/>
            <a:r>
              <a:rPr lang="en-US" dirty="0"/>
              <a:t>Mac: Fairly straightforward. I use Eclipse.</a:t>
            </a:r>
          </a:p>
          <a:p>
            <a:pPr lvl="1"/>
            <a:r>
              <a:rPr lang="en-US" dirty="0"/>
              <a:t>Linux: I failed to build the dynamic libraries, </a:t>
            </a:r>
            <a:br>
              <a:rPr lang="en-US" dirty="0"/>
            </a:br>
            <a:r>
              <a:rPr lang="en-US" dirty="0"/>
              <a:t>so I built the static libraries instead.</a:t>
            </a:r>
          </a:p>
          <a:p>
            <a:pPr lvl="1"/>
            <a:r>
              <a:rPr lang="en-US" dirty="0"/>
              <a:t>Windows: I successfully built for </a:t>
            </a:r>
            <a:br>
              <a:rPr lang="en-US" dirty="0"/>
            </a:br>
            <a:r>
              <a:rPr lang="en-US" dirty="0"/>
              <a:t>Microsoft Visual C++. </a:t>
            </a:r>
          </a:p>
          <a:p>
            <a:pPr lvl="2"/>
            <a:r>
              <a:rPr lang="en-US" dirty="0">
                <a:solidFill>
                  <a:srgbClr val="B23C00"/>
                </a:solidFill>
              </a:rPr>
              <a:t>I strongly recommend using “Windows Subsystem for Linux” to install Ubuntu, and then build Linux wxWidgets.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C765947-B214-AA47-B5FB-6BEDDA56ED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252271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0A5266-FA56-DB40-9D70-930FE0A9B7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wxWidgets</a:t>
            </a:r>
            <a:r>
              <a:rPr lang="en-US" dirty="0"/>
              <a:t> Samples and Demos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0646FC-4867-2844-8D75-9130F164F0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199" y="1295400"/>
            <a:ext cx="8412433" cy="4785331"/>
          </a:xfrm>
        </p:spPr>
        <p:txBody>
          <a:bodyPr/>
          <a:lstStyle/>
          <a:p>
            <a:r>
              <a:rPr lang="en-US" dirty="0"/>
              <a:t>The download includes the source code for many sample programs and several demos.</a:t>
            </a:r>
          </a:p>
          <a:p>
            <a:pPr lvl="4"/>
            <a:endParaRPr lang="en-US" dirty="0"/>
          </a:p>
          <a:p>
            <a:r>
              <a:rPr lang="en-US" dirty="0"/>
              <a:t>The build scripts also build all these programs.</a:t>
            </a:r>
          </a:p>
          <a:p>
            <a:pPr lvl="1"/>
            <a:r>
              <a:rPr lang="en-US" dirty="0"/>
              <a:t>Each has a </a:t>
            </a:r>
            <a:r>
              <a:rPr lang="en-US" dirty="0" err="1"/>
              <a:t>makefile</a:t>
            </a:r>
            <a:r>
              <a:rPr lang="en-US" dirty="0"/>
              <a:t> to build individually.</a:t>
            </a:r>
          </a:p>
          <a:p>
            <a:pPr lvl="1"/>
            <a:r>
              <a:rPr lang="en-US" dirty="0"/>
              <a:t>Use the sample programs to learn how </a:t>
            </a:r>
            <a:br>
              <a:rPr lang="en-US" dirty="0"/>
            </a:br>
            <a:r>
              <a:rPr lang="en-US" dirty="0"/>
              <a:t>to code and use each widget.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C765947-B214-AA47-B5FB-6BEDDA56ED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389241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3A16D6-424B-1146-9463-DD8178AFCD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wxWidgets</a:t>
            </a:r>
            <a:r>
              <a:rPr lang="en-US" dirty="0"/>
              <a:t> Documentation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2E1ACD-59CB-5546-8674-4E49A7C9B9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Online tutorials: </a:t>
            </a:r>
            <a:r>
              <a:rPr lang="en-US" dirty="0">
                <a:hlinkClick r:id="rId2"/>
              </a:rPr>
              <a:t>https://www.wxwidgets.org/docs/tutorials/</a:t>
            </a:r>
            <a:r>
              <a:rPr lang="en-US" dirty="0"/>
              <a:t> </a:t>
            </a:r>
          </a:p>
          <a:p>
            <a:r>
              <a:rPr lang="en-US" dirty="0"/>
              <a:t>Online reference: </a:t>
            </a:r>
            <a:r>
              <a:rPr lang="en-US" dirty="0">
                <a:hlinkClick r:id="rId3"/>
              </a:rPr>
              <a:t>https://docs.wxwidgets.org/3.0/</a:t>
            </a:r>
            <a:r>
              <a:rPr lang="en-US" dirty="0"/>
              <a:t> </a:t>
            </a:r>
          </a:p>
          <a:p>
            <a:r>
              <a:rPr lang="en-US" dirty="0"/>
              <a:t>Tutorial to build on MacOS </a:t>
            </a:r>
          </a:p>
          <a:p>
            <a:pPr lvl="1"/>
            <a:r>
              <a:rPr lang="en-US" sz="2000" dirty="0">
                <a:hlinkClick r:id="rId4"/>
              </a:rPr>
              <a:t>https://docs.wxwidgets.org/trunk/plat_osx_install.html</a:t>
            </a:r>
            <a:endParaRPr lang="en-US" sz="2000" dirty="0"/>
          </a:p>
          <a:p>
            <a:pPr lvl="1"/>
            <a:r>
              <a:rPr lang="en-US" sz="2000" dirty="0">
                <a:hlinkClick r:id="rId5"/>
              </a:rPr>
              <a:t>https://wiki.wxwidgets.org/Compiling_wxWidgets_using_the_command-line_%28Terminal%29</a:t>
            </a:r>
            <a:r>
              <a:rPr lang="en-US" sz="2000" dirty="0"/>
              <a:t> </a:t>
            </a:r>
          </a:p>
          <a:p>
            <a:pPr lvl="1"/>
            <a:r>
              <a:rPr lang="en-US" sz="2000" dirty="0"/>
              <a:t>Use Homebrew?: </a:t>
            </a:r>
            <a:r>
              <a:rPr lang="en-US" sz="2000" dirty="0">
                <a:hlinkClick r:id="rId6"/>
              </a:rPr>
              <a:t>https://formulae.brew.sh/formula/wxmac</a:t>
            </a:r>
            <a:r>
              <a:rPr lang="en-US" sz="2000" dirty="0"/>
              <a:t>  </a:t>
            </a:r>
            <a:endParaRPr lang="en-US" dirty="0"/>
          </a:p>
          <a:p>
            <a:r>
              <a:rPr lang="en-US" dirty="0"/>
              <a:t>Tutorial to build on Ubuntu: </a:t>
            </a:r>
            <a:r>
              <a:rPr lang="en-US" sz="2400" dirty="0">
                <a:hlinkClick r:id="rId7"/>
              </a:rPr>
              <a:t>https://www.binarytides.com/install-wxwidgets-ubuntu/</a:t>
            </a:r>
            <a:r>
              <a:rPr lang="en-US" sz="2400" dirty="0"/>
              <a:t> 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FE8A71F-F601-E749-B483-3311866E8B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083924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B06B81-73E8-0D44-85AF-57370EDB6C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Tutorials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26E0C3-3DCF-2F42-9343-49AC624C0B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95400"/>
            <a:ext cx="8320994" cy="4835525"/>
          </a:xfrm>
        </p:spPr>
        <p:txBody>
          <a:bodyPr/>
          <a:lstStyle/>
          <a:p>
            <a:r>
              <a:rPr lang="en-US" dirty="0"/>
              <a:t>My tutorials: </a:t>
            </a:r>
            <a:r>
              <a:rPr lang="en-US" dirty="0">
                <a:hlinkClick r:id="rId2"/>
              </a:rPr>
              <a:t>http://www.cs.sjsu.edu/~mak/tutorials/index.html</a:t>
            </a:r>
            <a:r>
              <a:rPr lang="en-US" dirty="0"/>
              <a:t> </a:t>
            </a:r>
          </a:p>
          <a:p>
            <a:pPr lvl="1"/>
            <a:r>
              <a:rPr lang="en-US" dirty="0"/>
              <a:t>Install Ubuntu</a:t>
            </a:r>
          </a:p>
          <a:p>
            <a:pPr lvl="1"/>
            <a:r>
              <a:rPr lang="en-US"/>
              <a:t>Configure </a:t>
            </a:r>
            <a:r>
              <a:rPr lang="en-US" dirty="0"/>
              <a:t>Ubuntu</a:t>
            </a:r>
          </a:p>
          <a:p>
            <a:pPr lvl="1"/>
            <a:r>
              <a:rPr lang="en-US" dirty="0"/>
              <a:t>Install wxWidgets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53F2F1E-7B84-524A-974B-479BFE6F58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666765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5C160A-3E66-884D-8D5B-4C1E972378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wx</a:t>
            </a:r>
            <a:r>
              <a:rPr lang="en-US" dirty="0"/>
              <a:t>-RPS: Mac OS X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6956CB0-EFD7-5045-95DF-0468A78003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19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868C6E37-16F9-DE44-A676-A0824064057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37424" y="1228889"/>
            <a:ext cx="5269152" cy="5034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05722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E8462B-1050-EA41-9C58-94FF475E5C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Midterm: Question #41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CF646F-9C32-BA43-9DCD-F70CB9404C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Describe in at most 50 words how you can use delegation in your Rock Paper Scissors game program.</a:t>
            </a:r>
          </a:p>
          <a:p>
            <a:pPr marL="1828800" lvl="4" indent="0">
              <a:buNone/>
            </a:pPr>
            <a:endParaRPr lang="en-US" dirty="0"/>
          </a:p>
          <a:p>
            <a:pPr lvl="1"/>
            <a:r>
              <a:rPr lang="en-US" dirty="0"/>
              <a:t>One way is to create a </a:t>
            </a:r>
            <a:r>
              <a:rPr lang="en-US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MoveAlgorithm</a:t>
            </a:r>
            <a:r>
              <a:rPr lang="en-US" dirty="0"/>
              <a:t> class</a:t>
            </a:r>
            <a:br>
              <a:rPr lang="en-US" dirty="0"/>
            </a:br>
            <a:r>
              <a:rPr lang="en-US" dirty="0"/>
              <a:t>which knows the different algorithms for making the computer’s move. Then the game logic can delegate to the </a:t>
            </a:r>
            <a:r>
              <a:rPr lang="en-US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MoveAlgorithm</a:t>
            </a:r>
            <a:r>
              <a:rPr lang="en-US" dirty="0"/>
              <a:t> object how to choose the computer’s next move.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68242E9-3F2A-A146-A1FF-A2DDC1AE6E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200950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52B471-4DB7-EA4A-96FC-1B1AD74C75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wx</a:t>
            </a:r>
            <a:r>
              <a:rPr lang="en-US" dirty="0"/>
              <a:t>-RPS: Linux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0C18ACB-7455-144A-9643-A4FB5BB1DE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20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7A81984-1516-B746-A89D-99C58366A55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99386" y="1264186"/>
            <a:ext cx="4345227" cy="48450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463529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C54BD5-6D95-7040-A5CE-AE1CBB5181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wx</a:t>
            </a:r>
            <a:r>
              <a:rPr lang="en-US" dirty="0"/>
              <a:t>-RPS: Windows 10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EA11988-3301-1D4F-9EA8-CC241DB108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21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9FB90EC-289E-F846-858A-ED4FDFA08FE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06365" y="1273578"/>
            <a:ext cx="3531270" cy="4974822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728966C1-7071-A447-B1CC-36B628C1505E}"/>
              </a:ext>
            </a:extLst>
          </p:cNvPr>
          <p:cNvSpPr txBox="1"/>
          <p:nvPr/>
        </p:nvSpPr>
        <p:spPr>
          <a:xfrm>
            <a:off x="6492219" y="3468601"/>
            <a:ext cx="2271776" cy="5847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33CC"/>
                </a:solidFill>
              </a:rPr>
              <a:t>Why does the app look</a:t>
            </a:r>
          </a:p>
          <a:p>
            <a:r>
              <a:rPr lang="en-US" dirty="0">
                <a:solidFill>
                  <a:srgbClr val="0033CC"/>
                </a:solidFill>
              </a:rPr>
              <a:t>so ugly on Windows?</a:t>
            </a:r>
          </a:p>
        </p:txBody>
      </p:sp>
    </p:spTree>
    <p:extLst>
      <p:ext uri="{BB962C8B-B14F-4D97-AF65-F5344CB8AC3E}">
        <p14:creationId xmlns:p14="http://schemas.microsoft.com/office/powerpoint/2010/main" val="40134766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B341AD-FE17-1846-965F-F4FE559FBB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Midterm: Question #42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0540C6-EBC4-F149-87BB-D7432086BE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Describe in at most 50 words how you can use polymorphism in your Rock Paper Scissors game program.</a:t>
            </a:r>
          </a:p>
          <a:p>
            <a:pPr lvl="4"/>
            <a:endParaRPr lang="en-US" dirty="0"/>
          </a:p>
          <a:p>
            <a:pPr lvl="1"/>
            <a:r>
              <a:rPr lang="en-US" dirty="0"/>
              <a:t>You can make </a:t>
            </a:r>
            <a:r>
              <a:rPr lang="en-US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MoveAlgorithm</a:t>
            </a:r>
            <a:r>
              <a:rPr lang="en-US" dirty="0"/>
              <a:t> a superclass for subclasses that implement the different move algorithms. The superclass would have an abstract 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choose()</a:t>
            </a:r>
            <a:r>
              <a:rPr lang="en-US" dirty="0"/>
              <a:t> function that the subclasses implement. Polymorphism allows the correct 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choose()</a:t>
            </a:r>
            <a:r>
              <a:rPr lang="en-US" dirty="0"/>
              <a:t> function to be called, depending on which subclass object is being used.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09ED2B3-F5BC-9243-9D3A-F55BABFACE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70115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1BC9F7-2136-9548-B090-83231F6C3C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Midterm: Question #43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B62286-7D7A-914A-B621-F1D7CEAD0F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95399"/>
            <a:ext cx="8229600" cy="4785331"/>
          </a:xfrm>
        </p:spPr>
        <p:txBody>
          <a:bodyPr/>
          <a:lstStyle/>
          <a:p>
            <a:r>
              <a:rPr lang="en-US" dirty="0"/>
              <a:t>In the </a:t>
            </a:r>
            <a:r>
              <a:rPr lang="en-US" dirty="0" err="1"/>
              <a:t>SimUDuck</a:t>
            </a:r>
            <a:r>
              <a:rPr lang="en-US" dirty="0"/>
              <a:t> application, the abstract base class 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Duck</a:t>
            </a:r>
            <a:r>
              <a:rPr lang="en-US" dirty="0"/>
              <a:t> has member functions </a:t>
            </a:r>
            <a:r>
              <a:rPr lang="en-US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perform_quack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lang="en-US" dirty="0"/>
              <a:t> and </a:t>
            </a:r>
            <a:r>
              <a:rPr lang="en-US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perform_fly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lang="en-US" dirty="0"/>
              <a:t>. Describe in at most 50 words why the class wasn't designed to simply let the subclasses override these two functions.</a:t>
            </a:r>
          </a:p>
          <a:p>
            <a:pPr lvl="1"/>
            <a:r>
              <a:rPr lang="en-US" dirty="0"/>
              <a:t>We want  “has a” relationships between the 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Duck</a:t>
            </a:r>
            <a:r>
              <a:rPr lang="en-US" dirty="0"/>
              <a:t> class and the 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Quack</a:t>
            </a:r>
            <a:r>
              <a:rPr lang="en-US" dirty="0"/>
              <a:t> and 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Fly</a:t>
            </a:r>
            <a:r>
              <a:rPr lang="en-US" dirty="0"/>
              <a:t> classes. At run time, we initialize a 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Duck</a:t>
            </a:r>
            <a:r>
              <a:rPr lang="en-US" dirty="0"/>
              <a:t> subclass object with the appropriate 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Quack</a:t>
            </a:r>
            <a:r>
              <a:rPr lang="en-US" dirty="0"/>
              <a:t> and 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Fly</a:t>
            </a:r>
            <a:r>
              <a:rPr lang="en-US" dirty="0"/>
              <a:t> subclass objects in order to delegate behaviors to </a:t>
            </a:r>
            <a:r>
              <a:rPr lang="en-US" dirty="0" err="1"/>
              <a:t>thoseß</a:t>
            </a:r>
            <a:r>
              <a:rPr lang="en-US" dirty="0"/>
              <a:t> objects.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906CA1-E60D-4748-878C-BB47CF90A9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65604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8085E2-532D-D544-9140-4A5798B58F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Midterm: Question #44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13724D-2A66-7C43-B343-881DA0AF58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693892"/>
          </a:xfrm>
        </p:spPr>
        <p:txBody>
          <a:bodyPr/>
          <a:lstStyle/>
          <a:p>
            <a:r>
              <a:rPr lang="en-US" dirty="0"/>
              <a:t>Rich's Music Emporium now wants to sell all types of musical instruments, not only string instruments. Describe in at most 50 words what high-level changes will be needed for the music inventory program.</a:t>
            </a:r>
          </a:p>
          <a:p>
            <a:pPr lvl="1"/>
            <a:r>
              <a:rPr lang="en-US" dirty="0"/>
              <a:t>The key is storing each instrument’s attributes in a hash map. We would need to add new enumerated types to represent new attributes and their values. But the basic inventory and search functions should remain the same.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9F13E13-45F8-C149-9947-89A4397478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91123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3ED9E3-424F-EE4C-89D8-E23999CEBC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Midterm: Question #45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68BCD5-B733-054A-822C-452E0F88C4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953000"/>
          </a:xfrm>
        </p:spPr>
        <p:txBody>
          <a:bodyPr/>
          <a:lstStyle/>
          <a:p>
            <a:r>
              <a:rPr lang="en-US" dirty="0"/>
              <a:t>You are designing an application that involves the inventory of books in a bookcase. Explain in at most 50 words why you would use aggregation or composition between classes 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Bookcase</a:t>
            </a:r>
            <a:r>
              <a:rPr lang="en-US" dirty="0"/>
              <a:t> and 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Book</a:t>
            </a:r>
            <a:r>
              <a:rPr lang="en-US" dirty="0"/>
              <a:t>, and why you would use aggregation or composition between classes 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Bookcase</a:t>
            </a:r>
            <a:r>
              <a:rPr lang="en-US" dirty="0"/>
              <a:t> and 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Shelf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A 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Book</a:t>
            </a:r>
            <a:r>
              <a:rPr lang="en-US" dirty="0"/>
              <a:t> object most likely can be in a context other than being contained by a 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Bookcase</a:t>
            </a:r>
            <a:r>
              <a:rPr lang="en-US" dirty="0"/>
              <a:t> object, so 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Bookcase</a:t>
            </a:r>
            <a:r>
              <a:rPr lang="en-US" dirty="0"/>
              <a:t> should </a:t>
            </a:r>
            <a:r>
              <a:rPr lang="en-US" u="sng" dirty="0"/>
              <a:t>aggregate</a:t>
            </a:r>
            <a:r>
              <a:rPr lang="en-US" dirty="0"/>
              <a:t> 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Book</a:t>
            </a:r>
            <a:r>
              <a:rPr lang="en-US" dirty="0"/>
              <a:t>. But a 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Shelf</a:t>
            </a:r>
            <a:r>
              <a:rPr lang="en-US" dirty="0"/>
              <a:t> object is in integral part of a 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Bookcase</a:t>
            </a:r>
            <a:r>
              <a:rPr lang="en-US" dirty="0"/>
              <a:t> object, so 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Bookcase</a:t>
            </a:r>
            <a:r>
              <a:rPr lang="en-US" dirty="0"/>
              <a:t> should </a:t>
            </a:r>
            <a:r>
              <a:rPr lang="en-US" u="sng" dirty="0"/>
              <a:t>compose</a:t>
            </a:r>
            <a:r>
              <a:rPr lang="en-US" dirty="0"/>
              <a:t>  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Shelf</a:t>
            </a:r>
            <a:r>
              <a:rPr lang="en-US" dirty="0"/>
              <a:t>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C801EDA-2CD1-6747-B431-8EDEC43F3F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95763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3B4DD1-E23B-054E-BE92-052DBDB15B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Midterm: Question #46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BA58AE-4F0E-3347-90FD-3B12EEA4DA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Explain in at most 50 words how the getter and setter member functions of a class can support encapsulation.</a:t>
            </a:r>
          </a:p>
          <a:p>
            <a:pPr lvl="1"/>
            <a:r>
              <a:rPr lang="en-US" dirty="0"/>
              <a:t>One way to encapsulate change in the internal implementation of a class is to make those parts private. Then provide only public getter and setter functions. The private parts are hidden, and any changes to them won’t affect other classes.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8EE6A73-EE90-1540-B74B-84515918DE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13722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Model-View-Controller Architecture (MVC)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1"/>
            <a:ext cx="8503872" cy="1493526"/>
          </a:xfrm>
        </p:spPr>
        <p:txBody>
          <a:bodyPr/>
          <a:lstStyle/>
          <a:p>
            <a:r>
              <a:rPr lang="en-US" dirty="0"/>
              <a:t>MVC is an ideal architecture for GUI applications.</a:t>
            </a:r>
          </a:p>
          <a:p>
            <a:r>
              <a:rPr lang="en-US" dirty="0"/>
              <a:t>Design goal: Identify which application components are </a:t>
            </a:r>
            <a:r>
              <a:rPr lang="en-US" u="sng" dirty="0"/>
              <a:t>model</a:t>
            </a:r>
            <a:r>
              <a:rPr lang="en-US" dirty="0"/>
              <a:t>, </a:t>
            </a:r>
            <a:r>
              <a:rPr lang="en-US" u="sng" dirty="0"/>
              <a:t>view</a:t>
            </a:r>
            <a:r>
              <a:rPr lang="en-US" dirty="0"/>
              <a:t>, or </a:t>
            </a:r>
            <a:r>
              <a:rPr lang="en-US" u="sng" dirty="0"/>
              <a:t>controller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8</a:t>
            </a:fld>
            <a:endParaRPr lang="en-US"/>
          </a:p>
        </p:txBody>
      </p:sp>
      <p:pic>
        <p:nvPicPr>
          <p:cNvPr id="5" name="Picture 4" descr="Figure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68938" y="2756605"/>
            <a:ext cx="3406124" cy="2880178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2659489" y="5714975"/>
            <a:ext cx="3825021" cy="33855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33CC"/>
                </a:solidFill>
              </a:rPr>
              <a:t>A user cannot directly modify the model.</a:t>
            </a:r>
          </a:p>
        </p:txBody>
      </p:sp>
    </p:spTree>
    <p:extLst>
      <p:ext uri="{BB962C8B-B14F-4D97-AF65-F5344CB8AC3E}">
        <p14:creationId xmlns:p14="http://schemas.microsoft.com/office/powerpoint/2010/main" val="18902775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75516-4B89-ED4A-BDDC-713B43E2BBAC}" type="slidenum">
              <a:rPr lang="en-US"/>
              <a:pPr/>
              <a:t>9</a:t>
            </a:fld>
            <a:endParaRPr lang="en-US"/>
          </a:p>
        </p:txBody>
      </p:sp>
      <p:sp>
        <p:nvSpPr>
          <p:cNvPr id="2048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MVC Implementation: Loose Coupling</a:t>
            </a:r>
            <a:endParaRPr lang="en-US" i="1" dirty="0"/>
          </a:p>
        </p:txBody>
      </p:sp>
      <p:sp>
        <p:nvSpPr>
          <p:cNvPr id="204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Keep the implementations of the </a:t>
            </a:r>
            <a:br>
              <a:rPr lang="en-US" dirty="0"/>
            </a:br>
            <a:r>
              <a:rPr lang="en-US" dirty="0"/>
              <a:t>three object types separate.</a:t>
            </a:r>
          </a:p>
          <a:p>
            <a:pPr lvl="5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Each type of objects does not depend </a:t>
            </a:r>
            <a:br>
              <a:rPr lang="en-US" dirty="0"/>
            </a:br>
            <a:r>
              <a:rPr lang="en-US" dirty="0"/>
              <a:t>on how the other types are implemented.</a:t>
            </a:r>
          </a:p>
          <a:p>
            <a:pPr lvl="7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Your application is</a:t>
            </a:r>
            <a:endParaRPr lang="en-US" dirty="0">
              <a:solidFill>
                <a:srgbClr val="B23C00"/>
              </a:solidFill>
            </a:endParaRPr>
          </a:p>
          <a:p>
            <a:pPr lvl="1">
              <a:lnSpc>
                <a:spcPct val="90000"/>
              </a:lnSpc>
            </a:pPr>
            <a:r>
              <a:rPr lang="en-US" dirty="0"/>
              <a:t>easier to develop and maintain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faster to develop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more </a:t>
            </a:r>
            <a:r>
              <a:rPr lang="en-US" u="sng" dirty="0"/>
              <a:t>robust</a:t>
            </a:r>
            <a:r>
              <a:rPr lang="en-US" dirty="0"/>
              <a:t> (resilient to runtime errors)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1682566"/>
      </p:ext>
    </p:extLst>
  </p:cSld>
  <p:clrMapOvr>
    <a:masterClrMapping/>
  </p:clrMapOvr>
</p:sld>
</file>

<file path=ppt/theme/theme1.xml><?xml version="1.0" encoding="utf-8"?>
<a:theme xmlns:a="http://schemas.openxmlformats.org/drawingml/2006/main" name="Quadrant">
  <a:themeElements>
    <a:clrScheme name="Quadrant 2">
      <a:dk1>
        <a:srgbClr val="000000"/>
      </a:dk1>
      <a:lt1>
        <a:srgbClr val="FFFFFF"/>
      </a:lt1>
      <a:dk2>
        <a:srgbClr val="420000"/>
      </a:dk2>
      <a:lt2>
        <a:srgbClr val="660000"/>
      </a:lt2>
      <a:accent1>
        <a:srgbClr val="CCCC00"/>
      </a:accent1>
      <a:accent2>
        <a:srgbClr val="999966"/>
      </a:accent2>
      <a:accent3>
        <a:srgbClr val="FFFFFF"/>
      </a:accent3>
      <a:accent4>
        <a:srgbClr val="000000"/>
      </a:accent4>
      <a:accent5>
        <a:srgbClr val="E2E2AA"/>
      </a:accent5>
      <a:accent6>
        <a:srgbClr val="8A8A5C"/>
      </a:accent6>
      <a:hlink>
        <a:srgbClr val="996633"/>
      </a:hlink>
      <a:folHlink>
        <a:srgbClr val="993300"/>
      </a:folHlink>
    </a:clrScheme>
    <a:fontScheme name="Quadrant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Quadrant 1">
        <a:dk1>
          <a:srgbClr val="5C5674"/>
        </a:dk1>
        <a:lt1>
          <a:srgbClr val="FFFFFF"/>
        </a:lt1>
        <a:dk2>
          <a:srgbClr val="85986A"/>
        </a:dk2>
        <a:lt2>
          <a:srgbClr val="FFFFFF"/>
        </a:lt2>
        <a:accent1>
          <a:srgbClr val="666633"/>
        </a:accent1>
        <a:accent2>
          <a:srgbClr val="ADC5B8"/>
        </a:accent2>
        <a:accent3>
          <a:srgbClr val="C2CAB9"/>
        </a:accent3>
        <a:accent4>
          <a:srgbClr val="DADADA"/>
        </a:accent4>
        <a:accent5>
          <a:srgbClr val="B8B8AD"/>
        </a:accent5>
        <a:accent6>
          <a:srgbClr val="9CB2A6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2">
        <a:dk1>
          <a:srgbClr val="000000"/>
        </a:dk1>
        <a:lt1>
          <a:srgbClr val="FFFFFF"/>
        </a:lt1>
        <a:dk2>
          <a:srgbClr val="420000"/>
        </a:dk2>
        <a:lt2>
          <a:srgbClr val="660000"/>
        </a:lt2>
        <a:accent1>
          <a:srgbClr val="CCCC00"/>
        </a:accent1>
        <a:accent2>
          <a:srgbClr val="999966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8A8A5C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3">
        <a:dk1>
          <a:srgbClr val="618052"/>
        </a:dk1>
        <a:lt1>
          <a:srgbClr val="FFFFE3"/>
        </a:lt1>
        <a:dk2>
          <a:srgbClr val="162E36"/>
        </a:dk2>
        <a:lt2>
          <a:srgbClr val="FFFFFF"/>
        </a:lt2>
        <a:accent1>
          <a:srgbClr val="336699"/>
        </a:accent1>
        <a:accent2>
          <a:srgbClr val="69888B"/>
        </a:accent2>
        <a:accent3>
          <a:srgbClr val="ABADAE"/>
        </a:accent3>
        <a:accent4>
          <a:srgbClr val="DADAC2"/>
        </a:accent4>
        <a:accent5>
          <a:srgbClr val="ADB8CA"/>
        </a:accent5>
        <a:accent6>
          <a:srgbClr val="5E7B7D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4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CC00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5">
        <a:dk1>
          <a:srgbClr val="666699"/>
        </a:dk1>
        <a:lt1>
          <a:srgbClr val="FFFFFF"/>
        </a:lt1>
        <a:dk2>
          <a:srgbClr val="000033"/>
        </a:dk2>
        <a:lt2>
          <a:srgbClr val="FFFFFF"/>
        </a:lt2>
        <a:accent1>
          <a:srgbClr val="9966FF"/>
        </a:accent1>
        <a:accent2>
          <a:srgbClr val="CCCCFF"/>
        </a:accent2>
        <a:accent3>
          <a:srgbClr val="AAAAAD"/>
        </a:accent3>
        <a:accent4>
          <a:srgbClr val="DADADA"/>
        </a:accent4>
        <a:accent5>
          <a:srgbClr val="CAB8FF"/>
        </a:accent5>
        <a:accent6>
          <a:srgbClr val="B9B9E7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6">
        <a:dk1>
          <a:srgbClr val="000000"/>
        </a:dk1>
        <a:lt1>
          <a:srgbClr val="FFFFFF"/>
        </a:lt1>
        <a:dk2>
          <a:srgbClr val="000000"/>
        </a:dk2>
        <a:lt2>
          <a:srgbClr val="669966"/>
        </a:lt2>
        <a:accent1>
          <a:srgbClr val="CCCC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8AB9"/>
        </a:accent6>
        <a:hlink>
          <a:srgbClr val="000066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7">
        <a:dk1>
          <a:srgbClr val="0099CC"/>
        </a:dk1>
        <a:lt1>
          <a:srgbClr val="FFFFFF"/>
        </a:lt1>
        <a:dk2>
          <a:srgbClr val="000099"/>
        </a:dk2>
        <a:lt2>
          <a:srgbClr val="FFFFFF"/>
        </a:lt2>
        <a:accent1>
          <a:srgbClr val="0099CC"/>
        </a:accent1>
        <a:accent2>
          <a:srgbClr val="6600FF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5C00E7"/>
        </a:accent6>
        <a:hlink>
          <a:srgbClr val="FFCC00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8">
        <a:dk1>
          <a:srgbClr val="000033"/>
        </a:dk1>
        <a:lt1>
          <a:srgbClr val="FFFFFF"/>
        </a:lt1>
        <a:dk2>
          <a:srgbClr val="003366"/>
        </a:dk2>
        <a:lt2>
          <a:srgbClr val="275C6D"/>
        </a:lt2>
        <a:accent1>
          <a:srgbClr val="A7D2DF"/>
        </a:accent1>
        <a:accent2>
          <a:srgbClr val="108DA6"/>
        </a:accent2>
        <a:accent3>
          <a:srgbClr val="FFFFFF"/>
        </a:accent3>
        <a:accent4>
          <a:srgbClr val="00002A"/>
        </a:accent4>
        <a:accent5>
          <a:srgbClr val="D0E5EC"/>
        </a:accent5>
        <a:accent6>
          <a:srgbClr val="0D7F96"/>
        </a:accent6>
        <a:hlink>
          <a:srgbClr val="6666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9">
        <a:dk1>
          <a:srgbClr val="CC3300"/>
        </a:dk1>
        <a:lt1>
          <a:srgbClr val="FFFFFF"/>
        </a:lt1>
        <a:dk2>
          <a:srgbClr val="000000"/>
        </a:dk2>
        <a:lt2>
          <a:srgbClr val="FFFFCC"/>
        </a:lt2>
        <a:accent1>
          <a:srgbClr val="FF9900"/>
        </a:accent1>
        <a:accent2>
          <a:srgbClr val="9933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8A2D00"/>
        </a:accent6>
        <a:hlink>
          <a:srgbClr val="CEC5A2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Quadrant</Template>
  <TotalTime>26078</TotalTime>
  <Words>1181</Words>
  <Application>Microsoft Macintosh PowerPoint</Application>
  <PresentationFormat>On-screen Show (4:3)</PresentationFormat>
  <Paragraphs>124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6" baseType="lpstr">
      <vt:lpstr>Arial</vt:lpstr>
      <vt:lpstr>Courier New</vt:lpstr>
      <vt:lpstr>Times New Roman</vt:lpstr>
      <vt:lpstr>Wingdings</vt:lpstr>
      <vt:lpstr>Quadrant</vt:lpstr>
      <vt:lpstr>CMPE 135: Object-Oriented Analysis  and Design March 18 Class Meeting</vt:lpstr>
      <vt:lpstr>Midterm: Question #41</vt:lpstr>
      <vt:lpstr>Midterm: Question #42</vt:lpstr>
      <vt:lpstr>Midterm: Question #43</vt:lpstr>
      <vt:lpstr>Midterm: Question #44</vt:lpstr>
      <vt:lpstr>Midterm: Question #45</vt:lpstr>
      <vt:lpstr>Midterm: Question #46</vt:lpstr>
      <vt:lpstr>Model-View-Controller Architecture (MVC)</vt:lpstr>
      <vt:lpstr>MVC Implementation: Loose Coupling</vt:lpstr>
      <vt:lpstr>MVC Model Objects</vt:lpstr>
      <vt:lpstr>MVC View Objects</vt:lpstr>
      <vt:lpstr>MVC Controller Objects</vt:lpstr>
      <vt:lpstr>Software Frameworks</vt:lpstr>
      <vt:lpstr>Software Frameworks, cont’d</vt:lpstr>
      <vt:lpstr>Building and Installing wxWidgets</vt:lpstr>
      <vt:lpstr>wxWidgets Samples and Demos</vt:lpstr>
      <vt:lpstr>wxWidgets Documentation</vt:lpstr>
      <vt:lpstr>Tutorials</vt:lpstr>
      <vt:lpstr>wx-RPS: Mac OS X</vt:lpstr>
      <vt:lpstr>wx-RPS: Linux</vt:lpstr>
      <vt:lpstr>wx-RPS: Windows 10</vt:lpstr>
    </vt:vector>
  </TitlesOfParts>
  <Company>Apropos Logic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 153: Concepts of Compiler Design</dc:title>
  <dc:creator>Ronald Mak</dc:creator>
  <cp:lastModifiedBy>Ron Mak</cp:lastModifiedBy>
  <cp:revision>626</cp:revision>
  <dcterms:created xsi:type="dcterms:W3CDTF">2008-01-12T03:52:55Z</dcterms:created>
  <dcterms:modified xsi:type="dcterms:W3CDTF">2021-03-18T10:30:50Z</dcterms:modified>
</cp:coreProperties>
</file>