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8" r:id="rId3"/>
    <p:sldId id="289" r:id="rId4"/>
    <p:sldId id="290" r:id="rId5"/>
    <p:sldId id="294" r:id="rId6"/>
    <p:sldId id="257" r:id="rId7"/>
    <p:sldId id="258" r:id="rId8"/>
    <p:sldId id="259" r:id="rId9"/>
    <p:sldId id="260" r:id="rId10"/>
    <p:sldId id="262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91" r:id="rId22"/>
    <p:sldId id="272" r:id="rId23"/>
    <p:sldId id="275" r:id="rId24"/>
    <p:sldId id="276" r:id="rId25"/>
    <p:sldId id="277" r:id="rId26"/>
    <p:sldId id="278" r:id="rId27"/>
    <p:sldId id="292" r:id="rId28"/>
    <p:sldId id="293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B23C00"/>
    <a:srgbClr val="008000"/>
    <a:srgbClr val="F2E5D0"/>
    <a:srgbClr val="DEF0F2"/>
    <a:srgbClr val="8F0000"/>
    <a:srgbClr val="464646"/>
    <a:srgbClr val="CC99FF"/>
    <a:srgbClr val="99FF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1" autoAdjust="0"/>
    <p:restoredTop sz="86386" autoAdjust="0"/>
  </p:normalViewPr>
  <p:slideViewPr>
    <p:cSldViewPr>
      <p:cViewPr varScale="1">
        <p:scale>
          <a:sx n="192" d="100"/>
          <a:sy n="192" d="100"/>
        </p:scale>
        <p:origin x="2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68D8E-92B9-6647-9C13-3186C5B514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5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DA5FC-E46B-9C44-BC74-948B74CFAE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7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1163"/>
            <a:ext cx="20574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163"/>
            <a:ext cx="6019800" cy="5719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E3472-7C7E-B14E-BFC5-D45A5C34A3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3FEEA-E4EA-8B48-84AC-27AA886F7D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0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6CE3A-7281-7642-9900-6E16427813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CDA5C-119F-CC4B-9649-ABA59C0C10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3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0CE1F-3703-B242-8AD0-B0AC82B28E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6963" y="6248400"/>
            <a:ext cx="2103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SJSU Dept. of Computer Science Fall 2013: September 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2963" y="6248400"/>
            <a:ext cx="26368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CS 151: Object-Oriented Design © R. Mak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431D7-A35E-FE4C-978D-A4C1DB31A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8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74743-FE56-7945-B44C-593C2BC72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8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85C50-577F-4141-9922-FD2248DB0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5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Spring 2021: March 9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228860" y="6263609"/>
            <a:ext cx="2964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135: Object-Oriented</a:t>
            </a:r>
            <a:r>
              <a:rPr lang="en-US" sz="1000" baseline="0" dirty="0"/>
              <a:t> Analysis and Design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2400" dirty="0"/>
              <a:t>CMPE 135</a:t>
            </a:r>
            <a:br>
              <a:rPr lang="en-US" altLang="x-none" sz="3200" dirty="0"/>
            </a:br>
            <a:r>
              <a:rPr lang="en-US" altLang="x-none" sz="3200" dirty="0"/>
              <a:t>Object-Oriented Analysis and Design</a:t>
            </a:r>
            <a:br>
              <a:rPr lang="en-US" sz="3600" dirty="0"/>
            </a:br>
            <a:r>
              <a:rPr lang="en-US" sz="2400" dirty="0"/>
              <a:t>March 9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2021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Interfaces?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22" y="1300775"/>
            <a:ext cx="4114755" cy="4962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105518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Interfaces? </a:t>
            </a:r>
            <a:r>
              <a:rPr lang="en-US" i="1" dirty="0"/>
              <a:t>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3041"/>
            <a:ext cx="8382000" cy="354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381437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Interfaces? </a:t>
            </a:r>
            <a:r>
              <a:rPr lang="en-US" i="1" dirty="0"/>
              <a:t>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29" y="1234464"/>
            <a:ext cx="3130142" cy="5013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1168484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Encapsulate What Varies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64" y="1325903"/>
            <a:ext cx="8017471" cy="4872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352789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the Duck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62" y="1325903"/>
            <a:ext cx="4023316" cy="2945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550" y="1417342"/>
            <a:ext cx="2953616" cy="4709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7D422-45BF-E24C-8150-546528EA3518}"/>
              </a:ext>
            </a:extLst>
          </p:cNvPr>
          <p:cNvSpPr txBox="1"/>
          <p:nvPr/>
        </p:nvSpPr>
        <p:spPr>
          <a:xfrm>
            <a:off x="619882" y="4434829"/>
            <a:ext cx="424667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In C++, an interface is a </a:t>
            </a:r>
            <a:r>
              <a:rPr lang="en-US" u="sng" dirty="0">
                <a:solidFill>
                  <a:srgbClr val="0033CC"/>
                </a:solidFill>
              </a:rPr>
              <a:t>superclass</a:t>
            </a:r>
            <a:r>
              <a:rPr lang="en-US" dirty="0">
                <a:solidFill>
                  <a:srgbClr val="0033CC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rgbClr val="0033CC"/>
                </a:solidFill>
              </a:rPr>
              <a:t>which is often (but not necessarily) </a:t>
            </a:r>
            <a:r>
              <a:rPr lang="en-US" u="sng" dirty="0">
                <a:solidFill>
                  <a:srgbClr val="0033CC"/>
                </a:solidFill>
              </a:rPr>
              <a:t>abstract</a:t>
            </a:r>
            <a:r>
              <a:rPr lang="en-US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2479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73" y="2148854"/>
            <a:ext cx="3242007" cy="3465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to an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abstract class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Animal</a:t>
            </a:r>
            <a:r>
              <a:rPr lang="en-US" dirty="0"/>
              <a:t> has two concrete implementations,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Dog</a:t>
            </a:r>
            <a:r>
              <a:rPr lang="en-US" dirty="0"/>
              <a:t> and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Cat</a:t>
            </a:r>
            <a:r>
              <a:rPr lang="en-US" dirty="0"/>
              <a:t>.</a:t>
            </a:r>
          </a:p>
          <a:p>
            <a:pPr lvl="5"/>
            <a:endParaRPr lang="en-US" dirty="0"/>
          </a:p>
          <a:p>
            <a:r>
              <a:rPr lang="en-US" dirty="0"/>
              <a:t>Code to a </a:t>
            </a:r>
            <a:r>
              <a:rPr lang="en-US" u="sng" dirty="0"/>
              <a:t>specific </a:t>
            </a:r>
            <a:br>
              <a:rPr lang="en-US" u="sng" dirty="0"/>
            </a:br>
            <a:r>
              <a:rPr lang="en-US" u="sng" dirty="0"/>
              <a:t>implementation</a:t>
            </a:r>
            <a:r>
              <a:rPr lang="en-US" dirty="0"/>
              <a:t>:</a:t>
            </a:r>
          </a:p>
          <a:p>
            <a:pPr lvl="4"/>
            <a:endParaRPr lang="en-US" dirty="0"/>
          </a:p>
          <a:p>
            <a:pPr lvl="2"/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Code to an </a:t>
            </a:r>
            <a:r>
              <a:rPr lang="en-US" u="sng" dirty="0"/>
              <a:t>interface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/>
              <a:t>An improvement:</a:t>
            </a:r>
            <a:br>
              <a:rPr lang="en-US" dirty="0"/>
            </a:br>
            <a:r>
              <a:rPr lang="en-US" dirty="0"/>
              <a:t>Use a </a:t>
            </a:r>
            <a:r>
              <a:rPr lang="en-US" u="sng" dirty="0"/>
              <a:t>factory class</a:t>
            </a:r>
            <a:r>
              <a:rPr lang="en-US" dirty="0"/>
              <a:t> to make animal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8757" y="3420774"/>
            <a:ext cx="252986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Dog *d = new Dog();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d-&gt;bark();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8757" y="4673005"/>
            <a:ext cx="364074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Animal *animal = new Dog(); 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animal-&gt;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make_sound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13775-51C0-0348-A04B-93C9BEBF8AC5}"/>
              </a:ext>
            </a:extLst>
          </p:cNvPr>
          <p:cNvSpPr txBox="1"/>
          <p:nvPr/>
        </p:nvSpPr>
        <p:spPr>
          <a:xfrm>
            <a:off x="3009127" y="3817881"/>
            <a:ext cx="9797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inflexible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F8E2F-A341-4F4C-96E9-290521B5BFCF}"/>
              </a:ext>
            </a:extLst>
          </p:cNvPr>
          <p:cNvSpPr txBox="1"/>
          <p:nvPr/>
        </p:nvSpPr>
        <p:spPr>
          <a:xfrm>
            <a:off x="3988263" y="5074902"/>
            <a:ext cx="71045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8044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the Duck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23" y="1234464"/>
            <a:ext cx="7839766" cy="4937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889129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4953000"/>
          </a:xfrm>
        </p:spPr>
        <p:txBody>
          <a:bodyPr/>
          <a:lstStyle/>
          <a:p>
            <a:r>
              <a:rPr lang="en-US" dirty="0"/>
              <a:t>With this design, other types of objects can </a:t>
            </a:r>
            <a:r>
              <a:rPr lang="en-US" u="sng" dirty="0"/>
              <a:t>reuse</a:t>
            </a:r>
            <a:r>
              <a:rPr lang="en-US" dirty="0"/>
              <a:t> our fly and quack behaviors because these behaviors are </a:t>
            </a:r>
            <a:r>
              <a:rPr lang="en-US" u="sng" dirty="0"/>
              <a:t>no longer hidden</a:t>
            </a:r>
            <a:r>
              <a:rPr lang="en-US" dirty="0"/>
              <a:t> in our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classes.</a:t>
            </a:r>
          </a:p>
          <a:p>
            <a:pPr lvl="4"/>
            <a:endParaRPr lang="en-US" dirty="0"/>
          </a:p>
          <a:p>
            <a:r>
              <a:rPr lang="en-US" dirty="0"/>
              <a:t>We can add new behaviors </a:t>
            </a:r>
            <a:r>
              <a:rPr lang="en-US" u="sng" dirty="0"/>
              <a:t>without modifying</a:t>
            </a:r>
            <a:r>
              <a:rPr lang="en-US" dirty="0"/>
              <a:t> any of our existing behavior classes or touching any of the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classes that use flying behaviors.</a:t>
            </a:r>
          </a:p>
          <a:p>
            <a:pPr lvl="4"/>
            <a:endParaRPr lang="en-US" dirty="0"/>
          </a:p>
          <a:p>
            <a:r>
              <a:rPr lang="en-US" dirty="0"/>
              <a:t>So we get the benefit of reuse without all the baggage that comes along with inheritance.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Delegate Duck Behaviors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can </a:t>
            </a:r>
            <a:r>
              <a:rPr lang="en-US" u="sng" dirty="0"/>
              <a:t>delegate</a:t>
            </a:r>
            <a:r>
              <a:rPr lang="en-US" dirty="0"/>
              <a:t> its flying and quacking behavior, instead of using quacking and flying member functions defined in the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class or in the subclasses.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14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Delegate Duck Behaviors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17" y="1597348"/>
            <a:ext cx="7772365" cy="27460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3024151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Point-Circle-Rectangle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3380" y="1261155"/>
            <a:ext cx="7960834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class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Point</a:t>
            </a:r>
          </a:p>
          <a:p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public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:</a:t>
            </a:r>
          </a:p>
          <a:p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    Point(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x,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y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) : x(x),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y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y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) {}</a:t>
            </a:r>
          </a:p>
          <a:p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virtual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~Point() {}</a:t>
            </a:r>
          </a:p>
          <a:p>
            <a:br>
              <a:rPr lang="de-DE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get_x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()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const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return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x; }</a:t>
            </a:r>
          </a:p>
          <a:p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get_y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()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const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return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y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; }</a:t>
            </a:r>
          </a:p>
          <a:p>
            <a:endParaRPr lang="de-DE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void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move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const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dx,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const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dy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) { x += dx;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y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+=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dy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; }</a:t>
            </a:r>
            <a:br>
              <a:rPr lang="de-DE" b="1" dirty="0">
                <a:latin typeface="Courier New" charset="0"/>
                <a:ea typeface="Courier New" charset="0"/>
                <a:cs typeface="Courier New" charset="0"/>
              </a:rPr>
            </a:br>
            <a:endParaRPr lang="de-DE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private:</a:t>
            </a:r>
          </a:p>
          <a:p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 x, </a:t>
            </a:r>
            <a:r>
              <a:rPr lang="de-DE" b="1" dirty="0" err="1">
                <a:latin typeface="Courier New" charset="0"/>
                <a:ea typeface="Courier New" charset="0"/>
                <a:cs typeface="Courier New" charset="0"/>
              </a:rPr>
              <a:t>y</a:t>
            </a:r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de-DE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4659" y="3920056"/>
            <a:ext cx="6109365" cy="28007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Circle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: public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 Point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Circle(Point center,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r)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: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Point(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center.get_x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(),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center.get_y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())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  radius(r)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{}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private: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radius;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4735" y="1999818"/>
            <a:ext cx="265008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Is there anything </a:t>
            </a:r>
          </a:p>
          <a:p>
            <a:r>
              <a:rPr lang="en-US" sz="2000" dirty="0">
                <a:solidFill>
                  <a:srgbClr val="0033CC"/>
                </a:solidFill>
              </a:rPr>
              <a:t>wrong with this code?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7829" y="5851272"/>
            <a:ext cx="30283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Circle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u="sng" dirty="0">
                <a:solidFill>
                  <a:srgbClr val="0033CC"/>
                </a:solidFill>
              </a:rPr>
              <a:t>has</a:t>
            </a:r>
            <a:r>
              <a:rPr lang="en-US" dirty="0">
                <a:solidFill>
                  <a:srgbClr val="0033CC"/>
                </a:solidFill>
              </a:rPr>
              <a:t> a center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Point</a:t>
            </a:r>
            <a:r>
              <a:rPr lang="en-US" dirty="0">
                <a:solidFill>
                  <a:srgbClr val="0033CC"/>
                </a:solidFill>
              </a:rPr>
              <a:t>.</a:t>
            </a:r>
          </a:p>
          <a:p>
            <a:r>
              <a:rPr lang="en-US" dirty="0">
                <a:solidFill>
                  <a:srgbClr val="0033CC"/>
                </a:solidFill>
              </a:rPr>
              <a:t>But 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Circle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u="sng" dirty="0">
                <a:solidFill>
                  <a:srgbClr val="0033CC"/>
                </a:solidFill>
              </a:rPr>
              <a:t>is not</a:t>
            </a:r>
            <a:r>
              <a:rPr lang="en-US" dirty="0">
                <a:solidFill>
                  <a:srgbClr val="0033CC"/>
                </a:solidFill>
              </a:rPr>
              <a:t> 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Point</a:t>
            </a:r>
            <a:r>
              <a:rPr lang="en-US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316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9694" y="1434661"/>
            <a:ext cx="3764172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FlyBehavior</a:t>
            </a:r>
            <a:endParaRPr lang="en-US" b="1" dirty="0">
              <a:solidFill>
                <a:srgbClr val="B23C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virtual ~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FlyBehavior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() {}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virtual void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fly()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 0;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8575" y="1265384"/>
            <a:ext cx="1425327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FlyBehavior.h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3D987-1763-8F48-92D3-64F14C8AB25C}"/>
              </a:ext>
            </a:extLst>
          </p:cNvPr>
          <p:cNvSpPr txBox="1"/>
          <p:nvPr/>
        </p:nvSpPr>
        <p:spPr>
          <a:xfrm>
            <a:off x="1059694" y="3372182"/>
            <a:ext cx="6603090" cy="32932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FlyBehavior.h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Fly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FlyBehavior</a:t>
            </a:r>
            <a:endParaRPr lang="en-US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fly()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cout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&lt;&lt; "  I can fly!" &lt;&lt;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endl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; 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b="1" dirty="0" err="1">
                <a:solidFill>
                  <a:srgbClr val="C00000"/>
                </a:solidFill>
                <a:latin typeface="Courier New" charset="0"/>
                <a:cs typeface="Courier New" charset="0"/>
              </a:rPr>
              <a:t>NoFly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FlyBehavior</a:t>
            </a:r>
            <a:endParaRPr lang="en-US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fly()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cout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&lt;&lt; "  I can't fly!" &lt;&lt;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endl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; 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3EF508-5CE8-0046-878A-7CA41068C666}"/>
              </a:ext>
            </a:extLst>
          </p:cNvPr>
          <p:cNvSpPr txBox="1"/>
          <p:nvPr/>
        </p:nvSpPr>
        <p:spPr>
          <a:xfrm>
            <a:off x="7223731" y="3132805"/>
            <a:ext cx="61350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Fly.h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E9BF16-D1A2-2E46-9623-7482FF138D65}"/>
              </a:ext>
            </a:extLst>
          </p:cNvPr>
          <p:cNvSpPr txBox="1"/>
          <p:nvPr/>
        </p:nvSpPr>
        <p:spPr>
          <a:xfrm>
            <a:off x="3691792" y="1674038"/>
            <a:ext cx="138211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interface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CB60B-86F8-914C-818D-D0180A4F881A}"/>
              </a:ext>
            </a:extLst>
          </p:cNvPr>
          <p:cNvSpPr txBox="1"/>
          <p:nvPr/>
        </p:nvSpPr>
        <p:spPr>
          <a:xfrm>
            <a:off x="6160170" y="3546832"/>
            <a:ext cx="16770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Specific</a:t>
            </a:r>
          </a:p>
          <a:p>
            <a:r>
              <a:rPr lang="en-US" dirty="0">
                <a:solidFill>
                  <a:srgbClr val="0033CC"/>
                </a:solidFill>
              </a:rPr>
              <a:t>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35226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1325903"/>
            <a:ext cx="3514104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QuackBehavior</a:t>
            </a:r>
            <a:endParaRPr lang="en-US" sz="1400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virtual ~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QuackBehavior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() {}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virtual void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quack()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= 0;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D21D9-01F2-1246-A076-589090BB18A5}"/>
              </a:ext>
            </a:extLst>
          </p:cNvPr>
          <p:cNvSpPr txBox="1"/>
          <p:nvPr/>
        </p:nvSpPr>
        <p:spPr>
          <a:xfrm>
            <a:off x="3239474" y="2519839"/>
            <a:ext cx="5447325" cy="4185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QuackBehavior.h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Quack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QuackBehavior</a:t>
            </a:r>
            <a:endParaRPr lang="en-US" sz="1400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quack()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cout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&lt;&lt; "  Quack!" &lt;&lt;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endl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; }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>
                <a:solidFill>
                  <a:srgbClr val="C00000"/>
                </a:solidFill>
                <a:latin typeface="Courier New" charset="0"/>
                <a:cs typeface="Courier New" charset="0"/>
              </a:rPr>
              <a:t>Squeak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QuackBehavior</a:t>
            </a:r>
            <a:endParaRPr lang="en-US" sz="1400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quack() </a:t>
            </a:r>
            <a:r>
              <a:rPr lang="en-US" sz="1400" b="1" dirty="0">
                <a:latin typeface="Courier New" charset="0"/>
                <a:cs typeface="Courier New" charset="0"/>
              </a:rPr>
              <a:t>{ </a:t>
            </a:r>
            <a:r>
              <a:rPr lang="en-US" sz="1400" b="1" dirty="0" err="1">
                <a:latin typeface="Courier New" charset="0"/>
                <a:cs typeface="Courier New" charset="0"/>
              </a:rPr>
              <a:t>cout</a:t>
            </a:r>
            <a:r>
              <a:rPr lang="en-US" sz="1400" b="1" dirty="0">
                <a:latin typeface="Courier New" charset="0"/>
                <a:cs typeface="Courier New" charset="0"/>
              </a:rPr>
              <a:t> &lt;&lt; "  Squeak!" &lt;&lt; </a:t>
            </a:r>
            <a:r>
              <a:rPr lang="en-US" sz="1400" b="1" dirty="0" err="1">
                <a:latin typeface="Courier New" charset="0"/>
                <a:cs typeface="Courier New" charset="0"/>
              </a:rPr>
              <a:t>endl</a:t>
            </a:r>
            <a:r>
              <a:rPr lang="en-US" sz="1400" b="1" dirty="0">
                <a:latin typeface="Courier New" charset="0"/>
                <a:cs typeface="Courier New" charset="0"/>
              </a:rPr>
              <a:t>; }</a:t>
            </a:r>
          </a:p>
          <a:p>
            <a:r>
              <a:rPr lang="en-US" sz="1400" b="1" dirty="0">
                <a:latin typeface="Courier New" charset="0"/>
                <a:cs typeface="Courier New" charset="0"/>
              </a:rPr>
              <a:t>};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>
                <a:solidFill>
                  <a:srgbClr val="C00000"/>
                </a:solidFill>
                <a:latin typeface="Courier New" charset="0"/>
                <a:cs typeface="Courier New" charset="0"/>
              </a:rPr>
              <a:t>Mute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QuackBehavior</a:t>
            </a:r>
            <a:endParaRPr lang="en-US" sz="1400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quack()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{ /* silent */ }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Quack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3220" y="1236077"/>
            <a:ext cx="1745927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QuackBehavior.h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E2C2E1-B225-4A49-9D15-BA4689C7F84A}"/>
              </a:ext>
            </a:extLst>
          </p:cNvPr>
          <p:cNvSpPr txBox="1"/>
          <p:nvPr/>
        </p:nvSpPr>
        <p:spPr>
          <a:xfrm>
            <a:off x="7937809" y="2419641"/>
            <a:ext cx="949299" cy="338554"/>
          </a:xfrm>
          <a:prstGeom prst="rect">
            <a:avLst/>
          </a:prstGeom>
          <a:solidFill>
            <a:srgbClr val="0033C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Quack.h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C2D68-760A-0E40-9C05-4C7DA26867B3}"/>
              </a:ext>
            </a:extLst>
          </p:cNvPr>
          <p:cNvSpPr txBox="1"/>
          <p:nvPr/>
        </p:nvSpPr>
        <p:spPr>
          <a:xfrm>
            <a:off x="3116327" y="1634933"/>
            <a:ext cx="138211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interface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1F098-662F-6344-9B8E-4A4E6D0EDC5C}"/>
              </a:ext>
            </a:extLst>
          </p:cNvPr>
          <p:cNvSpPr txBox="1"/>
          <p:nvPr/>
        </p:nvSpPr>
        <p:spPr>
          <a:xfrm>
            <a:off x="7223731" y="2844225"/>
            <a:ext cx="16770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Specific</a:t>
            </a:r>
          </a:p>
          <a:p>
            <a:r>
              <a:rPr lang="en-US" dirty="0">
                <a:solidFill>
                  <a:srgbClr val="0033CC"/>
                </a:solidFill>
              </a:rPr>
              <a:t>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14028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Abstract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Superclass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39" y="1348609"/>
            <a:ext cx="6726521" cy="4278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QuackBehavior.h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FlyBehavior.h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virtual ~Duck() {}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perform_quack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quack_behavior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cs typeface="Courier New" charset="0"/>
              </a:rPr>
              <a:t>-&gt;quack()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;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perform_fly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  {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fly_behavior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cs typeface="Courier New" charset="0"/>
              </a:rPr>
              <a:t>-&gt;fly();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}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virtual void identify() = 0;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protected: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QuackBehavior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 *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quack_behavior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FlyBehavior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   *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fly_behavior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9268" y="4490127"/>
            <a:ext cx="279435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Quacking is </a:t>
            </a:r>
            <a:r>
              <a:rPr lang="en-US" u="sng" dirty="0">
                <a:solidFill>
                  <a:srgbClr val="0033CC"/>
                </a:solidFill>
              </a:rPr>
              <a:t>delegated</a:t>
            </a:r>
            <a:r>
              <a:rPr lang="en-US" dirty="0">
                <a:solidFill>
                  <a:srgbClr val="0033CC"/>
                </a:solidFill>
              </a:rPr>
              <a:t> to </a:t>
            </a:r>
          </a:p>
          <a:p>
            <a:r>
              <a:rPr lang="en-US" dirty="0">
                <a:solidFill>
                  <a:srgbClr val="0033CC"/>
                </a:solidFill>
              </a:rPr>
              <a:t>the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QuackBehavior</a:t>
            </a:r>
            <a:r>
              <a:rPr lang="en-US" dirty="0">
                <a:solidFill>
                  <a:srgbClr val="0033CC"/>
                </a:solidFill>
              </a:rPr>
              <a:t> object.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9268" y="5170263"/>
            <a:ext cx="254749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Flying is </a:t>
            </a:r>
            <a:r>
              <a:rPr lang="en-US" u="sng" dirty="0">
                <a:solidFill>
                  <a:srgbClr val="0033CC"/>
                </a:solidFill>
              </a:rPr>
              <a:t>delegated</a:t>
            </a:r>
            <a:r>
              <a:rPr lang="en-US" dirty="0">
                <a:solidFill>
                  <a:srgbClr val="0033CC"/>
                </a:solidFill>
              </a:rPr>
              <a:t> to </a:t>
            </a:r>
          </a:p>
          <a:p>
            <a:r>
              <a:rPr lang="en-US" dirty="0">
                <a:solidFill>
                  <a:srgbClr val="0033CC"/>
                </a:solidFill>
              </a:rPr>
              <a:t>the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FlyBehavior</a:t>
            </a:r>
            <a:r>
              <a:rPr lang="en-US" dirty="0">
                <a:solidFill>
                  <a:srgbClr val="0033CC"/>
                </a:solidFill>
              </a:rPr>
              <a:t> object.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8639" y="1205286"/>
            <a:ext cx="82266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Duck.h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93350-ACA2-DB4B-BA58-852F7AE55945}"/>
              </a:ext>
            </a:extLst>
          </p:cNvPr>
          <p:cNvSpPr txBox="1"/>
          <p:nvPr/>
        </p:nvSpPr>
        <p:spPr>
          <a:xfrm>
            <a:off x="6789190" y="1655523"/>
            <a:ext cx="138211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interface</a:t>
            </a:r>
          </a:p>
          <a:p>
            <a:r>
              <a:rPr lang="en-US" dirty="0">
                <a:solidFill>
                  <a:srgbClr val="0033CC"/>
                </a:solidFill>
              </a:rPr>
              <a:t>for a duck</a:t>
            </a:r>
          </a:p>
        </p:txBody>
      </p:sp>
    </p:spTree>
    <p:extLst>
      <p:ext uri="{BB962C8B-B14F-4D97-AF65-F5344CB8AC3E}">
        <p14:creationId xmlns:p14="http://schemas.microsoft.com/office/powerpoint/2010/main" val="1682447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Ducks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8757" y="1234464"/>
            <a:ext cx="5650906" cy="5493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Duck.h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Quack.h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Fly.h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endParaRPr lang="en-US" sz="13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300" b="1" dirty="0" err="1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MallardDuck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Duck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MallardDuck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sz="13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quack_behavior</a:t>
            </a:r>
            <a:r>
              <a:rPr lang="en-US" sz="13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new Quack();</a:t>
            </a:r>
          </a:p>
          <a:p>
            <a:r>
              <a:rPr lang="en-US" sz="13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sz="13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fly_behavior</a:t>
            </a:r>
            <a:r>
              <a:rPr lang="en-US" sz="13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  = new Fly();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  <a:b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3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void identify() {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"Mallard duck" &lt;&lt;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3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300" b="1" dirty="0" err="1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RubberDuck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Duck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RubberDuck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sz="13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quack_behavior</a:t>
            </a:r>
            <a:r>
              <a:rPr lang="en-US" sz="13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new Squeak();</a:t>
            </a:r>
          </a:p>
          <a:p>
            <a:r>
              <a:rPr lang="en-US" sz="13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sz="13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fly_behavior</a:t>
            </a:r>
            <a:r>
              <a:rPr lang="en-US" sz="13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  = new </a:t>
            </a:r>
            <a:r>
              <a:rPr lang="en-US" sz="13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NoFly</a:t>
            </a:r>
            <a:r>
              <a:rPr lang="en-US" sz="13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  <a:b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3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void identify() {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"Rubber duck" &lt;&lt;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0707" y="1325903"/>
            <a:ext cx="136922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DuckTypes.h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CFA626-D5D1-E546-925B-BA27EF73E633}"/>
              </a:ext>
            </a:extLst>
          </p:cNvPr>
          <p:cNvSpPr txBox="1"/>
          <p:nvPr/>
        </p:nvSpPr>
        <p:spPr>
          <a:xfrm>
            <a:off x="5783805" y="1832121"/>
            <a:ext cx="16770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Specific duck</a:t>
            </a:r>
          </a:p>
          <a:p>
            <a:r>
              <a:rPr lang="en-US" dirty="0">
                <a:solidFill>
                  <a:srgbClr val="0033CC"/>
                </a:solidFill>
              </a:rPr>
              <a:t>implementations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C4CF0-CF4C-6B4C-8680-3F0060DAFACD}"/>
              </a:ext>
            </a:extLst>
          </p:cNvPr>
          <p:cNvSpPr txBox="1"/>
          <p:nvPr/>
        </p:nvSpPr>
        <p:spPr>
          <a:xfrm>
            <a:off x="5092896" y="3006101"/>
            <a:ext cx="133562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Set behavior</a:t>
            </a:r>
          </a:p>
          <a:p>
            <a:r>
              <a:rPr lang="en-US" dirty="0">
                <a:solidFill>
                  <a:srgbClr val="0033CC"/>
                </a:solidFill>
              </a:rPr>
              <a:t>at run time.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A04BE-ADC0-BD4F-B6CA-3C92CFC623D2}"/>
              </a:ext>
            </a:extLst>
          </p:cNvPr>
          <p:cNvSpPr txBox="1"/>
          <p:nvPr/>
        </p:nvSpPr>
        <p:spPr>
          <a:xfrm>
            <a:off x="5092896" y="5378179"/>
            <a:ext cx="133562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Set behavior</a:t>
            </a:r>
          </a:p>
          <a:p>
            <a:r>
              <a:rPr lang="en-US" dirty="0">
                <a:solidFill>
                  <a:srgbClr val="0033CC"/>
                </a:solidFill>
              </a:rPr>
              <a:t>at run time.</a:t>
            </a:r>
          </a:p>
        </p:txBody>
      </p:sp>
    </p:spTree>
    <p:extLst>
      <p:ext uri="{BB962C8B-B14F-4D97-AF65-F5344CB8AC3E}">
        <p14:creationId xmlns:p14="http://schemas.microsoft.com/office/powerpoint/2010/main" val="3481166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Ducks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40" y="1403741"/>
            <a:ext cx="5017720" cy="4185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DuckTypes.h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main()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MallardDuck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*mallard = new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MallardDuck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RubberDuck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*rubber  = new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RubberDuck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();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mallard-&gt;identify();</a:t>
            </a:r>
          </a:p>
          <a:p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    mallard-&gt;</a:t>
            </a:r>
            <a:r>
              <a:rPr lang="en-US" sz="1400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perform_quack</a:t>
            </a:r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    mallard-&gt;</a:t>
            </a:r>
            <a:r>
              <a:rPr lang="en-US" sz="1400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perform_fly</a:t>
            </a:r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cout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&lt;&lt;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endl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rubber-&gt;identify();</a:t>
            </a:r>
          </a:p>
          <a:p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rubber-&gt;</a:t>
            </a:r>
            <a:r>
              <a:rPr lang="en-US" sz="1400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perform_quack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rubber-&gt;</a:t>
            </a:r>
            <a:r>
              <a:rPr lang="en-US" sz="1400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perform_fly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();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return 0;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3446" y="1234464"/>
            <a:ext cx="1415644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DuckTest.cpp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9344D-1949-C84F-A213-9F96A1C872D4}"/>
              </a:ext>
            </a:extLst>
          </p:cNvPr>
          <p:cNvSpPr txBox="1"/>
          <p:nvPr/>
        </p:nvSpPr>
        <p:spPr>
          <a:xfrm>
            <a:off x="6292034" y="3075884"/>
            <a:ext cx="1912703" cy="1815882"/>
          </a:xfrm>
          <a:prstGeom prst="rect">
            <a:avLst/>
          </a:prstGeom>
          <a:solidFill>
            <a:srgbClr val="DEF0F2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Mallard duck</a:t>
            </a:r>
          </a:p>
          <a:p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Quack!</a:t>
            </a:r>
          </a:p>
          <a:p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I can fly!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Rubber duck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Squeak!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I can't fly!</a:t>
            </a:r>
          </a:p>
        </p:txBody>
      </p:sp>
    </p:spTree>
    <p:extLst>
      <p:ext uri="{BB962C8B-B14F-4D97-AF65-F5344CB8AC3E}">
        <p14:creationId xmlns:p14="http://schemas.microsoft.com/office/powerpoint/2010/main" val="37245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 on Encapsulated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59" y="1215956"/>
            <a:ext cx="8046682" cy="4940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3447210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“Has a” is Often Better Than “Is 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principle: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Composition is </a:t>
            </a:r>
            <a:r>
              <a:rPr lang="en-US" u="sng" dirty="0"/>
              <a:t>more flexible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 duck is composed of quack and fly behaviors.</a:t>
            </a:r>
          </a:p>
          <a:p>
            <a:pPr lvl="5"/>
            <a:endParaRPr lang="en-US" dirty="0"/>
          </a:p>
          <a:p>
            <a:r>
              <a:rPr lang="en-US" dirty="0"/>
              <a:t>You can </a:t>
            </a:r>
            <a:r>
              <a:rPr lang="en-US" u="sng" dirty="0"/>
              <a:t>set and change behavior</a:t>
            </a:r>
            <a:r>
              <a:rPr lang="en-US" dirty="0"/>
              <a:t> at run time.</a:t>
            </a:r>
          </a:p>
          <a:p>
            <a:pPr lvl="1"/>
            <a:r>
              <a:rPr lang="en-US" dirty="0"/>
              <a:t>If you’ve written code using inheritance, you must rewrite the code and recompile to change behaviors.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29528" y="1965976"/>
            <a:ext cx="5884944" cy="523220"/>
          </a:xfrm>
          <a:prstGeom prst="rect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Favor composition over inheritance.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7368F-2F76-2A4C-9D15-40DB7A59F741}"/>
              </a:ext>
            </a:extLst>
          </p:cNvPr>
          <p:cNvSpPr txBox="1"/>
          <p:nvPr/>
        </p:nvSpPr>
        <p:spPr>
          <a:xfrm>
            <a:off x="3108976" y="2454595"/>
            <a:ext cx="82747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“has a”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8922F-E656-8E4F-8336-664B9100967A}"/>
              </a:ext>
            </a:extLst>
          </p:cNvPr>
          <p:cNvSpPr txBox="1"/>
          <p:nvPr/>
        </p:nvSpPr>
        <p:spPr>
          <a:xfrm>
            <a:off x="5990862" y="2422227"/>
            <a:ext cx="64152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“is a”</a:t>
            </a:r>
          </a:p>
        </p:txBody>
      </p:sp>
    </p:spTree>
    <p:extLst>
      <p:ext uri="{BB962C8B-B14F-4D97-AF65-F5344CB8AC3E}">
        <p14:creationId xmlns:p14="http://schemas.microsoft.com/office/powerpoint/2010/main" val="36430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EAA22-C3FF-E24A-B213-3F45173C1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Virtual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C8D5-402F-D14B-965C-0C2580D87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26" y="5074902"/>
            <a:ext cx="3825918" cy="1056023"/>
          </a:xfrm>
        </p:spPr>
        <p:txBody>
          <a:bodyPr/>
          <a:lstStyle/>
          <a:p>
            <a:r>
              <a:rPr lang="en-US" dirty="0"/>
              <a:t>Which destructor(s) is/are called?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0C569-30CD-B641-8EFF-DC78247B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22DCC-2087-5C42-AF57-98283FD70305}"/>
              </a:ext>
            </a:extLst>
          </p:cNvPr>
          <p:cNvSpPr txBox="1"/>
          <p:nvPr/>
        </p:nvSpPr>
        <p:spPr>
          <a:xfrm>
            <a:off x="457200" y="1258449"/>
            <a:ext cx="6091732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Employee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Employee()  {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"Employee called"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~Employee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"~Employee called"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Manager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Employee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Manager()  {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"Manager called"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~Manager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"~Manager called"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  <a:b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private: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name;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90ADF-5E3A-264B-B359-74E5B3E027AF}"/>
              </a:ext>
            </a:extLst>
          </p:cNvPr>
          <p:cNvSpPr txBox="1"/>
          <p:nvPr/>
        </p:nvSpPr>
        <p:spPr>
          <a:xfrm>
            <a:off x="4195970" y="3942214"/>
            <a:ext cx="4381328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Employee.h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main()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Employee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new Manager();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delete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return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5ECA8-D122-544F-9A3F-819A6C13B74F}"/>
              </a:ext>
            </a:extLst>
          </p:cNvPr>
          <p:cNvSpPr txBox="1"/>
          <p:nvPr/>
        </p:nvSpPr>
        <p:spPr>
          <a:xfrm>
            <a:off x="5584600" y="1454575"/>
            <a:ext cx="1266693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Employee.h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C3654-C100-4445-BDD7-2D92951D3362}"/>
              </a:ext>
            </a:extLst>
          </p:cNvPr>
          <p:cNvSpPr txBox="1"/>
          <p:nvPr/>
        </p:nvSpPr>
        <p:spPr>
          <a:xfrm>
            <a:off x="6881841" y="5792371"/>
            <a:ext cx="1896353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DestructorTest.cpp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BCE2C-8719-A64C-A55B-B8431369F019}"/>
              </a:ext>
            </a:extLst>
          </p:cNvPr>
          <p:cNvSpPr txBox="1"/>
          <p:nvPr/>
        </p:nvSpPr>
        <p:spPr>
          <a:xfrm>
            <a:off x="7861334" y="3375646"/>
            <a:ext cx="731290" cy="338554"/>
          </a:xfrm>
          <a:prstGeom prst="rect">
            <a:avLst/>
          </a:prstGeom>
          <a:noFill/>
          <a:ln>
            <a:solidFill>
              <a:srgbClr val="B23C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23C00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124943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ED52-8DD4-9D44-BCD0-BCE5466A1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Virtual Destructors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B3818-C74D-7B49-AD52-FA987310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94C41-A842-384A-AF4D-F5600E7B8A8E}"/>
              </a:ext>
            </a:extLst>
          </p:cNvPr>
          <p:cNvSpPr txBox="1"/>
          <p:nvPr/>
        </p:nvSpPr>
        <p:spPr>
          <a:xfrm>
            <a:off x="1096529" y="1508781"/>
            <a:ext cx="6950942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Employee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Employee()          {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"Employee called"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virtual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~Employee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"~Employee called"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Manager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Employee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Manager()  {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"Manager called"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~Manager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"~Manager called" &lt;&lt;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  <a:b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private: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name;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7DD31-FCF3-274C-B73F-F0AF9C63EDCE}"/>
              </a:ext>
            </a:extLst>
          </p:cNvPr>
          <p:cNvSpPr txBox="1"/>
          <p:nvPr/>
        </p:nvSpPr>
        <p:spPr>
          <a:xfrm>
            <a:off x="6583658" y="1339504"/>
            <a:ext cx="1266693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Employee.h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3B60D-C7D0-D04C-AA68-5B6B288037B9}"/>
              </a:ext>
            </a:extLst>
          </p:cNvPr>
          <p:cNvSpPr txBox="1"/>
          <p:nvPr/>
        </p:nvSpPr>
        <p:spPr>
          <a:xfrm>
            <a:off x="7316181" y="5217488"/>
            <a:ext cx="731290" cy="338554"/>
          </a:xfrm>
          <a:prstGeom prst="rect">
            <a:avLst/>
          </a:prstGeom>
          <a:noFill/>
          <a:ln>
            <a:solidFill>
              <a:srgbClr val="B23C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23C00"/>
                </a:solidFill>
              </a:rPr>
              <a:t>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AF122-9733-CF48-A5F1-2C916E68B8A8}"/>
              </a:ext>
            </a:extLst>
          </p:cNvPr>
          <p:cNvSpPr txBox="1"/>
          <p:nvPr/>
        </p:nvSpPr>
        <p:spPr>
          <a:xfrm>
            <a:off x="640123" y="3852735"/>
            <a:ext cx="93647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virtual</a:t>
            </a:r>
          </a:p>
        </p:txBody>
      </p:sp>
    </p:spTree>
    <p:extLst>
      <p:ext uri="{BB962C8B-B14F-4D97-AF65-F5344CB8AC3E}">
        <p14:creationId xmlns:p14="http://schemas.microsoft.com/office/powerpoint/2010/main" val="41487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Point-Circle-Rectangle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402088"/>
          </a:xfrm>
        </p:spPr>
        <p:txBody>
          <a:bodyPr/>
          <a:lstStyle/>
          <a:p>
            <a:r>
              <a:rPr lang="en-US" dirty="0"/>
              <a:t>Even worse!</a:t>
            </a:r>
          </a:p>
          <a:p>
            <a:pPr lvl="1"/>
            <a:r>
              <a:rPr lang="en-US" dirty="0"/>
              <a:t>The upper-left corner is kept in the superclass.</a:t>
            </a:r>
          </a:p>
          <a:p>
            <a:pPr lvl="1"/>
            <a:r>
              <a:rPr lang="en-US" dirty="0"/>
              <a:t>The lower-right corner is a member variable.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8757" y="2788927"/>
            <a:ext cx="6199133" cy="38472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Rectangle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: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public Point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Rectangle(Point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upper_left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, Point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lr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    :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Point(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upper_left.get_x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(),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upper_left.get_y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())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     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lower_right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lr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{}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void move(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dx,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dy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)  // override Point::move()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    Point::move(dx,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dy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lower_right.move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(dx,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dy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}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private: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Point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lower_right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0898" y="5562599"/>
            <a:ext cx="340830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Rectangle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u="sng" dirty="0">
                <a:solidFill>
                  <a:srgbClr val="0033CC"/>
                </a:solidFill>
              </a:rPr>
              <a:t>has</a:t>
            </a:r>
            <a:r>
              <a:rPr lang="en-US" dirty="0">
                <a:solidFill>
                  <a:srgbClr val="0033CC"/>
                </a:solidFill>
              </a:rPr>
              <a:t> two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Point</a:t>
            </a:r>
            <a:r>
              <a:rPr lang="en-US" dirty="0">
                <a:solidFill>
                  <a:srgbClr val="0033CC"/>
                </a:solidFill>
              </a:rPr>
              <a:t>s.</a:t>
            </a:r>
          </a:p>
          <a:p>
            <a:r>
              <a:rPr lang="en-US" dirty="0">
                <a:solidFill>
                  <a:srgbClr val="0033CC"/>
                </a:solidFill>
              </a:rPr>
              <a:t>But 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Rectangle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u="sng" dirty="0">
                <a:solidFill>
                  <a:srgbClr val="0033CC"/>
                </a:solidFill>
              </a:rPr>
              <a:t>is not</a:t>
            </a:r>
            <a:r>
              <a:rPr lang="en-US" dirty="0">
                <a:solidFill>
                  <a:srgbClr val="0033CC"/>
                </a:solidFill>
              </a:rPr>
              <a:t> 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Point</a:t>
            </a:r>
            <a:r>
              <a:rPr lang="en-US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9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Vector-Stack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9666" y="6248400"/>
            <a:ext cx="548679" cy="457200"/>
          </a:xfrm>
        </p:spPr>
        <p:txBody>
          <a:bodyPr/>
          <a:lstStyle/>
          <a:p>
            <a:fld id="{FED62B2D-F854-104A-9535-9A504E5923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367" y="1254300"/>
            <a:ext cx="3943708" cy="2893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#include &lt;string&gt;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#include &lt;vector&gt;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using namespace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std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Stack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: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public vector&lt;string&gt;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Stack();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sz="14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push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(string item);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string </a:t>
            </a:r>
            <a:r>
              <a:rPr lang="en-US" sz="14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pop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4881" y="1251300"/>
            <a:ext cx="4373313" cy="2893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void Stack::</a:t>
            </a:r>
            <a:r>
              <a:rPr lang="en-US" sz="14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push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(string item)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this-&gt;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push_back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(item);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string Stack::</a:t>
            </a:r>
            <a:r>
              <a:rPr lang="en-US" sz="14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pop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string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top_item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= this-&gt;back();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this-&gt;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pop_back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return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top_item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4659" y="4343390"/>
            <a:ext cx="5125121" cy="2246769"/>
          </a:xfrm>
          <a:prstGeom prst="rect">
            <a:avLst/>
          </a:prstGeom>
          <a:solidFill>
            <a:srgbClr val="DEF0F2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main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Stack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mr-IN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stk.push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("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");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stk.push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("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B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");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stk.push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("C");</a:t>
            </a:r>
            <a:br>
              <a:rPr lang="mr-IN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mr-IN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stk.erase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stk.begin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() + 1);  //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remove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 "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B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547" y="4874329"/>
            <a:ext cx="1880643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What is wrong</a:t>
            </a:r>
          </a:p>
          <a:p>
            <a:r>
              <a:rPr lang="en-US" sz="2000" dirty="0">
                <a:solidFill>
                  <a:srgbClr val="0033CC"/>
                </a:solidFill>
              </a:rPr>
              <a:t>with this code?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6041" y="4581941"/>
            <a:ext cx="280865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A stack </a:t>
            </a:r>
            <a:r>
              <a:rPr lang="en-US" u="sng" dirty="0">
                <a:solidFill>
                  <a:srgbClr val="0033CC"/>
                </a:solidFill>
              </a:rPr>
              <a:t>is not</a:t>
            </a:r>
            <a:r>
              <a:rPr lang="en-US" dirty="0">
                <a:solidFill>
                  <a:srgbClr val="0033CC"/>
                </a:solidFill>
              </a:rPr>
              <a:t> a special case</a:t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dirty="0">
                <a:solidFill>
                  <a:srgbClr val="0033CC"/>
                </a:solidFill>
              </a:rPr>
              <a:t>of a vector.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6041" y="5423403"/>
            <a:ext cx="419647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Violates the </a:t>
            </a:r>
            <a:r>
              <a:rPr lang="en-US" b="1" dirty="0" err="1">
                <a:solidFill>
                  <a:srgbClr val="0033CC"/>
                </a:solidFill>
              </a:rPr>
              <a:t>Liskov</a:t>
            </a:r>
            <a:r>
              <a:rPr lang="en-US" b="1" dirty="0">
                <a:solidFill>
                  <a:srgbClr val="0033CC"/>
                </a:solidFill>
              </a:rPr>
              <a:t> Substitution Principle</a:t>
            </a:r>
            <a:r>
              <a:rPr lang="en-US" dirty="0">
                <a:solidFill>
                  <a:srgbClr val="0033CC"/>
                </a:solidFill>
              </a:rPr>
              <a:t>:</a:t>
            </a:r>
          </a:p>
          <a:p>
            <a:r>
              <a:rPr lang="en-US" dirty="0">
                <a:solidFill>
                  <a:srgbClr val="0033CC"/>
                </a:solidFill>
              </a:rPr>
              <a:t>A vector cannot be substituted by a stack.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B6CC1-1893-864A-800B-C39890062C32}"/>
              </a:ext>
            </a:extLst>
          </p:cNvPr>
          <p:cNvSpPr txBox="1"/>
          <p:nvPr/>
        </p:nvSpPr>
        <p:spPr>
          <a:xfrm>
            <a:off x="6636689" y="4062533"/>
            <a:ext cx="166731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VectorStack1.cpp</a:t>
            </a:r>
          </a:p>
        </p:txBody>
      </p:sp>
    </p:spTree>
    <p:extLst>
      <p:ext uri="{BB962C8B-B14F-4D97-AF65-F5344CB8AC3E}">
        <p14:creationId xmlns:p14="http://schemas.microsoft.com/office/powerpoint/2010/main" val="260616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Vector-Stack: A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9666" y="6248400"/>
            <a:ext cx="548679" cy="457200"/>
          </a:xfrm>
        </p:spPr>
        <p:txBody>
          <a:bodyPr/>
          <a:lstStyle/>
          <a:p>
            <a:fld id="{FED62B2D-F854-104A-9535-9A504E5923E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366" y="1254300"/>
            <a:ext cx="3566121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Stack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Stack();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void push(string item);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pop();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private:</a:t>
            </a:r>
          </a:p>
          <a:p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  vector&lt;string&gt; stack;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4881" y="1251300"/>
            <a:ext cx="4504759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Stack::push(string item)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.push_back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(item);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string Stack::pop()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top_item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stack.back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stack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.pop_back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return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top_item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4659" y="4343390"/>
            <a:ext cx="5125121" cy="2246769"/>
          </a:xfrm>
          <a:prstGeom prst="rect">
            <a:avLst/>
          </a:prstGeom>
          <a:solidFill>
            <a:srgbClr val="DEF0F2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main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Stack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mr-IN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stk.push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("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");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stk.push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("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B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");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stk.push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("C");</a:t>
            </a:r>
            <a:br>
              <a:rPr lang="mr-IN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mr-IN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mr-IN" sz="1400" b="1" dirty="0" err="1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stk.erase</a:t>
            </a:r>
            <a:r>
              <a:rPr lang="mr-IN" sz="14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mr-IN" sz="1400" b="1" dirty="0" err="1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stk.begin</a:t>
            </a:r>
            <a:r>
              <a:rPr lang="mr-IN" sz="14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() + 1);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  // 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remove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 "</a:t>
            </a:r>
            <a:r>
              <a:rPr lang="mr-IN" sz="1400" b="1" dirty="0" err="1">
                <a:latin typeface="Courier New" charset="0"/>
                <a:ea typeface="Courier New" charset="0"/>
                <a:cs typeface="Courier New" charset="0"/>
              </a:rPr>
              <a:t>B</a:t>
            </a:r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r>
              <a:rPr lang="mr-IN" sz="1400" b="1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B6CC1-1893-864A-800B-C39890062C32}"/>
              </a:ext>
            </a:extLst>
          </p:cNvPr>
          <p:cNvSpPr txBox="1"/>
          <p:nvPr/>
        </p:nvSpPr>
        <p:spPr>
          <a:xfrm>
            <a:off x="6120618" y="4052067"/>
            <a:ext cx="166731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VectorStack2.cpp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E8836-1323-654D-A859-AC1B6BAA8D9B}"/>
              </a:ext>
            </a:extLst>
          </p:cNvPr>
          <p:cNvSpPr txBox="1"/>
          <p:nvPr/>
        </p:nvSpPr>
        <p:spPr>
          <a:xfrm>
            <a:off x="3749049" y="6357007"/>
            <a:ext cx="194155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Compile-time error!</a:t>
            </a:r>
          </a:p>
        </p:txBody>
      </p:sp>
    </p:spTree>
    <p:extLst>
      <p:ext uri="{BB962C8B-B14F-4D97-AF65-F5344CB8AC3E}">
        <p14:creationId xmlns:p14="http://schemas.microsoft.com/office/powerpoint/2010/main" val="129597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SimUDuck</a:t>
            </a:r>
            <a:r>
              <a:rPr lang="en-US" dirty="0"/>
              <a:t> Simulation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036332"/>
          </a:xfrm>
        </p:spPr>
        <p:txBody>
          <a:bodyPr/>
          <a:lstStyle/>
          <a:p>
            <a:r>
              <a:rPr lang="en-US" dirty="0"/>
              <a:t>Use object-oriented design techniques </a:t>
            </a:r>
            <a:br>
              <a:rPr lang="en-US" dirty="0"/>
            </a:br>
            <a:r>
              <a:rPr lang="en-US" dirty="0"/>
              <a:t>to create a </a:t>
            </a:r>
            <a:r>
              <a:rPr lang="en-US" u="sng" dirty="0"/>
              <a:t>duck simulation game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48684" y="2240293"/>
            <a:ext cx="8138115" cy="3870968"/>
            <a:chOff x="548684" y="2240293"/>
            <a:chExt cx="8138115" cy="38709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84" y="2331732"/>
              <a:ext cx="8138115" cy="377952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7680926" y="2240293"/>
              <a:ext cx="548634" cy="3657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334C79-F654-1841-AED8-66F497E2FEAE}"/>
              </a:ext>
            </a:extLst>
          </p:cNvPr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216989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SimUDuck</a:t>
            </a:r>
            <a:r>
              <a:rPr lang="en-US" dirty="0"/>
              <a:t> Simulation Game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We need </a:t>
            </a:r>
            <a:r>
              <a:rPr lang="en-US"/>
              <a:t>to make the ducks fly.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301" y="2173511"/>
            <a:ext cx="3242332" cy="3175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62" y="2057415"/>
            <a:ext cx="5228569" cy="3923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108890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Went Wrong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1234463"/>
            <a:ext cx="2834609" cy="3939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25" y="2606049"/>
            <a:ext cx="6797533" cy="3501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2093594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Joe Thinks about Inheritance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89" y="1253041"/>
            <a:ext cx="6359222" cy="4995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780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895576071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26355</TotalTime>
  <Words>2268</Words>
  <Application>Microsoft Macintosh PowerPoint</Application>
  <PresentationFormat>On-screen Show (4:3)</PresentationFormat>
  <Paragraphs>428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Courier New</vt:lpstr>
      <vt:lpstr>Times New Roman</vt:lpstr>
      <vt:lpstr>Wingdings</vt:lpstr>
      <vt:lpstr>Quadrant</vt:lpstr>
      <vt:lpstr>CMPE 135 Object-Oriented Analysis and Design March 9 Class Meeting</vt:lpstr>
      <vt:lpstr>Point-Circle-Rectangle</vt:lpstr>
      <vt:lpstr>Point-Circle-Rectangle, cont’d</vt:lpstr>
      <vt:lpstr>Vector-Stack</vt:lpstr>
      <vt:lpstr>Vector-Stack: A Solution</vt:lpstr>
      <vt:lpstr>SimUDuck Simulation Game</vt:lpstr>
      <vt:lpstr>SimUDuck Simulation Game, cont’d</vt:lpstr>
      <vt:lpstr>Something Went Wrong</vt:lpstr>
      <vt:lpstr>Joe Thinks about Inheritance</vt:lpstr>
      <vt:lpstr>What about Interfaces?</vt:lpstr>
      <vt:lpstr>What about Interfaces? cont’d</vt:lpstr>
      <vt:lpstr>What about Interfaces? cont’d</vt:lpstr>
      <vt:lpstr>Encapsulate What Varies</vt:lpstr>
      <vt:lpstr>Design the Duck Behaviors</vt:lpstr>
      <vt:lpstr>Program to an Interface</vt:lpstr>
      <vt:lpstr>Implement the Duck Behaviors</vt:lpstr>
      <vt:lpstr>Code Reuse</vt:lpstr>
      <vt:lpstr>Delegate Duck Behaviors</vt:lpstr>
      <vt:lpstr>Delegate Duck Behaviors, cont’d</vt:lpstr>
      <vt:lpstr>Fly Behaviors</vt:lpstr>
      <vt:lpstr>Quack Behaviors</vt:lpstr>
      <vt:lpstr>The Abstract Duck Superclass</vt:lpstr>
      <vt:lpstr>Create Ducks</vt:lpstr>
      <vt:lpstr>Test Ducks</vt:lpstr>
      <vt:lpstr>The Big Picture on Encapsulated Behaviors</vt:lpstr>
      <vt:lpstr>“Has a” is Often Better Than “Is a”</vt:lpstr>
      <vt:lpstr>The Need for Virtual Destructors</vt:lpstr>
      <vt:lpstr>The Need for Virtual Destructors, cont’d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 Mak</cp:lastModifiedBy>
  <cp:revision>566</cp:revision>
  <dcterms:created xsi:type="dcterms:W3CDTF">2008-01-12T03:52:55Z</dcterms:created>
  <dcterms:modified xsi:type="dcterms:W3CDTF">2021-03-09T05:19:25Z</dcterms:modified>
</cp:coreProperties>
</file>