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56" r:id="rId2"/>
    <p:sldId id="309" r:id="rId3"/>
    <p:sldId id="311" r:id="rId4"/>
    <p:sldId id="298" r:id="rId5"/>
    <p:sldId id="310" r:id="rId6"/>
    <p:sldId id="312" r:id="rId7"/>
    <p:sldId id="314" r:id="rId8"/>
    <p:sldId id="315" r:id="rId9"/>
    <p:sldId id="325" r:id="rId10"/>
    <p:sldId id="316" r:id="rId11"/>
    <p:sldId id="317" r:id="rId12"/>
    <p:sldId id="265" r:id="rId13"/>
    <p:sldId id="313" r:id="rId14"/>
    <p:sldId id="267" r:id="rId15"/>
    <p:sldId id="318" r:id="rId16"/>
    <p:sldId id="319" r:id="rId17"/>
    <p:sldId id="320" r:id="rId18"/>
    <p:sldId id="321" r:id="rId19"/>
    <p:sldId id="260" r:id="rId20"/>
    <p:sldId id="268" r:id="rId21"/>
    <p:sldId id="261" r:id="rId22"/>
    <p:sldId id="322" r:id="rId23"/>
    <p:sldId id="323" r:id="rId24"/>
    <p:sldId id="324" r:id="rId25"/>
    <p:sldId id="269" r:id="rId26"/>
    <p:sldId id="262" r:id="rId27"/>
    <p:sldId id="284" r:id="rId28"/>
    <p:sldId id="273" r:id="rId29"/>
    <p:sldId id="285" r:id="rId30"/>
    <p:sldId id="274" r:id="rId31"/>
    <p:sldId id="286" r:id="rId32"/>
    <p:sldId id="275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008000"/>
    <a:srgbClr val="8F0000"/>
    <a:srgbClr val="DEF0F2"/>
    <a:srgbClr val="F2E5D0"/>
    <a:srgbClr val="464646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80" autoAdjust="0"/>
    <p:restoredTop sz="97270" autoAdjust="0"/>
  </p:normalViewPr>
  <p:slideViewPr>
    <p:cSldViewPr>
      <p:cViewPr varScale="1">
        <p:scale>
          <a:sx n="172" d="100"/>
          <a:sy n="172" d="100"/>
        </p:scale>
        <p:origin x="208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2/22/21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952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START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34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Ended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381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Spring 2021: February 23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28860" y="6263609"/>
            <a:ext cx="2964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135: Object-Oriented</a:t>
            </a:r>
            <a:r>
              <a:rPr lang="en-US" sz="1000" baseline="0" dirty="0"/>
              <a:t> Analysis and 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 sz="3200" dirty="0"/>
              <a:t>CMPE 135</a:t>
            </a:r>
            <a:br>
              <a:rPr lang="en-US" altLang="x-none" sz="3200" dirty="0"/>
            </a:br>
            <a:r>
              <a:rPr lang="en-US" altLang="x-none" sz="3200" dirty="0"/>
              <a:t>Object-Oriented Analysis and Design</a:t>
            </a:r>
            <a:br>
              <a:rPr lang="en-US" sz="3600" dirty="0"/>
            </a:br>
            <a:r>
              <a:rPr lang="en-US" sz="2400" dirty="0"/>
              <a:t>February 23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2021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2CEB4-E978-8242-9D97-2A029177A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Implementation, Version 1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ACA643-49B7-C549-82CD-D91F72F4A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3C3A00-CA52-4F45-A502-83F6240F12F1}"/>
              </a:ext>
            </a:extLst>
          </p:cNvPr>
          <p:cNvSpPr txBox="1"/>
          <p:nvPr/>
        </p:nvSpPr>
        <p:spPr>
          <a:xfrm>
            <a:off x="1504493" y="1334826"/>
            <a:ext cx="6135013" cy="47089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Day *Day::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next_day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const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y = year;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m = month;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d = date;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   y == GREGORIAN_START_YEAR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&amp;&amp; m == GREGORIAN_START_MONTH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&amp;&amp; d == JULIAN_END_DATE)       d = GREGORIAN_START_DATE;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else if (d 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days_per_month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(y, m)) d++;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else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d = 1;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m++;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(m &gt; DECEMBER)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m = JANUARY;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y++;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if (y == 0) y++;  // no year 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new Day(y, m, d);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E4492B-4C7F-A343-B36B-D7CDFC175EB4}"/>
              </a:ext>
            </a:extLst>
          </p:cNvPr>
          <p:cNvSpPr txBox="1"/>
          <p:nvPr/>
        </p:nvSpPr>
        <p:spPr>
          <a:xfrm>
            <a:off x="6400780" y="1508781"/>
            <a:ext cx="14566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Day1/</a:t>
            </a:r>
            <a:r>
              <a:rPr lang="en-US" dirty="0" err="1">
                <a:solidFill>
                  <a:srgbClr val="FFFF00"/>
                </a:solidFill>
              </a:rPr>
              <a:t>Day.cpp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592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11FD9-C08E-4842-A72C-89E7A11EC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Implementation, Version 1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466174-30BF-5948-B5AF-2894A66FD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331D70-B96B-4841-BEB8-DB40FF002303}"/>
              </a:ext>
            </a:extLst>
          </p:cNvPr>
          <p:cNvSpPr txBox="1"/>
          <p:nvPr/>
        </p:nvSpPr>
        <p:spPr>
          <a:xfrm>
            <a:off x="1783416" y="1234464"/>
            <a:ext cx="5577168" cy="48936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Day *Day::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previous_day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const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y = year;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m = month;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d = date;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   y == GREGORIAN_START_YEAR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&amp;&amp; m == GREGORIAN_START_MONTH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&amp;&amp; d == GREGORIAN_START_DATE) d = JULIAN_END_DATE;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else if (d &gt; 1)                   d--;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else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m--;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(m &lt; JANUARY)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m = DECEMBER;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y--;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if (y == 0) y--;  // no year 0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d 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days_per_month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(y, m);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new Day(y, m, d);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997BE5-B100-4A41-BA12-2CF6D63E1189}"/>
              </a:ext>
            </a:extLst>
          </p:cNvPr>
          <p:cNvSpPr txBox="1"/>
          <p:nvPr/>
        </p:nvSpPr>
        <p:spPr>
          <a:xfrm>
            <a:off x="6126463" y="1325903"/>
            <a:ext cx="14566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Day1/</a:t>
            </a:r>
            <a:r>
              <a:rPr lang="en-US" dirty="0" err="1">
                <a:solidFill>
                  <a:srgbClr val="FFFF00"/>
                </a:solidFill>
              </a:rPr>
              <a:t>Day.cpp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849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CD47-4C8D-C74C-8D31-550720558F13}" type="slidenum">
              <a:rPr lang="en-US" altLang="x-none"/>
              <a:pPr/>
              <a:t>12</a:t>
            </a:fld>
            <a:endParaRPr lang="en-US" altLang="x-none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Implementation, Version 1</a:t>
            </a:r>
            <a:r>
              <a:rPr lang="en-US" altLang="x-none" i="1" dirty="0"/>
              <a:t>, cont’d</a:t>
            </a:r>
            <a:endParaRPr lang="en-US" altLang="x-none" dirty="0"/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Why should the helper functions be private?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r>
              <a:rPr lang="en-US" altLang="x-none" dirty="0"/>
              <a:t>Don’t clutter the public interface.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Don’t trust the user to call them in the right order.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Don’t expose a particular implementation.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“Once public, always public.”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9DC97A-813F-814B-A4CA-55CC9EC20B0F}"/>
              </a:ext>
            </a:extLst>
          </p:cNvPr>
          <p:cNvSpPr txBox="1"/>
          <p:nvPr/>
        </p:nvSpPr>
        <p:spPr>
          <a:xfrm>
            <a:off x="6803923" y="6066503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252665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CD47-4C8D-C74C-8D31-550720558F13}" type="slidenum">
              <a:rPr lang="en-US" altLang="x-none"/>
              <a:pPr/>
              <a:t>13</a:t>
            </a:fld>
            <a:endParaRPr lang="en-US" altLang="x-none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Implementation, Version 1</a:t>
            </a:r>
            <a:r>
              <a:rPr lang="en-US" altLang="x-none" i="1" dirty="0"/>
              <a:t>, cont’d</a:t>
            </a:r>
            <a:endParaRPr lang="en-US" altLang="x-none" dirty="0"/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Problems?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r>
              <a:rPr lang="en-US" altLang="x-none" u="sng" dirty="0"/>
              <a:t>Inefficient</a:t>
            </a:r>
            <a:r>
              <a:rPr lang="en-US" altLang="x-none" dirty="0"/>
              <a:t> public date arithmetic member functions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days_from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altLang="x-none" dirty="0"/>
              <a:t> and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add_days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altLang="x-none" dirty="0"/>
              <a:t>which </a:t>
            </a:r>
            <a:r>
              <a:rPr lang="en-US" altLang="x-none" u="sng" dirty="0"/>
              <a:t>iterate</a:t>
            </a:r>
            <a:r>
              <a:rPr lang="en-US" altLang="x-none" dirty="0"/>
              <a:t> to add or subtract one day at a time.</a:t>
            </a:r>
          </a:p>
          <a:p>
            <a:pPr lvl="5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r>
              <a:rPr lang="en-US" altLang="x-none" dirty="0"/>
              <a:t>Helper functions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next_day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altLang="x-none" dirty="0"/>
              <a:t> and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previous_day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altLang="x-none" dirty="0"/>
              <a:t> do all the dirty work.</a:t>
            </a:r>
          </a:p>
          <a:p>
            <a:pPr lvl="5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r>
              <a:rPr lang="en-US" altLang="x-none" dirty="0"/>
              <a:t>Extraneous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Day</a:t>
            </a:r>
            <a:r>
              <a:rPr lang="en-US" altLang="x-none" dirty="0"/>
              <a:t> objects are created </a:t>
            </a:r>
            <a:br>
              <a:rPr lang="en-US" altLang="x-none" dirty="0"/>
            </a:br>
            <a:r>
              <a:rPr lang="en-US" altLang="x-none" dirty="0"/>
              <a:t>but </a:t>
            </a:r>
            <a:r>
              <a:rPr lang="en-US" altLang="x-none" u="sng" dirty="0"/>
              <a:t>never destroyed</a:t>
            </a:r>
            <a:r>
              <a:rPr lang="en-US" altLang="x-non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5972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6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D0A7E-2FF6-DE45-8841-A02E7CE0C5E8}" type="slidenum">
              <a:rPr lang="en-US" altLang="x-none"/>
              <a:pPr/>
              <a:t>14</a:t>
            </a:fld>
            <a:endParaRPr lang="en-US" altLang="x-none"/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Implementation, Version 2</a:t>
            </a:r>
            <a:endParaRPr lang="en-US" altLang="x-none" i="1" dirty="0"/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341374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Instead of the private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year</a:t>
            </a:r>
            <a:r>
              <a:rPr lang="en-US" altLang="x-none" dirty="0"/>
              <a:t>,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month</a:t>
            </a:r>
            <a:r>
              <a:rPr lang="en-US" altLang="x-none" dirty="0"/>
              <a:t>, and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date</a:t>
            </a:r>
            <a:r>
              <a:rPr lang="en-US" altLang="x-none" dirty="0"/>
              <a:t> fields, use a </a:t>
            </a:r>
            <a:r>
              <a:rPr lang="en-US" altLang="x-none" dirty="0">
                <a:solidFill>
                  <a:srgbClr val="B23C00"/>
                </a:solidFill>
              </a:rPr>
              <a:t>Julian day number</a:t>
            </a:r>
            <a:r>
              <a:rPr lang="en-US" altLang="x-none" dirty="0"/>
              <a:t>, which is the </a:t>
            </a:r>
            <a:br>
              <a:rPr lang="en-US" altLang="x-none" dirty="0"/>
            </a:br>
            <a:r>
              <a:rPr lang="en-US" altLang="x-none" u="sng" dirty="0"/>
              <a:t>number of days</a:t>
            </a:r>
            <a:r>
              <a:rPr lang="en-US" altLang="x-none" dirty="0"/>
              <a:t> from January 1, 4713 BCE.</a:t>
            </a:r>
          </a:p>
          <a:p>
            <a:pPr>
              <a:lnSpc>
                <a:spcPct val="90000"/>
              </a:lnSpc>
            </a:pPr>
            <a:endParaRPr lang="en-US" altLang="x-none" b="1" dirty="0">
              <a:solidFill>
                <a:srgbClr val="0033CC"/>
              </a:solidFill>
              <a:latin typeface="Courier New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Now the public date arithmetic member functions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days_from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altLang="x-none" dirty="0"/>
              <a:t> and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add_days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 </a:t>
            </a:r>
            <a:br>
              <a:rPr lang="en-US" altLang="x-none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altLang="x-none" dirty="0"/>
              <a:t>are trivial.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02449" y="2697488"/>
            <a:ext cx="1912703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altLang="x-none" b="1" dirty="0">
                <a:latin typeface="Courier New" charset="0"/>
              </a:rPr>
              <a:t>private:</a:t>
            </a:r>
          </a:p>
          <a:p>
            <a:pPr marL="0" lvl="1"/>
            <a:r>
              <a:rPr lang="en-US" altLang="x-none" b="1" dirty="0">
                <a:latin typeface="Courier New" charset="0"/>
              </a:rPr>
              <a:t>    </a:t>
            </a:r>
            <a:r>
              <a:rPr lang="en-US" altLang="x-none" b="1" dirty="0" err="1">
                <a:latin typeface="Courier New" charset="0"/>
              </a:rPr>
              <a:t>int</a:t>
            </a:r>
            <a:r>
              <a:rPr lang="en-US" altLang="x-none" b="1" dirty="0">
                <a:latin typeface="Courier New" charset="0"/>
              </a:rPr>
              <a:t> </a:t>
            </a:r>
            <a:r>
              <a:rPr lang="en-US" altLang="x-none" b="1" dirty="0" err="1">
                <a:latin typeface="Courier New" charset="0"/>
              </a:rPr>
              <a:t>julian</a:t>
            </a:r>
            <a:endParaRPr lang="en-US" altLang="x-none" b="1" dirty="0">
              <a:latin typeface="Courier New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A05DB6-B406-2E40-A9E7-F19766E70D28}"/>
              </a:ext>
            </a:extLst>
          </p:cNvPr>
          <p:cNvSpPr txBox="1"/>
          <p:nvPr/>
        </p:nvSpPr>
        <p:spPr>
          <a:xfrm>
            <a:off x="457245" y="4899353"/>
            <a:ext cx="4011034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Day::Day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add_days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new Day(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n);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B23CF2-68AE-DE41-9C98-0B580CB20763}"/>
              </a:ext>
            </a:extLst>
          </p:cNvPr>
          <p:cNvSpPr txBox="1"/>
          <p:nvPr/>
        </p:nvSpPr>
        <p:spPr>
          <a:xfrm>
            <a:off x="4620867" y="4900294"/>
            <a:ext cx="4257897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Day::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days_from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(Day other)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0D5A9F-1213-244C-95AD-000BDF7D9C16}"/>
              </a:ext>
            </a:extLst>
          </p:cNvPr>
          <p:cNvSpPr txBox="1"/>
          <p:nvPr/>
        </p:nvSpPr>
        <p:spPr>
          <a:xfrm>
            <a:off x="3709681" y="4617707"/>
            <a:ext cx="14566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Day2/</a:t>
            </a:r>
            <a:r>
              <a:rPr lang="en-US" dirty="0" err="1">
                <a:solidFill>
                  <a:srgbClr val="FFFF00"/>
                </a:solidFill>
              </a:rPr>
              <a:t>Day.cpp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8252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D0A7E-2FF6-DE45-8841-A02E7CE0C5E8}" type="slidenum">
              <a:rPr lang="en-US" altLang="x-none"/>
              <a:pPr/>
              <a:t>15</a:t>
            </a:fld>
            <a:endParaRPr lang="en-US" altLang="x-none"/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Implementation, Version 2</a:t>
            </a:r>
            <a:r>
              <a:rPr lang="en-US" altLang="x-none" i="1" dirty="0"/>
              <a:t>, cont’d</a:t>
            </a:r>
            <a:endParaRPr lang="en-US" altLang="x-none" dirty="0"/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130179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New private helper functions do all the dirty work of converting back and forth between Julian numbers and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[year, month, date]</a:t>
            </a:r>
            <a:r>
              <a:rPr lang="en-US" altLang="x-none" dirty="0"/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70455" y="2915307"/>
            <a:ext cx="6603090" cy="14280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x-none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pPr>
              <a:lnSpc>
                <a:spcPct val="90000"/>
              </a:lnSpc>
            </a:pPr>
            <a:r>
              <a:rPr lang="en-US" altLang="x-none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static </a:t>
            </a:r>
            <a:r>
              <a:rPr lang="en-US" altLang="x-none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x-none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x-none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to_julian</a:t>
            </a:r>
            <a:r>
              <a:rPr lang="en-US" altLang="x-none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x-none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altLang="x-none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x-none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x-none" b="1" dirty="0">
                <a:latin typeface="Courier New" panose="02070309020205020404" pitchFamily="49" charset="0"/>
                <a:cs typeface="Courier New" panose="02070309020205020404" pitchFamily="49" charset="0"/>
              </a:rPr>
              <a:t> year, </a:t>
            </a:r>
            <a:br>
              <a:rPr lang="en-US" altLang="x-none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x-none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</a:t>
            </a:r>
            <a:r>
              <a:rPr lang="en-US" altLang="x-none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altLang="x-none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x-none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x-none" b="1" dirty="0">
                <a:latin typeface="Courier New" panose="02070309020205020404" pitchFamily="49" charset="0"/>
                <a:cs typeface="Courier New" panose="02070309020205020404" pitchFamily="49" charset="0"/>
              </a:rPr>
              <a:t> month, </a:t>
            </a:r>
            <a:br>
              <a:rPr lang="en-US" altLang="x-none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x-none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</a:t>
            </a:r>
            <a:r>
              <a:rPr lang="en-US" altLang="x-none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altLang="x-none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x-none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x-none" b="1" dirty="0">
                <a:latin typeface="Courier New" panose="02070309020205020404" pitchFamily="49" charset="0"/>
                <a:cs typeface="Courier New" panose="02070309020205020404" pitchFamily="49" charset="0"/>
              </a:rPr>
              <a:t> date);</a:t>
            </a:r>
          </a:p>
          <a:p>
            <a:pPr lvl="4">
              <a:lnSpc>
                <a:spcPct val="90000"/>
              </a:lnSpc>
            </a:pPr>
            <a:endParaRPr lang="en-US" altLang="x-none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static void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from_julian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j,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[]);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86CD6B-0F46-4D48-A6B0-934CED1A4EFA}"/>
              </a:ext>
            </a:extLst>
          </p:cNvPr>
          <p:cNvSpPr txBox="1"/>
          <p:nvPr/>
        </p:nvSpPr>
        <p:spPr>
          <a:xfrm>
            <a:off x="6766536" y="2746030"/>
            <a:ext cx="124021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Day2/</a:t>
            </a:r>
            <a:r>
              <a:rPr lang="en-US" dirty="0" err="1">
                <a:solidFill>
                  <a:srgbClr val="FFFF00"/>
                </a:solidFill>
              </a:rPr>
              <a:t>Day.h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EAFD7E-6B75-0F4C-AA72-D143219B2B5E}"/>
              </a:ext>
            </a:extLst>
          </p:cNvPr>
          <p:cNvSpPr txBox="1"/>
          <p:nvPr/>
        </p:nvSpPr>
        <p:spPr>
          <a:xfrm>
            <a:off x="1270455" y="4800585"/>
            <a:ext cx="4134465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Day(int y, int m, int d)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to_julian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(y, m, d);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2A9E35-DE19-6E40-B82B-379DF9A10711}"/>
              </a:ext>
            </a:extLst>
          </p:cNvPr>
          <p:cNvSpPr txBox="1"/>
          <p:nvPr/>
        </p:nvSpPr>
        <p:spPr>
          <a:xfrm>
            <a:off x="4297683" y="4661499"/>
            <a:ext cx="124021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Day2/</a:t>
            </a:r>
            <a:r>
              <a:rPr lang="en-US" dirty="0" err="1">
                <a:solidFill>
                  <a:srgbClr val="FFFF00"/>
                </a:solidFill>
              </a:rPr>
              <a:t>Day.h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087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EE045-992D-1146-82A7-AA0252F4B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Implementation, Version 2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5ECDEF-EA05-0F42-90D2-3B35D1418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F1C63B-B718-E446-A997-B6C377DD0061}"/>
              </a:ext>
            </a:extLst>
          </p:cNvPr>
          <p:cNvSpPr txBox="1"/>
          <p:nvPr/>
        </p:nvSpPr>
        <p:spPr>
          <a:xfrm>
            <a:off x="2689914" y="1231642"/>
            <a:ext cx="3764172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Day::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get_year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[3];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from_julian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[0];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Day::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get_month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[3];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from_julian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[1];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Day::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get_date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[3];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from_julian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[2];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B176A2-1773-C24C-BEF3-8BDA4557B02D}"/>
              </a:ext>
            </a:extLst>
          </p:cNvPr>
          <p:cNvSpPr txBox="1"/>
          <p:nvPr/>
        </p:nvSpPr>
        <p:spPr>
          <a:xfrm>
            <a:off x="5218480" y="5989292"/>
            <a:ext cx="14566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Day2/</a:t>
            </a:r>
            <a:r>
              <a:rPr lang="en-US" dirty="0" err="1">
                <a:solidFill>
                  <a:srgbClr val="FFFF00"/>
                </a:solidFill>
              </a:rPr>
              <a:t>Day.cpp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5664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97BC5-42AF-6A40-89BB-586CA0208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Implementation, Version 2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D7A171-C3CB-3244-8E56-B46FBF7F4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BF95DF-8D34-2442-8A01-3F22B81FDBC4}"/>
              </a:ext>
            </a:extLst>
          </p:cNvPr>
          <p:cNvSpPr txBox="1"/>
          <p:nvPr/>
        </p:nvSpPr>
        <p:spPr>
          <a:xfrm>
            <a:off x="1188757" y="1325903"/>
            <a:ext cx="6506909" cy="54476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Day::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to_julian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(const int year, const int month, const int date)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year;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(year &lt; 0)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month;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(month &gt; 2)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else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--;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13;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&lt;int&gt;(floor(365.25*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floor(30.6001*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+ date + 1720995;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Gregorian calendar adopted Oct. 15, 1582.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const int IGREG = 15 + 31*(10 + 12*1582);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Change over to Gregorian calendar.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(date + 31*(month + 12*year) &gt;= IGREG)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int ja = (int) (0.01*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2 - ja +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&lt;int&gt;(0.25*ja);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jul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E9BA62-9BEB-CD48-9C68-3CB920F09F36}"/>
              </a:ext>
            </a:extLst>
          </p:cNvPr>
          <p:cNvSpPr txBox="1"/>
          <p:nvPr/>
        </p:nvSpPr>
        <p:spPr>
          <a:xfrm>
            <a:off x="6506462" y="6307723"/>
            <a:ext cx="14566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Day2/</a:t>
            </a:r>
            <a:r>
              <a:rPr lang="en-US" dirty="0" err="1">
                <a:solidFill>
                  <a:srgbClr val="FFFF00"/>
                </a:solidFill>
              </a:rPr>
              <a:t>Day.cpp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DF9BEE-4534-084D-9A78-F7AA35BC60DC}"/>
              </a:ext>
            </a:extLst>
          </p:cNvPr>
          <p:cNvSpPr txBox="1"/>
          <p:nvPr/>
        </p:nvSpPr>
        <p:spPr>
          <a:xfrm>
            <a:off x="5812200" y="4709146"/>
            <a:ext cx="145264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Just trust that</a:t>
            </a:r>
          </a:p>
          <a:p>
            <a:r>
              <a:rPr lang="en-US" dirty="0">
                <a:solidFill>
                  <a:srgbClr val="0033CC"/>
                </a:solidFill>
              </a:rPr>
              <a:t>this is correct!</a:t>
            </a:r>
          </a:p>
        </p:txBody>
      </p:sp>
    </p:spTree>
    <p:extLst>
      <p:ext uri="{BB962C8B-B14F-4D97-AF65-F5344CB8AC3E}">
        <p14:creationId xmlns:p14="http://schemas.microsoft.com/office/powerpoint/2010/main" val="33087443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FE8D8-099C-574F-A318-3899A892C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Implementation, Version 2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2C8BA-F9B5-214F-AC58-2B871893E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430C83-5003-F14A-BF79-C1F8B5AE721F}"/>
              </a:ext>
            </a:extLst>
          </p:cNvPr>
          <p:cNvSpPr txBox="1"/>
          <p:nvPr/>
        </p:nvSpPr>
        <p:spPr>
          <a:xfrm>
            <a:off x="1097318" y="1234464"/>
            <a:ext cx="6035627" cy="54245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Day::</a:t>
            </a:r>
            <a:r>
              <a:rPr lang="en-US" sz="105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from_julian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(const int j, int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ja = j;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The Julian day number of the adoption of the Gregorian calendar.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const int JGREG = 2299161;</a:t>
            </a:r>
          </a:p>
          <a:p>
            <a:endParaRPr lang="en-US" sz="10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Cross-over to Gregorian calendar produces this correction.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(j &gt;= JGREG)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int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jalpha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&lt;int&gt;(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(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&lt;float&gt;(j - 1867216) - 0.25)/36524.25 );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ja += 1 +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jalpha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&lt;int&gt;(0.25*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jalpha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endParaRPr lang="en-US" sz="10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jb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ja + 1524;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jc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&lt;int&gt;(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6680.0 + (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&lt;float&gt;(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jb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- 2439870) - 122.1)/365.25 );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jd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&lt;int&gt;(365*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jc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(0.25*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jc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je =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&lt;int&gt;((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jb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jd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)/30.6001);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date =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jb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jd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&lt;int&gt;(30.6001*je);</a:t>
            </a:r>
            <a:b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month = je - 1;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(month &gt; 12) month -= 12;</a:t>
            </a:r>
          </a:p>
          <a:p>
            <a:endParaRPr lang="en-US" sz="10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year = </a:t>
            </a:r>
            <a:r>
              <a:rPr lang="en-US" sz="10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jc</a:t>
            </a:r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- 4715;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(month &gt; 2) --year;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(year &lt;= 0) --year;</a:t>
            </a:r>
            <a:b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5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 = year;</a:t>
            </a:r>
          </a:p>
          <a:p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5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[1] = month;</a:t>
            </a:r>
          </a:p>
          <a:p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5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sz="105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[2] = date;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9B6B9C-B2A4-F74A-A489-433EF0C60310}"/>
              </a:ext>
            </a:extLst>
          </p:cNvPr>
          <p:cNvSpPr txBox="1"/>
          <p:nvPr/>
        </p:nvSpPr>
        <p:spPr>
          <a:xfrm>
            <a:off x="5943585" y="6206576"/>
            <a:ext cx="14566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Day2/</a:t>
            </a:r>
            <a:r>
              <a:rPr lang="en-US" dirty="0" err="1">
                <a:solidFill>
                  <a:srgbClr val="FFFF00"/>
                </a:solidFill>
              </a:rPr>
              <a:t>Day.cpp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CDB085-6EDA-0F4A-82C2-A2DDC48457A7}"/>
              </a:ext>
            </a:extLst>
          </p:cNvPr>
          <p:cNvSpPr txBox="1"/>
          <p:nvPr/>
        </p:nvSpPr>
        <p:spPr>
          <a:xfrm>
            <a:off x="6182891" y="3337561"/>
            <a:ext cx="145264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Just trust that</a:t>
            </a:r>
          </a:p>
          <a:p>
            <a:r>
              <a:rPr lang="en-US" dirty="0">
                <a:solidFill>
                  <a:srgbClr val="0033CC"/>
                </a:solidFill>
              </a:rPr>
              <a:t>this is correct!</a:t>
            </a:r>
          </a:p>
        </p:txBody>
      </p:sp>
    </p:spTree>
    <p:extLst>
      <p:ext uri="{BB962C8B-B14F-4D97-AF65-F5344CB8AC3E}">
        <p14:creationId xmlns:p14="http://schemas.microsoft.com/office/powerpoint/2010/main" val="42353393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D0A7E-2FF6-DE45-8841-A02E7CE0C5E8}" type="slidenum">
              <a:rPr lang="en-US" altLang="x-none"/>
              <a:pPr/>
              <a:t>19</a:t>
            </a:fld>
            <a:endParaRPr lang="en-US" altLang="x-none"/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Implementation, Version 2</a:t>
            </a:r>
            <a:r>
              <a:rPr lang="en-US" altLang="x-none" i="1" dirty="0"/>
              <a:t>, cont’d</a:t>
            </a:r>
            <a:endParaRPr lang="en-US" altLang="x-none" dirty="0"/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Problems?</a:t>
            </a:r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 lvl="3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r>
              <a:rPr lang="en-US" altLang="x-none" dirty="0"/>
              <a:t>A conversion is required for </a:t>
            </a:r>
            <a:r>
              <a:rPr lang="en-US" altLang="x-none" u="sng" dirty="0"/>
              <a:t>each access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of a year, month, or date value.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2591D0-AF0A-8B45-8674-C3B056EBC82C}"/>
              </a:ext>
            </a:extLst>
          </p:cNvPr>
          <p:cNvSpPr txBox="1"/>
          <p:nvPr/>
        </p:nvSpPr>
        <p:spPr>
          <a:xfrm>
            <a:off x="3131541" y="1380689"/>
            <a:ext cx="2880917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Day::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get_year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[3];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from_julian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julian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[0];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Day::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get_month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[3];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from_julian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julian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[1];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Day::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get_date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[3];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from_julian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julian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[2];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3562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B0326-9194-404E-A117-23E7421FC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A Design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00F36-9415-3C49-9FB5-AD7EC3BE4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</a:t>
            </a:r>
          </a:p>
          <a:p>
            <a:pPr lvl="4"/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Time as the number of milliseconds </a:t>
            </a:r>
            <a:br>
              <a:rPr lang="en-US" dirty="0"/>
            </a:br>
            <a:r>
              <a:rPr lang="en-US" dirty="0"/>
              <a:t>since January 1, 1970 at 00:00:00.</a:t>
            </a:r>
          </a:p>
          <a:p>
            <a:pPr lvl="1"/>
            <a:r>
              <a:rPr lang="en-US" dirty="0"/>
              <a:t>Convenience member functions</a:t>
            </a:r>
          </a:p>
          <a:p>
            <a:pPr lvl="5"/>
            <a:endParaRPr lang="en-US" dirty="0"/>
          </a:p>
          <a:p>
            <a:r>
              <a:rPr lang="en-US" dirty="0"/>
              <a:t>Abstract class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Calendar</a:t>
            </a:r>
          </a:p>
          <a:p>
            <a:pPr lvl="4"/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For a given a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Time</a:t>
            </a:r>
            <a:r>
              <a:rPr lang="en-US" dirty="0"/>
              <a:t> object, determine the</a:t>
            </a:r>
            <a:br>
              <a:rPr lang="en-US" dirty="0"/>
            </a:br>
            <a:r>
              <a:rPr lang="en-US" dirty="0"/>
              <a:t>values of fields year, month, and date. </a:t>
            </a:r>
          </a:p>
          <a:p>
            <a:pPr lvl="1"/>
            <a:r>
              <a:rPr lang="en-US" dirty="0"/>
              <a:t>Getter and setter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Subclasses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Gregorian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Lunar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Mayan</a:t>
            </a:r>
            <a:r>
              <a:rPr lang="en-US" dirty="0"/>
              <a:t>, etc.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B8FD4C-3826-9441-9CFF-BEE89C15D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D850D3-E8D8-4D4E-BF56-D81537827A56}"/>
              </a:ext>
            </a:extLst>
          </p:cNvPr>
          <p:cNvSpPr txBox="1"/>
          <p:nvPr/>
        </p:nvSpPr>
        <p:spPr>
          <a:xfrm>
            <a:off x="5852146" y="2880366"/>
            <a:ext cx="3147015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x-none" b="1" dirty="0">
                <a:latin typeface="Courier New" charset="0"/>
              </a:rPr>
              <a:t>bool  after(Time *other)</a:t>
            </a:r>
          </a:p>
          <a:p>
            <a:r>
              <a:rPr lang="en-US" altLang="x-none" b="1" dirty="0">
                <a:latin typeface="Courier New" charset="0"/>
              </a:rPr>
              <a:t>bool before(Time *other)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9D7780-7DDD-F74E-8D92-77D29A7E889D}"/>
              </a:ext>
            </a:extLst>
          </p:cNvPr>
          <p:cNvSpPr txBox="1"/>
          <p:nvPr/>
        </p:nvSpPr>
        <p:spPr>
          <a:xfrm>
            <a:off x="3931927" y="5079195"/>
            <a:ext cx="3887603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x-none" b="1" dirty="0" err="1">
                <a:latin typeface="Courier New" charset="0"/>
              </a:rPr>
              <a:t>int</a:t>
            </a:r>
            <a:r>
              <a:rPr lang="en-US" altLang="x-none" b="1" dirty="0">
                <a:latin typeface="Courier New" charset="0"/>
              </a:rPr>
              <a:t>  get(</a:t>
            </a:r>
            <a:r>
              <a:rPr lang="en-US" altLang="x-none" b="1" dirty="0" err="1">
                <a:latin typeface="Courier New" charset="0"/>
              </a:rPr>
              <a:t>int</a:t>
            </a:r>
            <a:r>
              <a:rPr lang="en-US" altLang="x-none" b="1" dirty="0">
                <a:latin typeface="Courier New" charset="0"/>
              </a:rPr>
              <a:t> field)</a:t>
            </a:r>
          </a:p>
          <a:p>
            <a:r>
              <a:rPr lang="en-US" altLang="x-none" b="1" dirty="0">
                <a:latin typeface="Courier New" charset="0"/>
              </a:rPr>
              <a:t>void set(</a:t>
            </a:r>
            <a:r>
              <a:rPr lang="en-US" altLang="x-none" b="1" dirty="0" err="1">
                <a:latin typeface="Courier New" charset="0"/>
              </a:rPr>
              <a:t>int</a:t>
            </a:r>
            <a:r>
              <a:rPr lang="en-US" altLang="x-none" b="1" dirty="0">
                <a:latin typeface="Courier New" charset="0"/>
              </a:rPr>
              <a:t> field, </a:t>
            </a:r>
            <a:r>
              <a:rPr lang="en-US" altLang="x-none" b="1" dirty="0" err="1">
                <a:latin typeface="Courier New" charset="0"/>
              </a:rPr>
              <a:t>int</a:t>
            </a:r>
            <a:r>
              <a:rPr lang="en-US" altLang="x-none" b="1" dirty="0">
                <a:latin typeface="Courier New" charset="0"/>
              </a:rPr>
              <a:t> value)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24C31C9-A1B8-D642-9A48-45EFBD78DB36}"/>
              </a:ext>
            </a:extLst>
          </p:cNvPr>
          <p:cNvGrpSpPr/>
          <p:nvPr/>
        </p:nvGrpSpPr>
        <p:grpSpPr>
          <a:xfrm>
            <a:off x="5394951" y="1348204"/>
            <a:ext cx="3383287" cy="1166406"/>
            <a:chOff x="1828800" y="3611563"/>
            <a:chExt cx="5395913" cy="2378075"/>
          </a:xfrm>
        </p:grpSpPr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059D849F-FAF0-6F4A-B067-D270720B6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800" y="3611563"/>
              <a:ext cx="914400" cy="6397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/>
                <a:t>Time</a:t>
              </a:r>
            </a:p>
          </p:txBody>
        </p:sp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8534F552-ACCA-AC4D-AB4C-6E63DE6B35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4563" y="3611563"/>
              <a:ext cx="1371600" cy="6397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i="1"/>
                <a:t>Calendar</a:t>
              </a:r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E45A6F98-72C5-5348-BFE7-FAE5FA25EA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600" y="5257800"/>
              <a:ext cx="1463675" cy="73183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/>
                <a:t>Gregorian</a:t>
              </a:r>
            </a:p>
            <a:p>
              <a:pPr algn="ctr"/>
              <a:r>
                <a:rPr lang="en-US" altLang="x-none" sz="1200"/>
                <a:t>Calendar</a:t>
              </a:r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E33B618D-357C-F74A-A172-5FCD031D9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1038" y="5257800"/>
              <a:ext cx="1463675" cy="73183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/>
                <a:t>Lunar</a:t>
              </a:r>
            </a:p>
            <a:p>
              <a:pPr algn="ctr"/>
              <a:r>
                <a:rPr lang="en-US" altLang="x-none" sz="1200" dirty="0"/>
                <a:t>Calendar</a:t>
              </a:r>
            </a:p>
          </p:txBody>
        </p:sp>
        <p:sp>
          <p:nvSpPr>
            <p:cNvPr id="12" name="Line 8">
              <a:extLst>
                <a:ext uri="{FF2B5EF4-FFF2-40B4-BE49-F238E27FC236}">
                  <a16:creationId xmlns:a16="http://schemas.microsoft.com/office/drawing/2014/main" id="{79273204-3D19-7F4E-BA89-B3832415FD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3200" y="3886200"/>
              <a:ext cx="201136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 type="arrow" w="lg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3" name="AutoShape 9">
              <a:extLst>
                <a:ext uri="{FF2B5EF4-FFF2-40B4-BE49-F238E27FC236}">
                  <a16:creationId xmlns:a16="http://schemas.microsoft.com/office/drawing/2014/main" id="{8AADD2ED-198A-4542-BD89-B8B25FCFC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3838" y="4251325"/>
              <a:ext cx="365125" cy="274638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200"/>
            </a:p>
          </p:txBody>
        </p:sp>
        <p:sp>
          <p:nvSpPr>
            <p:cNvPr id="14" name="Line 10">
              <a:extLst>
                <a:ext uri="{FF2B5EF4-FFF2-40B4-BE49-F238E27FC236}">
                  <a16:creationId xmlns:a16="http://schemas.microsoft.com/office/drawing/2014/main" id="{AD6E0EF7-B8ED-9644-B6C3-29C4E1B0AE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86400" y="4525963"/>
              <a:ext cx="0" cy="3667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5" name="Line 11">
              <a:extLst>
                <a:ext uri="{FF2B5EF4-FFF2-40B4-BE49-F238E27FC236}">
                  <a16:creationId xmlns:a16="http://schemas.microsoft.com/office/drawing/2014/main" id="{E0F4A0B9-69DE-B942-9F33-DD9D3F3A09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89438" y="4892675"/>
              <a:ext cx="210343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6" name="Line 12">
              <a:extLst>
                <a:ext uri="{FF2B5EF4-FFF2-40B4-BE49-F238E27FC236}">
                  <a16:creationId xmlns:a16="http://schemas.microsoft.com/office/drawing/2014/main" id="{E05A640F-D162-7447-9343-1030C3279A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89438" y="4892675"/>
              <a:ext cx="0" cy="3651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17" name="Line 13">
              <a:extLst>
                <a:ext uri="{FF2B5EF4-FFF2-40B4-BE49-F238E27FC236}">
                  <a16:creationId xmlns:a16="http://schemas.microsoft.com/office/drawing/2014/main" id="{88B85089-EBFD-5D46-BB6D-6B2413E95E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92875" y="4892675"/>
              <a:ext cx="0" cy="3651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200"/>
            </a:p>
          </p:txBody>
        </p:sp>
      </p:grpSp>
    </p:spTree>
    <p:extLst>
      <p:ext uri="{BB962C8B-B14F-4D97-AF65-F5344CB8AC3E}">
        <p14:creationId xmlns:p14="http://schemas.microsoft.com/office/powerpoint/2010/main" val="24311670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47D71-96E1-C84F-B1AB-7987D1067FCD}" type="slidenum">
              <a:rPr lang="en-US" altLang="x-none"/>
              <a:pPr/>
              <a:t>20</a:t>
            </a:fld>
            <a:endParaRPr lang="en-US" altLang="x-none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Class </a:t>
            </a:r>
            <a:r>
              <a:rPr lang="en-US" altLang="x-none" b="1">
                <a:latin typeface="Courier New" charset="0"/>
              </a:rPr>
              <a:t>Day</a:t>
            </a:r>
            <a:r>
              <a:rPr lang="en-US" altLang="x-none"/>
              <a:t> Implementation, Version 3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u="sng" dirty="0"/>
              <a:t>Keep</a:t>
            </a:r>
            <a:r>
              <a:rPr lang="en-US" altLang="x-none" dirty="0"/>
              <a:t> the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year</a:t>
            </a:r>
            <a:r>
              <a:rPr lang="en-US" altLang="x-none" dirty="0"/>
              <a:t>,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month</a:t>
            </a:r>
            <a:r>
              <a:rPr lang="en-US" altLang="x-none" dirty="0"/>
              <a:t>,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date</a:t>
            </a:r>
            <a:r>
              <a:rPr lang="en-US" altLang="x-none" dirty="0"/>
              <a:t>, </a:t>
            </a:r>
            <a:br>
              <a:rPr lang="en-US" altLang="x-none" dirty="0"/>
            </a:br>
            <a:r>
              <a:rPr lang="en-US" altLang="x-none" u="sng" dirty="0"/>
              <a:t>and</a:t>
            </a:r>
            <a:r>
              <a:rPr lang="en-US" altLang="x-none" dirty="0"/>
              <a:t> the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julian</a:t>
            </a:r>
            <a:r>
              <a:rPr lang="en-US" altLang="x-none" dirty="0"/>
              <a:t> number fields.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Do conversions between [year, month, date] and Julian number </a:t>
            </a:r>
            <a:r>
              <a:rPr lang="en-US" altLang="x-none" u="sng" dirty="0"/>
              <a:t>only when necessary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(</a:t>
            </a:r>
            <a:r>
              <a:rPr lang="en-US" altLang="x-none" dirty="0">
                <a:solidFill>
                  <a:srgbClr val="B23C00"/>
                </a:solidFill>
              </a:rPr>
              <a:t>lazy conversion</a:t>
            </a:r>
            <a:r>
              <a:rPr lang="en-US" altLang="x-none" dirty="0"/>
              <a:t>).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r>
              <a:rPr lang="en-US" altLang="x-none" dirty="0"/>
              <a:t>Convert to Julian number </a:t>
            </a:r>
            <a:br>
              <a:rPr lang="en-US" altLang="x-none" dirty="0"/>
            </a:br>
            <a:r>
              <a:rPr lang="en-US" altLang="x-none" dirty="0"/>
              <a:t>only when doing date arithmetic.</a:t>
            </a:r>
          </a:p>
          <a:p>
            <a:pPr lvl="5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r>
              <a:rPr lang="en-US" altLang="x-none" dirty="0"/>
              <a:t>Convert to [year, month, date] </a:t>
            </a:r>
            <a:br>
              <a:rPr lang="en-US" altLang="x-none" dirty="0"/>
            </a:br>
            <a:r>
              <a:rPr lang="en-US" altLang="x-none" dirty="0"/>
              <a:t>only if calling a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get()</a:t>
            </a:r>
            <a:r>
              <a:rPr lang="en-US" altLang="x-none" dirty="0"/>
              <a:t> function.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5839995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47D71-96E1-C84F-B1AB-7987D1067FCD}" type="slidenum">
              <a:rPr lang="en-US" altLang="x-none"/>
              <a:pPr/>
              <a:t>21</a:t>
            </a:fld>
            <a:endParaRPr lang="en-US" altLang="x-none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altLang="x-none" dirty="0"/>
              <a:t>Class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Implementation, Version 3</a:t>
            </a:r>
            <a:r>
              <a:rPr lang="en-US" altLang="x-none" i="1" dirty="0"/>
              <a:t>, cont’d</a:t>
            </a:r>
            <a:endParaRPr lang="en-US" altLang="x-none" dirty="0"/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31064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Add two private </a:t>
            </a:r>
            <a:r>
              <a:rPr lang="en-US" altLang="x-none" dirty="0" err="1"/>
              <a:t>boolean</a:t>
            </a:r>
            <a:r>
              <a:rPr lang="en-US" altLang="x-none" dirty="0"/>
              <a:t> fields and two private functions to keep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[year, month, date] </a:t>
            </a:r>
            <a:br>
              <a:rPr lang="en-US" altLang="x-none" dirty="0"/>
            </a:br>
            <a:r>
              <a:rPr lang="en-US" altLang="x-none" dirty="0"/>
              <a:t>and </a:t>
            </a:r>
            <a:r>
              <a:rPr lang="en-US" altLang="x-none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julian</a:t>
            </a:r>
            <a:r>
              <a:rPr lang="en-US" altLang="x-none" dirty="0"/>
              <a:t> member variables </a:t>
            </a:r>
            <a:r>
              <a:rPr lang="en-US" altLang="x-none" u="sng" dirty="0"/>
              <a:t>synchronized</a:t>
            </a:r>
            <a:r>
              <a:rPr lang="en-US" altLang="x-none" dirty="0"/>
              <a:t>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56063" y="2855686"/>
            <a:ext cx="4031873" cy="17620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x-none" sz="2000" b="1" dirty="0">
                <a:latin typeface="Courier New" charset="0"/>
              </a:rPr>
              <a:t>private:</a:t>
            </a:r>
          </a:p>
          <a:p>
            <a:pPr>
              <a:lnSpc>
                <a:spcPct val="90000"/>
              </a:lnSpc>
            </a:pPr>
            <a:r>
              <a:rPr lang="en-US" altLang="x-none" sz="2000" b="1" dirty="0">
                <a:latin typeface="Courier New" charset="0"/>
              </a:rPr>
              <a:t>    bool </a:t>
            </a:r>
            <a:r>
              <a:rPr lang="en-US" altLang="x-none" sz="2000" b="1" dirty="0" err="1">
                <a:latin typeface="Courier New" charset="0"/>
              </a:rPr>
              <a:t>ymd_valid</a:t>
            </a:r>
            <a:r>
              <a:rPr lang="en-US" altLang="x-none" sz="2000" b="1" dirty="0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altLang="x-none" sz="2000" b="1" dirty="0">
                <a:latin typeface="Courier New" charset="0"/>
              </a:rPr>
              <a:t>    bool </a:t>
            </a:r>
            <a:r>
              <a:rPr lang="en-US" altLang="x-none" sz="2000" b="1" dirty="0" err="1">
                <a:latin typeface="Courier New" charset="0"/>
              </a:rPr>
              <a:t>julian_valid</a:t>
            </a:r>
            <a:r>
              <a:rPr lang="en-US" altLang="x-none" sz="2000" b="1" dirty="0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en-US" altLang="x-none" sz="2000" b="1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altLang="x-none" sz="2000" b="1" dirty="0">
                <a:latin typeface="Courier New" charset="0"/>
              </a:rPr>
              <a:t>    void </a:t>
            </a:r>
            <a:r>
              <a:rPr lang="en-US" altLang="x-none" sz="2000" b="1" dirty="0" err="1">
                <a:latin typeface="Courier New" charset="0"/>
              </a:rPr>
              <a:t>ensure_julian</a:t>
            </a:r>
            <a:r>
              <a:rPr lang="en-US" altLang="x-none" sz="2000" b="1" dirty="0"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altLang="x-none" sz="2000" b="1" dirty="0">
                <a:latin typeface="Courier New" charset="0"/>
              </a:rPr>
              <a:t>    void </a:t>
            </a:r>
            <a:r>
              <a:rPr lang="en-US" altLang="x-none" sz="2000" b="1" dirty="0" err="1">
                <a:latin typeface="Courier New" charset="0"/>
              </a:rPr>
              <a:t>ensure_ymd</a:t>
            </a:r>
            <a:r>
              <a:rPr lang="en-US" altLang="x-none" sz="2000" b="1" dirty="0">
                <a:latin typeface="Courier New" charset="0"/>
              </a:rPr>
              <a:t>();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022912-C9AF-4449-959B-BDDDF582FEF1}"/>
              </a:ext>
            </a:extLst>
          </p:cNvPr>
          <p:cNvSpPr txBox="1"/>
          <p:nvPr/>
        </p:nvSpPr>
        <p:spPr>
          <a:xfrm>
            <a:off x="6949414" y="5974638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A49179-1FCF-CC4F-B0FC-9733322AF77D}"/>
              </a:ext>
            </a:extLst>
          </p:cNvPr>
          <p:cNvSpPr txBox="1"/>
          <p:nvPr/>
        </p:nvSpPr>
        <p:spPr>
          <a:xfrm>
            <a:off x="5526325" y="2686409"/>
            <a:ext cx="124021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Day3/</a:t>
            </a:r>
            <a:r>
              <a:rPr lang="en-US" dirty="0" err="1">
                <a:solidFill>
                  <a:srgbClr val="FFFF00"/>
                </a:solidFill>
              </a:rPr>
              <a:t>Day.h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174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C4165-40C6-E345-B619-1C6A09AB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Implementation, Version 3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4DEFE8-9BFC-B041-840A-2C3D3D2BC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BDDD68-A824-9E4F-8E09-624DE8371E7C}"/>
              </a:ext>
            </a:extLst>
          </p:cNvPr>
          <p:cNvSpPr txBox="1"/>
          <p:nvPr/>
        </p:nvSpPr>
        <p:spPr>
          <a:xfrm>
            <a:off x="1023592" y="1303554"/>
            <a:ext cx="7096815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Public constructor.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Construct a day with a given year, month, and day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of the Julian/Gregorian calendar. The Julian calendar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is used for all days before October 15, 1582.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Day(int y, int m, int d)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year(y), month(m), date(d),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(0),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ymd_valid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(true),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julian_valid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(false)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668E7C-F1DA-6A4C-A42B-4ECDB956168F}"/>
              </a:ext>
            </a:extLst>
          </p:cNvPr>
          <p:cNvSpPr txBox="1"/>
          <p:nvPr/>
        </p:nvSpPr>
        <p:spPr>
          <a:xfrm>
            <a:off x="1023592" y="3808630"/>
            <a:ext cx="5739072" cy="2062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Private constructor.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Construct a day with a given Julian date.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@param j the Julian date.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Day(const int j)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year(0), month(0), date(0),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(j),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ymd_valid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(false),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julian_valid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(true)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5CB9BD-6C74-8E41-B9D9-3CF823597EB6}"/>
              </a:ext>
            </a:extLst>
          </p:cNvPr>
          <p:cNvSpPr txBox="1"/>
          <p:nvPr/>
        </p:nvSpPr>
        <p:spPr>
          <a:xfrm>
            <a:off x="5760707" y="3547641"/>
            <a:ext cx="124021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Day3/</a:t>
            </a:r>
            <a:r>
              <a:rPr lang="en-US" dirty="0" err="1">
                <a:solidFill>
                  <a:srgbClr val="FFFF00"/>
                </a:solidFill>
              </a:rPr>
              <a:t>Day.h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9910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377BF-6DA6-E84D-9D07-59A59ED80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Implementation, Version 3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29D235-1326-1044-B151-A604258D6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76EA6A-8F05-2741-8D55-C541BCBB36EE}"/>
              </a:ext>
            </a:extLst>
          </p:cNvPr>
          <p:cNvSpPr txBox="1"/>
          <p:nvPr/>
        </p:nvSpPr>
        <p:spPr>
          <a:xfrm>
            <a:off x="3245355" y="1325903"/>
            <a:ext cx="2653290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Day::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get_year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ensure_ymd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year;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Day::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get_month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ensure_ymd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month;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Day::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get_date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ensure_ymd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date;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FFCF4E-5B5F-8B46-A0F0-7AE4DE846016}"/>
              </a:ext>
            </a:extLst>
          </p:cNvPr>
          <p:cNvSpPr txBox="1"/>
          <p:nvPr/>
        </p:nvSpPr>
        <p:spPr>
          <a:xfrm>
            <a:off x="4663439" y="5434720"/>
            <a:ext cx="14566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Day3/</a:t>
            </a:r>
            <a:r>
              <a:rPr lang="en-US" dirty="0" err="1">
                <a:solidFill>
                  <a:srgbClr val="FFFF00"/>
                </a:solidFill>
              </a:rPr>
              <a:t>Day.cpp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1079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92347-7250-CE42-89A5-EB56D68AF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Implementation, Version 3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6FAB3A-E71F-4E49-905A-EBD1C372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204F5E-BC28-624B-8A28-1D329C30DC83}"/>
              </a:ext>
            </a:extLst>
          </p:cNvPr>
          <p:cNvSpPr txBox="1"/>
          <p:nvPr/>
        </p:nvSpPr>
        <p:spPr>
          <a:xfrm>
            <a:off x="1887611" y="1248507"/>
            <a:ext cx="5368777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Day::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ensure_julian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julian_valid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return;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to_julian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(year, month, date);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julian_valid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true;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Day::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ensure_ymd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ymd_valid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return;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[3];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from_julian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julian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year 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[0];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month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[1];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date 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[2];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ymd_valid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true;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273661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FDA69-A3EF-294C-9446-7A1A125EFA80}" type="slidenum">
              <a:rPr lang="en-US" altLang="x-none"/>
              <a:pPr/>
              <a:t>25</a:t>
            </a:fld>
            <a:endParaRPr lang="en-US" altLang="x-none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Importance of Encapsulation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Three different implementations </a:t>
            </a:r>
            <a:br>
              <a:rPr lang="en-US" altLang="x-none" dirty="0"/>
            </a:br>
            <a:r>
              <a:rPr lang="en-US" altLang="x-none" dirty="0"/>
              <a:t>of the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Day</a:t>
            </a:r>
            <a:r>
              <a:rPr lang="en-US" altLang="x-none" dirty="0"/>
              <a:t> class!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Each version presents the </a:t>
            </a:r>
            <a:br>
              <a:rPr lang="en-US" altLang="x-none" dirty="0"/>
            </a:br>
            <a:r>
              <a:rPr lang="en-US" altLang="x-none" u="sng" dirty="0"/>
              <a:t>same public interface</a:t>
            </a:r>
            <a:r>
              <a:rPr lang="en-US" altLang="x-none" dirty="0"/>
              <a:t>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Encapsulation </a:t>
            </a:r>
            <a:r>
              <a:rPr lang="en-US" altLang="x-none" u="sng" dirty="0"/>
              <a:t>hides</a:t>
            </a:r>
            <a:r>
              <a:rPr lang="en-US" altLang="x-none" dirty="0"/>
              <a:t> the </a:t>
            </a:r>
            <a:br>
              <a:rPr lang="en-US" altLang="x-none" dirty="0"/>
            </a:br>
            <a:r>
              <a:rPr lang="en-US" altLang="x-none" dirty="0"/>
              <a:t>implementation details.</a:t>
            </a:r>
          </a:p>
        </p:txBody>
      </p:sp>
    </p:spTree>
    <p:extLst>
      <p:ext uri="{BB962C8B-B14F-4D97-AF65-F5344CB8AC3E}">
        <p14:creationId xmlns:p14="http://schemas.microsoft.com/office/powerpoint/2010/main" val="29758710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FDA69-A3EF-294C-9446-7A1A125EFA80}" type="slidenum">
              <a:rPr lang="en-US" altLang="x-none"/>
              <a:pPr/>
              <a:t>26</a:t>
            </a:fld>
            <a:endParaRPr lang="en-US" altLang="x-none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Principle of Information Hiding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A class should expose as few public member variables and as few public member functions as possible.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All other fields and functions should be </a:t>
            </a:r>
            <a:r>
              <a:rPr lang="en-US" altLang="x-none" u="sng" dirty="0"/>
              <a:t>hidden</a:t>
            </a:r>
            <a:r>
              <a:rPr lang="en-US" altLang="x-none" dirty="0"/>
              <a:t> from class users by making them </a:t>
            </a:r>
            <a:r>
              <a:rPr lang="en-US" altLang="x-none" u="sng" dirty="0"/>
              <a:t>private</a:t>
            </a:r>
            <a:r>
              <a:rPr lang="en-US" altLang="x-none" dirty="0"/>
              <a:t>.</a:t>
            </a:r>
          </a:p>
          <a:p>
            <a:pPr lvl="1"/>
            <a:r>
              <a:rPr lang="en-US" altLang="x-none" dirty="0"/>
              <a:t>Supports reliability and flexibility.</a:t>
            </a:r>
          </a:p>
          <a:p>
            <a:pPr lvl="5"/>
            <a:endParaRPr lang="en-US" altLang="x-none" dirty="0"/>
          </a:p>
          <a:p>
            <a:r>
              <a:rPr lang="en-US" altLang="x-none" dirty="0"/>
              <a:t>In most cases, the member variables of a class should be made private and users of the class should only use the </a:t>
            </a:r>
            <a:r>
              <a:rPr lang="en-US" altLang="x-none" u="sng" dirty="0"/>
              <a:t>public getters and setters</a:t>
            </a:r>
            <a:r>
              <a:rPr lang="en-US" altLang="x-non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01049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58720-445B-6E4A-A56C-43AF6949CD8C}" type="slidenum">
              <a:rPr lang="en-US" altLang="x-none"/>
              <a:pPr/>
              <a:t>27</a:t>
            </a:fld>
            <a:endParaRPr lang="en-US" altLang="x-none"/>
          </a:p>
        </p:txBody>
      </p:sp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Accessors and Mutators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An object’s field (member variable) values together constitute the </a:t>
            </a:r>
            <a:r>
              <a:rPr lang="en-US" altLang="x-none" u="sng" dirty="0"/>
              <a:t>current state</a:t>
            </a:r>
            <a:r>
              <a:rPr lang="en-US" altLang="x-none" dirty="0"/>
              <a:t> of the object.</a:t>
            </a:r>
          </a:p>
          <a:p>
            <a:pPr lvl="1"/>
            <a:r>
              <a:rPr lang="en-US" altLang="x-none" dirty="0"/>
              <a:t>A getter function reads the object state </a:t>
            </a:r>
            <a:br>
              <a:rPr lang="en-US" altLang="x-none" dirty="0"/>
            </a:br>
            <a:r>
              <a:rPr lang="en-US" altLang="x-none" u="sng" dirty="0"/>
              <a:t>without changing</a:t>
            </a:r>
            <a:r>
              <a:rPr lang="en-US" altLang="x-none" dirty="0"/>
              <a:t> it.</a:t>
            </a:r>
          </a:p>
          <a:p>
            <a:pPr lvl="1"/>
            <a:r>
              <a:rPr lang="en-US" altLang="x-none" dirty="0"/>
              <a:t>A setter function </a:t>
            </a:r>
            <a:r>
              <a:rPr lang="en-US" altLang="x-none" u="sng" dirty="0"/>
              <a:t>can change</a:t>
            </a:r>
            <a:r>
              <a:rPr lang="en-US" altLang="x-none" dirty="0"/>
              <a:t> the object state.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You should </a:t>
            </a:r>
            <a:r>
              <a:rPr lang="en-US" altLang="x-none" u="sng" dirty="0"/>
              <a:t>not</a:t>
            </a:r>
            <a:r>
              <a:rPr lang="en-US" altLang="x-none" dirty="0"/>
              <a:t> necessarily provide a setter </a:t>
            </a:r>
            <a:br>
              <a:rPr lang="en-US" altLang="x-none" dirty="0"/>
            </a:br>
            <a:r>
              <a:rPr lang="en-US" altLang="x-none" dirty="0"/>
              <a:t>for every field.</a:t>
            </a:r>
          </a:p>
          <a:p>
            <a:pPr lvl="1"/>
            <a:r>
              <a:rPr lang="en-US" altLang="x-none" dirty="0"/>
              <a:t>For some classes, setters can be dangerous!</a:t>
            </a:r>
          </a:p>
        </p:txBody>
      </p:sp>
    </p:spTree>
    <p:extLst>
      <p:ext uri="{BB962C8B-B14F-4D97-AF65-F5344CB8AC3E}">
        <p14:creationId xmlns:p14="http://schemas.microsoft.com/office/powerpoint/2010/main" val="16390425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4D5-E77C-AE4A-848D-BC73DABEF253}" type="slidenum">
              <a:rPr lang="en-US" altLang="x-none"/>
              <a:pPr/>
              <a:t>28</a:t>
            </a:fld>
            <a:endParaRPr lang="en-US" altLang="x-none"/>
          </a:p>
        </p:txBody>
      </p:sp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Dangerous Setter Example: The </a:t>
            </a:r>
            <a:r>
              <a:rPr lang="en-US" altLang="x-none" b="1">
                <a:latin typeface="Courier New" charset="0"/>
              </a:rPr>
              <a:t>Day</a:t>
            </a:r>
            <a:r>
              <a:rPr lang="en-US" altLang="x-none"/>
              <a:t> Class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altLang="x-none" dirty="0"/>
              <a:t>Recall that the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Day</a:t>
            </a:r>
            <a:r>
              <a:rPr lang="en-US" altLang="x-none" dirty="0"/>
              <a:t> class has fields </a:t>
            </a:r>
            <a:br>
              <a:rPr lang="en-US" altLang="x-none" dirty="0"/>
            </a:b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year</a:t>
            </a:r>
            <a:r>
              <a:rPr lang="en-US" altLang="x-none" dirty="0"/>
              <a:t>,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month</a:t>
            </a:r>
            <a:r>
              <a:rPr lang="en-US" altLang="x-none" dirty="0"/>
              <a:t>,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date</a:t>
            </a:r>
            <a:r>
              <a:rPr lang="en-US" altLang="x-none" dirty="0"/>
              <a:t>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Should there be public setter functions?</a:t>
            </a:r>
          </a:p>
          <a:p>
            <a:pPr lvl="4"/>
            <a:endParaRPr lang="en-US" altLang="x-none" dirty="0"/>
          </a:p>
        </p:txBody>
      </p:sp>
      <p:sp>
        <p:nvSpPr>
          <p:cNvPr id="2" name="TextBox 1"/>
          <p:cNvSpPr txBox="1"/>
          <p:nvPr/>
        </p:nvSpPr>
        <p:spPr>
          <a:xfrm>
            <a:off x="2108255" y="3118117"/>
            <a:ext cx="4927490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x-none" sz="20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altLang="x-none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altLang="x-none" sz="2000" b="1" dirty="0" err="1">
                <a:latin typeface="Courier New" charset="0"/>
                <a:ea typeface="Courier New" charset="0"/>
                <a:cs typeface="Courier New" charset="0"/>
              </a:rPr>
              <a:t>set_year</a:t>
            </a:r>
            <a:r>
              <a:rPr lang="en-US" altLang="x-none" sz="20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x-none" sz="20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altLang="x-none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x-none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x-none" sz="2000" b="1" dirty="0">
                <a:latin typeface="Courier New" charset="0"/>
                <a:ea typeface="Courier New" charset="0"/>
                <a:cs typeface="Courier New" charset="0"/>
              </a:rPr>
              <a:t> year); </a:t>
            </a:r>
            <a:br>
              <a:rPr lang="en-US" altLang="x-none" sz="20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altLang="x-none" sz="2000" b="1" dirty="0" err="1">
                <a:latin typeface="Courier New" charset="0"/>
                <a:ea typeface="Courier New" charset="0"/>
                <a:cs typeface="Courier New" charset="0"/>
              </a:rPr>
              <a:t>set_month</a:t>
            </a:r>
            <a:r>
              <a:rPr lang="en-US" altLang="x-none" sz="20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x-none" sz="20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altLang="x-none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x-none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x-none" sz="2000" b="1" dirty="0">
                <a:latin typeface="Courier New" charset="0"/>
                <a:ea typeface="Courier New" charset="0"/>
                <a:cs typeface="Courier New" charset="0"/>
              </a:rPr>
              <a:t> month); </a:t>
            </a:r>
            <a:br>
              <a:rPr lang="en-US" altLang="x-none" sz="2000" b="1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altLang="x-none" sz="20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altLang="x-none" sz="2000" b="1" dirty="0" err="1">
                <a:latin typeface="Courier New" charset="0"/>
                <a:ea typeface="Courier New" charset="0"/>
                <a:cs typeface="Courier New" charset="0"/>
              </a:rPr>
              <a:t>set_date</a:t>
            </a:r>
            <a:r>
              <a:rPr lang="en-US" altLang="x-none" sz="20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x-none" sz="20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altLang="x-none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x-none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x-none" sz="2000" b="1" dirty="0">
                <a:latin typeface="Courier New" charset="0"/>
                <a:ea typeface="Courier New" charset="0"/>
                <a:cs typeface="Courier New" charset="0"/>
              </a:rPr>
              <a:t> date);</a:t>
            </a:r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9856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4D5-E77C-AE4A-848D-BC73DABEF253}" type="slidenum">
              <a:rPr lang="en-US" altLang="x-none"/>
              <a:pPr/>
              <a:t>29</a:t>
            </a:fld>
            <a:endParaRPr lang="en-US" altLang="x-none"/>
          </a:p>
        </p:txBody>
      </p:sp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Dangerous Setter Example</a:t>
            </a:r>
            <a:r>
              <a:rPr lang="en-US" altLang="x-none" i="1" dirty="0"/>
              <a:t>, cont’d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altLang="x-none" dirty="0"/>
              <a:t>Suppose that January 31, 2024 is our deadline:</a:t>
            </a:r>
          </a:p>
          <a:p>
            <a:endParaRPr lang="en-US" altLang="x-none" dirty="0"/>
          </a:p>
          <a:p>
            <a:pPr lvl="4"/>
            <a:endParaRPr lang="en-US" altLang="x-none" dirty="0"/>
          </a:p>
          <a:p>
            <a:r>
              <a:rPr lang="en-US" altLang="x-none" dirty="0"/>
              <a:t>Now we want to move the deadline a month:</a:t>
            </a:r>
          </a:p>
          <a:p>
            <a:endParaRPr lang="en-US" altLang="x-none" dirty="0"/>
          </a:p>
          <a:p>
            <a:pPr lvl="4"/>
            <a:endParaRPr lang="en-US" altLang="x-none" dirty="0"/>
          </a:p>
          <a:p>
            <a:r>
              <a:rPr lang="en-US" altLang="x-none" dirty="0"/>
              <a:t>But since there isn’t a February 31, </a:t>
            </a:r>
            <a:br>
              <a:rPr lang="en-US" altLang="x-none" dirty="0"/>
            </a:br>
            <a:r>
              <a:rPr lang="en-US" altLang="x-none" dirty="0"/>
              <a:t>the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GregorianCalendar</a:t>
            </a:r>
            <a:r>
              <a:rPr lang="en-US" altLang="x-none" dirty="0"/>
              <a:t> class could set </a:t>
            </a:r>
            <a:br>
              <a:rPr lang="en-US" altLang="x-none" dirty="0"/>
            </a:br>
            <a:r>
              <a:rPr lang="en-US" altLang="x-none" dirty="0"/>
              <a:t>the date instead to March 2.</a:t>
            </a:r>
          </a:p>
          <a:p>
            <a:pPr lvl="1"/>
            <a:r>
              <a:rPr lang="en-US" altLang="x-none" dirty="0"/>
              <a:t>2024 is a leap year, so February has 29 days.</a:t>
            </a:r>
          </a:p>
        </p:txBody>
      </p:sp>
      <p:sp>
        <p:nvSpPr>
          <p:cNvPr id="301060" name="Text Box 4"/>
          <p:cNvSpPr txBox="1">
            <a:spLocks noChangeArrowheads="1"/>
          </p:cNvSpPr>
          <p:nvPr/>
        </p:nvSpPr>
        <p:spPr bwMode="auto">
          <a:xfrm>
            <a:off x="1632734" y="1874537"/>
            <a:ext cx="587853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2000" b="1" dirty="0">
                <a:latin typeface="Courier New" charset="0"/>
              </a:rPr>
              <a:t>Day *deadline = new Day(</a:t>
            </a:r>
            <a:r>
              <a:rPr lang="is-IS" altLang="x-none" sz="2000" b="1" dirty="0">
                <a:latin typeface="Courier New" charset="0"/>
              </a:rPr>
              <a:t>2024</a:t>
            </a:r>
            <a:r>
              <a:rPr lang="en-US" altLang="x-none" sz="2000" b="1" dirty="0">
                <a:latin typeface="Courier New" charset="0"/>
              </a:rPr>
              <a:t>, 1, 31);</a:t>
            </a: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2709952" y="3154683"/>
            <a:ext cx="3724096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2000" b="1" dirty="0">
                <a:latin typeface="Courier New" charset="0"/>
              </a:rPr>
              <a:t>deadline-&gt;</a:t>
            </a:r>
            <a:r>
              <a:rPr lang="en-US" altLang="x-none" sz="2000" b="1" dirty="0" err="1">
                <a:latin typeface="Courier New" charset="0"/>
              </a:rPr>
              <a:t>set_month</a:t>
            </a:r>
            <a:r>
              <a:rPr lang="en-US" altLang="x-none" sz="2000" b="1" dirty="0">
                <a:latin typeface="Courier New" charset="0"/>
              </a:rPr>
              <a:t>(2);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577829" y="4709146"/>
            <a:ext cx="1005403" cy="338554"/>
          </a:xfrm>
          <a:prstGeom prst="rect">
            <a:avLst/>
          </a:prstGeom>
          <a:solidFill>
            <a:srgbClr val="8F0000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Surprise!</a:t>
            </a:r>
          </a:p>
        </p:txBody>
      </p:sp>
    </p:spTree>
    <p:extLst>
      <p:ext uri="{BB962C8B-B14F-4D97-AF65-F5344CB8AC3E}">
        <p14:creationId xmlns:p14="http://schemas.microsoft.com/office/powerpoint/2010/main" val="340589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1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1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047AE-875B-A24F-A42B-B5A07EA05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Design Problem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F1A51-F92E-9F4E-A032-2C2AE1FF5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/>
              <a:t>Use a </a:t>
            </a:r>
            <a:r>
              <a:rPr lang="en-US" u="sng" dirty="0"/>
              <a:t>static factory function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</a:t>
            </a:r>
            <a:r>
              <a:rPr lang="en-US" u="sng" dirty="0"/>
              <a:t>code to the interface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7A4194-492D-7A47-8B3E-A32714C01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32D81359-231A-E24F-9EC2-C789F2BB2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720" y="2240293"/>
            <a:ext cx="7406559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square">
            <a:spAutoFit/>
          </a:bodyPr>
          <a:lstStyle/>
          <a:p>
            <a:r>
              <a:rPr lang="en-US" altLang="x-none" b="1" dirty="0">
                <a:latin typeface="Courier New" charset="0"/>
              </a:rPr>
              <a:t>class </a:t>
            </a:r>
            <a:r>
              <a:rPr lang="en-US" altLang="x-none" b="1" dirty="0" err="1">
                <a:solidFill>
                  <a:srgbClr val="B23C00"/>
                </a:solidFill>
                <a:latin typeface="Courier New" charset="0"/>
              </a:rPr>
              <a:t>CalendarFactory</a:t>
            </a:r>
            <a:endParaRPr lang="en-US" altLang="x-none" b="1" dirty="0">
              <a:solidFill>
                <a:srgbClr val="B23C00"/>
              </a:solidFill>
              <a:latin typeface="Courier New" charset="0"/>
            </a:endParaRPr>
          </a:p>
          <a:p>
            <a:r>
              <a:rPr lang="en-US" altLang="x-none" b="1" dirty="0">
                <a:latin typeface="Courier New" charset="0"/>
              </a:rPr>
              <a:t>{</a:t>
            </a:r>
          </a:p>
          <a:p>
            <a:r>
              <a:rPr lang="en-US" altLang="x-none" b="1" dirty="0">
                <a:latin typeface="Courier New" charset="0"/>
              </a:rPr>
              <a:t>public:</a:t>
            </a:r>
          </a:p>
          <a:p>
            <a:r>
              <a:rPr lang="en-US" altLang="x-none" b="1" dirty="0">
                <a:latin typeface="Courier New" charset="0"/>
              </a:rPr>
              <a:t>    static Calendar *</a:t>
            </a:r>
            <a:r>
              <a:rPr lang="en-US" altLang="x-none" b="1" dirty="0">
                <a:solidFill>
                  <a:srgbClr val="C00000"/>
                </a:solidFill>
                <a:latin typeface="Courier New" charset="0"/>
              </a:rPr>
              <a:t>create</a:t>
            </a:r>
            <a:r>
              <a:rPr lang="en-US" altLang="x-none" b="1" dirty="0">
                <a:latin typeface="Courier New" charset="0"/>
              </a:rPr>
              <a:t>(int type)</a:t>
            </a:r>
          </a:p>
          <a:p>
            <a:r>
              <a:rPr lang="en-US" altLang="x-none" b="1" dirty="0">
                <a:latin typeface="Courier New" charset="0"/>
              </a:rPr>
              <a:t>    {</a:t>
            </a:r>
          </a:p>
          <a:p>
            <a:r>
              <a:rPr lang="en-US" altLang="x-none" b="1" dirty="0">
                <a:latin typeface="Courier New" charset="0"/>
              </a:rPr>
              <a:t>        switch (type)</a:t>
            </a:r>
          </a:p>
          <a:p>
            <a:r>
              <a:rPr lang="en-US" altLang="x-none" b="1" dirty="0">
                <a:latin typeface="Courier New" charset="0"/>
              </a:rPr>
              <a:t>        {</a:t>
            </a:r>
          </a:p>
          <a:p>
            <a:r>
              <a:rPr lang="en-US" altLang="x-none" b="1" dirty="0">
                <a:latin typeface="Courier New" charset="0"/>
              </a:rPr>
              <a:t>            case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GREGORIAN</a:t>
            </a:r>
            <a:r>
              <a:rPr lang="en-US" altLang="x-none" b="1" dirty="0">
                <a:latin typeface="Courier New" charset="0"/>
              </a:rPr>
              <a:t>: return new </a:t>
            </a:r>
            <a:r>
              <a:rPr lang="en-US" altLang="x-none" b="1" dirty="0" err="1">
                <a:latin typeface="Courier New" charset="0"/>
              </a:rPr>
              <a:t>GregorianCalendar</a:t>
            </a:r>
            <a:r>
              <a:rPr lang="en-US" altLang="x-none" b="1" dirty="0">
                <a:latin typeface="Courier New" charset="0"/>
              </a:rPr>
              <a:t>();</a:t>
            </a:r>
          </a:p>
          <a:p>
            <a:r>
              <a:rPr lang="en-US" altLang="x-none" b="1" dirty="0">
                <a:latin typeface="Courier New" charset="0"/>
              </a:rPr>
              <a:t>            case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LUNAR</a:t>
            </a:r>
            <a:r>
              <a:rPr lang="en-US" altLang="x-none" b="1" dirty="0">
                <a:latin typeface="Courier New" charset="0"/>
              </a:rPr>
              <a:t>:     return new </a:t>
            </a:r>
            <a:r>
              <a:rPr lang="en-US" altLang="x-none" b="1" dirty="0" err="1">
                <a:latin typeface="Courier New" charset="0"/>
              </a:rPr>
              <a:t>LunarCalendar</a:t>
            </a:r>
            <a:r>
              <a:rPr lang="en-US" altLang="x-none" b="1" dirty="0">
                <a:latin typeface="Courier New" charset="0"/>
              </a:rPr>
              <a:t>();       </a:t>
            </a:r>
          </a:p>
          <a:p>
            <a:r>
              <a:rPr lang="en-US" altLang="x-none" b="1" dirty="0">
                <a:latin typeface="Courier New" charset="0"/>
              </a:rPr>
              <a:t>            ...</a:t>
            </a:r>
          </a:p>
          <a:p>
            <a:r>
              <a:rPr lang="en-US" altLang="x-none" b="1" dirty="0">
                <a:latin typeface="Courier New" charset="0"/>
              </a:rPr>
              <a:t>        }</a:t>
            </a:r>
          </a:p>
          <a:p>
            <a:r>
              <a:rPr lang="en-US" altLang="x-none" b="1" dirty="0">
                <a:latin typeface="Courier New" charset="0"/>
              </a:rPr>
              <a:t>    }</a:t>
            </a:r>
          </a:p>
          <a:p>
            <a:r>
              <a:rPr lang="en-US" altLang="x-none" b="1" dirty="0">
                <a:latin typeface="Courier New" charset="0"/>
              </a:rPr>
              <a:t>}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383C964A-196C-084D-B173-7AB7F9EA6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865" y="4994893"/>
            <a:ext cx="5985934" cy="10772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b="1" dirty="0">
                <a:latin typeface="Courier New" charset="0"/>
              </a:rPr>
              <a:t>Calendar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*</a:t>
            </a:r>
            <a:r>
              <a:rPr lang="en-US" altLang="x-none" b="1" dirty="0" err="1">
                <a:solidFill>
                  <a:srgbClr val="B23C00"/>
                </a:solidFill>
                <a:latin typeface="Courier New" charset="0"/>
              </a:rPr>
              <a:t>cal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 = </a:t>
            </a:r>
            <a:r>
              <a:rPr lang="en-US" altLang="x-none" b="1" dirty="0" err="1">
                <a:solidFill>
                  <a:srgbClr val="B23C00"/>
                </a:solidFill>
                <a:latin typeface="Courier New" charset="0"/>
              </a:rPr>
              <a:t>CalendarFactory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::create(type)</a:t>
            </a:r>
            <a:r>
              <a:rPr lang="en-US" altLang="x-none" b="1" dirty="0">
                <a:latin typeface="Courier New" charset="0"/>
              </a:rPr>
              <a:t>;</a:t>
            </a:r>
          </a:p>
          <a:p>
            <a:r>
              <a:rPr lang="en-US" altLang="x-none" b="1" dirty="0" err="1">
                <a:solidFill>
                  <a:srgbClr val="B23C00"/>
                </a:solidFill>
                <a:latin typeface="Courier New" charset="0"/>
              </a:rPr>
              <a:t>cal</a:t>
            </a:r>
            <a:r>
              <a:rPr lang="en-US" altLang="x-none" b="1" dirty="0">
                <a:latin typeface="Courier New" charset="0"/>
              </a:rPr>
              <a:t>-&gt;set(Calendar::YEAR, 2018);</a:t>
            </a:r>
          </a:p>
          <a:p>
            <a:r>
              <a:rPr lang="en-US" altLang="x-none" b="1" dirty="0" err="1">
                <a:solidFill>
                  <a:srgbClr val="B23C00"/>
                </a:solidFill>
                <a:latin typeface="Courier New" charset="0"/>
              </a:rPr>
              <a:t>cal</a:t>
            </a:r>
            <a:r>
              <a:rPr lang="en-US" altLang="x-none" b="1" dirty="0">
                <a:latin typeface="Courier New" charset="0"/>
              </a:rPr>
              <a:t>-&gt;set(Calendar::MONTH, Calendar::SEPTEMBER);</a:t>
            </a:r>
          </a:p>
          <a:p>
            <a:r>
              <a:rPr lang="en-US" altLang="x-none" b="1" dirty="0" err="1">
                <a:solidFill>
                  <a:srgbClr val="B23C00"/>
                </a:solidFill>
                <a:latin typeface="Courier New" charset="0"/>
              </a:rPr>
              <a:t>cal</a:t>
            </a:r>
            <a:r>
              <a:rPr lang="en-US" altLang="x-none" b="1" dirty="0">
                <a:latin typeface="Courier New" charset="0"/>
              </a:rPr>
              <a:t>-&gt;set(Calendar::DATE, 11);</a:t>
            </a:r>
          </a:p>
        </p:txBody>
      </p:sp>
    </p:spTree>
    <p:extLst>
      <p:ext uri="{BB962C8B-B14F-4D97-AF65-F5344CB8AC3E}">
        <p14:creationId xmlns:p14="http://schemas.microsoft.com/office/powerpoint/2010/main" val="2673993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6298-C7B1-E149-BBC6-C5E4C75A7B5B}" type="slidenum">
              <a:rPr lang="en-US" altLang="x-none"/>
              <a:pPr/>
              <a:t>30</a:t>
            </a:fld>
            <a:endParaRPr lang="en-US" altLang="x-none"/>
          </a:p>
        </p:txBody>
      </p:sp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Dangerous Setter Example</a:t>
            </a:r>
            <a:r>
              <a:rPr lang="en-US" altLang="x-none" i="1" dirty="0"/>
              <a:t>, cont’d</a:t>
            </a:r>
            <a:endParaRPr lang="en-US" altLang="x-none" dirty="0"/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altLang="x-none" dirty="0"/>
              <a:t>Now suppose we just want to move the deadline one day, from January 31 </a:t>
            </a:r>
            <a:br>
              <a:rPr lang="en-US" altLang="x-none" dirty="0"/>
            </a:br>
            <a:r>
              <a:rPr lang="en-US" altLang="x-none" dirty="0"/>
              <a:t>to February 1:</a:t>
            </a:r>
          </a:p>
          <a:p>
            <a:endParaRPr lang="en-US" altLang="x-none" dirty="0"/>
          </a:p>
          <a:p>
            <a:endParaRPr lang="en-US" altLang="x-none" dirty="0"/>
          </a:p>
          <a:p>
            <a:endParaRPr lang="en-US" altLang="x-none" dirty="0"/>
          </a:p>
          <a:p>
            <a:r>
              <a:rPr lang="en-US" altLang="x-none" dirty="0"/>
              <a:t>The deadline is set instead to March 1.</a:t>
            </a:r>
          </a:p>
          <a:p>
            <a:r>
              <a:rPr lang="en-US" altLang="x-none" dirty="0"/>
              <a:t>How did that happen?</a:t>
            </a:r>
          </a:p>
        </p:txBody>
      </p:sp>
      <p:sp>
        <p:nvSpPr>
          <p:cNvPr id="302084" name="Text Box 4"/>
          <p:cNvSpPr txBox="1">
            <a:spLocks noChangeArrowheads="1"/>
          </p:cNvSpPr>
          <p:nvPr/>
        </p:nvSpPr>
        <p:spPr bwMode="auto">
          <a:xfrm>
            <a:off x="2709952" y="3337561"/>
            <a:ext cx="3724096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2000" b="1" dirty="0">
                <a:latin typeface="Courier New" charset="0"/>
              </a:rPr>
              <a:t>deadline-&gt;</a:t>
            </a:r>
            <a:r>
              <a:rPr lang="en-US" altLang="x-none" sz="2000" b="1" dirty="0" err="1">
                <a:latin typeface="Courier New" charset="0"/>
              </a:rPr>
              <a:t>set_month</a:t>
            </a:r>
            <a:r>
              <a:rPr lang="en-US" altLang="x-none" sz="2000" b="1" dirty="0">
                <a:latin typeface="Courier New" charset="0"/>
              </a:rPr>
              <a:t>(2);</a:t>
            </a:r>
          </a:p>
          <a:p>
            <a:r>
              <a:rPr lang="en-US" altLang="x-none" sz="2000" b="1" dirty="0">
                <a:latin typeface="Courier New" charset="0"/>
              </a:rPr>
              <a:t>deadline-&gt;</a:t>
            </a:r>
            <a:r>
              <a:rPr lang="en-US" altLang="x-none" sz="2000" b="1" dirty="0" err="1">
                <a:latin typeface="Courier New" charset="0"/>
              </a:rPr>
              <a:t>set_date</a:t>
            </a:r>
            <a:r>
              <a:rPr lang="en-US" altLang="x-none" sz="2000" b="1" dirty="0">
                <a:latin typeface="Courier New" charset="0"/>
              </a:rPr>
              <a:t>(1);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23731" y="4275302"/>
            <a:ext cx="1005403" cy="338554"/>
          </a:xfrm>
          <a:prstGeom prst="rect">
            <a:avLst/>
          </a:prstGeom>
          <a:solidFill>
            <a:srgbClr val="8F0000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Surprise!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632734" y="2754573"/>
            <a:ext cx="5878532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2000" b="1" dirty="0">
                <a:latin typeface="Courier New" charset="0"/>
              </a:rPr>
              <a:t>Day *deadline = new Day(</a:t>
            </a:r>
            <a:r>
              <a:rPr lang="is-IS" altLang="x-none" sz="2000" b="1" dirty="0">
                <a:latin typeface="Courier New" charset="0"/>
              </a:rPr>
              <a:t>2024</a:t>
            </a:r>
            <a:r>
              <a:rPr lang="en-US" altLang="x-none" sz="2000" b="1" dirty="0">
                <a:latin typeface="Courier New" charset="0"/>
              </a:rPr>
              <a:t>, 1, 31);</a:t>
            </a:r>
          </a:p>
        </p:txBody>
      </p:sp>
    </p:spTree>
    <p:extLst>
      <p:ext uri="{BB962C8B-B14F-4D97-AF65-F5344CB8AC3E}">
        <p14:creationId xmlns:p14="http://schemas.microsoft.com/office/powerpoint/2010/main" val="3911429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2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2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6298-C7B1-E149-BBC6-C5E4C75A7B5B}" type="slidenum">
              <a:rPr lang="en-US" altLang="x-none"/>
              <a:pPr/>
              <a:t>31</a:t>
            </a:fld>
            <a:endParaRPr lang="en-US" altLang="x-none"/>
          </a:p>
        </p:txBody>
      </p:sp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Dangerous Setter Example</a:t>
            </a:r>
            <a:r>
              <a:rPr lang="en-US" altLang="x-none" i="1" dirty="0"/>
              <a:t>, cont’d</a:t>
            </a:r>
            <a:endParaRPr lang="en-US" altLang="x-none" dirty="0"/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altLang="x-none" dirty="0"/>
              <a:t>So should we always set the date first?</a:t>
            </a:r>
          </a:p>
          <a:p>
            <a:pPr lvl="1"/>
            <a:endParaRPr lang="en-US" altLang="x-none" dirty="0"/>
          </a:p>
          <a:p>
            <a:pPr lvl="1"/>
            <a:endParaRPr lang="en-US" altLang="x-none" dirty="0"/>
          </a:p>
          <a:p>
            <a:endParaRPr lang="en-US" altLang="x-none" dirty="0"/>
          </a:p>
          <a:p>
            <a:pPr lvl="4"/>
            <a:endParaRPr lang="en-US" altLang="x-none" dirty="0"/>
          </a:p>
          <a:p>
            <a:r>
              <a:rPr lang="en-US" altLang="x-none" dirty="0"/>
              <a:t>The result is not April 30! </a:t>
            </a:r>
          </a:p>
          <a:p>
            <a:r>
              <a:rPr lang="en-US" altLang="x-none" dirty="0"/>
              <a:t>What is it instead?</a:t>
            </a:r>
          </a:p>
          <a:p>
            <a:pPr lvl="1"/>
            <a:r>
              <a:rPr lang="en-US" altLang="x-none" dirty="0"/>
              <a:t>April 1</a:t>
            </a:r>
          </a:p>
        </p:txBody>
      </p:sp>
      <p:sp>
        <p:nvSpPr>
          <p:cNvPr id="302085" name="Text Box 5"/>
          <p:cNvSpPr txBox="1">
            <a:spLocks noChangeArrowheads="1"/>
          </p:cNvSpPr>
          <p:nvPr/>
        </p:nvSpPr>
        <p:spPr bwMode="auto">
          <a:xfrm>
            <a:off x="2709952" y="2395318"/>
            <a:ext cx="3724096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2000" b="1" dirty="0">
                <a:latin typeface="Courier New" charset="0"/>
              </a:rPr>
              <a:t>deadline-&gt;</a:t>
            </a:r>
            <a:r>
              <a:rPr lang="en-US" altLang="x-none" sz="2000" b="1" dirty="0" err="1">
                <a:latin typeface="Courier New" charset="0"/>
              </a:rPr>
              <a:t>set_date</a:t>
            </a:r>
            <a:r>
              <a:rPr lang="en-US" altLang="x-none" sz="2000" b="1" dirty="0">
                <a:latin typeface="Courier New" charset="0"/>
              </a:rPr>
              <a:t>(30);</a:t>
            </a:r>
          </a:p>
          <a:p>
            <a:r>
              <a:rPr lang="en-US" altLang="x-none" sz="2000" b="1" dirty="0">
                <a:latin typeface="Courier New" charset="0"/>
              </a:rPr>
              <a:t>deadline-&gt;</a:t>
            </a:r>
            <a:r>
              <a:rPr lang="en-US" altLang="x-none" sz="2000" b="1" dirty="0" err="1">
                <a:latin typeface="Courier New" charset="0"/>
              </a:rPr>
              <a:t>set_month</a:t>
            </a:r>
            <a:r>
              <a:rPr lang="en-US" altLang="x-none" sz="2000" b="1" dirty="0">
                <a:latin typeface="Courier New" charset="0"/>
              </a:rPr>
              <a:t>(4);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68903" y="4514462"/>
            <a:ext cx="1005403" cy="338554"/>
          </a:xfrm>
          <a:prstGeom prst="rect">
            <a:avLst/>
          </a:prstGeom>
          <a:solidFill>
            <a:srgbClr val="8F0000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Surprise!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632734" y="1865050"/>
            <a:ext cx="5724644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2000" b="1" dirty="0">
                <a:latin typeface="Courier New" charset="0"/>
              </a:rPr>
              <a:t>Day *deadline = new Day(2024, 2, 1);</a:t>
            </a:r>
          </a:p>
        </p:txBody>
      </p:sp>
    </p:spTree>
    <p:extLst>
      <p:ext uri="{BB962C8B-B14F-4D97-AF65-F5344CB8AC3E}">
        <p14:creationId xmlns:p14="http://schemas.microsoft.com/office/powerpoint/2010/main" val="245866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2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170A8-AAA0-A645-BA4C-FB53B4180972}" type="slidenum">
              <a:rPr lang="en-US" altLang="x-none"/>
              <a:pPr/>
              <a:t>32</a:t>
            </a:fld>
            <a:endParaRPr lang="en-US" altLang="x-none"/>
          </a:p>
        </p:txBody>
      </p:sp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Design Principle of No Surprises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Good software design has </a:t>
            </a:r>
            <a:br>
              <a:rPr lang="en-US" altLang="x-none" dirty="0"/>
            </a:br>
            <a:r>
              <a:rPr lang="en-US" altLang="x-none" u="sng" dirty="0"/>
              <a:t>few, if any, surprises</a:t>
            </a:r>
            <a:r>
              <a:rPr lang="en-US" altLang="x-none" dirty="0"/>
              <a:t>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Surprises can lead to </a:t>
            </a:r>
            <a:br>
              <a:rPr lang="en-US" altLang="x-none" dirty="0"/>
            </a:br>
            <a:r>
              <a:rPr lang="en-US" altLang="x-none" dirty="0"/>
              <a:t>serious programming errors.</a:t>
            </a:r>
          </a:p>
        </p:txBody>
      </p:sp>
    </p:spTree>
    <p:extLst>
      <p:ext uri="{BB962C8B-B14F-4D97-AF65-F5344CB8AC3E}">
        <p14:creationId xmlns:p14="http://schemas.microsoft.com/office/powerpoint/2010/main" val="766691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A91A3-9993-A543-9A97-4E178C5180AE}" type="slidenum">
              <a:rPr lang="en-US" altLang="x-none"/>
              <a:pPr/>
              <a:t>4</a:t>
            </a:fld>
            <a:endParaRPr lang="en-US" altLang="x-none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Design a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Class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altLang="x-none" dirty="0"/>
              <a:t>Answer questions such as </a:t>
            </a:r>
          </a:p>
          <a:p>
            <a:pPr lvl="1"/>
            <a:r>
              <a:rPr lang="en-US" altLang="x-none" dirty="0"/>
              <a:t>How many days between now </a:t>
            </a:r>
            <a:br>
              <a:rPr lang="en-US" altLang="x-none" dirty="0"/>
            </a:br>
            <a:r>
              <a:rPr lang="en-US" altLang="x-none" dirty="0"/>
              <a:t>and the end of the year? </a:t>
            </a:r>
          </a:p>
          <a:p>
            <a:pPr lvl="1"/>
            <a:r>
              <a:rPr lang="en-US" altLang="x-none" dirty="0"/>
              <a:t>What day is 100 days from now?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A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Day</a:t>
            </a:r>
            <a:r>
              <a:rPr lang="en-US" altLang="x-none" dirty="0"/>
              <a:t> object represents a </a:t>
            </a:r>
            <a:r>
              <a:rPr lang="en-US" altLang="x-none" u="sng" dirty="0"/>
              <a:t>particular day</a:t>
            </a:r>
            <a:r>
              <a:rPr lang="en-US" altLang="x-none" dirty="0"/>
              <a:t>.</a:t>
            </a:r>
          </a:p>
          <a:p>
            <a:pPr lvl="1"/>
            <a:r>
              <a:rPr lang="en-US" altLang="x-none" dirty="0"/>
              <a:t>It has a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date</a:t>
            </a:r>
            <a:r>
              <a:rPr lang="en-US" altLang="x-none" dirty="0"/>
              <a:t> field, the day’s number in a month.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Some limitations</a:t>
            </a:r>
          </a:p>
          <a:p>
            <a:pPr lvl="1"/>
            <a:r>
              <a:rPr lang="en-US" altLang="x-none" dirty="0"/>
              <a:t>Uses the Gregorian calendar only</a:t>
            </a:r>
          </a:p>
          <a:p>
            <a:pPr lvl="1"/>
            <a:r>
              <a:rPr lang="en-US" altLang="x-none" dirty="0"/>
              <a:t>No time of day</a:t>
            </a:r>
          </a:p>
          <a:p>
            <a:pPr lvl="1"/>
            <a:r>
              <a:rPr lang="en-US" altLang="x-none" dirty="0"/>
              <a:t>No time zone</a:t>
            </a:r>
          </a:p>
        </p:txBody>
      </p:sp>
    </p:spTree>
    <p:extLst>
      <p:ext uri="{BB962C8B-B14F-4D97-AF65-F5344CB8AC3E}">
        <p14:creationId xmlns:p14="http://schemas.microsoft.com/office/powerpoint/2010/main" val="1750764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FA8F1-B257-1745-ABF8-3C19A2FD7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Day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75247-51C9-6945-ADB1-C190C9FF3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688062"/>
          </a:xfrm>
        </p:spPr>
        <p:txBody>
          <a:bodyPr/>
          <a:lstStyle/>
          <a:p>
            <a:r>
              <a:rPr lang="en-US" dirty="0"/>
              <a:t>Class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Day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Represent a </a:t>
            </a:r>
            <a:r>
              <a:rPr lang="en-US" u="sng" dirty="0"/>
              <a:t>given day</a:t>
            </a:r>
            <a:r>
              <a:rPr lang="en-US" dirty="0"/>
              <a:t> in the Gregorian calendar.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Constructor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Public getters </a:t>
            </a:r>
          </a:p>
          <a:p>
            <a:pPr lvl="1"/>
            <a:endParaRPr lang="en-US" dirty="0"/>
          </a:p>
          <a:p>
            <a:pPr lvl="3"/>
            <a:endParaRPr lang="en-US" dirty="0"/>
          </a:p>
          <a:p>
            <a:pPr lvl="1"/>
            <a:r>
              <a:rPr lang="en-US" dirty="0"/>
              <a:t>Public </a:t>
            </a:r>
            <a:r>
              <a:rPr lang="en-US" u="sng" dirty="0"/>
              <a:t>date arithmetic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member functions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411C31-C284-0644-88B0-6FA5C1CF8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6A7979-6545-294C-8D19-F4404ECA7CA3}"/>
              </a:ext>
            </a:extLst>
          </p:cNvPr>
          <p:cNvSpPr txBox="1"/>
          <p:nvPr/>
        </p:nvSpPr>
        <p:spPr>
          <a:xfrm>
            <a:off x="3474732" y="2724690"/>
            <a:ext cx="3147015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lvl="0" eaLnBrk="1" hangingPunct="1">
              <a:spcBef>
                <a:spcPct val="20000"/>
              </a:spcBef>
              <a:buClr>
                <a:schemeClr val="bg2"/>
              </a:buClr>
              <a:buSzPct val="70000"/>
            </a:pPr>
            <a:r>
              <a:rPr lang="en-US" altLang="x-none" b="1" dirty="0">
                <a:latin typeface="Courier New" charset="0"/>
              </a:rPr>
              <a:t>Day(int y, int m, int d)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009980-8B4F-F14F-829B-1421B10434E2}"/>
              </a:ext>
            </a:extLst>
          </p:cNvPr>
          <p:cNvSpPr txBox="1"/>
          <p:nvPr/>
        </p:nvSpPr>
        <p:spPr>
          <a:xfrm>
            <a:off x="3474732" y="5038761"/>
            <a:ext cx="3393878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x-none" b="1" dirty="0" err="1">
                <a:latin typeface="Courier New" charset="0"/>
              </a:rPr>
              <a:t>int</a:t>
            </a:r>
            <a:r>
              <a:rPr lang="en-US" altLang="x-none" b="1" dirty="0">
                <a:latin typeface="Courier New" charset="0"/>
              </a:rPr>
              <a:t>  </a:t>
            </a:r>
            <a:r>
              <a:rPr lang="en-US" altLang="x-none" b="1" dirty="0" err="1">
                <a:latin typeface="Courier New" charset="0"/>
              </a:rPr>
              <a:t>days_from</a:t>
            </a:r>
            <a:r>
              <a:rPr lang="en-US" altLang="x-none" b="1" dirty="0">
                <a:latin typeface="Courier New" charset="0"/>
              </a:rPr>
              <a:t>(Day *other)</a:t>
            </a:r>
          </a:p>
          <a:p>
            <a:r>
              <a:rPr lang="en-US" altLang="x-none" b="1" dirty="0">
                <a:latin typeface="Courier New" charset="0"/>
              </a:rPr>
              <a:t>Day *</a:t>
            </a:r>
            <a:r>
              <a:rPr lang="en-US" altLang="x-none" b="1" dirty="0" err="1">
                <a:latin typeface="Courier New" charset="0"/>
              </a:rPr>
              <a:t>add_days</a:t>
            </a:r>
            <a:r>
              <a:rPr lang="en-US" altLang="x-none" b="1" dirty="0">
                <a:latin typeface="Courier New" charset="0"/>
              </a:rPr>
              <a:t>(</a:t>
            </a:r>
            <a:r>
              <a:rPr lang="en-US" altLang="x-none" b="1" dirty="0" err="1">
                <a:latin typeface="Courier New" charset="0"/>
              </a:rPr>
              <a:t>int</a:t>
            </a:r>
            <a:r>
              <a:rPr lang="en-US" altLang="x-none" b="1" dirty="0">
                <a:latin typeface="Courier New" charset="0"/>
              </a:rPr>
              <a:t> n)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572A8C-8287-9D45-97BE-BE8B9C01A147}"/>
              </a:ext>
            </a:extLst>
          </p:cNvPr>
          <p:cNvSpPr txBox="1"/>
          <p:nvPr/>
        </p:nvSpPr>
        <p:spPr>
          <a:xfrm>
            <a:off x="3510126" y="3429000"/>
            <a:ext cx="2776722" cy="9294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lvl="0" eaLnBrk="1" hangingPunct="1">
              <a:spcBef>
                <a:spcPct val="20000"/>
              </a:spcBef>
              <a:buClr>
                <a:schemeClr val="bg2"/>
              </a:buClr>
              <a:buSzPct val="70000"/>
            </a:pPr>
            <a:r>
              <a:rPr lang="en-US" altLang="x-none" b="1" dirty="0" err="1">
                <a:latin typeface="Courier New" charset="0"/>
              </a:rPr>
              <a:t>int</a:t>
            </a:r>
            <a:r>
              <a:rPr lang="en-US" altLang="x-none" b="1" dirty="0">
                <a:latin typeface="Courier New" charset="0"/>
              </a:rPr>
              <a:t> </a:t>
            </a:r>
            <a:r>
              <a:rPr lang="en-US" altLang="x-none" b="1" dirty="0" err="1">
                <a:latin typeface="Courier New" charset="0"/>
              </a:rPr>
              <a:t>get_year</a:t>
            </a:r>
            <a:r>
              <a:rPr lang="en-US" altLang="x-none" b="1" dirty="0">
                <a:latin typeface="Courier New" charset="0"/>
              </a:rPr>
              <a:t>()  </a:t>
            </a:r>
            <a:r>
              <a:rPr lang="en-US" altLang="x-none" b="1" dirty="0" err="1">
                <a:latin typeface="Courier New" charset="0"/>
              </a:rPr>
              <a:t>const</a:t>
            </a:r>
            <a:endParaRPr lang="en-US" altLang="x-none" b="1" dirty="0">
              <a:latin typeface="Courier New" charset="0"/>
            </a:endParaRPr>
          </a:p>
          <a:p>
            <a:pPr lvl="0" eaLnBrk="1" hangingPunct="1">
              <a:spcBef>
                <a:spcPct val="20000"/>
              </a:spcBef>
              <a:buClr>
                <a:schemeClr val="bg2"/>
              </a:buClr>
              <a:buSzPct val="70000"/>
            </a:pPr>
            <a:r>
              <a:rPr lang="en-US" altLang="x-none" b="1" dirty="0" err="1">
                <a:latin typeface="Courier New" charset="0"/>
              </a:rPr>
              <a:t>int</a:t>
            </a:r>
            <a:r>
              <a:rPr lang="en-US" altLang="x-none" b="1" dirty="0">
                <a:latin typeface="Courier New" charset="0"/>
              </a:rPr>
              <a:t> </a:t>
            </a:r>
            <a:r>
              <a:rPr lang="en-US" altLang="x-none" b="1" dirty="0" err="1">
                <a:latin typeface="Courier New" charset="0"/>
              </a:rPr>
              <a:t>get_month</a:t>
            </a:r>
            <a:r>
              <a:rPr lang="en-US" altLang="x-none" b="1" dirty="0">
                <a:latin typeface="Courier New" charset="0"/>
              </a:rPr>
              <a:t>() </a:t>
            </a:r>
            <a:r>
              <a:rPr lang="en-US" altLang="x-none" b="1" dirty="0" err="1">
                <a:latin typeface="Courier New" charset="0"/>
              </a:rPr>
              <a:t>const</a:t>
            </a:r>
            <a:endParaRPr lang="en-US" altLang="x-none" b="1" dirty="0">
              <a:latin typeface="Courier New" charset="0"/>
            </a:endParaRPr>
          </a:p>
          <a:p>
            <a:pPr lvl="0" eaLnBrk="1" hangingPunct="1">
              <a:spcBef>
                <a:spcPct val="20000"/>
              </a:spcBef>
              <a:buClr>
                <a:schemeClr val="bg2"/>
              </a:buClr>
              <a:buSzPct val="70000"/>
            </a:pPr>
            <a:r>
              <a:rPr lang="en-US" altLang="x-none" b="1" dirty="0" err="1">
                <a:latin typeface="Courier New" charset="0"/>
              </a:rPr>
              <a:t>int</a:t>
            </a:r>
            <a:r>
              <a:rPr lang="en-US" altLang="x-none" b="1" dirty="0">
                <a:latin typeface="Courier New" charset="0"/>
              </a:rPr>
              <a:t> </a:t>
            </a:r>
            <a:r>
              <a:rPr lang="en-US" altLang="x-none" b="1" dirty="0" err="1">
                <a:latin typeface="Courier New" charset="0"/>
              </a:rPr>
              <a:t>get_date</a:t>
            </a:r>
            <a:r>
              <a:rPr lang="en-US" altLang="x-none" b="1" dirty="0">
                <a:latin typeface="Courier New" charset="0"/>
              </a:rPr>
              <a:t>()  </a:t>
            </a:r>
            <a:r>
              <a:rPr lang="en-US" altLang="x-none" b="1" dirty="0" err="1">
                <a:latin typeface="Courier New" charset="0"/>
              </a:rPr>
              <a:t>const</a:t>
            </a:r>
            <a:endParaRPr lang="en-US" altLang="x-none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575B7B-040F-E04D-A033-75419D07C919}"/>
              </a:ext>
            </a:extLst>
          </p:cNvPr>
          <p:cNvSpPr txBox="1"/>
          <p:nvPr/>
        </p:nvSpPr>
        <p:spPr>
          <a:xfrm>
            <a:off x="3157253" y="5806414"/>
            <a:ext cx="2829493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A simple class to implement?</a:t>
            </a:r>
          </a:p>
        </p:txBody>
      </p:sp>
    </p:spTree>
    <p:extLst>
      <p:ext uri="{BB962C8B-B14F-4D97-AF65-F5344CB8AC3E}">
        <p14:creationId xmlns:p14="http://schemas.microsoft.com/office/powerpoint/2010/main" val="101268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A55B-9912-CF42-856B-4072B0167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Day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B82B7-7440-0C41-B9DD-CEBDA0C9C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Class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Day</a:t>
            </a:r>
            <a:r>
              <a:rPr lang="en-US" altLang="x-none" dirty="0"/>
              <a:t> member functions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days_from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altLang="x-none" dirty="0"/>
              <a:t> and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add_days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altLang="x-none" dirty="0"/>
              <a:t> are </a:t>
            </a:r>
            <a:r>
              <a:rPr lang="en-US" altLang="x-none" u="sng" dirty="0"/>
              <a:t>not trivial</a:t>
            </a:r>
            <a:r>
              <a:rPr lang="en-US" altLang="x-none" dirty="0"/>
              <a:t>!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r>
              <a:rPr lang="en-US" altLang="x-none" dirty="0"/>
              <a:t>April, June, September, November have 30 days. 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February has 28 days, except in leap years </a:t>
            </a:r>
            <a:br>
              <a:rPr lang="en-US" altLang="x-none" dirty="0"/>
            </a:br>
            <a:r>
              <a:rPr lang="en-US" altLang="x-none" dirty="0"/>
              <a:t>when it has 29 days. 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All other months have 31 days. 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Leap years are divisible by 4, except that after 1582, years divisible by 100 but not 400 are not leap years. 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There is no year 0; year 1 is preceded by year  -1. 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In the switchover to the Gregorian calendar, </a:t>
            </a:r>
            <a:br>
              <a:rPr lang="en-US" altLang="x-none" dirty="0"/>
            </a:br>
            <a:r>
              <a:rPr lang="en-US" altLang="x-none" dirty="0"/>
              <a:t>ten days were dropped: October 15, 1582 is preceded by October 4.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FE84A2-F328-D146-AEE7-318669BFE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551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ACD47-4C8D-C74C-8D31-550720558F13}" type="slidenum">
              <a:rPr lang="en-US" altLang="x-none"/>
              <a:pPr/>
              <a:t>7</a:t>
            </a:fld>
            <a:endParaRPr lang="en-US" altLang="x-none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Implementation, Version 1</a:t>
            </a:r>
            <a:r>
              <a:rPr lang="en-US" altLang="x-none" i="1" dirty="0"/>
              <a:t>, cont’d</a:t>
            </a:r>
            <a:endParaRPr lang="en-US" altLang="x-none" dirty="0"/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Private fields</a:t>
            </a:r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Constants</a:t>
            </a:r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 lvl="2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Private </a:t>
            </a:r>
            <a:r>
              <a:rPr lang="en-US" altLang="x-none" u="sng" dirty="0"/>
              <a:t>helper </a:t>
            </a:r>
            <a:br>
              <a:rPr lang="en-US" altLang="x-none" u="sng" dirty="0"/>
            </a:br>
            <a:r>
              <a:rPr lang="en-US" altLang="x-none" u="sng" dirty="0"/>
              <a:t>functions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91447" y="1351510"/>
            <a:ext cx="1151277" cy="6794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x-none" sz="1400" b="1" dirty="0" err="1">
                <a:latin typeface="Courier New" charset="0"/>
              </a:rPr>
              <a:t>int</a:t>
            </a:r>
            <a:r>
              <a:rPr lang="en-US" altLang="x-none" sz="1400" b="1" dirty="0">
                <a:latin typeface="Courier New" charset="0"/>
              </a:rPr>
              <a:t> year</a:t>
            </a:r>
          </a:p>
          <a:p>
            <a:pPr>
              <a:lnSpc>
                <a:spcPct val="90000"/>
              </a:lnSpc>
            </a:pPr>
            <a:r>
              <a:rPr lang="en-US" altLang="x-none" sz="1400" b="1" dirty="0" err="1">
                <a:latin typeface="Courier New" charset="0"/>
              </a:rPr>
              <a:t>int</a:t>
            </a:r>
            <a:r>
              <a:rPr lang="en-US" altLang="x-none" sz="1400" b="1" dirty="0">
                <a:latin typeface="Courier New" charset="0"/>
              </a:rPr>
              <a:t> month</a:t>
            </a:r>
          </a:p>
          <a:p>
            <a:pPr>
              <a:lnSpc>
                <a:spcPct val="90000"/>
              </a:lnSpc>
            </a:pPr>
            <a:r>
              <a:rPr lang="en-US" altLang="x-none" sz="1400" b="1" dirty="0" err="1">
                <a:latin typeface="Courier New" charset="0"/>
              </a:rPr>
              <a:t>int</a:t>
            </a:r>
            <a:r>
              <a:rPr lang="en-US" altLang="x-none" sz="1400" b="1" dirty="0">
                <a:latin typeface="Courier New" charset="0"/>
              </a:rPr>
              <a:t> date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91447" y="4951018"/>
            <a:ext cx="5758308" cy="12888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x-none" sz="1400" b="1" dirty="0">
                <a:latin typeface="Courier New" charset="0"/>
              </a:rPr>
              <a:t>Day *</a:t>
            </a:r>
            <a:r>
              <a:rPr lang="en-US" altLang="x-none" sz="1400" b="1" dirty="0" err="1">
                <a:latin typeface="Courier New" charset="0"/>
              </a:rPr>
              <a:t>next_day</a:t>
            </a:r>
            <a:r>
              <a:rPr lang="en-US" altLang="x-none" sz="1400" b="1" dirty="0">
                <a:latin typeface="Courier New" charset="0"/>
              </a:rPr>
              <a:t>()</a:t>
            </a:r>
          </a:p>
          <a:p>
            <a:pPr>
              <a:lnSpc>
                <a:spcPct val="90000"/>
              </a:lnSpc>
            </a:pPr>
            <a:r>
              <a:rPr lang="en-US" altLang="x-none" sz="1400" b="1" dirty="0">
                <a:latin typeface="Courier New" charset="0"/>
              </a:rPr>
              <a:t>Day *</a:t>
            </a:r>
            <a:r>
              <a:rPr lang="en-US" altLang="x-none" sz="1400" b="1" dirty="0" err="1">
                <a:latin typeface="Courier New" charset="0"/>
              </a:rPr>
              <a:t>previous_day</a:t>
            </a:r>
            <a:r>
              <a:rPr lang="en-US" altLang="x-none" sz="1400" b="1" dirty="0">
                <a:latin typeface="Courier New" charset="0"/>
              </a:rPr>
              <a:t>()</a:t>
            </a:r>
          </a:p>
          <a:p>
            <a:pPr>
              <a:lnSpc>
                <a:spcPct val="90000"/>
              </a:lnSpc>
            </a:pPr>
            <a:r>
              <a:rPr lang="en-US" altLang="x-none" sz="1400" b="1" dirty="0" err="1">
                <a:latin typeface="Courier New" charset="0"/>
              </a:rPr>
              <a:t>int</a:t>
            </a:r>
            <a:r>
              <a:rPr lang="en-US" altLang="x-none" sz="1400" b="1" dirty="0">
                <a:latin typeface="Courier New" charset="0"/>
              </a:rPr>
              <a:t> </a:t>
            </a:r>
            <a:r>
              <a:rPr lang="en-US" altLang="x-none" sz="1400" b="1" dirty="0" err="1">
                <a:latin typeface="Courier New" charset="0"/>
              </a:rPr>
              <a:t>compare_to</a:t>
            </a:r>
            <a:r>
              <a:rPr lang="en-US" altLang="x-none" sz="1400" b="1" dirty="0">
                <a:latin typeface="Courier New" charset="0"/>
              </a:rPr>
              <a:t>(Day *other)</a:t>
            </a:r>
          </a:p>
          <a:p>
            <a:pPr>
              <a:lnSpc>
                <a:spcPct val="90000"/>
              </a:lnSpc>
            </a:pPr>
            <a:endParaRPr lang="en-US" altLang="x-none" sz="1400" b="1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altLang="x-none" sz="1400" b="1" dirty="0">
                <a:latin typeface="Courier New" charset="0"/>
              </a:rPr>
              <a:t>static </a:t>
            </a:r>
            <a:r>
              <a:rPr lang="en-US" altLang="x-none" sz="1400" b="1" dirty="0" err="1">
                <a:latin typeface="Courier New" charset="0"/>
              </a:rPr>
              <a:t>int</a:t>
            </a:r>
            <a:r>
              <a:rPr lang="en-US" altLang="x-none" sz="1400" b="1" dirty="0">
                <a:latin typeface="Courier New" charset="0"/>
              </a:rPr>
              <a:t> </a:t>
            </a:r>
            <a:r>
              <a:rPr lang="en-US" altLang="x-none" sz="1400" b="1" dirty="0" err="1">
                <a:latin typeface="Courier New" charset="0"/>
              </a:rPr>
              <a:t>days_per_month</a:t>
            </a:r>
            <a:r>
              <a:rPr lang="en-US" altLang="x-none" sz="1400" b="1" dirty="0">
                <a:latin typeface="Courier New" charset="0"/>
              </a:rPr>
              <a:t>(</a:t>
            </a:r>
            <a:r>
              <a:rPr lang="en-US" altLang="x-none" sz="1400" b="1" dirty="0" err="1">
                <a:latin typeface="Courier New" charset="0"/>
              </a:rPr>
              <a:t>const</a:t>
            </a:r>
            <a:r>
              <a:rPr lang="en-US" altLang="x-none" sz="1400" b="1" dirty="0">
                <a:latin typeface="Courier New" charset="0"/>
              </a:rPr>
              <a:t> </a:t>
            </a:r>
            <a:r>
              <a:rPr lang="en-US" altLang="x-none" sz="1400" b="1" dirty="0" err="1">
                <a:latin typeface="Courier New" charset="0"/>
              </a:rPr>
              <a:t>int</a:t>
            </a:r>
            <a:r>
              <a:rPr lang="en-US" altLang="x-none" sz="1400" b="1" dirty="0">
                <a:latin typeface="Courier New" charset="0"/>
              </a:rPr>
              <a:t> y, </a:t>
            </a:r>
            <a:r>
              <a:rPr lang="en-US" altLang="x-none" sz="1400" b="1" dirty="0" err="1">
                <a:latin typeface="Courier New" charset="0"/>
              </a:rPr>
              <a:t>const</a:t>
            </a:r>
            <a:r>
              <a:rPr lang="en-US" altLang="x-none" sz="1400" b="1" dirty="0">
                <a:latin typeface="Courier New" charset="0"/>
              </a:rPr>
              <a:t> </a:t>
            </a:r>
            <a:r>
              <a:rPr lang="en-US" altLang="x-none" sz="1400" b="1" dirty="0" err="1">
                <a:latin typeface="Courier New" charset="0"/>
              </a:rPr>
              <a:t>int</a:t>
            </a:r>
            <a:r>
              <a:rPr lang="en-US" altLang="x-none" sz="1400" b="1" dirty="0">
                <a:latin typeface="Courier New" charset="0"/>
              </a:rPr>
              <a:t> m)</a:t>
            </a:r>
          </a:p>
          <a:p>
            <a:pPr>
              <a:lnSpc>
                <a:spcPct val="90000"/>
              </a:lnSpc>
            </a:pPr>
            <a:r>
              <a:rPr lang="en-US" altLang="x-none" sz="1400" b="1" dirty="0">
                <a:latin typeface="Courier New" charset="0"/>
              </a:rPr>
              <a:t>static bool </a:t>
            </a:r>
            <a:r>
              <a:rPr lang="en-US" altLang="x-none" sz="1400" b="1" dirty="0" err="1">
                <a:latin typeface="Courier New" charset="0"/>
              </a:rPr>
              <a:t>is_leap_year</a:t>
            </a:r>
            <a:r>
              <a:rPr lang="en-US" altLang="x-none" sz="1400" b="1" dirty="0">
                <a:latin typeface="Courier New" charset="0"/>
              </a:rPr>
              <a:t>(</a:t>
            </a:r>
            <a:r>
              <a:rPr lang="en-US" altLang="x-none" sz="1400" b="1" dirty="0" err="1">
                <a:latin typeface="Courier New" charset="0"/>
              </a:rPr>
              <a:t>int</a:t>
            </a:r>
            <a:r>
              <a:rPr lang="en-US" altLang="x-none" sz="1400" b="1" dirty="0">
                <a:latin typeface="Courier New" charset="0"/>
              </a:rPr>
              <a:t> y)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8C1E96-E717-494A-A7FA-A412A8D06EDD}"/>
              </a:ext>
            </a:extLst>
          </p:cNvPr>
          <p:cNvSpPr txBox="1"/>
          <p:nvPr/>
        </p:nvSpPr>
        <p:spPr>
          <a:xfrm>
            <a:off x="2743220" y="2240293"/>
            <a:ext cx="4802918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 int Day::GREGORIAN_START_YEAR = 1582;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Day::GREGORIAN_START_MONTH = 10;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 int Day::GREGORIAN_START_DATE = 15;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 int Day::JULIAN_END_DATE = 4;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Day::JANUARY = 1;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Day::FEBRUARY = 2;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Day::DECEMBER = 12;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298B02-0996-6B44-9CFF-CFCCAA26C21D}"/>
              </a:ext>
            </a:extLst>
          </p:cNvPr>
          <p:cNvSpPr txBox="1"/>
          <p:nvPr/>
        </p:nvSpPr>
        <p:spPr>
          <a:xfrm>
            <a:off x="2743220" y="4231296"/>
            <a:ext cx="5484194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 int Day::DAYS_PER_MONTH[]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= { 31, 28, 31, 30, 31, 30, 31, 31, 30, 31, 30, 31 };</a:t>
            </a:r>
          </a:p>
        </p:txBody>
      </p:sp>
    </p:spTree>
    <p:extLst>
      <p:ext uri="{BB962C8B-B14F-4D97-AF65-F5344CB8AC3E}">
        <p14:creationId xmlns:p14="http://schemas.microsoft.com/office/powerpoint/2010/main" val="3365244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7A1ED-E832-494F-99E8-782730D9F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Implementation, Version 1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EB92A6-A978-054E-814D-AE1A5B2F7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AD75ED-407B-9643-93CF-F34F3FE27A28}"/>
              </a:ext>
            </a:extLst>
          </p:cNvPr>
          <p:cNvSpPr txBox="1"/>
          <p:nvPr/>
        </p:nvSpPr>
        <p:spPr>
          <a:xfrm>
            <a:off x="403253" y="1529214"/>
            <a:ext cx="3836307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Day *Day::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add_days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(int n)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Day *day = this;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(n &gt;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day = day-&gt;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next_day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n--;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(n &lt;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day = day-&gt;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previous_day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n++;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day;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9F0D30-F0D0-0044-BD70-A3F3DBC72D12}"/>
              </a:ext>
            </a:extLst>
          </p:cNvPr>
          <p:cNvSpPr txBox="1"/>
          <p:nvPr/>
        </p:nvSpPr>
        <p:spPr>
          <a:xfrm>
            <a:off x="4420888" y="1529214"/>
            <a:ext cx="4265911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Day::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days_from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(Day *other)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Day *day = this;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n = 0;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(day-&gt;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compare_to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(other) &gt;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day = day-&gt;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previous_day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n++;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(day-&gt;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compare_to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(other) &lt;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day = day-&gt;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next_day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n--;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n;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B1E475-B5C0-1149-8A6D-4354E57C2E37}"/>
              </a:ext>
            </a:extLst>
          </p:cNvPr>
          <p:cNvSpPr txBox="1"/>
          <p:nvPr/>
        </p:nvSpPr>
        <p:spPr>
          <a:xfrm>
            <a:off x="3511251" y="1256814"/>
            <a:ext cx="14566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Day1/</a:t>
            </a:r>
            <a:r>
              <a:rPr lang="en-US" dirty="0" err="1">
                <a:solidFill>
                  <a:srgbClr val="FFFF00"/>
                </a:solidFill>
              </a:rPr>
              <a:t>Day.cpp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08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D6D14-810C-2A4A-AA98-DAEF1ED53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Implementation, Version 1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4DF5A6-F428-1B46-95D7-3EA86C581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93C14B-858D-3042-98FC-9710F686F669}"/>
              </a:ext>
            </a:extLst>
          </p:cNvPr>
          <p:cNvSpPr txBox="1"/>
          <p:nvPr/>
        </p:nvSpPr>
        <p:spPr>
          <a:xfrm>
            <a:off x="1825895" y="1508781"/>
            <a:ext cx="5492209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Day::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compare_to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(const Day *other) const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(year &gt; other-&gt;year)   return 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(year &lt; other-&gt;year)   return -1;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(month &gt; other-&gt;month) return 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(month &lt; other-&gt;month) return -1;</a:t>
            </a:r>
          </a:p>
          <a:p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date - other-&gt;date;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6C9F4D-1071-C140-BACE-8CF2C16989DA}"/>
              </a:ext>
            </a:extLst>
          </p:cNvPr>
          <p:cNvSpPr txBox="1"/>
          <p:nvPr/>
        </p:nvSpPr>
        <p:spPr>
          <a:xfrm>
            <a:off x="5669268" y="3894049"/>
            <a:ext cx="14566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Day1/</a:t>
            </a:r>
            <a:r>
              <a:rPr lang="en-US" dirty="0" err="1">
                <a:solidFill>
                  <a:srgbClr val="FFFF00"/>
                </a:solidFill>
              </a:rPr>
              <a:t>Day.cpp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503420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32544</TotalTime>
  <Words>3939</Words>
  <Application>Microsoft Macintosh PowerPoint</Application>
  <PresentationFormat>On-screen Show (4:3)</PresentationFormat>
  <Paragraphs>544</Paragraphs>
  <Slides>32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Courier New</vt:lpstr>
      <vt:lpstr>Times New Roman</vt:lpstr>
      <vt:lpstr>Wingdings</vt:lpstr>
      <vt:lpstr>Quadrant</vt:lpstr>
      <vt:lpstr>CMPE 135 Object-Oriented Analysis and Design February 23 Class Meeting</vt:lpstr>
      <vt:lpstr>Review: A Design Problem</vt:lpstr>
      <vt:lpstr>A Design Problem, cont’d</vt:lpstr>
      <vt:lpstr>Design a Day Class</vt:lpstr>
      <vt:lpstr>Class Day</vt:lpstr>
      <vt:lpstr>Class Day, cont’d</vt:lpstr>
      <vt:lpstr>Class Day Implementation, Version 1, cont’d</vt:lpstr>
      <vt:lpstr>Class Day Implementation, Version 1, cont’d</vt:lpstr>
      <vt:lpstr>Class Day Implementation, Version 1, cont’d</vt:lpstr>
      <vt:lpstr>Class Day Implementation, Version 1, cont’d</vt:lpstr>
      <vt:lpstr>Class Day Implementation, Version 1, cont’d</vt:lpstr>
      <vt:lpstr>Class Day Implementation, Version 1, cont’d</vt:lpstr>
      <vt:lpstr>Class Day Implementation, Version 1, cont’d</vt:lpstr>
      <vt:lpstr>Class Day Implementation, Version 2</vt:lpstr>
      <vt:lpstr>Class Day Implementation, Version 2, cont’d</vt:lpstr>
      <vt:lpstr>Class Day Implementation, Version 2, cont’d</vt:lpstr>
      <vt:lpstr>Class Day Implementation, Version 2, cont’d</vt:lpstr>
      <vt:lpstr>Class Day Implementation, Version 2, cont’d</vt:lpstr>
      <vt:lpstr>Class Day Implementation, Version 2, cont’d</vt:lpstr>
      <vt:lpstr>Class Day Implementation, Version 3</vt:lpstr>
      <vt:lpstr>Class Day Implementation, Version 3, cont’d</vt:lpstr>
      <vt:lpstr>Class Day Implementation, Version 3, cont’d</vt:lpstr>
      <vt:lpstr>Class Day Implementation, Version 3, cont’d</vt:lpstr>
      <vt:lpstr>Class Day Implementation, Version 3, cont’d</vt:lpstr>
      <vt:lpstr>Importance of Encapsulation</vt:lpstr>
      <vt:lpstr>Principle of Information Hiding</vt:lpstr>
      <vt:lpstr>Accessors and Mutators</vt:lpstr>
      <vt:lpstr>Dangerous Setter Example: The Day Class</vt:lpstr>
      <vt:lpstr>Dangerous Setter Example, cont’d</vt:lpstr>
      <vt:lpstr>Dangerous Setter Example, cont’d</vt:lpstr>
      <vt:lpstr>Dangerous Setter Example, cont’d</vt:lpstr>
      <vt:lpstr>Design Principle of No Surprises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 Mak</cp:lastModifiedBy>
  <cp:revision>496</cp:revision>
  <dcterms:created xsi:type="dcterms:W3CDTF">2008-01-12T03:52:55Z</dcterms:created>
  <dcterms:modified xsi:type="dcterms:W3CDTF">2021-02-23T22:44:08Z</dcterms:modified>
</cp:coreProperties>
</file>