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y="5143500" cx="9144000"/>
  <p:notesSz cx="6858000" cy="9144000"/>
  <p:embeddedFontLst>
    <p:embeddedFont>
      <p:font typeface="Proxima Nova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C2344C1A-D90D-452A-A203-F53EA46B1264}">
  <a:tblStyle styleId="{C2344C1A-D90D-452A-A203-F53EA46B1264}" styleName="Table_0"/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11" Type="http://schemas.openxmlformats.org/officeDocument/2006/relationships/slide" Target="slides/slide6.xml"/><Relationship Id="rId22" Type="http://schemas.openxmlformats.org/officeDocument/2006/relationships/font" Target="fonts/ProximaNova-bold.fntdata"/><Relationship Id="rId10" Type="http://schemas.openxmlformats.org/officeDocument/2006/relationships/slide" Target="slides/slide5.xml"/><Relationship Id="rId21" Type="http://schemas.openxmlformats.org/officeDocument/2006/relationships/font" Target="fonts/ProximaNova-regular.fntdata"/><Relationship Id="rId13" Type="http://schemas.openxmlformats.org/officeDocument/2006/relationships/slide" Target="slides/slide8.xml"/><Relationship Id="rId24" Type="http://schemas.openxmlformats.org/officeDocument/2006/relationships/font" Target="fonts/ProximaNova-boldItalic.fntdata"/><Relationship Id="rId12" Type="http://schemas.openxmlformats.org/officeDocument/2006/relationships/slide" Target="slides/slide7.xml"/><Relationship Id="rId23" Type="http://schemas.openxmlformats.org/officeDocument/2006/relationships/font" Target="fonts/ProximaNova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Shape 12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Shape 14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Behind on chore random and trading. Will work on later. Everything else is mostly there. Need to add privacy setting.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Shape 72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Shape 8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Shape 8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http://cdn.jaxov.com/wp-content/uploads/2013/11/Top-5-Best-Chore-Management-Apps-for-iPhone-iPad+1.jpg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Controller code for chore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Shape 107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/>
        </p:txBody>
      </p:sp>
      <p:sp>
        <p:nvSpPr>
          <p:cNvPr id="11" name="Shape 11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/>
        </p:txBody>
      </p:sp>
      <p:sp>
        <p:nvSpPr>
          <p:cNvPr id="12" name="Shape 1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Big 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/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/>
        </p:txBody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/>
        </p:txBody>
      </p:sp>
      <p:sp>
        <p:nvSpPr>
          <p:cNvPr id="15" name="Shape 1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2" name="Shape 22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3" name="Shape 2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One column 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/>
        </p:txBody>
      </p:sp>
      <p:sp>
        <p:nvSpPr>
          <p:cNvPr id="30" name="Shape 30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1" name="Shape 3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Main 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Section title and 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7" name="Shape 3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/>
        </p:txBody>
      </p:sp>
      <p:sp>
        <p:nvSpPr>
          <p:cNvPr id="38" name="Shape 38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/>
        </p:txBody>
      </p:sp>
      <p:sp>
        <p:nvSpPr>
          <p:cNvPr id="39" name="Shape 3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/>
        </p:txBody>
      </p:sp>
      <p:sp>
        <p:nvSpPr>
          <p:cNvPr id="43" name="Shape 4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3.png"/><Relationship Id="rId4" Type="http://schemas.openxmlformats.org/officeDocument/2006/relationships/image" Target="../media/image1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4.png"/><Relationship Id="rId4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7.png"/><Relationship Id="rId4" Type="http://schemas.openxmlformats.org/officeDocument/2006/relationships/image" Target="../media/image0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6.png"/><Relationship Id="rId4" Type="http://schemas.openxmlformats.org/officeDocument/2006/relationships/image" Target="../media/image0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9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8.png"/><Relationship Id="rId4" Type="http://schemas.openxmlformats.org/officeDocument/2006/relationships/image" Target="../media/image0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CODE REVIEW</a:t>
            </a:r>
          </a:p>
        </p:txBody>
      </p:sp>
      <p:sp>
        <p:nvSpPr>
          <p:cNvPr id="55" name="Shape 55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t>By: Jared Cook, Arslan Idrees, Harmander Sihra, Vincent Van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300" y="2030373"/>
            <a:ext cx="7414399" cy="2631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6" name="Shape 1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9400" y="247325"/>
            <a:ext cx="1787585" cy="17255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Source Code for Use Case (3) (View)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200"/>
              <a:t>...    </a:t>
            </a:r>
          </a:p>
          <a:p>
            <a:pPr lvl="0">
              <a:spcBef>
                <a:spcPts val="0"/>
              </a:spcBef>
              <a:buNone/>
            </a:pPr>
            <a:r>
              <a:rPr lang="en" sz="1200"/>
              <a:t>   </a:t>
            </a:r>
            <a:r>
              <a:rPr lang="en" sz="1200">
                <a:solidFill>
                  <a:srgbClr val="FF0000"/>
                </a:solidFill>
              </a:rPr>
              <a:t>&lt;% if current_user!=nil %&gt; </a:t>
            </a:r>
            <a:r>
              <a:rPr lang="en" sz="1200"/>
              <a:t>   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 &lt;a href="/chores"&gt;CHORES&lt;/a&gt;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 &amp;nbsp;&amp;nbsp;&amp;nbsp;&amp;nbsp;&amp;nbsp;&amp;nbsp;&amp;nbsp;&amp;nbsp;&amp;nbsp;&amp;nbsp;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 &lt;a href="/users/edit"&gt;EDIT USER&lt;/a&gt;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 &amp;nbsp;&amp;nbsp;&amp;nbsp;&amp;nbsp;&amp;nbsp;&amp;nbsp;&amp;nbsp;&amp;nbsp;&amp;nbsp;&amp;nbsp;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 &lt;a href="/users/sign_out"&gt;LOGOUT&lt;/a&gt;</a:t>
            </a:r>
          </a:p>
          <a:p>
            <a:pPr lvl="0">
              <a:spcBef>
                <a:spcPts val="0"/>
              </a:spcBef>
              <a:buNone/>
            </a:pPr>
            <a:r>
              <a:rPr lang="en" sz="1200">
                <a:solidFill>
                  <a:srgbClr val="FF0000"/>
                </a:solidFill>
              </a:rPr>
              <a:t>   &lt;% end %&gt;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...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Shape 1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839198" cy="197858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Shape 1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968031"/>
            <a:ext cx="8839198" cy="1058938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Shape 129"/>
          <p:cNvSpPr txBox="1"/>
          <p:nvPr/>
        </p:nvSpPr>
        <p:spPr>
          <a:xfrm>
            <a:off x="152400" y="1922250"/>
            <a:ext cx="8839200" cy="118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rtl="0"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</a:rPr>
              <a:t>Above: Before Sign In 	</a:t>
            </a:r>
            <a:r>
              <a:rPr lang="en" sz="5100">
                <a:solidFill>
                  <a:schemeClr val="dk1"/>
                </a:solidFill>
                <a:highlight>
                  <a:srgbClr val="FFFFFF"/>
                </a:highlight>
              </a:rPr>
              <a:t>↑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  <a:r>
              <a:rPr lang="en">
                <a:solidFill>
                  <a:srgbClr val="FF0000"/>
                </a:solidFill>
              </a:rPr>
              <a:t>							</a:t>
            </a:r>
            <a:r>
              <a:rPr lang="en" sz="5100">
                <a:solidFill>
                  <a:schemeClr val="dk1"/>
                </a:solidFill>
                <a:highlight>
                  <a:srgbClr val="FFFFFF"/>
                </a:highlight>
              </a:rPr>
              <a:t>↓</a:t>
            </a:r>
            <a:r>
              <a:rPr lang="en">
                <a:solidFill>
                  <a:srgbClr val="FF9900"/>
                </a:solidFill>
              </a:rPr>
              <a:t>Below: After Sign In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Source Code for Use Case (4) (View)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t/>
            </a:r>
            <a:endParaRPr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...</a:t>
            </a:r>
          </a:p>
          <a:p>
            <a:pPr indent="-69850" lvl="0" mar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 User.find(current_user.id) do |user|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&lt;%= current_user.email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 end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&lt;/h1&gt;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&lt;br&gt;&lt;/br&gt;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&lt;h3&gt;List of users: &lt;/h3&gt;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 User.all.each do |user|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&lt;%= user.email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&lt;br&gt;&lt;/br&gt;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 end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t/>
            </a:r>
            <a:endParaRPr sz="120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&lt;h3&gt;List of chores: &lt;/h3&gt;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 Chore.all.each do |chore|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&lt;%= chore.name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 &lt;br&gt;&lt;/br&gt;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/>
              <a:t>     &lt;% end %&gt;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...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Shape 1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838200"/>
            <a:ext cx="8839201" cy="3987462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Shape 141"/>
          <p:cNvSpPr txBox="1"/>
          <p:nvPr/>
        </p:nvSpPr>
        <p:spPr>
          <a:xfrm>
            <a:off x="43900" y="0"/>
            <a:ext cx="6600600" cy="789899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indent="457200" lvl="0" rtl="0">
              <a:spcBef>
                <a:spcPts val="0"/>
              </a:spcBef>
              <a:buNone/>
            </a:pPr>
            <a:r>
              <a:rPr lang="en">
                <a:solidFill>
                  <a:srgbClr val="FF9900"/>
                </a:solidFill>
              </a:rPr>
              <a:t>Below: Menu displaying users and chores for logged in user</a:t>
            </a:r>
            <a:r>
              <a:rPr lang="en">
                <a:solidFill>
                  <a:srgbClr val="FF9900"/>
                </a:solidFill>
              </a:rPr>
              <a:t> </a:t>
            </a:r>
            <a:r>
              <a:rPr lang="en">
                <a:solidFill>
                  <a:srgbClr val="FF0000"/>
                </a:solidFill>
              </a:rPr>
              <a:t>	</a:t>
            </a:r>
            <a:r>
              <a:rPr lang="en" sz="5100">
                <a:solidFill>
                  <a:schemeClr val="dk1"/>
                </a:solidFill>
                <a:highlight>
                  <a:srgbClr val="FFFFFF"/>
                </a:highlight>
              </a:rPr>
              <a:t>↓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</a:rPr>
              <a:t>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Shape 1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8475" y="1006225"/>
            <a:ext cx="5172748" cy="352529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47" name="Shape 147"/>
          <p:cNvGraphicFramePr/>
          <p:nvPr/>
        </p:nvGraphicFramePr>
        <p:xfrm>
          <a:off x="5837425" y="1070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{C2344C1A-D90D-452A-A203-F53EA46B1264}</a:tableStyleId>
              </a:tblPr>
              <a:tblGrid>
                <a:gridCol w="1354200"/>
                <a:gridCol w="1560075"/>
              </a:tblGrid>
              <a:tr h="180975">
                <a:tc gridSpan="2"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Project Household Scheduler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6350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 hMerge="1"/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Developers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4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Time (months)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3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Effort (pm)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4x1=4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LOC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156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Bugs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3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LOC/pm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156/4=39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180975"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Bugs/ KLOC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rtl="0">
                        <a:spcBef>
                          <a:spcPts val="0"/>
                        </a:spcBef>
                        <a:buNone/>
                      </a:pPr>
                      <a:r>
                        <a:rPr lang="en"/>
                        <a:t>3/2.23=1.35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sp>
        <p:nvSpPr>
          <p:cNvPr id="148" name="Shape 148"/>
          <p:cNvSpPr txBox="1"/>
          <p:nvPr/>
        </p:nvSpPr>
        <p:spPr>
          <a:xfrm>
            <a:off x="278475" y="158000"/>
            <a:ext cx="7741500" cy="719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800">
                <a:solidFill>
                  <a:schemeClr val="dk1"/>
                </a:solidFill>
              </a:rPr>
              <a:t>Project Metrics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Project Plans &amp; Schedule</a:t>
            </a:r>
          </a:p>
        </p:txBody>
      </p:sp>
      <p:pic>
        <p:nvPicPr>
          <p:cNvPr id="61" name="Shape 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6200" y="1194025"/>
            <a:ext cx="8991175" cy="371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Test Plans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Proxima Nova"/>
            </a:pPr>
            <a:r>
              <a:rPr lang="en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Ensure the user can sign up, log in, logout, and delete their account.  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Proxima Nova"/>
            </a:pPr>
            <a:r>
              <a:rPr lang="en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Check that accounts are protected.</a:t>
            </a:r>
          </a:p>
          <a:p>
            <a:pPr indent="-228600" lvl="0" marL="457200" rtl="0">
              <a:spcBef>
                <a:spcPts val="0"/>
              </a:spcBef>
              <a:buClr>
                <a:srgbClr val="000000"/>
              </a:buClr>
              <a:buFont typeface="Proxima Nova"/>
            </a:pPr>
            <a:r>
              <a:rPr lang="en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rPr>
              <a:t>Chores can be created, assigned, and traded to users within a group.</a:t>
            </a:r>
          </a:p>
        </p:txBody>
      </p:sp>
      <p:pic>
        <p:nvPicPr>
          <p:cNvPr id="68" name="Shape 6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3045" y="2328925"/>
            <a:ext cx="4448800" cy="775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3050" y="3430473"/>
            <a:ext cx="6281375" cy="1138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Deployment Plans</a:t>
            </a:r>
          </a:p>
        </p:txBody>
      </p:sp>
      <p:sp>
        <p:nvSpPr>
          <p:cNvPr id="75" name="Shape 7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Upon testing and completion, the project will be deployed on Heroku.</a:t>
            </a:r>
          </a:p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Anyone with internet access will be able to use the application, but they will also need 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	-email address to create an account</a:t>
            </a:r>
          </a:p>
          <a:p>
            <a:pPr lvl="0" rtl="0">
              <a:spcBef>
                <a:spcPts val="0"/>
              </a:spcBef>
              <a:buNone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	-the web address or URL to find our app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3571" y="3679471"/>
            <a:ext cx="6515824" cy="495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7" name="Shape 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95074" y="1895900"/>
            <a:ext cx="1888025" cy="300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Maintenance</a:t>
            </a:r>
            <a:r>
              <a:rPr lang="en"/>
              <a:t> Plan</a:t>
            </a:r>
          </a:p>
        </p:txBody>
      </p:sp>
      <p:sp>
        <p:nvSpPr>
          <p:cNvPr id="83" name="Shape 8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Create Admin account to manage group, user, and chores.</a:t>
            </a:r>
          </a:p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User will be able to delete accounts.</a:t>
            </a:r>
          </a:p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Add an admin email for users to contact.</a:t>
            </a:r>
          </a:p>
          <a:p>
            <a:pPr indent="-228600" lvl="0" marL="457200" rtl="0">
              <a:spcBef>
                <a:spcPts val="0"/>
              </a:spcBef>
              <a:buClr>
                <a:schemeClr val="dk1"/>
              </a:buClr>
              <a:buFont typeface="Proxima Nova"/>
            </a:pPr>
            <a:r>
              <a:rPr lang="en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rPr>
              <a:t>Empty groups will be destroyed after a period of time.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8375" y="2699950"/>
            <a:ext cx="4587349" cy="198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Use Case for Chores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90" name="Shape 9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3074" y="2588050"/>
            <a:ext cx="4140924" cy="255545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Shape 91"/>
          <p:cNvSpPr txBox="1"/>
          <p:nvPr>
            <p:ph idx="1" type="body"/>
          </p:nvPr>
        </p:nvSpPr>
        <p:spPr>
          <a:xfrm>
            <a:off x="311700" y="13048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indent="-298450" lvl="0" marL="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Name: 	Assign Chore to User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</a:t>
            </a:r>
          </a:p>
          <a:p>
            <a:pPr indent="-298450" lvl="0" marL="45720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Purpose: To assign a chore to a user so that they know what responsibilities they have for the day/week.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</a:t>
            </a:r>
          </a:p>
          <a:p>
            <a:pPr indent="-298450" lvl="0" marL="45720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Preconditions: User must have already been created.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</a:t>
            </a:r>
          </a:p>
          <a:p>
            <a:pPr indent="-298450" lvl="0" marL="45720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Manual Operations: Type up chore on app, assign it to a user.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</a:t>
            </a:r>
          </a:p>
          <a:p>
            <a:pPr indent="-298450" lvl="0" marL="45720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Expected Results: Assigned user will see his or her new chore that has been given to them.</a:t>
            </a:r>
          </a:p>
          <a:p>
            <a:pPr lvl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	</a:t>
            </a:r>
          </a:p>
          <a:p>
            <a:pPr indent="-298450" lvl="0" marL="457200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91666"/>
              <a:buAutoNum type="arabicPeriod"/>
            </a:pPr>
            <a:r>
              <a:rPr lang="en" sz="1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Acceptance Criteria: You can either assign a chore to yourself or a roommate.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/>
              <a:t>Source Code for Use Case (1) (Controller)</a:t>
            </a:r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class ChoresController &lt; ApplicationController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before_action :set_chore, only: [:show, :edit, :update, :destroy]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# GET /chores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# GET /chores.json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>
                <a:solidFill>
                  <a:srgbClr val="FF0000"/>
                </a:solidFill>
              </a:rPr>
              <a:t>  before_filter :authenticate_user!</a:t>
            </a:r>
            <a:r>
              <a:rPr lang="en" sz="1200">
                <a:solidFill>
                  <a:srgbClr val="000000"/>
                </a:solidFill>
              </a:rPr>
              <a:t> //helper method in devise gem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def index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91666"/>
              <a:buFont typeface="Arial"/>
              <a:buNone/>
            </a:pPr>
            <a:r>
              <a:rPr lang="en" sz="1200"/>
              <a:t>    @chores = Chore.all</a:t>
            </a:r>
          </a:p>
          <a:p>
            <a:pPr lvl="0">
              <a:spcBef>
                <a:spcPts val="0"/>
              </a:spcBef>
              <a:buNone/>
            </a:pPr>
            <a:r>
              <a:rPr lang="en" sz="1200"/>
              <a:t>  end</a:t>
            </a:r>
          </a:p>
          <a:p>
            <a:pPr lvl="0">
              <a:spcBef>
                <a:spcPts val="0"/>
              </a:spcBef>
              <a:buNone/>
            </a:pPr>
            <a:r>
              <a:rPr lang="en" sz="1200"/>
              <a:t>...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6762750" cy="647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Shape 10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75275" y="1474574"/>
            <a:ext cx="3002524" cy="3481399"/>
          </a:xfrm>
          <a:prstGeom prst="rect">
            <a:avLst/>
          </a:prstGeom>
          <a:noFill/>
          <a:ln>
            <a:noFill/>
          </a:ln>
        </p:spPr>
      </p:pic>
      <p:sp>
        <p:nvSpPr>
          <p:cNvPr id="104" name="Shape 104"/>
          <p:cNvSpPr txBox="1"/>
          <p:nvPr/>
        </p:nvSpPr>
        <p:spPr>
          <a:xfrm>
            <a:off x="272100" y="974275"/>
            <a:ext cx="6407400" cy="58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solidFill>
                  <a:srgbClr val="FF0000"/>
                </a:solidFill>
              </a:rPr>
              <a:t>Going to chores/new without signing in will redirect you to /users/sign_in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Source Code for Use Case (2) (Model)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#Has fields name: string - name of chore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# =&gt;        member_id: integer - ID of member who is assigned chore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class Chore &lt; ApplicationRecord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  #Chores belong to user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  </a:t>
            </a:r>
            <a:r>
              <a:rPr lang="en" sz="1400">
                <a:solidFill>
                  <a:srgbClr val="FF0000"/>
                </a:solidFill>
              </a:rPr>
              <a:t>belongs_to :user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  #Chores must have a name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  validates :name, presence: true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rPr lang="en" sz="1400"/>
              <a:t>end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SzPct val="78571"/>
              <a:buFont typeface="Arial"/>
              <a:buNone/>
            </a:pPr>
            <a:r>
              <a:t/>
            </a:r>
            <a:endParaRPr sz="1400"/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