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A12A03"/>
    <a:srgbClr val="009051"/>
    <a:srgbClr val="CCECFF"/>
    <a:srgbClr val="FFFF66"/>
    <a:srgbClr val="66CCFF"/>
    <a:srgbClr val="993300"/>
    <a:srgbClr val="008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6" autoAdjust="0"/>
    <p:restoredTop sz="94660"/>
  </p:normalViewPr>
  <p:slideViewPr>
    <p:cSldViewPr>
      <p:cViewPr varScale="1">
        <p:scale>
          <a:sx n="149" d="100"/>
          <a:sy n="149" d="100"/>
        </p:scale>
        <p:origin x="168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760"/>
    </p:cViewPr>
  </p:sorterViewPr>
  <p:notesViewPr>
    <p:cSldViewPr>
      <p:cViewPr varScale="1">
        <p:scale>
          <a:sx n="110" d="100"/>
          <a:sy n="110" d="100"/>
        </p:scale>
        <p:origin x="3992" y="192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B4227-A9F2-9344-A810-0E6C10F395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7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May </a:t>
            </a:r>
            <a:r>
              <a:rPr lang="en-US" sz="1000" baseline="0" dirty="0" smtClean="0"/>
              <a:t>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657610" y="6263609"/>
            <a:ext cx="2295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magazine/article/0,9171,1101880718-149693,00.html" TargetMode="External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cs-students.stanford.edu/~lswartz/vincenne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May </a:t>
            </a:r>
            <a:r>
              <a:rPr lang="en-US" sz="2400" dirty="0" smtClean="0"/>
              <a:t>4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145-6307-5A4D-A57F-4EFE3DEA0B86}" type="slidenum">
              <a:rPr lang="en-US"/>
              <a:pPr/>
              <a:t>10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RUP: Inception Phase</a:t>
            </a:r>
            <a:endParaRPr lang="en-US" i="1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the goals of the project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Define the overall scope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Define the high-level architecture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1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4145-6307-5A4D-A57F-4EFE3DEA0B86}" type="slidenum">
              <a:rPr lang="en-US"/>
              <a:pPr/>
              <a:t>11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RUP: Elaboration Phase</a:t>
            </a:r>
            <a:endParaRPr lang="en-US" i="1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Iterations </a:t>
            </a:r>
            <a:r>
              <a:rPr lang="en-US" dirty="0"/>
              <a:t>(each 2 to 6 weeks</a:t>
            </a:r>
            <a:r>
              <a:rPr lang="en-US" dirty="0" smtClean="0"/>
              <a:t>)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Refine the scope.</a:t>
            </a:r>
          </a:p>
          <a:p>
            <a:pPr lvl="1"/>
            <a:r>
              <a:rPr lang="en-US" dirty="0"/>
              <a:t>Define the overall architecture.</a:t>
            </a:r>
          </a:p>
          <a:p>
            <a:pPr lvl="1"/>
            <a:r>
              <a:rPr lang="en-US" dirty="0"/>
              <a:t>Specify functionality and features.</a:t>
            </a:r>
          </a:p>
          <a:p>
            <a:pPr lvl="1"/>
            <a:r>
              <a:rPr lang="en-US" dirty="0"/>
              <a:t>Create use cases.</a:t>
            </a:r>
          </a:p>
          <a:p>
            <a:pPr lvl="1"/>
            <a:r>
              <a:rPr lang="en-US" dirty="0"/>
              <a:t>Build prototypes.</a:t>
            </a:r>
          </a:p>
        </p:txBody>
      </p:sp>
    </p:spTree>
    <p:extLst>
      <p:ext uri="{BB962C8B-B14F-4D97-AF65-F5344CB8AC3E}">
        <p14:creationId xmlns:p14="http://schemas.microsoft.com/office/powerpoint/2010/main" val="9669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04AD-1913-D545-B831-127ACFC05DCF}" type="slidenum">
              <a:rPr lang="en-US"/>
              <a:pPr/>
              <a:t>12</a:t>
            </a:fld>
            <a:endParaRPr 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RUP: Construction Phase</a:t>
            </a:r>
            <a:endParaRPr lang="en-US" i="1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Iterations </a:t>
            </a:r>
            <a:r>
              <a:rPr lang="en-US" dirty="0"/>
              <a:t>(each 2 to 6 weeks</a:t>
            </a:r>
            <a:r>
              <a:rPr lang="en-US" dirty="0" smtClean="0"/>
              <a:t>)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Develop</a:t>
            </a:r>
          </a:p>
          <a:p>
            <a:pPr lvl="1"/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04AD-1913-D545-B831-127ACFC05DCF}" type="slidenum">
              <a:rPr lang="en-US"/>
              <a:pPr/>
              <a:t>13</a:t>
            </a:fld>
            <a:endParaRPr 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RUP: Transition Phase</a:t>
            </a:r>
            <a:endParaRPr lang="en-US" i="1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the documentation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Release the product to the users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RUP: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42"/>
            <a:ext cx="9144000" cy="42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RUP: </a:t>
            </a:r>
            <a:r>
              <a:rPr lang="en-US" dirty="0" smtClean="0"/>
              <a:t>Comparison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6" y="1234464"/>
            <a:ext cx="8503877" cy="28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65AB-9439-C343-80B2-1FA766BB536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Cyberethics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Does computer technology warrant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 </a:t>
            </a:r>
            <a:r>
              <a:rPr lang="en-US" altLang="en-US" dirty="0"/>
              <a:t>special branch of ethics?</a:t>
            </a:r>
          </a:p>
          <a:p>
            <a:pPr lvl="5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Computer technology introduces new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/>
              <a:t>unique moral issues</a:t>
            </a:r>
            <a:r>
              <a:rPr lang="en-US" altLang="en-US" dirty="0" smtClean="0"/>
              <a:t>.</a:t>
            </a:r>
          </a:p>
          <a:p>
            <a:pPr lvl="5"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Examples:</a:t>
            </a:r>
          </a:p>
          <a:p>
            <a:pPr lvl="4">
              <a:lnSpc>
                <a:spcPct val="80000"/>
              </a:lnSpc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Software </a:t>
            </a:r>
            <a:r>
              <a:rPr lang="en-US" altLang="en-US" dirty="0"/>
              <a:t>duplication and piracy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Downloading </a:t>
            </a:r>
            <a:r>
              <a:rPr lang="en-US" altLang="en-US" dirty="0"/>
              <a:t>copyrighted music without paying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Phishing </a:t>
            </a:r>
            <a:r>
              <a:rPr lang="en-US" altLang="en-US" dirty="0"/>
              <a:t>and scam e-mails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Denial-of-service </a:t>
            </a:r>
            <a:r>
              <a:rPr lang="en-US" altLang="en-US" dirty="0"/>
              <a:t>(</a:t>
            </a:r>
            <a:r>
              <a:rPr lang="en-US" altLang="en-US" dirty="0" err="1"/>
              <a:t>DoS</a:t>
            </a:r>
            <a:r>
              <a:rPr lang="en-US" altLang="en-US" dirty="0"/>
              <a:t>) </a:t>
            </a:r>
            <a:r>
              <a:rPr lang="en-US" altLang="en-US" dirty="0" smtClean="0"/>
              <a:t>attacks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195" y="5392261"/>
            <a:ext cx="377699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en-US" sz="1050" b="1" dirty="0">
                <a:solidFill>
                  <a:schemeClr val="bg1">
                    <a:lumMod val="65000"/>
                  </a:schemeClr>
                </a:solidFill>
              </a:rPr>
              <a:t>Ethics &amp; Technology: Ethical Issues in an Age of </a:t>
            </a:r>
            <a:endParaRPr lang="en-US" altLang="en-US" sz="105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Information </a:t>
            </a:r>
            <a:r>
              <a:rPr lang="en-US" altLang="en-US" sz="1050" b="1" dirty="0">
                <a:solidFill>
                  <a:schemeClr val="bg1">
                    <a:lumMod val="65000"/>
                  </a:schemeClr>
                </a:solidFill>
              </a:rPr>
              <a:t>and Communication Technology, 2</a:t>
            </a:r>
            <a:r>
              <a:rPr lang="en-US" altLang="en-US" sz="105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altLang="en-US" sz="105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edition</a:t>
            </a:r>
          </a:p>
          <a:p>
            <a:r>
              <a:rPr lang="en-US" altLang="en-US" sz="105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altLang="en-US" sz="1050" dirty="0">
                <a:solidFill>
                  <a:schemeClr val="bg1">
                    <a:lumMod val="65000"/>
                  </a:schemeClr>
                </a:solidFill>
              </a:rPr>
              <a:t>Herman T. </a:t>
            </a:r>
            <a:r>
              <a:rPr lang="en-US" altLang="en-US" sz="1050" dirty="0" err="1" smtClean="0">
                <a:solidFill>
                  <a:schemeClr val="bg1">
                    <a:lumMod val="65000"/>
                  </a:schemeClr>
                </a:solidFill>
              </a:rPr>
              <a:t>Tavani</a:t>
            </a:r>
            <a:endParaRPr lang="en-US" altLang="en-US" sz="105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sz="1050" dirty="0" smtClean="0">
                <a:solidFill>
                  <a:schemeClr val="bg1">
                    <a:lumMod val="65000"/>
                  </a:schemeClr>
                </a:solidFill>
              </a:rPr>
              <a:t>Wiley </a:t>
            </a:r>
            <a:r>
              <a:rPr lang="en-US" altLang="en-US" sz="1050" dirty="0">
                <a:solidFill>
                  <a:schemeClr val="bg1">
                    <a:lumMod val="65000"/>
                  </a:schemeClr>
                </a:solidFill>
              </a:rPr>
              <a:t>2007</a:t>
            </a:r>
            <a:r>
              <a:rPr lang="en-US" altLang="en-US" sz="105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alt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4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C6B5-2690-AB48-ABE4-CFFC935E8A7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Four Major Time Periods of Cyberethics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charset="2"/>
              <a:buAutoNum type="arabicPeriod"/>
            </a:pPr>
            <a:r>
              <a:rPr lang="en-US" altLang="en-US" dirty="0" smtClean="0">
                <a:solidFill>
                  <a:srgbClr val="B23C00"/>
                </a:solidFill>
              </a:rPr>
              <a:t>1950s-1960s</a:t>
            </a:r>
          </a:p>
          <a:p>
            <a:pPr marL="2360613" lvl="4" indent="-533400">
              <a:lnSpc>
                <a:spcPct val="90000"/>
              </a:lnSpc>
              <a:buFont typeface="Wingdings" charset="2"/>
              <a:buAutoNum type="arabicPeriod"/>
            </a:pPr>
            <a:endParaRPr lang="en-US" altLang="en-US" dirty="0">
              <a:solidFill>
                <a:schemeClr val="folHlink"/>
              </a:solidFill>
            </a:endParaRPr>
          </a:p>
          <a:p>
            <a:pPr marL="928688" lvl="1" indent="-457200">
              <a:lnSpc>
                <a:spcPct val="90000"/>
              </a:lnSpc>
              <a:buFont typeface="Wingdings" charset="2"/>
              <a:buChar char="o"/>
            </a:pPr>
            <a:r>
              <a:rPr lang="en-US" altLang="en-US" b="1" dirty="0"/>
              <a:t>Technology:</a:t>
            </a:r>
            <a:r>
              <a:rPr lang="en-US" altLang="en-US" dirty="0"/>
              <a:t> Large standalone </a:t>
            </a:r>
            <a:r>
              <a:rPr lang="en-US" altLang="en-US" dirty="0" smtClean="0"/>
              <a:t>mainframes</a:t>
            </a:r>
          </a:p>
          <a:p>
            <a:pPr marL="2774951" lvl="5" indent="-457200">
              <a:lnSpc>
                <a:spcPct val="90000"/>
              </a:lnSpc>
              <a:buFont typeface="Wingdings" charset="2"/>
              <a:buChar char="o"/>
            </a:pPr>
            <a:endParaRPr lang="en-US" altLang="en-US" dirty="0"/>
          </a:p>
          <a:p>
            <a:pPr marL="928688" lvl="1" indent="-457200">
              <a:lnSpc>
                <a:spcPct val="90000"/>
              </a:lnSpc>
              <a:buFont typeface="Wingdings" charset="2"/>
              <a:buChar char="o"/>
            </a:pPr>
            <a:r>
              <a:rPr lang="en-US" altLang="en-US" b="1" dirty="0"/>
              <a:t>Issues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Artificial intelligence (AI)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Database privacy (</a:t>
            </a:r>
            <a:r>
              <a:rPr lang="en-US" altLang="en-US" dirty="0">
                <a:solidFill>
                  <a:srgbClr val="B23C00"/>
                </a:solidFill>
              </a:rPr>
              <a:t>“Big Brother</a:t>
            </a:r>
            <a:r>
              <a:rPr lang="en-US" altLang="en-US" dirty="0" smtClean="0">
                <a:solidFill>
                  <a:srgbClr val="B23C00"/>
                </a:solidFill>
              </a:rPr>
              <a:t>”</a:t>
            </a:r>
            <a:r>
              <a:rPr lang="en-US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8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C6B5-2690-AB48-ABE4-CFFC935E8A7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Time Periods of </a:t>
            </a:r>
            <a:r>
              <a:rPr lang="en-US" altLang="en-US" dirty="0" err="1"/>
              <a:t>Cyberethics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charset="2"/>
              <a:buAutoNum type="arabicPeriod" startAt="2"/>
            </a:pPr>
            <a:r>
              <a:rPr lang="en-US" altLang="en-US" dirty="0" smtClean="0">
                <a:solidFill>
                  <a:srgbClr val="B23C00"/>
                </a:solidFill>
              </a:rPr>
              <a:t>1970s-1980s</a:t>
            </a:r>
          </a:p>
          <a:p>
            <a:pPr marL="2360613" lvl="4" indent="-533400">
              <a:lnSpc>
                <a:spcPct val="90000"/>
              </a:lnSpc>
              <a:buFont typeface="Wingdings" charset="2"/>
              <a:buAutoNum type="arabicPeriod" startAt="2"/>
            </a:pPr>
            <a:endParaRPr lang="en-US" altLang="en-US" dirty="0">
              <a:solidFill>
                <a:schemeClr val="folHlink"/>
              </a:solidFill>
            </a:endParaRPr>
          </a:p>
          <a:p>
            <a:pPr marL="928688" lvl="1" indent="-457200">
              <a:lnSpc>
                <a:spcPct val="90000"/>
              </a:lnSpc>
              <a:buFont typeface="Wingdings" charset="2"/>
              <a:buChar char="o"/>
            </a:pPr>
            <a:r>
              <a:rPr lang="en-US" altLang="en-US" b="1" dirty="0"/>
              <a:t>Technology: </a:t>
            </a:r>
            <a:r>
              <a:rPr lang="en-US" altLang="en-US" dirty="0"/>
              <a:t>Interconnected minicomputers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and PCs</a:t>
            </a:r>
          </a:p>
          <a:p>
            <a:pPr marL="2774951" lvl="5" indent="-457200">
              <a:lnSpc>
                <a:spcPct val="90000"/>
              </a:lnSpc>
              <a:buFont typeface="Wingdings" charset="2"/>
              <a:buChar char="o"/>
            </a:pPr>
            <a:endParaRPr lang="en-US" altLang="en-US" dirty="0"/>
          </a:p>
          <a:p>
            <a:pPr marL="928688" lvl="1" indent="-457200">
              <a:lnSpc>
                <a:spcPct val="90000"/>
              </a:lnSpc>
              <a:buFont typeface="Wingdings" charset="2"/>
              <a:buChar char="o"/>
            </a:pPr>
            <a:r>
              <a:rPr lang="en-US" altLang="en-US" b="1" dirty="0"/>
              <a:t>Issues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Piracy of intellectual property and software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Computer crime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Communications privacy</a:t>
            </a:r>
          </a:p>
        </p:txBody>
      </p:sp>
    </p:spTree>
    <p:extLst>
      <p:ext uri="{BB962C8B-B14F-4D97-AF65-F5344CB8AC3E}">
        <p14:creationId xmlns:p14="http://schemas.microsoft.com/office/powerpoint/2010/main" val="8208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D0D-0B74-B746-AB4B-7BC971DBC1C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Time Periods of </a:t>
            </a:r>
            <a:r>
              <a:rPr lang="en-US" altLang="en-US" dirty="0" err="1" smtClean="0"/>
              <a:t>Cyberethics</a:t>
            </a:r>
            <a:r>
              <a:rPr lang="en-US" altLang="en-US" i="1" dirty="0" smtClean="0"/>
              <a:t>, cont’d</a:t>
            </a:r>
            <a:endParaRPr lang="en-US" altLang="en-US" i="1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AutoNum type="arabicPeriod" startAt="3"/>
            </a:pPr>
            <a:r>
              <a:rPr lang="en-US" altLang="en-US" dirty="0">
                <a:solidFill>
                  <a:srgbClr val="B23C00"/>
                </a:solidFill>
              </a:rPr>
              <a:t>1990s to the </a:t>
            </a:r>
            <a:r>
              <a:rPr lang="en-US" altLang="en-US" dirty="0" smtClean="0">
                <a:solidFill>
                  <a:srgbClr val="B23C00"/>
                </a:solidFill>
              </a:rPr>
              <a:t>present</a:t>
            </a:r>
          </a:p>
          <a:p>
            <a:pPr lvl="4">
              <a:buFont typeface="Wingdings" charset="2"/>
              <a:buAutoNum type="arabicPeriod" startAt="3"/>
            </a:pPr>
            <a:endParaRPr lang="en-US" altLang="en-US" dirty="0">
              <a:solidFill>
                <a:schemeClr val="folHlink"/>
              </a:solidFill>
            </a:endParaRPr>
          </a:p>
          <a:p>
            <a:pPr lvl="1">
              <a:buFont typeface="Wingdings" charset="2"/>
              <a:buChar char="o"/>
            </a:pPr>
            <a:r>
              <a:rPr lang="en-US" altLang="en-US" b="1" dirty="0"/>
              <a:t>Technology: </a:t>
            </a:r>
            <a:r>
              <a:rPr lang="en-US" altLang="en-US" dirty="0"/>
              <a:t>Internet and the World Wide </a:t>
            </a:r>
            <a:r>
              <a:rPr lang="en-US" altLang="en-US" dirty="0" smtClean="0"/>
              <a:t>Web</a:t>
            </a:r>
          </a:p>
          <a:p>
            <a:pPr lvl="5">
              <a:buFont typeface="Wingdings" charset="2"/>
              <a:buChar char="o"/>
            </a:pPr>
            <a:endParaRPr lang="en-US" altLang="en-US" dirty="0"/>
          </a:p>
          <a:p>
            <a:pPr lvl="1">
              <a:buFont typeface="Wingdings" charset="2"/>
              <a:buChar char="o"/>
            </a:pPr>
            <a:r>
              <a:rPr lang="en-US" altLang="en-US" b="1" dirty="0"/>
              <a:t>Issues</a:t>
            </a:r>
          </a:p>
          <a:p>
            <a:pPr lvl="2"/>
            <a:r>
              <a:rPr lang="en-US" altLang="en-US" dirty="0"/>
              <a:t>Free speech, anonymity and virtual communities</a:t>
            </a:r>
          </a:p>
          <a:p>
            <a:pPr lvl="2"/>
            <a:r>
              <a:rPr lang="en-US" altLang="en-US" dirty="0"/>
              <a:t>Legal </a:t>
            </a:r>
            <a:r>
              <a:rPr lang="en-US" altLang="en-US" dirty="0" smtClean="0"/>
              <a:t>jurisdiction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910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FFC-181E-424E-BC59-2B57C1C56FE0}" type="slidenum">
              <a:rPr lang="en-US"/>
              <a:pPr/>
              <a:t>2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Rational Unified Process (RUP)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 agile and </a:t>
            </a:r>
            <a:r>
              <a:rPr lang="en-US" dirty="0"/>
              <a:t>iterative software development process framework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Created by Rational Software Corporation,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</a:t>
            </a:r>
            <a:r>
              <a:rPr lang="en-US" dirty="0"/>
              <a:t>a division of IBM.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Based on the Rational Approach developed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the 1980s and 1990s.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Very different development philosophy from Extreme Programming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More formal, prescriptive, and process-oriented.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Better-suited to more traditional corporate cultures.</a:t>
            </a:r>
          </a:p>
        </p:txBody>
      </p:sp>
    </p:spTree>
    <p:extLst>
      <p:ext uri="{BB962C8B-B14F-4D97-AF65-F5344CB8AC3E}">
        <p14:creationId xmlns:p14="http://schemas.microsoft.com/office/powerpoint/2010/main" val="10925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D0D-0B74-B746-AB4B-7BC971DBC1C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Four Time Periods of </a:t>
            </a:r>
            <a:r>
              <a:rPr lang="en-US" altLang="en-US" dirty="0" err="1"/>
              <a:t>Cyberethics</a:t>
            </a:r>
            <a:r>
              <a:rPr lang="en-US" altLang="en-US" i="1" dirty="0"/>
              <a:t>, cont’d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AutoNum type="arabicPeriod" startAt="4"/>
            </a:pPr>
            <a:r>
              <a:rPr lang="en-US" altLang="en-US" dirty="0" smtClean="0">
                <a:solidFill>
                  <a:srgbClr val="B23C00"/>
                </a:solidFill>
              </a:rPr>
              <a:t>Present </a:t>
            </a:r>
            <a:r>
              <a:rPr lang="en-US" altLang="en-US" dirty="0">
                <a:solidFill>
                  <a:srgbClr val="B23C00"/>
                </a:solidFill>
              </a:rPr>
              <a:t>to the near </a:t>
            </a:r>
            <a:r>
              <a:rPr lang="en-US" altLang="en-US" dirty="0" smtClean="0">
                <a:solidFill>
                  <a:srgbClr val="B23C00"/>
                </a:solidFill>
              </a:rPr>
              <a:t>future</a:t>
            </a:r>
          </a:p>
          <a:p>
            <a:pPr lvl="4">
              <a:buFont typeface="Wingdings" charset="2"/>
              <a:buAutoNum type="arabicPeriod" startAt="4"/>
            </a:pPr>
            <a:endParaRPr lang="en-US" altLang="en-US" dirty="0">
              <a:solidFill>
                <a:schemeClr val="folHlink"/>
              </a:solidFill>
            </a:endParaRPr>
          </a:p>
          <a:p>
            <a:pPr lvl="1">
              <a:buFont typeface="Wingdings" charset="2"/>
              <a:buChar char="o"/>
            </a:pPr>
            <a:r>
              <a:rPr lang="en-US" altLang="en-US" b="1" dirty="0"/>
              <a:t>Technology: </a:t>
            </a:r>
            <a:r>
              <a:rPr lang="en-US" altLang="en-US" dirty="0"/>
              <a:t>Convergence of information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/>
              <a:t>communications technologies with nanotechnology and </a:t>
            </a:r>
            <a:r>
              <a:rPr lang="en-US" altLang="en-US" dirty="0" smtClean="0"/>
              <a:t>biotechnology</a:t>
            </a:r>
          </a:p>
          <a:p>
            <a:pPr lvl="5">
              <a:buFont typeface="Wingdings" charset="2"/>
              <a:buChar char="o"/>
            </a:pPr>
            <a:endParaRPr lang="en-US" altLang="en-US" dirty="0"/>
          </a:p>
          <a:p>
            <a:pPr lvl="1">
              <a:buFont typeface="Wingdings" charset="2"/>
              <a:buChar char="o"/>
            </a:pPr>
            <a:r>
              <a:rPr lang="en-US" altLang="en-US" b="1" dirty="0"/>
              <a:t>Issues</a:t>
            </a:r>
          </a:p>
          <a:p>
            <a:pPr lvl="2"/>
            <a:r>
              <a:rPr lang="en-US" altLang="en-US" dirty="0"/>
              <a:t>Decision-making artificial electronic agents (“bots”)</a:t>
            </a:r>
          </a:p>
          <a:p>
            <a:pPr lvl="2"/>
            <a:r>
              <a:rPr lang="en-US" altLang="en-US" dirty="0"/>
              <a:t>Developments in </a:t>
            </a:r>
            <a:r>
              <a:rPr lang="en-US" altLang="en-US" dirty="0" err="1"/>
              <a:t>nanocomputing</a:t>
            </a:r>
            <a:r>
              <a:rPr lang="en-US" altLang="en-US" dirty="0"/>
              <a:t>, bioinformatics, </a:t>
            </a:r>
            <a:br>
              <a:rPr lang="en-US" altLang="en-US" dirty="0"/>
            </a:br>
            <a:r>
              <a:rPr lang="en-US" altLang="en-US" dirty="0"/>
              <a:t>and computational genomics</a:t>
            </a:r>
          </a:p>
          <a:p>
            <a:pPr lvl="2"/>
            <a:r>
              <a:rPr lang="en-US" altLang="en-US" dirty="0" smtClean="0"/>
              <a:t>Big Data, data mining, data analytics, machine learning</a:t>
            </a:r>
          </a:p>
          <a:p>
            <a:pPr lvl="2"/>
            <a:r>
              <a:rPr lang="en-US" altLang="en-US" dirty="0" smtClean="0">
                <a:solidFill>
                  <a:srgbClr val="B23C00"/>
                </a:solidFill>
              </a:rPr>
              <a:t>Big Brother</a:t>
            </a:r>
          </a:p>
        </p:txBody>
      </p:sp>
    </p:spTree>
    <p:extLst>
      <p:ext uri="{BB962C8B-B14F-4D97-AF65-F5344CB8AC3E}">
        <p14:creationId xmlns:p14="http://schemas.microsoft.com/office/powerpoint/2010/main" val="20467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F439-1796-2E4C-A2E0-8FB0C903FA7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Morality?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Morality</a:t>
            </a:r>
            <a:r>
              <a:rPr lang="en-US" altLang="en-US" dirty="0"/>
              <a:t> is: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system of rules for guiding human conduct.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What’s right and what’s wrong.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set of principles for evaluating those rules.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Sources of moral 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Religion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“Thou shalt not steal.”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Philosophy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“Stealing is wrong. Don’t do it.”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Legal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“If you’re caught stealing, you’ll go to jail.”</a:t>
            </a:r>
          </a:p>
        </p:txBody>
      </p:sp>
    </p:spTree>
    <p:extLst>
      <p:ext uri="{BB962C8B-B14F-4D97-AF65-F5344CB8AC3E}">
        <p14:creationId xmlns:p14="http://schemas.microsoft.com/office/powerpoint/2010/main" val="15570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48D0-93BE-6A42-8AE0-DB79E024A3F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Ethics?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folHlink"/>
                </a:solidFill>
              </a:rPr>
              <a:t>Ethics</a:t>
            </a:r>
            <a:r>
              <a:rPr lang="en-US" altLang="en-US" dirty="0"/>
              <a:t>: Pertaining to moral rules and principles, or the study of these rules and principles.</a:t>
            </a:r>
          </a:p>
          <a:p>
            <a:pPr lvl="5"/>
            <a:endParaRPr lang="en-US" altLang="en-US" dirty="0"/>
          </a:p>
          <a:p>
            <a:r>
              <a:rPr lang="en-US" altLang="en-US" dirty="0">
                <a:solidFill>
                  <a:schemeClr val="folHlink"/>
                </a:solidFill>
              </a:rPr>
              <a:t>Ethical</a:t>
            </a:r>
            <a:r>
              <a:rPr lang="en-US" altLang="en-US" dirty="0"/>
              <a:t>: Conforming to a set of moral rules.</a:t>
            </a:r>
          </a:p>
          <a:p>
            <a:pPr lvl="1"/>
            <a:r>
              <a:rPr lang="en-US" altLang="en-US" dirty="0"/>
              <a:t>Example: ethical behavior </a:t>
            </a:r>
          </a:p>
        </p:txBody>
      </p:sp>
    </p:spTree>
    <p:extLst>
      <p:ext uri="{BB962C8B-B14F-4D97-AF65-F5344CB8AC3E}">
        <p14:creationId xmlns:p14="http://schemas.microsoft.com/office/powerpoint/2010/main" val="1569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A51E-B2EF-AC4B-B94C-A5BB90B4D1C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Profession?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Profession</a:t>
            </a:r>
            <a:r>
              <a:rPr lang="en-US" altLang="en-US" dirty="0"/>
              <a:t>: An occupational field that can be characterized by</a:t>
            </a:r>
            <a:r>
              <a:rPr lang="en-US" altLang="en-US" dirty="0" smtClean="0"/>
              <a:t>:</a:t>
            </a:r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systematic 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authority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community sanction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ethical codes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culture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5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A51E-B2EF-AC4B-B94C-A5BB90B4D1C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Profession</a:t>
            </a:r>
            <a:r>
              <a:rPr lang="en-US" altLang="en-US" dirty="0" smtClean="0"/>
              <a:t>? </a:t>
            </a:r>
            <a:r>
              <a:rPr lang="en-US" altLang="en-US" i="1" dirty="0" smtClean="0"/>
              <a:t>cont’d</a:t>
            </a:r>
            <a:endParaRPr lang="en-US" altLang="en-US" i="1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The </a:t>
            </a:r>
            <a:r>
              <a:rPr lang="en-US" altLang="en-US" dirty="0">
                <a:solidFill>
                  <a:schemeClr val="folHlink"/>
                </a:solidFill>
              </a:rPr>
              <a:t>software engineering profession</a:t>
            </a:r>
            <a:r>
              <a:rPr lang="en-US" altLang="en-US" dirty="0"/>
              <a:t> has: </a:t>
            </a:r>
            <a:endParaRPr lang="en-US" altLang="en-US" dirty="0" smtClean="0"/>
          </a:p>
          <a:p>
            <a:pPr lvl="4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theory (computer science)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authority (professional societies such as the ACM and the IEEE)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sanction (we’re allowed to develop software)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codes for conduct (from the ACM and the IEEE)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the “high tech” </a:t>
            </a:r>
            <a:r>
              <a:rPr lang="en-US" altLang="en-US" dirty="0" smtClean="0"/>
              <a:t>culture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8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FECA-B6DB-6343-AFE9-2376BD1B8F6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a Professional?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Professional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Is an expert in a field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Has advantages over a lay person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professional’s work can impact the lay person’s life positively or negatively.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May have special moral responsibilities</a:t>
            </a:r>
          </a:p>
          <a:p>
            <a:pPr lvl="5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Computer professionals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Software engineers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Computer science instructors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End-user support personnel (e.g., database and network administrators)</a:t>
            </a:r>
          </a:p>
        </p:txBody>
      </p:sp>
    </p:spTree>
    <p:extLst>
      <p:ext uri="{BB962C8B-B14F-4D97-AF65-F5344CB8AC3E}">
        <p14:creationId xmlns:p14="http://schemas.microsoft.com/office/powerpoint/2010/main" val="14322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070-3089-6B45-809B-34806241395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 Moral Responsibilities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Software engineers who develop </a:t>
            </a:r>
            <a:r>
              <a:rPr lang="en-US" altLang="en-US" dirty="0">
                <a:solidFill>
                  <a:schemeClr val="folHlink"/>
                </a:solidFill>
              </a:rPr>
              <a:t>safety-critical</a:t>
            </a:r>
            <a:r>
              <a:rPr lang="en-US" altLang="en-US" dirty="0"/>
              <a:t> systems have significant opportunities </a:t>
            </a:r>
            <a:r>
              <a:rPr lang="en-US" altLang="en-US" dirty="0" smtClean="0"/>
              <a:t>to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do good or cause harm</a:t>
            </a:r>
          </a:p>
          <a:p>
            <a:pPr lvl="1"/>
            <a:r>
              <a:rPr lang="en-US" altLang="en-US" dirty="0"/>
              <a:t>enable others to do good or cause harm</a:t>
            </a:r>
          </a:p>
          <a:p>
            <a:pPr lvl="1"/>
            <a:r>
              <a:rPr lang="en-US" altLang="en-US" dirty="0"/>
              <a:t>influence others to do good or cause harm</a:t>
            </a:r>
          </a:p>
        </p:txBody>
      </p:sp>
    </p:spTree>
    <p:extLst>
      <p:ext uri="{BB962C8B-B14F-4D97-AF65-F5344CB8AC3E}">
        <p14:creationId xmlns:p14="http://schemas.microsoft.com/office/powerpoint/2010/main" val="339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55A1-6440-8841-8E1B-666AAA718FC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Safety-Critical Systems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Direct life-threatening </a:t>
            </a:r>
            <a:r>
              <a:rPr lang="en-US" altLang="en-US" dirty="0" smtClean="0"/>
              <a:t>impact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aircraft, aircraft control,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/>
              <a:t>mass transportation systems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nuclear reactors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missile systems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medical treatment systems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Indirect life-threatening </a:t>
            </a:r>
            <a:r>
              <a:rPr lang="en-US" altLang="en-US" dirty="0" smtClean="0"/>
              <a:t>impact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design of bridges and buildings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development of analytical models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for </a:t>
            </a:r>
            <a:r>
              <a:rPr lang="en-US" altLang="en-US" dirty="0"/>
              <a:t>medical treatment</a:t>
            </a:r>
          </a:p>
        </p:txBody>
      </p:sp>
    </p:spTree>
    <p:extLst>
      <p:ext uri="{BB962C8B-B14F-4D97-AF65-F5344CB8AC3E}">
        <p14:creationId xmlns:p14="http://schemas.microsoft.com/office/powerpoint/2010/main" val="1043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2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CDD-D14A-7C4B-B5A0-753815831D7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Professional Codes of Ethics and Conduct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Motivate members of a profession to behave in certain ways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Inspire, guide, educate, and discipline the members.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Sufficiently broad to cover the ethical concerns that a professional may encounter in the field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Sufficiently specific to service as a guide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</a:t>
            </a:r>
            <a:r>
              <a:rPr lang="en-US" altLang="en-US" dirty="0"/>
              <a:t>making sound decisions for practical action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in </a:t>
            </a:r>
            <a:r>
              <a:rPr lang="en-US" altLang="en-US" dirty="0"/>
              <a:t>actual circumstances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7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FCDD-D14A-7C4B-B5A0-753815831D7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Professional </a:t>
            </a:r>
            <a:r>
              <a:rPr lang="en-US" altLang="en-US" dirty="0" smtClean="0"/>
              <a:t>Codes</a:t>
            </a:r>
            <a:r>
              <a:rPr lang="en-US" altLang="en-US" i="1" dirty="0" smtClean="0"/>
              <a:t>, cont’d</a:t>
            </a:r>
            <a:endParaRPr lang="en-US" altLang="en-US" i="1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How </a:t>
            </a:r>
            <a:r>
              <a:rPr lang="en-US" altLang="en-US" dirty="0"/>
              <a:t>to resolve conflicts between moral rules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Inform clients and employers what to expect from the professional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Microethics</a:t>
            </a:r>
            <a:r>
              <a:rPr lang="en-US" altLang="en-US" dirty="0"/>
              <a:t>: Responsibilities of an individual professional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Macroethics</a:t>
            </a:r>
            <a:r>
              <a:rPr lang="en-US" altLang="en-US" dirty="0"/>
              <a:t>: Responsibilities of the profession itself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B62B-2AA0-0541-953A-0F209BC4637E}" type="slidenum">
              <a:rPr lang="en-US"/>
              <a:pPr/>
              <a:t>3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RUP: Essential Principles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Attack major risks early and continuously.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 they will attack you.</a:t>
            </a:r>
          </a:p>
          <a:p>
            <a:pPr>
              <a:lnSpc>
                <a:spcPct val="90000"/>
              </a:lnSpc>
            </a:pPr>
            <a:r>
              <a:rPr lang="en-US" dirty="0"/>
              <a:t>Ensure that you deliver value to your customer.</a:t>
            </a:r>
          </a:p>
          <a:p>
            <a:pPr>
              <a:lnSpc>
                <a:spcPct val="90000"/>
              </a:lnSpc>
            </a:pPr>
            <a:r>
              <a:rPr lang="en-US" dirty="0"/>
              <a:t>Stay focused on executable software.</a:t>
            </a:r>
          </a:p>
          <a:p>
            <a:pPr>
              <a:lnSpc>
                <a:spcPct val="90000"/>
              </a:lnSpc>
            </a:pPr>
            <a:r>
              <a:rPr lang="en-US" dirty="0"/>
              <a:t>Accommodate change early in the project.</a:t>
            </a:r>
          </a:p>
          <a:p>
            <a:pPr>
              <a:lnSpc>
                <a:spcPct val="90000"/>
              </a:lnSpc>
            </a:pPr>
            <a:r>
              <a:rPr lang="en-US" dirty="0"/>
              <a:t>Baseline an executable architecture early on.</a:t>
            </a:r>
          </a:p>
          <a:p>
            <a:pPr>
              <a:lnSpc>
                <a:spcPct val="90000"/>
              </a:lnSpc>
            </a:pPr>
            <a:r>
              <a:rPr lang="en-US" dirty="0"/>
              <a:t>Build your system with components.</a:t>
            </a:r>
          </a:p>
          <a:p>
            <a:pPr>
              <a:lnSpc>
                <a:spcPct val="90000"/>
              </a:lnSpc>
            </a:pPr>
            <a:r>
              <a:rPr lang="en-US" dirty="0"/>
              <a:t>Work together as a team.</a:t>
            </a:r>
          </a:p>
          <a:p>
            <a:pPr>
              <a:lnSpc>
                <a:spcPct val="90000"/>
              </a:lnSpc>
            </a:pPr>
            <a:r>
              <a:rPr lang="en-US" dirty="0"/>
              <a:t>Make quality a way of life.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an afterthought.</a:t>
            </a:r>
          </a:p>
        </p:txBody>
      </p:sp>
    </p:spTree>
    <p:extLst>
      <p:ext uri="{BB962C8B-B14F-4D97-AF65-F5344CB8AC3E}">
        <p14:creationId xmlns:p14="http://schemas.microsoft.com/office/powerpoint/2010/main" val="16294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1E8C-4CC7-AE4E-AA1C-C0E8188F9DC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Hierarchy of Codes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Codes of ethics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“Aspirational”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Mission statements, vision, objectives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Violations considered minor.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Codes of conduct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professional’s attitude and behavior.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Violations considered serious.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Consequences range from warnings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</a:t>
            </a:r>
            <a:r>
              <a:rPr lang="en-US" altLang="en-US" dirty="0"/>
              <a:t>exclusion from practice.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Codes of practice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Operational activities within a profession.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Violations can result in legal action.</a:t>
            </a:r>
          </a:p>
        </p:txBody>
      </p:sp>
    </p:spTree>
    <p:extLst>
      <p:ext uri="{BB962C8B-B14F-4D97-AF65-F5344CB8AC3E}">
        <p14:creationId xmlns:p14="http://schemas.microsoft.com/office/powerpoint/2010/main" val="17065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6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6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6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3A02-78E1-1042-BA35-1F2844547C3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Software Engineering Code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IEEE-CS/ACM Software Engineering Code of Ethics and Professional Practice (SECEPP)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The code for the software engineering profession.</a:t>
            </a:r>
          </a:p>
          <a:p>
            <a:pPr lvl="1"/>
            <a:r>
              <a:rPr lang="en-US" altLang="en-US" dirty="0"/>
              <a:t>Developed jointly in the late 1990s by:</a:t>
            </a:r>
          </a:p>
          <a:p>
            <a:pPr lvl="2"/>
            <a:r>
              <a:rPr lang="en-US" altLang="en-US" dirty="0"/>
              <a:t>The Computer Society of the Institute for Electrical and Electronics Engineers (IEEE-CS)</a:t>
            </a:r>
          </a:p>
          <a:p>
            <a:pPr lvl="2"/>
            <a:r>
              <a:rPr lang="en-US" altLang="en-US" dirty="0"/>
              <a:t>The Association for Computing Machinery (ACM</a:t>
            </a:r>
            <a:r>
              <a:rPr lang="en-US" altLang="en-US" dirty="0" smtClean="0"/>
              <a:t>)</a:t>
            </a:r>
          </a:p>
          <a:p>
            <a:pPr lvl="6"/>
            <a:endParaRPr lang="en-US" altLang="en-US" dirty="0"/>
          </a:p>
          <a:p>
            <a:r>
              <a:rPr lang="en-US" altLang="en-US" dirty="0" smtClean="0">
                <a:solidFill>
                  <a:srgbClr val="B23C00"/>
                </a:solidFill>
              </a:rPr>
              <a:t>Following </a:t>
            </a:r>
            <a:r>
              <a:rPr lang="en-US" altLang="en-US" dirty="0">
                <a:solidFill>
                  <a:srgbClr val="B23C00"/>
                </a:solidFill>
              </a:rPr>
              <a:t>the directives of a code is </a:t>
            </a:r>
            <a:r>
              <a:rPr lang="en-US" altLang="en-US" u="sng" dirty="0">
                <a:solidFill>
                  <a:srgbClr val="B23C00"/>
                </a:solidFill>
              </a:rPr>
              <a:t>not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 smtClean="0">
                <a:solidFill>
                  <a:srgbClr val="B23C00"/>
                </a:solidFill>
              </a:rPr>
              <a:t/>
            </a:r>
            <a:br>
              <a:rPr lang="en-US" altLang="en-US" dirty="0" smtClean="0">
                <a:solidFill>
                  <a:srgbClr val="B23C00"/>
                </a:solidFill>
              </a:rPr>
            </a:br>
            <a:r>
              <a:rPr lang="en-US" altLang="en-US" dirty="0" smtClean="0">
                <a:solidFill>
                  <a:srgbClr val="B23C00"/>
                </a:solidFill>
              </a:rPr>
              <a:t>a </a:t>
            </a:r>
            <a:r>
              <a:rPr lang="en-US" altLang="en-US" dirty="0">
                <a:solidFill>
                  <a:srgbClr val="B23C00"/>
                </a:solidFill>
              </a:rPr>
              <a:t>substitute for a careful moral deliberation.</a:t>
            </a:r>
          </a:p>
        </p:txBody>
      </p:sp>
    </p:spTree>
    <p:extLst>
      <p:ext uri="{BB962C8B-B14F-4D97-AF65-F5344CB8AC3E}">
        <p14:creationId xmlns:p14="http://schemas.microsoft.com/office/powerpoint/2010/main" val="7299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CFF2-6F0F-0F47-83CC-953E8DAE830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about Professional Responsibility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dirty="0"/>
              <a:t>Should engineers be required to be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folHlink"/>
                </a:solidFill>
              </a:rPr>
              <a:t>moral </a:t>
            </a:r>
            <a:r>
              <a:rPr lang="en-US" altLang="en-US" dirty="0">
                <a:solidFill>
                  <a:schemeClr val="folHlink"/>
                </a:solidFill>
              </a:rPr>
              <a:t>heroes</a:t>
            </a:r>
            <a:r>
              <a:rPr lang="en-US" altLang="en-US" dirty="0"/>
              <a:t>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solidFill>
                  <a:schemeClr val="folHlink"/>
                </a:solidFill>
              </a:rPr>
              <a:t>saints</a:t>
            </a:r>
            <a:r>
              <a:rPr lang="en-US" altLang="en-US" dirty="0"/>
              <a:t>?</a:t>
            </a:r>
          </a:p>
          <a:p>
            <a:pPr marL="2360613" lvl="4" indent="-533400"/>
            <a:endParaRPr lang="en-US" altLang="en-US" dirty="0"/>
          </a:p>
          <a:p>
            <a:pPr marL="533400" indent="-533400"/>
            <a:r>
              <a:rPr lang="en-US" altLang="en-US" dirty="0"/>
              <a:t>If engineers are held to a higher standard of social responsibility than ordinary people, </a:t>
            </a:r>
            <a:r>
              <a:rPr lang="en-US" altLang="en-US" dirty="0" smtClean="0"/>
              <a:t>then</a:t>
            </a:r>
          </a:p>
          <a:p>
            <a:pPr marL="2360613" lvl="4" indent="-533400"/>
            <a:endParaRPr lang="en-US" altLang="en-US" dirty="0"/>
          </a:p>
          <a:p>
            <a:pPr marL="928688" lvl="1" indent="-457200">
              <a:buFont typeface="Wingdings" charset="2"/>
              <a:buAutoNum type="arabicPeriod"/>
            </a:pPr>
            <a:r>
              <a:rPr lang="en-US" altLang="en-US" dirty="0"/>
              <a:t>How much responsibility should the profession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/>
              <a:t>e.g., software engineering) bear as a whole</a:t>
            </a:r>
            <a:r>
              <a:rPr lang="en-US" altLang="en-US" dirty="0" smtClean="0"/>
              <a:t>?</a:t>
            </a:r>
          </a:p>
          <a:p>
            <a:pPr marL="2774951" lvl="5" indent="-457200">
              <a:buFont typeface="Wingdings" charset="2"/>
              <a:buAutoNum type="arabicPeriod"/>
            </a:pPr>
            <a:endParaRPr lang="en-US" altLang="en-US" dirty="0"/>
          </a:p>
          <a:p>
            <a:pPr marL="928688" lvl="1" indent="-457200">
              <a:buFont typeface="Wingdings" charset="2"/>
              <a:buAutoNum type="arabicPeriod"/>
            </a:pPr>
            <a:r>
              <a:rPr lang="en-US" altLang="en-US" dirty="0"/>
              <a:t>Should engineers be encouraged to shift their thinking about responsibility from </a:t>
            </a:r>
            <a:r>
              <a:rPr lang="en-US" altLang="en-US" dirty="0" err="1"/>
              <a:t>microethics</a:t>
            </a:r>
            <a:r>
              <a:rPr lang="en-US" altLang="en-US" dirty="0"/>
              <a:t> (individual) to </a:t>
            </a:r>
            <a:r>
              <a:rPr lang="en-US" altLang="en-US" dirty="0" err="1"/>
              <a:t>macroethics</a:t>
            </a:r>
            <a:r>
              <a:rPr lang="en-US" altLang="en-US" dirty="0"/>
              <a:t> (their profession itself)?</a:t>
            </a:r>
          </a:p>
        </p:txBody>
      </p:sp>
    </p:spTree>
    <p:extLst>
      <p:ext uri="{BB962C8B-B14F-4D97-AF65-F5344CB8AC3E}">
        <p14:creationId xmlns:p14="http://schemas.microsoft.com/office/powerpoint/2010/main" val="21285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A4B-BC6C-434E-9303-15758F16B49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Responsibility: Causality vs. Intent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Philosophical concepts</a:t>
            </a:r>
            <a:r>
              <a:rPr lang="en-US" altLang="en-US" dirty="0" smtClean="0"/>
              <a:t>.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16234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BA4B-BC6C-434E-9303-15758F16B49D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Responsibility: Causality vs. </a:t>
            </a:r>
            <a:r>
              <a:rPr lang="en-US" altLang="en-US" dirty="0" smtClean="0"/>
              <a:t>Intent</a:t>
            </a:r>
            <a:r>
              <a:rPr lang="en-US" altLang="en-US" i="1" dirty="0" smtClean="0"/>
              <a:t>, cont’d</a:t>
            </a:r>
            <a:endParaRPr lang="en-US" altLang="en-US" i="1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Person P </a:t>
            </a:r>
            <a:r>
              <a:rPr lang="en-US" altLang="en-US" dirty="0"/>
              <a:t>is morally responsible for act </a:t>
            </a:r>
            <a:r>
              <a:rPr lang="en-US" altLang="en-US" dirty="0" smtClean="0"/>
              <a:t>A, </a:t>
            </a:r>
            <a:br>
              <a:rPr lang="en-US" altLang="en-US" dirty="0" smtClean="0"/>
            </a:br>
            <a:r>
              <a:rPr lang="en-US" altLang="en-US" dirty="0" smtClean="0"/>
              <a:t>if P </a:t>
            </a:r>
            <a:r>
              <a:rPr lang="en-US" altLang="en-US" dirty="0"/>
              <a:t>caused </a:t>
            </a:r>
            <a:r>
              <a:rPr lang="en-US" altLang="en-US" dirty="0" smtClean="0"/>
              <a:t>A, </a:t>
            </a:r>
            <a:r>
              <a:rPr lang="en-US" altLang="en-US" dirty="0"/>
              <a:t>even if </a:t>
            </a:r>
            <a:r>
              <a:rPr lang="en-US" altLang="en-US" dirty="0" smtClean="0"/>
              <a:t>P </a:t>
            </a:r>
            <a:r>
              <a:rPr lang="en-US" altLang="en-US" dirty="0"/>
              <a:t>did not intend </a:t>
            </a:r>
            <a:r>
              <a:rPr lang="en-US" altLang="en-US" dirty="0" smtClean="0"/>
              <a:t>A.</a:t>
            </a:r>
            <a:endParaRPr lang="en-US" altLang="en-US" dirty="0"/>
          </a:p>
          <a:p>
            <a:pPr lvl="5">
              <a:lnSpc>
                <a:spcPct val="80000"/>
              </a:lnSpc>
            </a:pPr>
            <a:endParaRPr lang="en-US" altLang="en-US" sz="900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Example: </a:t>
            </a:r>
            <a:r>
              <a:rPr lang="en-US" altLang="en-US" dirty="0">
                <a:solidFill>
                  <a:srgbClr val="B23C00"/>
                </a:solidFill>
              </a:rPr>
              <a:t>Robert Morris </a:t>
            </a:r>
            <a:r>
              <a:rPr lang="en-US" altLang="en-US" dirty="0"/>
              <a:t>was a CS grad student who launched a software worm in 1988 that nearly shut down the Internet. He claimed that it was an experiment that got out of control.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Morris was held responsible for the outcome even though </a:t>
            </a:r>
            <a:br>
              <a:rPr lang="en-US" altLang="en-US" dirty="0"/>
            </a:br>
            <a:r>
              <a:rPr lang="en-US" altLang="en-US" dirty="0">
                <a:solidFill>
                  <a:srgbClr val="B23C00"/>
                </a:solidFill>
              </a:rPr>
              <a:t>it was not his intent</a:t>
            </a:r>
            <a:r>
              <a:rPr lang="en-US" altLang="en-US" dirty="0"/>
              <a:t>.</a:t>
            </a:r>
          </a:p>
          <a:p>
            <a:pPr lvl="5">
              <a:lnSpc>
                <a:spcPct val="80000"/>
              </a:lnSpc>
            </a:pPr>
            <a:endParaRPr lang="en-US" altLang="en-US" sz="900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Example: You’re upset with your company and plant a virus in its software product. The virus is discovered and removed by the QA department before the product ships.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You are held responsible even though the virus </a:t>
            </a:r>
            <a:br>
              <a:rPr lang="en-US" altLang="en-US" dirty="0"/>
            </a:br>
            <a:r>
              <a:rPr lang="en-US" altLang="en-US" dirty="0">
                <a:solidFill>
                  <a:srgbClr val="B23C00"/>
                </a:solidFill>
              </a:rPr>
              <a:t>did not cause harm </a:t>
            </a:r>
            <a:r>
              <a:rPr lang="en-US" altLang="en-US" dirty="0"/>
              <a:t>to customers.</a:t>
            </a:r>
          </a:p>
        </p:txBody>
      </p:sp>
    </p:spTree>
    <p:extLst>
      <p:ext uri="{BB962C8B-B14F-4D97-AF65-F5344CB8AC3E}">
        <p14:creationId xmlns:p14="http://schemas.microsoft.com/office/powerpoint/2010/main" val="13921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DF48-B014-F947-8540-1842977663E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Moral Responsibility</a:t>
            </a:r>
            <a:endParaRPr lang="en-US" altLang="en-US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Attributes </a:t>
            </a:r>
            <a:r>
              <a:rPr lang="en-US" altLang="en-US" dirty="0">
                <a:solidFill>
                  <a:srgbClr val="B23C00"/>
                </a:solidFill>
              </a:rPr>
              <a:t>blame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Typically applies to </a:t>
            </a:r>
            <a:r>
              <a:rPr lang="en-US" altLang="en-US" dirty="0">
                <a:solidFill>
                  <a:srgbClr val="B23C00"/>
                </a:solidFill>
              </a:rPr>
              <a:t>individuals</a:t>
            </a:r>
            <a:r>
              <a:rPr lang="en-US" altLang="en-US" dirty="0"/>
              <a:t>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rather </a:t>
            </a:r>
            <a:r>
              <a:rPr lang="en-US" altLang="en-US" dirty="0"/>
              <a:t>than to groups or collectives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Applies notions of </a:t>
            </a:r>
            <a:r>
              <a:rPr lang="en-US" altLang="en-US" dirty="0">
                <a:solidFill>
                  <a:srgbClr val="B23C00"/>
                </a:solidFill>
              </a:rPr>
              <a:t>guilt or shame</a:t>
            </a:r>
            <a:r>
              <a:rPr lang="en-US" altLang="en-US" dirty="0"/>
              <a:t>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but </a:t>
            </a:r>
            <a:r>
              <a:rPr lang="en-US" altLang="en-US" dirty="0"/>
              <a:t>not necessarily legal punishment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or </a:t>
            </a:r>
            <a:r>
              <a:rPr lang="en-US" altLang="en-US" dirty="0"/>
              <a:t>compensation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05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DF48-B014-F947-8540-1842977663E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Legal Liability</a:t>
            </a:r>
            <a:endParaRPr lang="en-US" altLang="en-US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Does </a:t>
            </a:r>
            <a:r>
              <a:rPr lang="en-US" altLang="en-US" dirty="0"/>
              <a:t>not attribute blame or fault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Typically applies to </a:t>
            </a:r>
            <a:r>
              <a:rPr lang="en-US" altLang="en-US" dirty="0">
                <a:solidFill>
                  <a:srgbClr val="B23C00"/>
                </a:solidFill>
              </a:rPr>
              <a:t>corporations</a:t>
            </a:r>
            <a:r>
              <a:rPr lang="en-US" altLang="en-US" dirty="0"/>
              <a:t>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>
                <a:solidFill>
                  <a:srgbClr val="B23C00"/>
                </a:solidFill>
              </a:rPr>
              <a:t>property owners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B23C00"/>
                </a:solidFill>
              </a:rPr>
              <a:t>Compensation</a:t>
            </a:r>
            <a:r>
              <a:rPr lang="en-US" altLang="en-US" dirty="0"/>
              <a:t> can be required even when responsibility is not admitted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Can be </a:t>
            </a:r>
            <a:r>
              <a:rPr lang="en-US" altLang="en-US" dirty="0" smtClean="0">
                <a:solidFill>
                  <a:srgbClr val="B23C00"/>
                </a:solidFill>
              </a:rPr>
              <a:t>disclaimed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dirty="0" smtClean="0"/>
              <a:t>“This </a:t>
            </a:r>
            <a:r>
              <a:rPr lang="en-US" altLang="en-US" dirty="0"/>
              <a:t>software is sold as-is</a:t>
            </a:r>
            <a:r>
              <a:rPr lang="en-US" altLang="en-US" dirty="0" smtClean="0"/>
              <a:t>.”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52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DF48-B014-F947-8540-1842977663E5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Accountability</a:t>
            </a:r>
            <a:endParaRPr lang="en-US" altLang="en-US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Does </a:t>
            </a:r>
            <a:r>
              <a:rPr lang="en-US" altLang="en-US" dirty="0"/>
              <a:t>not necessarily attribute blame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/>
              <a:t>in a moral sense</a:t>
            </a:r>
            <a:r>
              <a:rPr lang="en-US" altLang="en-US" dirty="0" smtClean="0"/>
              <a:t>).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Can apply to individuals, groups, and corporations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Someone or some group is </a:t>
            </a:r>
            <a:r>
              <a:rPr lang="en-US" altLang="en-US" dirty="0">
                <a:solidFill>
                  <a:srgbClr val="B23C00"/>
                </a:solidFill>
              </a:rPr>
              <a:t>“answerable”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2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1EDE-9B5B-9A4F-826A-514F52CC721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Important Ethical Issues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Privacy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Amount of personal information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that </a:t>
            </a:r>
            <a:r>
              <a:rPr lang="en-US" altLang="en-US" dirty="0"/>
              <a:t>can be gathered.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speed at which the information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can </a:t>
            </a:r>
            <a:r>
              <a:rPr lang="en-US" altLang="en-US" dirty="0"/>
              <a:t>be transmitted.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duration of time that the information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can </a:t>
            </a:r>
            <a:r>
              <a:rPr lang="en-US" altLang="en-US" dirty="0"/>
              <a:t>be retained.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kind of information that can be transferred</a:t>
            </a:r>
            <a:r>
              <a:rPr lang="en-US" alt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Unauthorized access to data.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Attacks on computer hardware and software.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Attacks on computer networks.</a:t>
            </a:r>
          </a:p>
        </p:txBody>
      </p:sp>
    </p:spTree>
    <p:extLst>
      <p:ext uri="{BB962C8B-B14F-4D97-AF65-F5344CB8AC3E}">
        <p14:creationId xmlns:p14="http://schemas.microsoft.com/office/powerpoint/2010/main" val="15152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71A2-1F43-8544-814E-F31D0498869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Who’s to Blame? USS Vincennes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July 3, 1988: USS Vincennes fires two </a:t>
            </a:r>
            <a:r>
              <a:rPr lang="en-US" altLang="en-US" dirty="0" smtClean="0"/>
              <a:t>missiles </a:t>
            </a:r>
            <a:r>
              <a:rPr lang="en-US" altLang="en-US" dirty="0"/>
              <a:t>at Iran Air Flight 655 in the Persian Gulf,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killing </a:t>
            </a:r>
            <a:r>
              <a:rPr lang="en-US" altLang="en-US" dirty="0"/>
              <a:t>290 civilians</a:t>
            </a:r>
            <a:r>
              <a:rPr lang="en-US" altLang="en-US" dirty="0" smtClean="0"/>
              <a:t>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Sophisticated onboard $600M Aegis radar system misidentified the Airbus as an F-14 Tomcat fighter.</a:t>
            </a:r>
          </a:p>
          <a:p>
            <a:pPr lvl="1"/>
            <a:r>
              <a:rPr lang="en-US" altLang="en-US" dirty="0"/>
              <a:t>Received the IFF transponder signal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of </a:t>
            </a:r>
            <a:r>
              <a:rPr lang="en-US" altLang="en-US" dirty="0"/>
              <a:t>a known Iranian F-14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86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5ECB-E446-4343-8B69-DE474A5D6132}" type="slidenum">
              <a:rPr lang="en-US"/>
              <a:pPr/>
              <a:t>4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RUP: Four Key Modeling Elements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  <a:p>
            <a:pPr lvl="1"/>
            <a:r>
              <a:rPr lang="en-US" dirty="0" smtClean="0"/>
              <a:t>who</a:t>
            </a:r>
          </a:p>
          <a:p>
            <a:pPr lvl="4"/>
            <a:endParaRPr lang="en-US" dirty="0"/>
          </a:p>
          <a:p>
            <a:r>
              <a:rPr lang="en-US" dirty="0"/>
              <a:t>Activities</a:t>
            </a:r>
          </a:p>
          <a:p>
            <a:pPr lvl="1"/>
            <a:r>
              <a:rPr lang="en-US" dirty="0" smtClean="0"/>
              <a:t>how</a:t>
            </a:r>
          </a:p>
          <a:p>
            <a:pPr lvl="5"/>
            <a:endParaRPr lang="en-US" dirty="0"/>
          </a:p>
          <a:p>
            <a:r>
              <a:rPr lang="en-US" dirty="0"/>
              <a:t>Artifacts</a:t>
            </a:r>
          </a:p>
          <a:p>
            <a:pPr lvl="1"/>
            <a:r>
              <a:rPr lang="en-US" dirty="0" smtClean="0"/>
              <a:t>what</a:t>
            </a:r>
          </a:p>
          <a:p>
            <a:pPr lvl="5"/>
            <a:endParaRPr lang="en-US" dirty="0"/>
          </a:p>
          <a:p>
            <a:r>
              <a:rPr lang="en-US" dirty="0"/>
              <a:t>Workflows</a:t>
            </a:r>
          </a:p>
          <a:p>
            <a:pPr lvl="1"/>
            <a:r>
              <a:rPr lang="en-US" dirty="0"/>
              <a:t>when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71A2-1F43-8544-814E-F31D0498869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Who’s to Blame? USS Vincennes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Airbus </a:t>
            </a:r>
            <a:r>
              <a:rPr lang="en-US" altLang="en-US" dirty="0"/>
              <a:t>did not respond to radio commands to identify itself</a:t>
            </a:r>
            <a:r>
              <a:rPr lang="en-US" altLang="en-US" dirty="0" smtClean="0"/>
              <a:t>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Both civilian and military aircraft used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Bandar </a:t>
            </a:r>
            <a:r>
              <a:rPr lang="en-US" altLang="en-US" dirty="0"/>
              <a:t>Abbas airport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US Navy did not monitor civilian flights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The Iranian military and civilian controllers at the airport did not talk to each other</a:t>
            </a:r>
            <a:r>
              <a:rPr lang="en-US" altLang="en-US" dirty="0" smtClean="0"/>
              <a:t>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“Hair trigger” rules of engagement.</a:t>
            </a:r>
          </a:p>
          <a:p>
            <a:pPr lvl="1"/>
            <a:r>
              <a:rPr lang="en-US" altLang="en-US" sz="2200" dirty="0"/>
              <a:t>USS Stark previously hit by an </a:t>
            </a:r>
            <a:r>
              <a:rPr lang="en-US" altLang="en-US" sz="2200" dirty="0" err="1"/>
              <a:t>Exocet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missle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3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3F5-FC5E-2448-96E5-BE253651FE5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Who’s to Blame? USS </a:t>
            </a:r>
            <a:r>
              <a:rPr lang="en-US" altLang="en-US" dirty="0" smtClean="0"/>
              <a:t>Vincennes</a:t>
            </a:r>
            <a:r>
              <a:rPr lang="en-US" altLang="en-US" i="1" dirty="0" smtClean="0"/>
              <a:t>, cont’d</a:t>
            </a:r>
            <a:endParaRPr lang="en-US" altLang="en-US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User interface </a:t>
            </a:r>
            <a:r>
              <a:rPr lang="en-US" altLang="en-US" dirty="0" smtClean="0"/>
              <a:t>problems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Three large displays.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Rate of change of speed, range,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/>
              <a:t>altitude not explicitly shown.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Operators must make readings at different times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/>
              <a:t>do manual calculations</a:t>
            </a:r>
            <a:r>
              <a:rPr lang="en-US" alt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IFF monitor didn’t automatically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update </a:t>
            </a:r>
            <a:r>
              <a:rPr lang="en-US" altLang="en-US" dirty="0"/>
              <a:t>its display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Still showed signals received from F-14s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at </a:t>
            </a:r>
            <a:r>
              <a:rPr lang="en-US" altLang="en-US" dirty="0"/>
              <a:t>the airport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3F5-FC5E-2448-96E5-BE253651FE5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Who’s to Blame? USS Vincennes</a:t>
            </a:r>
            <a:r>
              <a:rPr lang="en-US" altLang="en-US" i="1" dirty="0"/>
              <a:t>, cont’d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GUI </a:t>
            </a:r>
            <a:r>
              <a:rPr lang="en-US" altLang="en-US" dirty="0"/>
              <a:t>designers gave the Navy what it asked for, not what it needed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Overconfidence in the Aegis technology</a:t>
            </a:r>
            <a:r>
              <a:rPr lang="en-US" alt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Operator errors and stress.</a:t>
            </a:r>
          </a:p>
        </p:txBody>
      </p:sp>
    </p:spTree>
    <p:extLst>
      <p:ext uri="{BB962C8B-B14F-4D97-AF65-F5344CB8AC3E}">
        <p14:creationId xmlns:p14="http://schemas.microsoft.com/office/powerpoint/2010/main" val="1352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F403-3AB4-F34B-979F-8BFEBEE22249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Who’s to Blame? USS Vincennes</a:t>
            </a:r>
            <a:r>
              <a:rPr lang="en-US" altLang="en-US" i="1" dirty="0"/>
              <a:t>, cont’d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25963"/>
            <a:ext cx="8229600" cy="1493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See: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hlinkClick r:id="rId2"/>
              </a:rPr>
              <a:t>http://www-cs-students.stanford.edu/~lswartz/vincennes.pdf</a:t>
            </a:r>
            <a:endParaRPr lang="en-US" altLang="en-US" sz="1600" dirty="0"/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hlinkClick r:id="rId3"/>
              </a:rPr>
              <a:t>http://www.time.com/time/magazine/article/0,9171,1101880718-149693,00.html</a:t>
            </a:r>
            <a:endParaRPr lang="en-US" altLang="en-US" sz="1600" dirty="0"/>
          </a:p>
        </p:txBody>
      </p:sp>
      <p:pic>
        <p:nvPicPr>
          <p:cNvPr id="570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944" y="753269"/>
            <a:ext cx="2916237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03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3981" y="748507"/>
            <a:ext cx="28908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DB28-0010-924C-BD92-44CBB4DAF031}" type="slidenum">
              <a:rPr lang="en-US"/>
              <a:pPr/>
              <a:t>5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Unified Process: Roles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Emphasis on roles.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architect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developer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business analyst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database designer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technical writer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tester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project team member can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or more roles.</a:t>
            </a:r>
          </a:p>
          <a:p>
            <a:pPr>
              <a:lnSpc>
                <a:spcPct val="90000"/>
              </a:lnSpc>
            </a:pPr>
            <a:r>
              <a:rPr lang="en-US" dirty="0"/>
              <a:t>Some roles can be filled by more than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team member.</a:t>
            </a:r>
          </a:p>
        </p:txBody>
      </p:sp>
    </p:spTree>
    <p:extLst>
      <p:ext uri="{BB962C8B-B14F-4D97-AF65-F5344CB8AC3E}">
        <p14:creationId xmlns:p14="http://schemas.microsoft.com/office/powerpoint/2010/main" val="11586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208-2F1C-C842-9389-5D611254904B}" type="slidenum">
              <a:rPr lang="en-US"/>
              <a:pPr/>
              <a:t>6</a:t>
            </a:fld>
            <a:endParaRPr 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Unified Process: Artifacts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Artifact: A piece of information produced, modified, or used by a process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208-2F1C-C842-9389-5D611254904B}" type="slidenum">
              <a:rPr lang="en-US"/>
              <a:pPr/>
              <a:t>7</a:t>
            </a:fld>
            <a:endParaRPr 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Unified Process: </a:t>
            </a:r>
            <a:r>
              <a:rPr lang="en-US" dirty="0" smtClean="0"/>
              <a:t>Artifacts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  <a:p>
            <a:pPr lvl="1"/>
            <a:r>
              <a:rPr lang="en-US" dirty="0"/>
              <a:t>use case</a:t>
            </a:r>
          </a:p>
          <a:p>
            <a:pPr lvl="1"/>
            <a:r>
              <a:rPr lang="en-US" dirty="0" smtClean="0"/>
              <a:t>design</a:t>
            </a:r>
          </a:p>
          <a:p>
            <a:pPr lvl="5"/>
            <a:endParaRPr lang="en-US" dirty="0"/>
          </a:p>
          <a:p>
            <a:r>
              <a:rPr lang="en-US" dirty="0"/>
              <a:t>Document</a:t>
            </a:r>
          </a:p>
          <a:p>
            <a:pPr lvl="1"/>
            <a:r>
              <a:rPr lang="en-US" dirty="0"/>
              <a:t>vision statement</a:t>
            </a:r>
          </a:p>
          <a:p>
            <a:pPr lvl="1"/>
            <a:r>
              <a:rPr lang="en-US" dirty="0"/>
              <a:t>business </a:t>
            </a:r>
            <a:r>
              <a:rPr lang="en-US" dirty="0" smtClean="0"/>
              <a:t>case</a:t>
            </a:r>
          </a:p>
          <a:p>
            <a:pPr lvl="5"/>
            <a:endParaRPr lang="en-US" dirty="0"/>
          </a:p>
          <a:p>
            <a:r>
              <a:rPr lang="en-US" dirty="0"/>
              <a:t>Source </a:t>
            </a:r>
            <a:r>
              <a:rPr lang="en-US" dirty="0" smtClean="0"/>
              <a:t>code</a:t>
            </a:r>
          </a:p>
          <a:p>
            <a:pPr lvl="4"/>
            <a:endParaRPr lang="en-US" dirty="0"/>
          </a:p>
          <a:p>
            <a:r>
              <a:rPr lang="en-US" dirty="0"/>
              <a:t>Executable</a:t>
            </a:r>
          </a:p>
          <a:p>
            <a:pPr lvl="1"/>
            <a:r>
              <a:rPr lang="en-US" dirty="0"/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7841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3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7A20-B3B2-F945-BC27-2E3A392FE1A1}" type="slidenum">
              <a:rPr lang="en-US"/>
              <a:pPr/>
              <a:t>8</a:t>
            </a:fld>
            <a:endParaRPr lang="en-US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Unified Process: Workflows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Workflow:</a:t>
            </a:r>
            <a:r>
              <a:rPr lang="en-US" dirty="0"/>
              <a:t> A description </a:t>
            </a:r>
            <a:r>
              <a:rPr lang="en-US" dirty="0" smtClean="0"/>
              <a:t>of: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sequence of events that produce a result.</a:t>
            </a:r>
          </a:p>
          <a:p>
            <a:pPr lvl="1"/>
            <a:r>
              <a:rPr lang="en-US" dirty="0"/>
              <a:t>The interaction between roles.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Discipline:</a:t>
            </a:r>
            <a:r>
              <a:rPr lang="en-US" dirty="0"/>
              <a:t> A high-level workflow.</a:t>
            </a:r>
          </a:p>
          <a:p>
            <a:pPr lvl="4"/>
            <a:endParaRPr lang="en-US" dirty="0"/>
          </a:p>
          <a:p>
            <a:r>
              <a:rPr lang="en-US" dirty="0"/>
              <a:t>Express workflows using UML diagrams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sequence diagram</a:t>
            </a:r>
          </a:p>
          <a:p>
            <a:pPr lvl="1"/>
            <a:r>
              <a:rPr lang="en-US" dirty="0"/>
              <a:t>collaboration diagram</a:t>
            </a:r>
          </a:p>
          <a:p>
            <a:pPr lvl="1"/>
            <a:r>
              <a:rPr lang="en-US" dirty="0"/>
              <a:t>activity diagram</a:t>
            </a:r>
          </a:p>
        </p:txBody>
      </p:sp>
    </p:spTree>
    <p:extLst>
      <p:ext uri="{BB962C8B-B14F-4D97-AF65-F5344CB8AC3E}">
        <p14:creationId xmlns:p14="http://schemas.microsoft.com/office/powerpoint/2010/main" val="8867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7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7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7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DD30-5A2E-1046-85DB-14516E01DCB6}" type="slidenum">
              <a:rPr lang="en-US"/>
              <a:pPr/>
              <a:t>9</a:t>
            </a:fld>
            <a:endParaRPr 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Rational Unified Process: Disciplines</a:t>
            </a:r>
          </a:p>
        </p:txBody>
      </p:sp>
      <p:pic>
        <p:nvPicPr>
          <p:cNvPr id="527364" name="Picture 4" descr="RationalUnified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212850"/>
            <a:ext cx="63896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7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5622925"/>
            <a:ext cx="8229600" cy="50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Not</a:t>
            </a:r>
            <a:r>
              <a:rPr lang="en-US" dirty="0"/>
              <a:t> the phases of the waterfall </a:t>
            </a:r>
            <a:r>
              <a:rPr lang="en-US" dirty="0" smtClean="0"/>
              <a:t>model!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5" grpId="0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27541</TotalTime>
  <Words>1142</Words>
  <Application>Microsoft Macintosh PowerPoint</Application>
  <PresentationFormat>On-screen Show (4:3)</PresentationFormat>
  <Paragraphs>380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ＭＳ Ｐゴシック</vt:lpstr>
      <vt:lpstr>Times New Roman</vt:lpstr>
      <vt:lpstr>Wingdings</vt:lpstr>
      <vt:lpstr>Arial</vt:lpstr>
      <vt:lpstr>Quadrant</vt:lpstr>
      <vt:lpstr>CMPE/SE 131 Software Engineering May 4 Class Meeting</vt:lpstr>
      <vt:lpstr>The Rational Unified Process (RUP)</vt:lpstr>
      <vt:lpstr>RUP: Essential Principles</vt:lpstr>
      <vt:lpstr>RUP: Four Key Modeling Elements</vt:lpstr>
      <vt:lpstr>Rational Unified Process: Roles</vt:lpstr>
      <vt:lpstr>Rational Unified Process: Artifacts</vt:lpstr>
      <vt:lpstr>Rational Unified Process: Artifacts, cont’d</vt:lpstr>
      <vt:lpstr>Rational Unified Process: Workflows</vt:lpstr>
      <vt:lpstr>The Rational Unified Process: Disciplines</vt:lpstr>
      <vt:lpstr>RUP: Inception Phase</vt:lpstr>
      <vt:lpstr>RUP: Elaboration Phase</vt:lpstr>
      <vt:lpstr>RUP: Construction Phase</vt:lpstr>
      <vt:lpstr>RUP: Transition Phase</vt:lpstr>
      <vt:lpstr>RUP: Comparison</vt:lpstr>
      <vt:lpstr>RUP: Comparison, cont’d</vt:lpstr>
      <vt:lpstr>Cyberethics</vt:lpstr>
      <vt:lpstr>Four Major Time Periods of Cyberethics</vt:lpstr>
      <vt:lpstr>Four Time Periods of Cyberethics, cont’d</vt:lpstr>
      <vt:lpstr>Four Time Periods of Cyberethics, cont’d</vt:lpstr>
      <vt:lpstr>Four Time Periods of Cyberethics, cont’d</vt:lpstr>
      <vt:lpstr>What is Morality?</vt:lpstr>
      <vt:lpstr>What is Ethics?</vt:lpstr>
      <vt:lpstr>What is a Profession?</vt:lpstr>
      <vt:lpstr>What is a Profession? cont’d</vt:lpstr>
      <vt:lpstr>Who is a Professional?</vt:lpstr>
      <vt:lpstr>Special Moral Responsibilities</vt:lpstr>
      <vt:lpstr>Safety-Critical Systems</vt:lpstr>
      <vt:lpstr>Professional Codes of Ethics and Conduct</vt:lpstr>
      <vt:lpstr>Professional Codes, cont’d</vt:lpstr>
      <vt:lpstr>Hierarchy of Codes</vt:lpstr>
      <vt:lpstr>Software Engineering Code</vt:lpstr>
      <vt:lpstr>Questions about Professional Responsibility</vt:lpstr>
      <vt:lpstr>Responsibility: Causality vs. Intent</vt:lpstr>
      <vt:lpstr>Responsibility: Causality vs. Intent, cont’d</vt:lpstr>
      <vt:lpstr>Moral Responsibility</vt:lpstr>
      <vt:lpstr>Legal Liability</vt:lpstr>
      <vt:lpstr>Accountability</vt:lpstr>
      <vt:lpstr>Some Important Ethical Issues</vt:lpstr>
      <vt:lpstr>Who’s to Blame? USS Vincennes</vt:lpstr>
      <vt:lpstr>Who’s to Blame? USS Vincennes</vt:lpstr>
      <vt:lpstr>Who’s to Blame? USS Vincennes, cont’d</vt:lpstr>
      <vt:lpstr>Who’s to Blame? USS Vincennes, cont’d</vt:lpstr>
      <vt:lpstr>Who’s to Blame? USS Vincennes,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338</cp:revision>
  <dcterms:created xsi:type="dcterms:W3CDTF">2008-01-12T03:52:55Z</dcterms:created>
  <dcterms:modified xsi:type="dcterms:W3CDTF">2017-05-04T04:06:38Z</dcterms:modified>
  <cp:category/>
</cp:coreProperties>
</file>