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A12A03"/>
    <a:srgbClr val="009051"/>
    <a:srgbClr val="CCECFF"/>
    <a:srgbClr val="FFFF66"/>
    <a:srgbClr val="66CCFF"/>
    <a:srgbClr val="993300"/>
    <a:srgbClr val="0080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582" autoAdjust="0"/>
    <p:restoredTop sz="94660"/>
  </p:normalViewPr>
  <p:slideViewPr>
    <p:cSldViewPr>
      <p:cViewPr varScale="1">
        <p:scale>
          <a:sx n="172" d="100"/>
          <a:sy n="172" d="100"/>
        </p:scale>
        <p:origin x="2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5/1/17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</a:t>
            </a:r>
            <a:r>
              <a:rPr lang="en-US" sz="1000" baseline="0" dirty="0" smtClean="0"/>
              <a:t>May 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May 2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2C0C-6626-6443-B659-6F981548EBCA}" type="slidenum">
              <a:rPr lang="en-US"/>
              <a:pPr/>
              <a:t>10</a:t>
            </a:fld>
            <a:endParaRPr lang="en-US"/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 </a:t>
            </a:r>
            <a:r>
              <a:rPr lang="en-US" dirty="0" smtClean="0"/>
              <a:t>Do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for Project Success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Create and follow a software development plan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Empower project personnel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Minimize the bureaucracy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Define the requirements baseline, </a:t>
            </a:r>
            <a:br>
              <a:rPr lang="en-US" dirty="0"/>
            </a:br>
            <a:r>
              <a:rPr lang="en-US" dirty="0"/>
              <a:t>and manage changes to it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Take periodic snapshots of project health </a:t>
            </a:r>
            <a:br>
              <a:rPr lang="en-US" dirty="0"/>
            </a:br>
            <a:r>
              <a:rPr lang="en-US" dirty="0"/>
              <a:t>and progress, and </a:t>
            </a:r>
            <a:r>
              <a:rPr lang="en-US" dirty="0" err="1"/>
              <a:t>replan</a:t>
            </a:r>
            <a:r>
              <a:rPr lang="en-US" dirty="0"/>
              <a:t> when necessary.</a:t>
            </a:r>
          </a:p>
        </p:txBody>
      </p:sp>
      <p:sp>
        <p:nvSpPr>
          <p:cNvPr id="490503" name="Text Box 7"/>
          <p:cNvSpPr txBox="1">
            <a:spLocks noChangeArrowheads="1"/>
          </p:cNvSpPr>
          <p:nvPr/>
        </p:nvSpPr>
        <p:spPr bwMode="auto">
          <a:xfrm>
            <a:off x="6217902" y="6355048"/>
            <a:ext cx="22304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Software 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Engineering 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Laboratory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NASA Goddard Space Flight Center</a:t>
            </a:r>
          </a:p>
        </p:txBody>
      </p:sp>
    </p:spTree>
    <p:extLst>
      <p:ext uri="{BB962C8B-B14F-4D97-AF65-F5344CB8AC3E}">
        <p14:creationId xmlns:p14="http://schemas.microsoft.com/office/powerpoint/2010/main" val="211585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0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2C0C-6626-6443-B659-6F981548EBCA}" type="slidenum">
              <a:rPr lang="en-US"/>
              <a:pPr/>
              <a:t>11</a:t>
            </a:fld>
            <a:endParaRPr lang="en-US"/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 </a:t>
            </a:r>
            <a:r>
              <a:rPr lang="en-US" dirty="0" smtClean="0"/>
              <a:t>Do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for Project </a:t>
            </a:r>
            <a:r>
              <a:rPr lang="en-US" dirty="0" smtClean="0"/>
              <a:t>Success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Re-estimate system size, effort, </a:t>
            </a:r>
            <a:br>
              <a:rPr lang="en-US" dirty="0"/>
            </a:br>
            <a:r>
              <a:rPr lang="en-US" dirty="0"/>
              <a:t>and schedules periodically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Define and manage phase transitions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Foster a team spirit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Start the project with a small senior staff.</a:t>
            </a:r>
          </a:p>
        </p:txBody>
      </p:sp>
      <p:sp>
        <p:nvSpPr>
          <p:cNvPr id="490503" name="Text Box 7"/>
          <p:cNvSpPr txBox="1">
            <a:spLocks noChangeArrowheads="1"/>
          </p:cNvSpPr>
          <p:nvPr/>
        </p:nvSpPr>
        <p:spPr bwMode="auto">
          <a:xfrm>
            <a:off x="6217902" y="6355048"/>
            <a:ext cx="22304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Software 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Engineering 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Laboratory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NASA Goddard Space Flight Center</a:t>
            </a:r>
          </a:p>
        </p:txBody>
      </p:sp>
    </p:spTree>
    <p:extLst>
      <p:ext uri="{BB962C8B-B14F-4D97-AF65-F5344CB8AC3E}">
        <p14:creationId xmlns:p14="http://schemas.microsoft.com/office/powerpoint/2010/main" val="916365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D8F-8F77-4946-84C9-B8F4FAFF8EC9}" type="slidenum">
              <a:rPr lang="en-US"/>
              <a:pPr/>
              <a:t>12</a:t>
            </a:fld>
            <a:endParaRPr lang="en-US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 </a:t>
            </a: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err="1" smtClean="0"/>
              <a:t>ts</a:t>
            </a:r>
            <a:r>
              <a:rPr lang="en-US" dirty="0" smtClean="0"/>
              <a:t> </a:t>
            </a:r>
            <a:r>
              <a:rPr lang="en-US" dirty="0"/>
              <a:t>for Project Success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let team members work in an unsystematic way. </a:t>
            </a:r>
            <a:endParaRPr lang="en-US" dirty="0" smtClean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set unreasonable goals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implement changes without assessing their impact and obtaining approval of the change board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gold-plate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add extra features and complexity)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overstaff, especially early in the project.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217902" y="6355048"/>
            <a:ext cx="22304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Software 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Engineering 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Laboratory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NASA Goddard Space Flight Center</a:t>
            </a:r>
          </a:p>
        </p:txBody>
      </p:sp>
    </p:spTree>
    <p:extLst>
      <p:ext uri="{BB962C8B-B14F-4D97-AF65-F5344CB8AC3E}">
        <p14:creationId xmlns:p14="http://schemas.microsoft.com/office/powerpoint/2010/main" val="174964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1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1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D8F-8F77-4946-84C9-B8F4FAFF8EC9}" type="slidenum">
              <a:rPr lang="en-US"/>
              <a:pPr/>
              <a:t>13</a:t>
            </a:fld>
            <a:endParaRPr lang="en-US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 </a:t>
            </a: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err="1" smtClean="0"/>
              <a:t>ts</a:t>
            </a:r>
            <a:r>
              <a:rPr lang="en-US" dirty="0" smtClean="0"/>
              <a:t> </a:t>
            </a:r>
            <a:r>
              <a:rPr lang="en-US" dirty="0"/>
              <a:t>for Project </a:t>
            </a:r>
            <a:r>
              <a:rPr lang="en-US" dirty="0" smtClean="0"/>
              <a:t>Success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assume that a schedule slip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middle </a:t>
            </a:r>
            <a:r>
              <a:rPr lang="en-US" dirty="0" smtClean="0"/>
              <a:t>of </a:t>
            </a:r>
            <a:r>
              <a:rPr lang="en-US" dirty="0"/>
              <a:t>a phase will be made up later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relax standards in order to cut costs </a:t>
            </a:r>
            <a:br>
              <a:rPr lang="en-US" dirty="0"/>
            </a:br>
            <a:r>
              <a:rPr lang="en-US" dirty="0"/>
              <a:t>or shorten a schedule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assume that a large amount of documentation ensures success.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217902" y="6355048"/>
            <a:ext cx="22304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Software 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Engineering 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Laboratory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NASA Goddard Space Flight Center</a:t>
            </a:r>
          </a:p>
        </p:txBody>
      </p:sp>
    </p:spTree>
    <p:extLst>
      <p:ext uri="{BB962C8B-B14F-4D97-AF65-F5344CB8AC3E}">
        <p14:creationId xmlns:p14="http://schemas.microsoft.com/office/powerpoint/2010/main" val="736624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548D-0064-6A4B-B447-755E9DFC16D8}" type="slidenum">
              <a:rPr lang="en-US"/>
              <a:pPr/>
              <a:t>14</a:t>
            </a:fld>
            <a:endParaRPr 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Extreme Programming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practices of XP have been around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 long time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Writing tests before development was used by </a:t>
            </a:r>
            <a:r>
              <a:rPr lang="en-US" dirty="0" smtClean="0"/>
              <a:t>NASA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Project Mercury in the early 1960s.</a:t>
            </a:r>
          </a:p>
          <a:p>
            <a:pPr lvl="1"/>
            <a:r>
              <a:rPr lang="en-US" dirty="0"/>
              <a:t>Refactoring was first described in 1984.</a:t>
            </a:r>
          </a:p>
          <a:p>
            <a:pPr lvl="1"/>
            <a:r>
              <a:rPr lang="en-US" dirty="0"/>
              <a:t>XP takes best practices to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extreme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levels.</a:t>
            </a:r>
          </a:p>
          <a:p>
            <a:pPr lvl="5"/>
            <a:endParaRPr lang="en-US" dirty="0"/>
          </a:p>
          <a:p>
            <a:r>
              <a:rPr lang="en-US" dirty="0"/>
              <a:t>XP methodology was created by </a:t>
            </a:r>
            <a:r>
              <a:rPr lang="en-US" dirty="0">
                <a:solidFill>
                  <a:srgbClr val="0033CC"/>
                </a:solidFill>
              </a:rPr>
              <a:t>Kent Beck</a:t>
            </a:r>
            <a:r>
              <a:rPr lang="en-US" dirty="0"/>
              <a:t> while working at Chrysler during the late 1990s.</a:t>
            </a:r>
          </a:p>
          <a:p>
            <a:pPr lvl="1"/>
            <a:r>
              <a:rPr lang="en-US" dirty="0"/>
              <a:t>Wrote his book in 1999.</a:t>
            </a:r>
          </a:p>
        </p:txBody>
      </p:sp>
    </p:spTree>
    <p:extLst>
      <p:ext uri="{BB962C8B-B14F-4D97-AF65-F5344CB8AC3E}">
        <p14:creationId xmlns:p14="http://schemas.microsoft.com/office/powerpoint/2010/main" val="21020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8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8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8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8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F9FF-5B19-8043-9E8D-91FA2FB3740F}" type="slidenum">
              <a:rPr lang="en-US"/>
              <a:pPr/>
              <a:t>15</a:t>
            </a:fld>
            <a:endParaRPr lang="en-US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Extreme Programming: Dealing with Risk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Schedule slips.</a:t>
            </a:r>
          </a:p>
          <a:p>
            <a:pPr lvl="1"/>
            <a:r>
              <a:rPr lang="en-US" dirty="0"/>
              <a:t>Iterations with short release cycles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Project cancellation.</a:t>
            </a:r>
          </a:p>
          <a:p>
            <a:pPr lvl="1"/>
            <a:r>
              <a:rPr lang="en-US" dirty="0"/>
              <a:t>Make the smallest release possible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Too expensive to update the product.</a:t>
            </a:r>
          </a:p>
          <a:p>
            <a:pPr lvl="1"/>
            <a:r>
              <a:rPr lang="en-US" dirty="0"/>
              <a:t>Regression testing after every change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Defect rate too high.</a:t>
            </a:r>
          </a:p>
          <a:p>
            <a:pPr lvl="1"/>
            <a:r>
              <a:rPr lang="en-US" dirty="0"/>
              <a:t>Developer functional testing.</a:t>
            </a:r>
          </a:p>
          <a:p>
            <a:pPr lvl="1"/>
            <a:r>
              <a:rPr lang="en-US" dirty="0"/>
              <a:t>User feature testing.</a:t>
            </a:r>
          </a:p>
        </p:txBody>
      </p:sp>
    </p:spTree>
    <p:extLst>
      <p:ext uri="{BB962C8B-B14F-4D97-AF65-F5344CB8AC3E}">
        <p14:creationId xmlns:p14="http://schemas.microsoft.com/office/powerpoint/2010/main" val="36903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4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4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4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4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04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B61-F9C3-E048-9420-9162CB0F7ADE}" type="slidenum">
              <a:rPr lang="en-US"/>
              <a:pPr/>
              <a:t>16</a:t>
            </a:fld>
            <a:endParaRPr lang="en-US"/>
          </a:p>
        </p:txBody>
      </p:sp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Dealing with </a:t>
            </a:r>
            <a:r>
              <a:rPr lang="en-US" dirty="0" smtClean="0"/>
              <a:t>Risk, </a:t>
            </a:r>
            <a:r>
              <a:rPr lang="en-US" i="1" dirty="0" err="1" smtClean="0"/>
              <a:t>cont</a:t>
            </a:r>
            <a:r>
              <a:rPr lang="uk-UA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Business misunderstood.</a:t>
            </a:r>
          </a:p>
          <a:p>
            <a:pPr lvl="1"/>
            <a:r>
              <a:rPr lang="en-US" dirty="0"/>
              <a:t>Customer is a member of the team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Business changes.</a:t>
            </a:r>
          </a:p>
          <a:p>
            <a:pPr lvl="1"/>
            <a:r>
              <a:rPr lang="en-US" dirty="0"/>
              <a:t>Short release cycles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Too many unwanted features.</a:t>
            </a:r>
          </a:p>
          <a:p>
            <a:pPr lvl="1"/>
            <a:r>
              <a:rPr lang="en-US" dirty="0"/>
              <a:t>Do only the highest priority tasks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03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9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9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B61-F9C3-E048-9420-9162CB0F7ADE}" type="slidenum">
              <a:rPr lang="en-US"/>
              <a:pPr/>
              <a:t>17</a:t>
            </a:fld>
            <a:endParaRPr lang="en-US"/>
          </a:p>
        </p:txBody>
      </p:sp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Dealing with </a:t>
            </a:r>
            <a:r>
              <a:rPr lang="en-US" dirty="0" smtClean="0"/>
              <a:t>Risk, </a:t>
            </a:r>
            <a:r>
              <a:rPr lang="en-US" i="1" dirty="0" err="1" smtClean="0"/>
              <a:t>cont</a:t>
            </a:r>
            <a:r>
              <a:rPr lang="uk-UA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Development </a:t>
            </a:r>
            <a:r>
              <a:rPr lang="en-US" dirty="0"/>
              <a:t>staff turnover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Developers accept responsibility.</a:t>
            </a:r>
          </a:p>
          <a:p>
            <a:pPr lvl="1"/>
            <a:r>
              <a:rPr lang="en-US" dirty="0"/>
              <a:t>Developers receive feedback.</a:t>
            </a:r>
          </a:p>
          <a:p>
            <a:pPr lvl="1"/>
            <a:r>
              <a:rPr lang="en-US" dirty="0"/>
              <a:t>Developers communicate with each other.</a:t>
            </a:r>
          </a:p>
        </p:txBody>
      </p:sp>
    </p:spTree>
    <p:extLst>
      <p:ext uri="{BB962C8B-B14F-4D97-AF65-F5344CB8AC3E}">
        <p14:creationId xmlns:p14="http://schemas.microsoft.com/office/powerpoint/2010/main" val="35291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9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9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B24-3D48-1B4F-954F-2635A6EAD3A1}" type="slidenum">
              <a:rPr lang="en-US"/>
              <a:pPr/>
              <a:t>18</a:t>
            </a:fld>
            <a:endParaRPr lang="en-US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Extreme Programming: Five Values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pPr marL="533400" indent="-533400">
              <a:buFont typeface="Wingdings" charset="0"/>
              <a:buAutoNum type="arabicPeriod"/>
            </a:pPr>
            <a:r>
              <a:rPr lang="en-US" dirty="0" smtClean="0"/>
              <a:t>Communication</a:t>
            </a:r>
          </a:p>
          <a:p>
            <a:pPr marL="2817813" lvl="5" indent="-533400">
              <a:buFont typeface="Wingdings" charset="0"/>
              <a:buAutoNum type="arabicPeriod"/>
            </a:pPr>
            <a:endParaRPr lang="en-US" dirty="0"/>
          </a:p>
          <a:p>
            <a:pPr marL="928688" lvl="1" indent="-457200"/>
            <a:r>
              <a:rPr lang="en-US" dirty="0"/>
              <a:t>Programmers, managers, and customers need to talk to each other.</a:t>
            </a:r>
          </a:p>
          <a:p>
            <a:pPr marL="928688" lvl="1" indent="-457200"/>
            <a:r>
              <a:rPr lang="en-US" dirty="0"/>
              <a:t>Keep the right communications flowing by employing practices that </a:t>
            </a:r>
            <a:r>
              <a:rPr lang="en-US" dirty="0" smtClean="0"/>
              <a:t>can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be done without communication</a:t>
            </a:r>
            <a:r>
              <a:rPr lang="en-US" dirty="0" smtClean="0"/>
              <a:t>.</a:t>
            </a:r>
          </a:p>
          <a:p>
            <a:pPr marL="3232151" lvl="6" indent="-457200"/>
            <a:endParaRPr lang="en-US" dirty="0"/>
          </a:p>
          <a:p>
            <a:pPr marL="533400" indent="-533400">
              <a:buFont typeface="Wingdings" charset="0"/>
              <a:buAutoNum type="arabicPeriod"/>
            </a:pPr>
            <a:r>
              <a:rPr lang="en-US" dirty="0" smtClean="0"/>
              <a:t>Simplicity</a:t>
            </a:r>
          </a:p>
          <a:p>
            <a:pPr marL="2817813" lvl="5" indent="-533400">
              <a:buFont typeface="Wingdings" charset="0"/>
              <a:buAutoNum type="arabicPeriod"/>
            </a:pPr>
            <a:endParaRPr lang="en-US" dirty="0"/>
          </a:p>
          <a:p>
            <a:pPr marL="928688" lvl="1" indent="-457200"/>
            <a:r>
              <a:rPr lang="en-US" dirty="0"/>
              <a:t>What is the simplest thing that could possibly work?</a:t>
            </a:r>
          </a:p>
          <a:p>
            <a:pPr marL="928688" lvl="1" indent="-457200"/>
            <a:r>
              <a:rPr lang="en-US" dirty="0"/>
              <a:t>Do a simple thing today and then pay a little more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change it, if necessary, rather than do a more complicated thing today that </a:t>
            </a:r>
            <a:r>
              <a:rPr lang="en-US" dirty="0" smtClean="0"/>
              <a:t>might never </a:t>
            </a:r>
            <a:r>
              <a:rPr lang="en-US" dirty="0"/>
              <a:t>be </a:t>
            </a:r>
            <a:r>
              <a:rPr lang="en-US" dirty="0" smtClean="0"/>
              <a:t>used.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212073" y="4248375"/>
            <a:ext cx="331059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MVP: Minimum Viable Product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5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5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5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5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5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E7606-CAD4-C54D-A29C-28604845AAFF}" type="slidenum">
              <a:rPr lang="en-US"/>
              <a:pPr/>
              <a:t>19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 : Five </a:t>
            </a:r>
            <a:r>
              <a:rPr lang="en-US" dirty="0" smtClean="0"/>
              <a:t>Values, </a:t>
            </a:r>
            <a:r>
              <a:rPr lang="en-US" i="1" dirty="0" err="1" smtClean="0"/>
              <a:t>cont</a:t>
            </a:r>
            <a:r>
              <a:rPr lang="uk-UA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charset="0"/>
              <a:buAutoNum type="arabicPeriod" startAt="3"/>
            </a:pPr>
            <a:r>
              <a:rPr lang="en-US" dirty="0" smtClean="0"/>
              <a:t>Feedback</a:t>
            </a:r>
          </a:p>
          <a:p>
            <a:pPr marL="2817813" lvl="5" indent="-533400">
              <a:buFont typeface="Wingdings" charset="0"/>
              <a:buAutoNum type="arabicPeriod" startAt="3"/>
            </a:pPr>
            <a:endParaRPr lang="en-US" dirty="0"/>
          </a:p>
          <a:p>
            <a:pPr marL="928688" lvl="1" indent="-457200"/>
            <a:r>
              <a:rPr lang="en-US" dirty="0"/>
              <a:t>Talking to end users provides valuable feedback.</a:t>
            </a:r>
          </a:p>
          <a:p>
            <a:pPr marL="928688" lvl="1" indent="-457200"/>
            <a:r>
              <a:rPr lang="en-US" dirty="0"/>
              <a:t>Functional testing provides feedback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about </a:t>
            </a:r>
            <a:r>
              <a:rPr lang="en-US" dirty="0"/>
              <a:t>the current project status</a:t>
            </a:r>
            <a:r>
              <a:rPr lang="en-US" dirty="0" smtClean="0"/>
              <a:t>.</a:t>
            </a:r>
          </a:p>
          <a:p>
            <a:pPr marL="3232151" lvl="6" indent="-457200"/>
            <a:endParaRPr lang="en-US" dirty="0"/>
          </a:p>
          <a:p>
            <a:pPr marL="928688" lvl="1" indent="-457200"/>
            <a:r>
              <a:rPr lang="en-US" dirty="0"/>
              <a:t>Concrete feedback about the state of the system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absolutely priceless.</a:t>
            </a:r>
          </a:p>
          <a:p>
            <a:pPr lvl="2"/>
            <a:r>
              <a:rPr lang="en-US" dirty="0"/>
              <a:t>Feedback works together with communication and simplicity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marL="928688" lvl="1" indent="-457200"/>
            <a:r>
              <a:rPr lang="en-US" dirty="0">
                <a:solidFill>
                  <a:srgbClr val="B23C00"/>
                </a:solidFill>
              </a:rPr>
              <a:t>Optimism is an occupational hazard of development.</a:t>
            </a:r>
          </a:p>
          <a:p>
            <a:pPr lvl="2"/>
            <a:r>
              <a:rPr lang="en-US" dirty="0"/>
              <a:t>Feedback is the cure.</a:t>
            </a:r>
          </a:p>
        </p:txBody>
      </p:sp>
    </p:spTree>
    <p:extLst>
      <p:ext uri="{BB962C8B-B14F-4D97-AF65-F5344CB8AC3E}">
        <p14:creationId xmlns:p14="http://schemas.microsoft.com/office/powerpoint/2010/main" val="66802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06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6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0162-C8AC-EB40-B2F7-F4EC1F0B965F}" type="slidenum">
              <a:rPr lang="en-US"/>
              <a:pPr/>
              <a:t>2</a:t>
            </a:fld>
            <a:endParaRPr lang="en-US"/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Management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Identification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Discovery of possible risks to a project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Analysis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Judge the </a:t>
            </a:r>
            <a:r>
              <a:rPr lang="en-US" dirty="0">
                <a:solidFill>
                  <a:srgbClr val="B23C00"/>
                </a:solidFill>
              </a:rPr>
              <a:t>probability </a:t>
            </a:r>
            <a:r>
              <a:rPr lang="en-US" dirty="0"/>
              <a:t>that an identified risk can occur (e.g., low, moderate, high) and its </a:t>
            </a:r>
            <a:r>
              <a:rPr lang="en-US" dirty="0">
                <a:solidFill>
                  <a:srgbClr val="B23C00"/>
                </a:solidFill>
              </a:rPr>
              <a:t>seriousness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(</a:t>
            </a:r>
            <a:r>
              <a:rPr lang="en-US" dirty="0"/>
              <a:t>e.g., nit, tolerable, serious, fatal)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81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6CD65-FA15-6042-BFB1-68AF716C3FE6}" type="slidenum">
              <a:rPr lang="en-US"/>
              <a:pPr/>
              <a:t>20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 : Five </a:t>
            </a:r>
            <a:r>
              <a:rPr lang="en-US" dirty="0" smtClean="0"/>
              <a:t>Values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charset="0"/>
              <a:buAutoNum type="arabicPeriod" startAt="4"/>
            </a:pPr>
            <a:r>
              <a:rPr lang="en-US" dirty="0" smtClean="0"/>
              <a:t>Courage</a:t>
            </a:r>
          </a:p>
          <a:p>
            <a:pPr marL="2817813" lvl="5" indent="-533400">
              <a:buFont typeface="Wingdings" charset="0"/>
              <a:buAutoNum type="arabicPeriod" startAt="4"/>
            </a:pPr>
            <a:endParaRPr lang="en-US" dirty="0"/>
          </a:p>
          <a:p>
            <a:pPr marL="928688" lvl="1" indent="-457200"/>
            <a:r>
              <a:rPr lang="en-US" dirty="0"/>
              <a:t>Stop development to fix problems.</a:t>
            </a:r>
          </a:p>
          <a:p>
            <a:pPr marL="928688" lvl="1" indent="-457200"/>
            <a:r>
              <a:rPr lang="en-US" dirty="0"/>
              <a:t>Throw away code that </a:t>
            </a:r>
            <a:r>
              <a:rPr lang="en-US" dirty="0" err="1" smtClean="0"/>
              <a:t>doesn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(and </a:t>
            </a:r>
            <a:r>
              <a:rPr lang="en-US" dirty="0" smtClean="0"/>
              <a:t>can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</a:t>
            </a:r>
            <a:r>
              <a:rPr lang="en-US" dirty="0"/>
              <a:t>) work</a:t>
            </a:r>
            <a:r>
              <a:rPr lang="en-US" dirty="0" smtClean="0"/>
              <a:t>.</a:t>
            </a:r>
          </a:p>
          <a:p>
            <a:pPr marL="928688" lvl="1" indent="-457200"/>
            <a:r>
              <a:rPr lang="en-US" dirty="0" smtClean="0"/>
              <a:t>Try </a:t>
            </a:r>
            <a:r>
              <a:rPr lang="en-US" dirty="0"/>
              <a:t>a crazy idea to see if it reduces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overall </a:t>
            </a:r>
            <a:r>
              <a:rPr lang="en-US" dirty="0"/>
              <a:t>complexity</a:t>
            </a:r>
            <a:r>
              <a:rPr lang="en-US" dirty="0" smtClean="0"/>
              <a:t>.</a:t>
            </a:r>
          </a:p>
          <a:p>
            <a:pPr marL="2774951" lvl="5" indent="-457200"/>
            <a:endParaRPr lang="en-US" dirty="0"/>
          </a:p>
          <a:p>
            <a:pPr marL="928688" lvl="1" indent="-457200"/>
            <a:r>
              <a:rPr lang="en-US" dirty="0"/>
              <a:t>Without communication, simplicity, and feedback, courage by itself is just plain hacking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83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6CD65-FA15-6042-BFB1-68AF716C3FE6}" type="slidenum">
              <a:rPr lang="en-US"/>
              <a:pPr/>
              <a:t>21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 : Five </a:t>
            </a:r>
            <a:r>
              <a:rPr lang="en-US" dirty="0" smtClean="0"/>
              <a:t>Values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+mj-lt"/>
              <a:buAutoNum type="arabicPeriod" startAt="5"/>
            </a:pPr>
            <a:r>
              <a:rPr lang="en-US" dirty="0" smtClean="0"/>
              <a:t>Respect</a:t>
            </a:r>
          </a:p>
          <a:p>
            <a:pPr marL="2817813" lvl="5" indent="-533400">
              <a:buFont typeface="Wingdings" charset="0"/>
              <a:buAutoNum type="arabicPeriod" startAt="4"/>
            </a:pPr>
            <a:endParaRPr lang="en-US" dirty="0"/>
          </a:p>
          <a:p>
            <a:pPr marL="928688" lvl="1" indent="-457200"/>
            <a:r>
              <a:rPr lang="en-US" dirty="0"/>
              <a:t>Team members respect each other.</a:t>
            </a:r>
          </a:p>
          <a:p>
            <a:pPr marL="928688" lvl="1" indent="-457200"/>
            <a:r>
              <a:rPr lang="en-US" dirty="0"/>
              <a:t>Team members respect their work.</a:t>
            </a:r>
          </a:p>
        </p:txBody>
      </p:sp>
    </p:spTree>
    <p:extLst>
      <p:ext uri="{BB962C8B-B14F-4D97-AF65-F5344CB8AC3E}">
        <p14:creationId xmlns:p14="http://schemas.microsoft.com/office/powerpoint/2010/main" val="56221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65AF-9848-564D-9486-580D92ED23F8}" type="slidenum">
              <a:rPr lang="en-US"/>
              <a:pPr/>
              <a:t>22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Extreme Programming: Basic Principles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Rapid </a:t>
            </a:r>
            <a:r>
              <a:rPr lang="en-US" dirty="0" smtClean="0"/>
              <a:t>feedback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Get feedback.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Interpret it.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Put its lessons back into the product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quickly as possible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42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7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65AF-9848-564D-9486-580D92ED23F8}" type="slidenum">
              <a:rPr lang="en-US"/>
              <a:pPr/>
              <a:t>23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Basic Principles,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  <a:endParaRPr lang="en-US" dirty="0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Assume simplicity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Solve every problem with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ridiculous simplicity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Successfully save time on 98% of the problems to gain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ridiculous resources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to apply to the other 2%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Instead of planning for the future or designing for reuse, do a good job solving </a:t>
            </a:r>
            <a:r>
              <a:rPr lang="en-US" dirty="0" smtClean="0"/>
              <a:t>today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problems.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Add complexity in the future only where </a:t>
            </a:r>
            <a:r>
              <a:rPr lang="en-US" dirty="0" smtClean="0"/>
              <a:t>it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needed.</a:t>
            </a:r>
          </a:p>
        </p:txBody>
      </p:sp>
    </p:spTree>
    <p:extLst>
      <p:ext uri="{BB962C8B-B14F-4D97-AF65-F5344CB8AC3E}">
        <p14:creationId xmlns:p14="http://schemas.microsoft.com/office/powerpoint/2010/main" val="193521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7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7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7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CBDB7-1A12-6947-8E66-C3E2FF8F4637}" type="slidenum">
              <a:rPr lang="en-US"/>
              <a:pPr/>
              <a:t>24</a:t>
            </a:fld>
            <a:endParaRPr lang="en-US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Basic </a:t>
            </a:r>
            <a:r>
              <a:rPr lang="en-US" dirty="0" smtClean="0"/>
              <a:t>Principles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Incremental </a:t>
            </a:r>
            <a:r>
              <a:rPr lang="en-US" dirty="0" smtClean="0"/>
              <a:t>change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make big changes all at once.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Make design changes a little at a time.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Change the plan a little at a time.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Make code changes a little at a time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Embrace </a:t>
            </a:r>
            <a:r>
              <a:rPr lang="en-US" dirty="0" smtClean="0"/>
              <a:t>change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best strategy is one that preserves the most options while actually solving your most pressing problem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11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0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0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0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CBDB7-1A12-6947-8E66-C3E2FF8F4637}" type="slidenum">
              <a:rPr lang="en-US"/>
              <a:pPr/>
              <a:t>25</a:t>
            </a:fld>
            <a:endParaRPr lang="en-US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Basic </a:t>
            </a:r>
            <a:r>
              <a:rPr lang="en-US" dirty="0" smtClean="0"/>
              <a:t>Principles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Quality work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All work should be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excellent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insanely excellent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443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34B-3579-A74F-A68C-2A03CEB84C7F}" type="slidenum">
              <a:rPr lang="en-US"/>
              <a:pPr/>
              <a:t>26</a:t>
            </a:fld>
            <a:endParaRPr lang="en-US"/>
          </a:p>
        </p:txBody>
      </p:sp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Programming: Best Practices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95400"/>
            <a:ext cx="8595311" cy="4835525"/>
          </a:xfrm>
        </p:spPr>
        <p:txBody>
          <a:bodyPr/>
          <a:lstStyle/>
          <a:p>
            <a:r>
              <a:rPr lang="en-US" dirty="0"/>
              <a:t>The planning </a:t>
            </a:r>
            <a:r>
              <a:rPr lang="en-US" dirty="0" smtClean="0"/>
              <a:t>game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customer describes and prioritizes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>
                <a:solidFill>
                  <a:srgbClr val="B23C00"/>
                </a:solidFill>
              </a:rPr>
              <a:t>stories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use cases) and defines acceptance tests.</a:t>
            </a:r>
          </a:p>
          <a:p>
            <a:pPr lvl="1"/>
            <a:r>
              <a:rPr lang="en-US" dirty="0"/>
              <a:t>Developers estimate their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>
                <a:solidFill>
                  <a:srgbClr val="B23C00"/>
                </a:solidFill>
              </a:rPr>
              <a:t>velocity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altLang="ja-JP" dirty="0" smtClean="0"/>
              <a:t>:</a:t>
            </a:r>
            <a:r>
              <a:rPr lang="en-US" dirty="0" smtClean="0"/>
              <a:t> </a:t>
            </a:r>
            <a:r>
              <a:rPr lang="en-US" dirty="0"/>
              <a:t>how much work they can accomplish during each iteration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 smtClean="0"/>
              <a:t>Testing</a:t>
            </a:r>
          </a:p>
          <a:p>
            <a:pPr lvl="5"/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Write unit tests before writing the code.</a:t>
            </a:r>
          </a:p>
          <a:p>
            <a:pPr lvl="1"/>
            <a:r>
              <a:rPr lang="en-US" dirty="0"/>
              <a:t>Developers and customers create automatic test suites.</a:t>
            </a:r>
          </a:p>
          <a:p>
            <a:pPr lvl="1"/>
            <a:r>
              <a:rPr lang="en-US" dirty="0"/>
              <a:t>No code is done until the tests run.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67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548E-1F33-4143-B7D5-93E2D1D73B37}" type="slidenum">
              <a:rPr lang="en-US"/>
              <a:pPr/>
              <a:t>27</a:t>
            </a:fld>
            <a:endParaRPr lang="en-US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Pair </a:t>
            </a:r>
            <a:r>
              <a:rPr lang="en-US" dirty="0" smtClean="0"/>
              <a:t>programming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Two programmers work side by side to create code.</a:t>
            </a:r>
          </a:p>
          <a:p>
            <a:pPr lvl="1"/>
            <a:r>
              <a:rPr lang="en-US" dirty="0"/>
              <a:t>Review every line of code for quality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soon as it is written.</a:t>
            </a:r>
          </a:p>
          <a:p>
            <a:pPr lvl="1"/>
            <a:r>
              <a:rPr lang="en-US" dirty="0"/>
              <a:t>Transfer knowledge throughout the team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Easily regroup the team due to illnesses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resignations.</a:t>
            </a:r>
          </a:p>
          <a:p>
            <a:pPr lvl="1"/>
            <a:r>
              <a:rPr lang="en-US" dirty="0"/>
              <a:t>Social pressure to follow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team </a:t>
            </a:r>
            <a:r>
              <a:rPr lang="en-US" dirty="0"/>
              <a:t>conventions </a:t>
            </a:r>
            <a:r>
              <a:rPr lang="en-US" dirty="0" smtClean="0"/>
              <a:t>and </a:t>
            </a:r>
            <a:r>
              <a:rPr lang="en-US" dirty="0"/>
              <a:t>rules.</a:t>
            </a:r>
          </a:p>
          <a:p>
            <a:pPr lvl="1"/>
            <a:r>
              <a:rPr lang="en-US" dirty="0"/>
              <a:t>Develop team cohesion and unity.</a:t>
            </a:r>
          </a:p>
        </p:txBody>
      </p:sp>
    </p:spTree>
    <p:extLst>
      <p:ext uri="{BB962C8B-B14F-4D97-AF65-F5344CB8AC3E}">
        <p14:creationId xmlns:p14="http://schemas.microsoft.com/office/powerpoint/2010/main" val="186223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3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3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3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3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3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E4426-9CA8-354C-8C02-60C3AB306C0D}" type="slidenum">
              <a:rPr lang="en-US"/>
              <a:pPr/>
              <a:t>28</a:t>
            </a:fld>
            <a:endParaRPr lang="en-US"/>
          </a:p>
        </p:txBody>
      </p:sp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Pair </a:t>
            </a:r>
            <a:r>
              <a:rPr lang="en-US" dirty="0" smtClean="0"/>
              <a:t>programming research results:</a:t>
            </a:r>
          </a:p>
          <a:p>
            <a:pPr lvl="4"/>
            <a:endParaRPr lang="en-US" i="1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pair of developers is 15% less productive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 </a:t>
            </a:r>
            <a:r>
              <a:rPr lang="en-US" dirty="0"/>
              <a:t>two developers working individually,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</a:t>
            </a:r>
            <a:r>
              <a:rPr lang="en-US" dirty="0"/>
              <a:t>the resulting software has 15% fewer bugs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overall cost is less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Introverts find pair programming more tiring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 </a:t>
            </a:r>
            <a:r>
              <a:rPr lang="en-US" dirty="0"/>
              <a:t>working alone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Significant burnout risk.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0020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41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8AB0-6204-CA41-93CF-0659E63C92B1}" type="slidenum">
              <a:rPr lang="en-US"/>
              <a:pPr/>
              <a:t>29</a:t>
            </a:fld>
            <a:endParaRPr lang="en-US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Refactoring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Restructure existing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without changing </a:t>
            </a:r>
            <a:r>
              <a:rPr lang="en-US" dirty="0"/>
              <a:t>its functionality.</a:t>
            </a:r>
          </a:p>
          <a:p>
            <a:pPr lvl="1"/>
            <a:r>
              <a:rPr lang="en-US" dirty="0"/>
              <a:t>Clean up and simply the design.</a:t>
            </a:r>
          </a:p>
          <a:p>
            <a:pPr lvl="1"/>
            <a:r>
              <a:rPr lang="en-US" dirty="0"/>
              <a:t>Minimize the risk of introducing new bugs.</a:t>
            </a:r>
          </a:p>
          <a:p>
            <a:pPr lvl="1"/>
            <a:r>
              <a:rPr lang="en-US" dirty="0"/>
              <a:t>Eliminate duplicate code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Refactor before new code is written.</a:t>
            </a:r>
          </a:p>
          <a:p>
            <a:pPr lvl="1"/>
            <a:r>
              <a:rPr lang="en-US" dirty="0"/>
              <a:t>Refactor with confidence with automated testing.</a:t>
            </a:r>
          </a:p>
        </p:txBody>
      </p:sp>
    </p:spTree>
    <p:extLst>
      <p:ext uri="{BB962C8B-B14F-4D97-AF65-F5344CB8AC3E}">
        <p14:creationId xmlns:p14="http://schemas.microsoft.com/office/powerpoint/2010/main" val="46810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4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0162-C8AC-EB40-B2F7-F4EC1F0B965F}" type="slidenum">
              <a:rPr lang="en-US"/>
              <a:pPr/>
              <a:t>3</a:t>
            </a:fld>
            <a:endParaRPr lang="en-US"/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</a:t>
            </a:r>
            <a:r>
              <a:rPr lang="en-US" dirty="0" smtClean="0"/>
              <a:t>Management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2"/>
            <a:ext cx="8229600" cy="484626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Planning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Strategies to deal with identified risks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Monitoring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Regular reassessment of each </a:t>
            </a:r>
            <a:r>
              <a:rPr lang="en-US" dirty="0" smtClean="0"/>
              <a:t>identified risk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probability and seriousness.</a:t>
            </a:r>
          </a:p>
        </p:txBody>
      </p:sp>
    </p:spTree>
    <p:extLst>
      <p:ext uri="{BB962C8B-B14F-4D97-AF65-F5344CB8AC3E}">
        <p14:creationId xmlns:p14="http://schemas.microsoft.com/office/powerpoint/2010/main" val="106528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98D1B-3E6D-1D49-A6EC-384DD40B669A}" type="slidenum">
              <a:rPr lang="en-US"/>
              <a:pPr/>
              <a:t>30</a:t>
            </a:fld>
            <a:endParaRPr lang="en-US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</a:t>
            </a:r>
            <a:r>
              <a:rPr lang="en-US" dirty="0" smtClean="0"/>
              <a:t>design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Simplify the design as much as possible.</a:t>
            </a:r>
          </a:p>
          <a:p>
            <a:pPr lvl="1"/>
            <a:r>
              <a:rPr lang="en-US" dirty="0"/>
              <a:t>Avoid unnecessary functionality.</a:t>
            </a:r>
          </a:p>
          <a:p>
            <a:pPr lvl="1"/>
            <a:r>
              <a:rPr lang="en-US" dirty="0"/>
              <a:t>Avoid generic designs that are more abstract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complex than necessary.</a:t>
            </a:r>
          </a:p>
          <a:p>
            <a:pPr lvl="1"/>
            <a:r>
              <a:rPr lang="en-US" dirty="0"/>
              <a:t>Self-documenting code that clearly state the </a:t>
            </a:r>
            <a:r>
              <a:rPr lang="en-US" dirty="0" smtClean="0"/>
              <a:t>programmer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intentions.</a:t>
            </a:r>
          </a:p>
        </p:txBody>
      </p:sp>
    </p:spTree>
    <p:extLst>
      <p:ext uri="{BB962C8B-B14F-4D97-AF65-F5344CB8AC3E}">
        <p14:creationId xmlns:p14="http://schemas.microsoft.com/office/powerpoint/2010/main" val="127722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5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5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5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6284-E96A-0649-8DB6-1F79E5F2D5DF}" type="slidenum">
              <a:rPr lang="en-US"/>
              <a:pPr/>
              <a:t>31</a:t>
            </a:fld>
            <a:endParaRPr lang="en-US"/>
          </a:p>
        </p:txBody>
      </p:sp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 smtClean="0"/>
              <a:t>cont</a:t>
            </a:r>
            <a:r>
              <a:rPr lang="uk-UA" altLang="ja-JP" i="1" dirty="0" smtClean="0"/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Collective code </a:t>
            </a:r>
            <a:r>
              <a:rPr lang="en-US" dirty="0" smtClean="0"/>
              <a:t>ownership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Any developer who sees an </a:t>
            </a:r>
            <a:r>
              <a:rPr lang="en-US" dirty="0" smtClean="0"/>
              <a:t>opportunity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add value to any portion of the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required to do so at any time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Every developer is responsible for making sure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code continues to work.</a:t>
            </a:r>
          </a:p>
          <a:p>
            <a:pPr lvl="2"/>
            <a:r>
              <a:rPr lang="en-US" dirty="0"/>
              <a:t>Automated test suites.</a:t>
            </a:r>
          </a:p>
          <a:p>
            <a:pPr lvl="2"/>
            <a:r>
              <a:rPr lang="en-US" dirty="0"/>
              <a:t>You break it, you fix it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Developers acquire a broad knowledge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entire software system.</a:t>
            </a:r>
          </a:p>
        </p:txBody>
      </p:sp>
    </p:spTree>
    <p:extLst>
      <p:ext uri="{BB962C8B-B14F-4D97-AF65-F5344CB8AC3E}">
        <p14:creationId xmlns:p14="http://schemas.microsoft.com/office/powerpoint/2010/main" val="15162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6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6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6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B85B-4F32-774D-AA34-5B23C7494D1C}" type="slidenum">
              <a:rPr lang="en-US"/>
              <a:pPr/>
              <a:t>32</a:t>
            </a:fld>
            <a:endParaRPr lang="en-US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Continuous </a:t>
            </a:r>
            <a:r>
              <a:rPr lang="en-US" dirty="0" smtClean="0"/>
              <a:t>integration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Integrate and test code after a few hours.</a:t>
            </a:r>
          </a:p>
          <a:p>
            <a:pPr lvl="2"/>
            <a:r>
              <a:rPr lang="en-US" dirty="0"/>
              <a:t>At most a day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Successful integration means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getting </a:t>
            </a:r>
            <a:r>
              <a:rPr lang="en-US" dirty="0"/>
              <a:t>all the tests to run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Coding and testing are the same activity.</a:t>
            </a:r>
          </a:p>
        </p:txBody>
      </p:sp>
    </p:spTree>
    <p:extLst>
      <p:ext uri="{BB962C8B-B14F-4D97-AF65-F5344CB8AC3E}">
        <p14:creationId xmlns:p14="http://schemas.microsoft.com/office/powerpoint/2010/main" val="137349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7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7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1AE3A-5B2C-AC48-8F9B-6838213D8316}" type="slidenum">
              <a:rPr lang="en-US"/>
              <a:pPr/>
              <a:t>33</a:t>
            </a:fld>
            <a:endParaRPr lang="en-US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On-site </a:t>
            </a:r>
            <a:r>
              <a:rPr lang="en-US" dirty="0" smtClean="0"/>
              <a:t>customer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 real customer sits with the development team throughout the project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Make critical business decisions about the software.</a:t>
            </a:r>
          </a:p>
          <a:p>
            <a:pPr lvl="2"/>
            <a:r>
              <a:rPr lang="en-US" dirty="0"/>
              <a:t>Answer questions</a:t>
            </a:r>
          </a:p>
          <a:p>
            <a:pPr lvl="2"/>
            <a:r>
              <a:rPr lang="en-US" dirty="0"/>
              <a:t>Resolve disputes</a:t>
            </a:r>
          </a:p>
          <a:p>
            <a:pPr lvl="2"/>
            <a:r>
              <a:rPr lang="en-US" dirty="0"/>
              <a:t>Set </a:t>
            </a:r>
            <a:r>
              <a:rPr lang="en-US" dirty="0" smtClean="0"/>
              <a:t>priorities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If the business </a:t>
            </a:r>
            <a:r>
              <a:rPr lang="en-US" dirty="0" smtClean="0"/>
              <a:t>can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spare such a person, then perhaps the application </a:t>
            </a:r>
            <a:r>
              <a:rPr lang="en-US" dirty="0" err="1" smtClean="0"/>
              <a:t>isn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worth developing.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349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8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928-FDC6-9C4E-A571-71C6781DE5C7}" type="slidenum">
              <a:rPr lang="en-US"/>
              <a:pPr/>
              <a:t>34</a:t>
            </a:fld>
            <a:endParaRPr lang="en-US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 </a:t>
            </a:r>
            <a:r>
              <a:rPr lang="en-US" dirty="0" smtClean="0"/>
              <a:t>releases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Each iteration always results in releasing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version of the software to the customer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Deliver business value as soon as possible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customer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Iterations should occur as frequently as possible while still introducing worthwhile functionality.</a:t>
            </a:r>
          </a:p>
          <a:p>
            <a:pPr lvl="2"/>
            <a:r>
              <a:rPr lang="en-US" dirty="0"/>
              <a:t>Fit with the </a:t>
            </a:r>
            <a:r>
              <a:rPr lang="en-US" dirty="0" smtClean="0"/>
              <a:t>customer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schedule.</a:t>
            </a:r>
          </a:p>
        </p:txBody>
      </p:sp>
    </p:spTree>
    <p:extLst>
      <p:ext uri="{BB962C8B-B14F-4D97-AF65-F5344CB8AC3E}">
        <p14:creationId xmlns:p14="http://schemas.microsoft.com/office/powerpoint/2010/main" val="1878911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9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3CC8-179B-FA47-8F95-D5DA06503F5A}" type="slidenum">
              <a:rPr lang="en-US"/>
              <a:pPr/>
              <a:t>35</a:t>
            </a:fld>
            <a:endParaRPr lang="en-US"/>
          </a:p>
        </p:txBody>
      </p:sp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40-hour </a:t>
            </a:r>
            <a:r>
              <a:rPr lang="en-US" dirty="0" smtClean="0"/>
              <a:t>week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Longer hours </a:t>
            </a: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necessarily mean more progress.</a:t>
            </a:r>
          </a:p>
          <a:p>
            <a:pPr lvl="1"/>
            <a:r>
              <a:rPr lang="en-US" dirty="0"/>
              <a:t>Tired developers create bugs that take longer to fix than it took to write the code.</a:t>
            </a:r>
          </a:p>
          <a:p>
            <a:pPr lvl="1"/>
            <a:r>
              <a:rPr lang="en-US" dirty="0"/>
              <a:t>The 40-hour week improves quality and </a:t>
            </a:r>
            <a:r>
              <a:rPr lang="en-US" dirty="0" smtClean="0"/>
              <a:t>productivity.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Overtime uses up reserves needed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tackle new problems quickly.</a:t>
            </a:r>
          </a:p>
          <a:p>
            <a:pPr lvl="1"/>
            <a:r>
              <a:rPr lang="en-US" dirty="0"/>
              <a:t>Overtime is a symptom of broader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underlying </a:t>
            </a:r>
            <a:r>
              <a:rPr lang="en-US" dirty="0"/>
              <a:t>problems with the project.</a:t>
            </a:r>
          </a:p>
        </p:txBody>
      </p:sp>
    </p:spTree>
    <p:extLst>
      <p:ext uri="{BB962C8B-B14F-4D97-AF65-F5344CB8AC3E}">
        <p14:creationId xmlns:p14="http://schemas.microsoft.com/office/powerpoint/2010/main" val="123106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0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0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0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0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D840-AAAE-8045-AF51-E7772979658A}" type="slidenum">
              <a:rPr lang="en-US"/>
              <a:pPr/>
              <a:t>36</a:t>
            </a:fld>
            <a:endParaRPr lang="en-US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Coding </a:t>
            </a:r>
            <a:r>
              <a:rPr lang="en-US" dirty="0" smtClean="0"/>
              <a:t>standards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Ensure code that is uniform in style and formatting.</a:t>
            </a:r>
          </a:p>
          <a:p>
            <a:pPr lvl="1"/>
            <a:r>
              <a:rPr lang="en-US" dirty="0"/>
              <a:t>Code that is easier to work with boosts productivity.</a:t>
            </a:r>
          </a:p>
          <a:p>
            <a:pPr lvl="2"/>
            <a:r>
              <a:rPr lang="en-US" dirty="0"/>
              <a:t>Easier to refactor.</a:t>
            </a:r>
          </a:p>
          <a:p>
            <a:pPr lvl="2"/>
            <a:r>
              <a:rPr lang="en-US" dirty="0"/>
              <a:t>Easier to switch programmers.</a:t>
            </a:r>
          </a:p>
          <a:p>
            <a:pPr lvl="2"/>
            <a:r>
              <a:rPr lang="en-US" dirty="0"/>
              <a:t>Easier to take collective ownership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Defuse religious wars over coding standards.</a:t>
            </a:r>
          </a:p>
          <a:p>
            <a:pPr lvl="2"/>
            <a:r>
              <a:rPr lang="en-US" dirty="0"/>
              <a:t>Have the team agree up front to a set of standards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Standards can be flexible guidelines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rather </a:t>
            </a:r>
            <a:r>
              <a:rPr lang="en-US" dirty="0"/>
              <a:t>than a rigid set of rules.</a:t>
            </a:r>
          </a:p>
        </p:txBody>
      </p:sp>
    </p:spTree>
    <p:extLst>
      <p:ext uri="{BB962C8B-B14F-4D97-AF65-F5344CB8AC3E}">
        <p14:creationId xmlns:p14="http://schemas.microsoft.com/office/powerpoint/2010/main" val="101683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1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1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D65E-C2A4-524E-BFA1-5E753BA6CDA4}" type="slidenum">
              <a:rPr lang="en-US"/>
              <a:pPr/>
              <a:t>37</a:t>
            </a:fld>
            <a:endParaRPr lang="en-US"/>
          </a:p>
        </p:txBody>
      </p:sp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5"/>
            <a:ext cx="8229600" cy="5120583"/>
          </a:xfrm>
        </p:spPr>
        <p:txBody>
          <a:bodyPr/>
          <a:lstStyle/>
          <a:p>
            <a:r>
              <a:rPr lang="en-US" dirty="0"/>
              <a:t>System </a:t>
            </a:r>
            <a:r>
              <a:rPr lang="en-US" dirty="0" smtClean="0"/>
              <a:t>metaphor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Provides an overarching sense of direction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guide the architecture.</a:t>
            </a:r>
          </a:p>
          <a:p>
            <a:pPr lvl="2"/>
            <a:r>
              <a:rPr lang="en-US" dirty="0"/>
              <a:t>Example: model-view-controller</a:t>
            </a:r>
          </a:p>
          <a:p>
            <a:pPr lvl="2"/>
            <a:r>
              <a:rPr lang="en-US" dirty="0"/>
              <a:t>Example: publisher-</a:t>
            </a:r>
            <a:r>
              <a:rPr lang="en-US" dirty="0" smtClean="0"/>
              <a:t>subscriber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Encapsulates the understanding and vocabulary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the developers share.</a:t>
            </a:r>
          </a:p>
          <a:p>
            <a:pPr lvl="2"/>
            <a:r>
              <a:rPr lang="en-US" dirty="0"/>
              <a:t>Aids communication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Evolves over time.</a:t>
            </a:r>
          </a:p>
          <a:p>
            <a:pPr lvl="2"/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waste time searching for the perfect metaphor.</a:t>
            </a:r>
          </a:p>
          <a:p>
            <a:pPr lvl="2"/>
            <a:r>
              <a:rPr lang="en-US" dirty="0"/>
              <a:t>Abandon a non-working or obsolete </a:t>
            </a:r>
            <a:r>
              <a:rPr lang="en-US" dirty="0" smtClean="0"/>
              <a:t>metaphor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107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2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2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2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E7A9-5B42-6D41-9633-2DDF413912DD}" type="slidenum">
              <a:rPr lang="en-US"/>
              <a:pPr/>
              <a:t>38</a:t>
            </a:fld>
            <a:endParaRPr lang="en-US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</a:t>
            </a:r>
            <a:r>
              <a:rPr lang="en-US" dirty="0" smtClean="0"/>
              <a:t>environment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Open </a:t>
            </a:r>
            <a:r>
              <a:rPr lang="en-US" dirty="0"/>
              <a:t>bullpen with private cubicles along the edges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Best development machines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tables </a:t>
            </a:r>
            <a:r>
              <a:rPr lang="en-US" dirty="0" smtClean="0"/>
              <a:t>in </a:t>
            </a:r>
            <a:r>
              <a:rPr lang="en-US" dirty="0"/>
              <a:t>the open bullpen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2"/>
            <a:r>
              <a:rPr lang="en-US" dirty="0"/>
              <a:t>Tables should allow two programmers to sit side by side.</a:t>
            </a:r>
          </a:p>
          <a:p>
            <a:pPr lvl="2"/>
            <a:r>
              <a:rPr lang="en-US" dirty="0"/>
              <a:t>Easy to form pairs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Communal software development discipline.</a:t>
            </a:r>
          </a:p>
        </p:txBody>
      </p:sp>
    </p:spTree>
    <p:extLst>
      <p:ext uri="{BB962C8B-B14F-4D97-AF65-F5344CB8AC3E}">
        <p14:creationId xmlns:p14="http://schemas.microsoft.com/office/powerpoint/2010/main" val="137797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3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3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3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3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3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6876-9D80-FE45-A1D4-E93348D66B7B}" type="slidenum">
              <a:rPr lang="en-US"/>
              <a:pPr/>
              <a:t>39</a:t>
            </a:fld>
            <a:endParaRPr 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</a:t>
            </a:r>
            <a:r>
              <a:rPr lang="en-US" dirty="0" smtClean="0"/>
              <a:t>: Manager’s Job</a:t>
            </a:r>
            <a:endParaRPr lang="en-US" i="1" dirty="0"/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325903"/>
            <a:ext cx="8320949" cy="4846267"/>
          </a:xfrm>
        </p:spPr>
        <p:txBody>
          <a:bodyPr/>
          <a:lstStyle/>
          <a:p>
            <a:r>
              <a:rPr lang="en-US" dirty="0" smtClean="0"/>
              <a:t>Highlight </a:t>
            </a:r>
            <a:r>
              <a:rPr lang="en-US" dirty="0"/>
              <a:t>what needs to be done,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not </a:t>
            </a:r>
            <a:r>
              <a:rPr lang="en-US" dirty="0"/>
              <a:t>assign work.</a:t>
            </a:r>
          </a:p>
          <a:p>
            <a:pPr lvl="1"/>
            <a:r>
              <a:rPr lang="en-US" dirty="0"/>
              <a:t>Base the relationship with the developers on trust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Take the lead in adapting XP to local conditions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Intervention</a:t>
            </a:r>
            <a:endParaRPr lang="en-US" dirty="0"/>
          </a:p>
          <a:p>
            <a:pPr lvl="1"/>
            <a:r>
              <a:rPr lang="en-US" dirty="0"/>
              <a:t>Be willing to step in and make decisions if necessary.</a:t>
            </a:r>
          </a:p>
          <a:p>
            <a:pPr lvl="1"/>
            <a:r>
              <a:rPr lang="en-US" dirty="0"/>
              <a:t>Remove any team member who </a:t>
            </a:r>
            <a:r>
              <a:rPr lang="en-US" dirty="0" err="1" smtClean="0"/>
              <a:t>isn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working out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883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4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259C6-0C70-F041-99D3-A10FBAF8F294}" type="slidenum">
              <a:rPr lang="en-US"/>
              <a:pPr/>
              <a:t>4</a:t>
            </a:fld>
            <a:endParaRPr lang="en-US"/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</a:t>
            </a:r>
            <a:r>
              <a:rPr lang="en-US" dirty="0" smtClean="0"/>
              <a:t>Management, </a:t>
            </a:r>
            <a:r>
              <a:rPr lang="en-US" i="1" dirty="0" err="1" smtClean="0"/>
              <a:t>cont</a:t>
            </a:r>
            <a:r>
              <a:rPr lang="uk-UA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folHlink"/>
                </a:solidFill>
              </a:rPr>
              <a:t>Reactively</a:t>
            </a:r>
          </a:p>
          <a:p>
            <a:pPr lvl="5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ja-JP" altLang="en-US" dirty="0">
                <a:latin typeface="Arial"/>
              </a:rPr>
              <a:t>“</a:t>
            </a: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worry. </a:t>
            </a:r>
            <a:r>
              <a:rPr lang="en-US" dirty="0" smtClean="0"/>
              <a:t>We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err="1" smtClean="0"/>
              <a:t>ll</a:t>
            </a:r>
            <a:r>
              <a:rPr lang="en-US" dirty="0" smtClean="0"/>
              <a:t> </a:t>
            </a:r>
            <a:r>
              <a:rPr lang="en-US" dirty="0"/>
              <a:t>deal with it when it happens.</a:t>
            </a:r>
            <a:r>
              <a:rPr lang="ja-JP" altLang="en-US" dirty="0" smtClean="0">
                <a:latin typeface="Arial"/>
              </a:rPr>
              <a:t>”</a:t>
            </a:r>
            <a:endParaRPr lang="en-US" altLang="ja-JP" dirty="0" smtClean="0">
              <a:latin typeface="Arial"/>
            </a:endParaRPr>
          </a:p>
          <a:p>
            <a:pPr lvl="6"/>
            <a:endParaRPr lang="en-US" dirty="0"/>
          </a:p>
          <a:p>
            <a:r>
              <a:rPr lang="en-US" dirty="0" smtClean="0">
                <a:solidFill>
                  <a:schemeClr val="folHlink"/>
                </a:solidFill>
              </a:rPr>
              <a:t>Proactively</a:t>
            </a:r>
          </a:p>
          <a:p>
            <a:pPr lvl="5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Avoidance strategies</a:t>
            </a:r>
          </a:p>
          <a:p>
            <a:pPr lvl="2"/>
            <a:r>
              <a:rPr lang="en-US" dirty="0"/>
              <a:t>Schedule and resource risks: well-defined milestones, prevent scope creep</a:t>
            </a:r>
          </a:p>
          <a:p>
            <a:pPr lvl="1"/>
            <a:r>
              <a:rPr lang="en-US" dirty="0"/>
              <a:t>Minimization strategies</a:t>
            </a:r>
          </a:p>
          <a:p>
            <a:pPr lvl="2"/>
            <a:r>
              <a:rPr lang="en-US" dirty="0"/>
              <a:t>Illnesses: cross-train team members</a:t>
            </a:r>
          </a:p>
          <a:p>
            <a:pPr lvl="1"/>
            <a:r>
              <a:rPr lang="en-US" dirty="0"/>
              <a:t>Contingency plans</a:t>
            </a:r>
          </a:p>
          <a:p>
            <a:pPr lvl="2"/>
            <a:r>
              <a:rPr lang="en-US" dirty="0"/>
              <a:t>Back-up planning, just in case!</a:t>
            </a:r>
          </a:p>
        </p:txBody>
      </p:sp>
    </p:spTree>
    <p:extLst>
      <p:ext uri="{BB962C8B-B14F-4D97-AF65-F5344CB8AC3E}">
        <p14:creationId xmlns:p14="http://schemas.microsoft.com/office/powerpoint/2010/main" val="65846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7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7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7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7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7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87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7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6876-9D80-FE45-A1D4-E93348D66B7B}" type="slidenum">
              <a:rPr lang="en-US"/>
              <a:pPr/>
              <a:t>40</a:t>
            </a:fld>
            <a:endParaRPr 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928" y="411163"/>
            <a:ext cx="8778144" cy="655637"/>
          </a:xfrm>
        </p:spPr>
        <p:txBody>
          <a:bodyPr/>
          <a:lstStyle/>
          <a:p>
            <a:r>
              <a:rPr lang="en-US" dirty="0"/>
              <a:t>Extreme Programming</a:t>
            </a:r>
            <a:r>
              <a:rPr lang="en-US" dirty="0" smtClean="0"/>
              <a:t>: Manager’s Job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234464"/>
            <a:ext cx="8503872" cy="484626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basic XP management tool is the metric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 Ratio between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estimated </a:t>
            </a:r>
            <a:r>
              <a:rPr lang="en-US" dirty="0"/>
              <a:t>time vs. calendar time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At most 3 or 4 measures gathered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at </a:t>
            </a:r>
            <a:r>
              <a:rPr lang="en-US" dirty="0"/>
              <a:t>most twice a week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Use the </a:t>
            </a:r>
            <a:r>
              <a:rPr lang="en-US" dirty="0">
                <a:solidFill>
                  <a:srgbClr val="B23C00"/>
                </a:solidFill>
              </a:rPr>
              <a:t>Big Visible Chart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0351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4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4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D7A67-EA23-F94F-9EFB-ED0DA65A7400}" type="slidenum">
              <a:rPr lang="en-US"/>
              <a:pPr/>
              <a:t>41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XP: Barriers to Implementation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Cultural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Management insists on controlling vs. steering.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Management insists on complete specifications or designs before starting any coding (waterfall model).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Put in long hours to </a:t>
            </a:r>
            <a:r>
              <a:rPr lang="ja-JP" altLang="en-US" dirty="0"/>
              <a:t>“</a:t>
            </a:r>
            <a:r>
              <a:rPr lang="en-US" dirty="0"/>
              <a:t>prove your commitment</a:t>
            </a:r>
            <a:r>
              <a:rPr lang="ja-JP" altLang="en-US" dirty="0"/>
              <a:t>”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company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Project size &gt; 20 developers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Long feedback cycle.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Cannot integrate, build, and test several times a day.</a:t>
            </a:r>
          </a:p>
        </p:txBody>
      </p:sp>
    </p:spTree>
    <p:extLst>
      <p:ext uri="{BB962C8B-B14F-4D97-AF65-F5344CB8AC3E}">
        <p14:creationId xmlns:p14="http://schemas.microsoft.com/office/powerpoint/2010/main" val="359865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5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2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D7A67-EA23-F94F-9EFB-ED0DA65A7400}" type="slidenum">
              <a:rPr lang="en-US"/>
              <a:pPr/>
              <a:t>42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Barriers to </a:t>
            </a:r>
            <a:r>
              <a:rPr lang="en-US" dirty="0" smtClean="0"/>
              <a:t>Implementation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Cannot keep code clean and simple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Too much legacy code that </a:t>
            </a:r>
            <a:r>
              <a:rPr lang="en-US" dirty="0" err="1"/>
              <a:t>isn</a:t>
            </a:r>
            <a:r>
              <a:rPr lang="uk-UA" altLang="ja-JP" dirty="0"/>
              <a:t>’</a:t>
            </a:r>
            <a:r>
              <a:rPr lang="en-US" dirty="0"/>
              <a:t>t easily modifiable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Wrong physical work environment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Cannot create a bullpen.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Developers geographically dispersed.</a:t>
            </a:r>
          </a:p>
        </p:txBody>
      </p:sp>
    </p:spTree>
    <p:extLst>
      <p:ext uri="{BB962C8B-B14F-4D97-AF65-F5344CB8AC3E}">
        <p14:creationId xmlns:p14="http://schemas.microsoft.com/office/powerpoint/2010/main" val="94589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5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A969-D132-C54C-BE9A-73DAF5C880F3}" type="slidenum">
              <a:rPr lang="en-US"/>
              <a:pPr/>
              <a:t>5</a:t>
            </a:fld>
            <a:endParaRPr lang="en-US"/>
          </a:p>
        </p:txBody>
      </p:sp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</a:t>
            </a:r>
            <a:r>
              <a:rPr lang="en-US" dirty="0" smtClean="0"/>
              <a:t>Management,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/>
              <a:t>Many project risks can be avoided or minimized by performing </a:t>
            </a:r>
            <a:r>
              <a:rPr lang="en-US" dirty="0">
                <a:solidFill>
                  <a:schemeClr val="folHlink"/>
                </a:solidFill>
              </a:rPr>
              <a:t>active risk management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most serious project risks:</a:t>
            </a:r>
          </a:p>
          <a:p>
            <a:pPr lvl="1"/>
            <a:r>
              <a:rPr lang="en-US" dirty="0"/>
              <a:t>Failure to plan</a:t>
            </a:r>
          </a:p>
          <a:p>
            <a:pPr lvl="1"/>
            <a:r>
              <a:rPr lang="en-US" dirty="0"/>
              <a:t>Failure to follow the plan that was created.</a:t>
            </a:r>
          </a:p>
          <a:p>
            <a:pPr lvl="1"/>
            <a:r>
              <a:rPr lang="en-US" dirty="0"/>
              <a:t>Failure to revise the plan when circumstances change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Successful projects seek ways to trade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small </a:t>
            </a:r>
            <a:r>
              <a:rPr lang="en-US" dirty="0"/>
              <a:t>amounts of increased project overhead for large amounts of risk reduction.</a:t>
            </a:r>
          </a:p>
        </p:txBody>
      </p:sp>
    </p:spTree>
    <p:extLst>
      <p:ext uri="{BB962C8B-B14F-4D97-AF65-F5344CB8AC3E}">
        <p14:creationId xmlns:p14="http://schemas.microsoft.com/office/powerpoint/2010/main" val="894543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5788-F437-3642-9044-600D5C6E4376}" type="slidenum">
              <a:rPr lang="en-US"/>
              <a:pPr/>
              <a:t>6</a:t>
            </a:fld>
            <a:endParaRPr lang="en-US"/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</a:t>
            </a:r>
            <a:r>
              <a:rPr lang="en-US" dirty="0" smtClean="0"/>
              <a:t>Management,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268223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Devote about 5% of a project</a:t>
            </a:r>
            <a:r>
              <a:rPr lang="uk-UA" altLang="ja-JP" dirty="0"/>
              <a:t>’</a:t>
            </a:r>
            <a:r>
              <a:rPr lang="en-US" dirty="0"/>
              <a:t>s effort towards risk management.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Increase chances </a:t>
            </a:r>
            <a:br>
              <a:rPr lang="en-US" dirty="0"/>
            </a:br>
            <a:r>
              <a:rPr lang="en-US" dirty="0"/>
              <a:t>of completing on </a:t>
            </a:r>
            <a:br>
              <a:rPr lang="en-US" dirty="0"/>
            </a:br>
            <a:r>
              <a:rPr lang="en-US" dirty="0"/>
              <a:t>time and on budget </a:t>
            </a:r>
            <a:br>
              <a:rPr lang="en-US" dirty="0"/>
            </a:br>
            <a:r>
              <a:rPr lang="en-US" dirty="0"/>
              <a:t>by 50-70%</a:t>
            </a:r>
          </a:p>
        </p:txBody>
      </p:sp>
      <p:pic>
        <p:nvPicPr>
          <p:cNvPr id="4884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122" y="1749436"/>
            <a:ext cx="4297633" cy="4514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155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8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D09E-7036-C042-99D6-BCBC77ECE250}" type="slidenum">
              <a:rPr lang="en-US"/>
              <a:pPr/>
              <a:t>7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Personnel Management</a:t>
            </a: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Enlightened personnel </a:t>
            </a:r>
            <a:r>
              <a:rPr lang="en-US" dirty="0" smtClean="0"/>
              <a:t>management.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Project managers are evaluated on how well they retain project personnel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All project members have access to professional growth during the project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Project members believe in the project vision and upon completion feel better about the company, not worse.</a:t>
            </a:r>
          </a:p>
        </p:txBody>
      </p:sp>
    </p:spTree>
    <p:extLst>
      <p:ext uri="{BB962C8B-B14F-4D97-AF65-F5344CB8AC3E}">
        <p14:creationId xmlns:p14="http://schemas.microsoft.com/office/powerpoint/2010/main" val="1245220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4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D09E-7036-C042-99D6-BCBC77ECE250}" type="slidenum">
              <a:rPr lang="en-US"/>
              <a:pPr/>
              <a:t>8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 </a:t>
            </a:r>
            <a:r>
              <a:rPr lang="en-US" dirty="0" smtClean="0"/>
              <a:t>Management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There is at least a 10 to 1 difference in productivity between the best and worst developers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 is better to wait and hire a productive developer than to wait for the first available developer to become productive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93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D09E-7036-C042-99D6-BCBC77ECE250}" type="slidenum">
              <a:rPr lang="en-US"/>
              <a:pPr/>
              <a:t>9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 </a:t>
            </a:r>
            <a:r>
              <a:rPr lang="en-US" dirty="0" smtClean="0"/>
              <a:t>Management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/>
              <a:t>major complaint of project team members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the failure of management to deal with personnel problems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Move problematic members off the team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soon as possible.</a:t>
            </a:r>
          </a:p>
        </p:txBody>
      </p:sp>
    </p:spTree>
    <p:extLst>
      <p:ext uri="{BB962C8B-B14F-4D97-AF65-F5344CB8AC3E}">
        <p14:creationId xmlns:p14="http://schemas.microsoft.com/office/powerpoint/2010/main" val="1457762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26680</TotalTime>
  <Words>1417</Words>
  <Application>Microsoft Macintosh PowerPoint</Application>
  <PresentationFormat>On-screen Show (4:3)</PresentationFormat>
  <Paragraphs>413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ＭＳ Ｐゴシック</vt:lpstr>
      <vt:lpstr>Times New Roman</vt:lpstr>
      <vt:lpstr>Wingdings</vt:lpstr>
      <vt:lpstr>Arial</vt:lpstr>
      <vt:lpstr>Quadrant</vt:lpstr>
      <vt:lpstr>CMPE/SE 131 Software Engineering May 2 Class Meeting</vt:lpstr>
      <vt:lpstr>Risk Management</vt:lpstr>
      <vt:lpstr>Risk Management, cont’d</vt:lpstr>
      <vt:lpstr>Risk Management, cont’d</vt:lpstr>
      <vt:lpstr>Risk Management, cont’d</vt:lpstr>
      <vt:lpstr>Risk Management, cont’d</vt:lpstr>
      <vt:lpstr>Personnel Management</vt:lpstr>
      <vt:lpstr>Personnel Management, cont’d</vt:lpstr>
      <vt:lpstr>Personnel Management, cont’d</vt:lpstr>
      <vt:lpstr>NASA Do’s for Project Success</vt:lpstr>
      <vt:lpstr>NASA Do’s for Project Success, cont’d</vt:lpstr>
      <vt:lpstr>NASA Don’ts for Project Success</vt:lpstr>
      <vt:lpstr>NASA Don’ts for Project Success, cont’d</vt:lpstr>
      <vt:lpstr>Extreme Programming</vt:lpstr>
      <vt:lpstr>Extreme Programming: Dealing with Risk</vt:lpstr>
      <vt:lpstr>XP: Dealing with Risk, cont’d</vt:lpstr>
      <vt:lpstr>XP: Dealing with Risk, cont’d</vt:lpstr>
      <vt:lpstr>Extreme Programming: Five Values</vt:lpstr>
      <vt:lpstr>Extreme Programming : Five Values, cont’d</vt:lpstr>
      <vt:lpstr>Extreme Programming : Five Values, cont’d</vt:lpstr>
      <vt:lpstr>Extreme Programming : Five Values, cont’d</vt:lpstr>
      <vt:lpstr>Extreme Programming: Basic Principles</vt:lpstr>
      <vt:lpstr>XP: Basic Principles, cont’d</vt:lpstr>
      <vt:lpstr>XP: Basic Principles, cont’d</vt:lpstr>
      <vt:lpstr>XP: Basic Principles, cont’d</vt:lpstr>
      <vt:lpstr>Extreme Programming: Best Practices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Extreme Programming: Manager’s Job</vt:lpstr>
      <vt:lpstr>Extreme Programming: Manager’s Job, cont’d</vt:lpstr>
      <vt:lpstr>XP: Barriers to Implementation</vt:lpstr>
      <vt:lpstr>XP: Barriers to Implementation, cont’d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336</cp:revision>
  <dcterms:created xsi:type="dcterms:W3CDTF">2008-01-12T03:52:55Z</dcterms:created>
  <dcterms:modified xsi:type="dcterms:W3CDTF">2017-05-02T01:47:47Z</dcterms:modified>
  <cp:category/>
</cp:coreProperties>
</file>